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0" r:id="rId3"/>
    <p:sldId id="259" r:id="rId4"/>
    <p:sldId id="261" r:id="rId5"/>
    <p:sldId id="264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81" r:id="rId15"/>
    <p:sldId id="282" r:id="rId16"/>
    <p:sldId id="283" r:id="rId17"/>
    <p:sldId id="285" r:id="rId18"/>
    <p:sldId id="286" r:id="rId19"/>
    <p:sldId id="284" r:id="rId20"/>
    <p:sldId id="289" r:id="rId21"/>
    <p:sldId id="263" r:id="rId22"/>
    <p:sldId id="287" r:id="rId23"/>
    <p:sldId id="288" r:id="rId24"/>
    <p:sldId id="291" r:id="rId25"/>
    <p:sldId id="292" r:id="rId26"/>
    <p:sldId id="293" r:id="rId27"/>
    <p:sldId id="294" r:id="rId28"/>
    <p:sldId id="295" r:id="rId29"/>
    <p:sldId id="265" r:id="rId30"/>
    <p:sldId id="296" r:id="rId31"/>
    <p:sldId id="319" r:id="rId32"/>
    <p:sldId id="298" r:id="rId33"/>
    <p:sldId id="300" r:id="rId34"/>
    <p:sldId id="301" r:id="rId35"/>
    <p:sldId id="302" r:id="rId36"/>
    <p:sldId id="303" r:id="rId37"/>
    <p:sldId id="304" r:id="rId38"/>
    <p:sldId id="266" r:id="rId39"/>
    <p:sldId id="306" r:id="rId40"/>
    <p:sldId id="305" r:id="rId41"/>
    <p:sldId id="307" r:id="rId42"/>
    <p:sldId id="308" r:id="rId43"/>
    <p:sldId id="309" r:id="rId44"/>
    <p:sldId id="310" r:id="rId45"/>
    <p:sldId id="320" r:id="rId46"/>
    <p:sldId id="311" r:id="rId47"/>
    <p:sldId id="268" r:id="rId48"/>
    <p:sldId id="314" r:id="rId49"/>
    <p:sldId id="315" r:id="rId50"/>
    <p:sldId id="313" r:id="rId51"/>
    <p:sldId id="316" r:id="rId52"/>
    <p:sldId id="269" r:id="rId53"/>
    <p:sldId id="297" r:id="rId54"/>
    <p:sldId id="312" r:id="rId55"/>
    <p:sldId id="276" r:id="rId56"/>
    <p:sldId id="317" r:id="rId57"/>
    <p:sldId id="318" r:id="rId58"/>
    <p:sldId id="277" r:id="rId59"/>
    <p:sldId id="278" r:id="rId60"/>
    <p:sldId id="280" r:id="rId61"/>
    <p:sldId id="290" r:id="rId62"/>
    <p:sldId id="279" r:id="rId63"/>
    <p:sldId id="258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0092BF"/>
    <a:srgbClr val="EAEAEA"/>
    <a:srgbClr val="F2F2F2"/>
    <a:srgbClr val="777777"/>
    <a:srgbClr val="333333"/>
    <a:srgbClr val="80808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15620"/>
    <p:restoredTop sz="87384" autoAdjust="0"/>
  </p:normalViewPr>
  <p:slideViewPr>
    <p:cSldViewPr>
      <p:cViewPr varScale="1">
        <p:scale>
          <a:sx n="61" d="100"/>
          <a:sy n="6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66C07-1773-4477-AF56-EC7BFA470C02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EA16-6962-4EBD-9E18-40D9B276F58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156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220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8102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2847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993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9963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80234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9200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335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3464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39323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85953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85953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7878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69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280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EA16-6962-4EBD-9E18-40D9B276F58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910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rgbClr val="EAEAEA"/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0092B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spcAft>
          <a:spcPts val="180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://www.w3.org/TR/SVG/" TargetMode="External"/><Relationship Id="rId4" Type="http://schemas.openxmlformats.org/officeDocument/2006/relationships/hyperlink" Target="http://www.w3.org/TR/2dcontex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n.wikipedia.org/wiki/Data_URI_scheme" TargetMode="External"/><Relationship Id="rId4" Type="http://schemas.openxmlformats.org/officeDocument/2006/relationships/hyperlink" Target="http://www.w3.org/TR/CS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obilehtml5.org/" TargetMode="External"/><Relationship Id="rId4" Type="http://schemas.openxmlformats.org/officeDocument/2006/relationships/hyperlink" Target="http://canius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mediaqueri.es/" TargetMode="External"/><Relationship Id="rId3" Type="http://schemas.openxmlformats.org/officeDocument/2006/relationships/hyperlink" Target="http://twitter.github.com/bootstrap/" TargetMode="External"/><Relationship Id="rId7" Type="http://schemas.openxmlformats.org/officeDocument/2006/relationships/hyperlink" Target="http://www.alistapart.com/articles/responsive-web-desig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esponsive_web_design" TargetMode="External"/><Relationship Id="rId5" Type="http://schemas.openxmlformats.org/officeDocument/2006/relationships/hyperlink" Target="http://bostonglobe.com/" TargetMode="External"/><Relationship Id="rId4" Type="http://schemas.openxmlformats.org/officeDocument/2006/relationships/hyperlink" Target="http://www.microsoft.com/en-us/default.asp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isplays_by_pixel_dens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flexbox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mediaquerie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mkadlec.com/2012/04/media-query-asset-downloading-result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com/bootstrap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ponsive.gs/" TargetMode="External"/><Relationship Id="rId4" Type="http://schemas.openxmlformats.org/officeDocument/2006/relationships/hyperlink" Target="http://foundation.zur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irish/matchMedia.j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w3.org/csswg/cssom-view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touch-event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apple.com/library/safari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ubiq.org/remove-onclick-delay-on-webkit-for-iphon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obile/articles/fast_button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TouchEven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safari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ghtMedia/hammer.j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cha.com/products/touch/" TargetMode="External"/><Relationship Id="rId5" Type="http://schemas.openxmlformats.org/officeDocument/2006/relationships/hyperlink" Target="http://jquerymobile.com/" TargetMode="External"/><Relationship Id="rId4" Type="http://schemas.openxmlformats.org/officeDocument/2006/relationships/hyperlink" Target="http://zeptoj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ing.smashingmagazine.com/2012/08/20/towards-retina-web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tina-Images/Retina-Imag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mulus/retinaj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merandomdude.com/work/iconic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fticons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speed/html5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kit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optimization-and-performance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riyahidayat/understanding-webkit-renderin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kit.org/blog-files/leave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library/ios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tools/help/emulator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apache.org/~pmuellr/weinre/docs/latest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chrome/mobile/docs/debugging" TargetMode="External"/><Relationship Id="rId5" Type="http://schemas.openxmlformats.org/officeDocument/2006/relationships/hyperlink" Target="http://developer.apple.com/library/ios/" TargetMode="External"/><Relationship Id="rId4" Type="http://schemas.openxmlformats.org/officeDocument/2006/relationships/hyperlink" Target="http://html.adobe.com/edge/inspect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safari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ubiq.org/iscroll-4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uilibrary.com/yui/docs/scrollview/" TargetMode="External"/><Relationship Id="rId4" Type="http://schemas.openxmlformats.org/officeDocument/2006/relationships/hyperlink" Target="http://joehewitt.github.com/scrollability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tlchris.com/1847/quick-tip-hide-mobile-web-browser-address-bar-improved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ubiq.org/add-to-home-screen" TargetMode="External"/><Relationship Id="rId2" Type="http://schemas.openxmlformats.org/officeDocument/2006/relationships/hyperlink" Target="http://www.apple.com/ios/add-to-home-screen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pple.com/library/ios/#documentation/iphone/conceptual/iphoneosprogrammingguide/AdvancedAppTricks/AdvancedAppTrick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ios/add-to-home-screen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mobile" TargetMode="External"/><Relationship Id="rId2" Type="http://schemas.openxmlformats.org/officeDocument/2006/relationships/hyperlink" Target="https://developer.apple.com/library/safar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tml5rocks.com/en/mobile" TargetMode="External"/><Relationship Id="rId4" Type="http://schemas.openxmlformats.org/officeDocument/2006/relationships/hyperlink" Target="http://www.howtogomo.com/cn/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v.w3.org/html5/html4-differenc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evesouders.com/blog/2011/03/28/storager-case-study-bing-google/" TargetMode="External"/><Relationship Id="rId4" Type="http://schemas.openxmlformats.org/officeDocument/2006/relationships/hyperlink" Target="http://www.w3.org/TR/webstorag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ev.w3.org/geo/ap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8520" y="2636912"/>
            <a:ext cx="9361040" cy="100811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移动网站开发实践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赵文博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3" name="Picture 5" descr="http://www.w3.org/html/logo/downloads/HTML5_Logo_128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2" y="103172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apple, front, iphone, whi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52" y="103172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3476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10527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图形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132856"/>
            <a:ext cx="710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Canvas</a:t>
            </a:r>
            <a:r>
              <a:rPr lang="en-US" altLang="zh-CN" sz="2400" baseline="30000" dirty="0" smtClean="0"/>
              <a:t>[1]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SVG</a:t>
            </a:r>
            <a:r>
              <a:rPr lang="en-US" altLang="zh-CN" sz="2400" baseline="30000" dirty="0" smtClean="0"/>
              <a:t>[2]</a:t>
            </a:r>
            <a:r>
              <a:rPr lang="zh-CN" altLang="en-US" sz="2400" dirty="0" smtClean="0"/>
              <a:t>来绘制股票曲线</a:t>
            </a:r>
            <a:endParaRPr lang="zh-CN" altLang="en-US" dirty="0"/>
          </a:p>
        </p:txBody>
      </p:sp>
      <p:pic>
        <p:nvPicPr>
          <p:cNvPr id="6" name="Picture 2" descr="d, effects, html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00" y="648000"/>
            <a:ext cx="1219200" cy="1219201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HTML Canvas 2D Context</a:t>
            </a:r>
            <a:endParaRPr lang="en-US" altLang="zh-CN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5"/>
              </a:rPr>
              <a:t>Scalable Vector Graphics (SVG) 1.1</a:t>
            </a:r>
            <a:endParaRPr lang="en-US" altLang="zh-CN" sz="1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90614"/>
            <a:ext cx="30099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75345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1052736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CSS3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132856"/>
            <a:ext cx="3141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CSS3</a:t>
            </a:r>
            <a:r>
              <a:rPr lang="en-US" altLang="zh-CN" sz="2400" baseline="30000" dirty="0" smtClean="0"/>
              <a:t>[1]</a:t>
            </a:r>
            <a:r>
              <a:rPr lang="zh-CN" altLang="en-US" sz="2400" dirty="0" smtClean="0"/>
              <a:t>的使用很普遍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flexible box</a:t>
            </a:r>
            <a:r>
              <a:rPr lang="zh-CN" altLang="en-US" sz="2400" dirty="0" smtClean="0"/>
              <a:t>布局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圆角与阴影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渐变背景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border image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transition</a:t>
            </a:r>
          </a:p>
        </p:txBody>
      </p:sp>
      <p:pic>
        <p:nvPicPr>
          <p:cNvPr id="5" name="Picture 2" descr="html, styling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00" y="648000"/>
            <a:ext cx="1219200" cy="12192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62890" y="2636912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rgba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新的</a:t>
            </a:r>
            <a:r>
              <a:rPr lang="en-US" altLang="zh-CN" sz="2400" dirty="0" smtClean="0"/>
              <a:t>selector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media query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/>
              <a:t>Base64</a:t>
            </a:r>
            <a:r>
              <a:rPr lang="zh-CN" altLang="en-US" sz="2400" dirty="0" smtClean="0"/>
              <a:t>图片</a:t>
            </a:r>
            <a:r>
              <a:rPr lang="en-US" altLang="zh-CN" sz="2400" baseline="30000" dirty="0" smtClean="0"/>
              <a:t>[2]</a:t>
            </a:r>
            <a:endParaRPr lang="en-US" altLang="zh-CN" sz="2400" baseline="30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CSS Level 3</a:t>
            </a:r>
            <a:endParaRPr lang="en-US" altLang="zh-CN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5"/>
              </a:rPr>
              <a:t>Data URI scheme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7683217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blue, earth, globe, internet, wor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" y="648000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1720" y="82800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浏览器兼容性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132856"/>
            <a:ext cx="3141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hlinkClick r:id="rId4"/>
              </a:rPr>
              <a:t>caniuse.com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hlinkClick r:id="rId5"/>
              </a:rPr>
              <a:t>mobilehtml5.org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758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响应式</a:t>
            </a:r>
            <a:r>
              <a:rPr lang="en-US" altLang="zh-CN" sz="2400" dirty="0" smtClean="0"/>
              <a:t>(Responsive)</a:t>
            </a:r>
            <a:r>
              <a:rPr lang="zh-CN" altLang="en-US" sz="2400" dirty="0" smtClean="0"/>
              <a:t>网页设计</a:t>
            </a:r>
            <a:endParaRPr lang="zh-CN" altLang="en-US" sz="2400" dirty="0"/>
          </a:p>
        </p:txBody>
      </p:sp>
      <p:pic>
        <p:nvPicPr>
          <p:cNvPr id="15364" name="Picture 4" descr="http://johnpolacek.github.com/scrolldeck.js/decks/responsive/img/responsive_web_desig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475734"/>
            <a:ext cx="4643470" cy="2810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23138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什么是响应式设计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一种能在不同</a:t>
            </a:r>
            <a:r>
              <a:rPr lang="zh-CN" altLang="en-US" b="1" dirty="0" smtClean="0">
                <a:solidFill>
                  <a:srgbClr val="00B050"/>
                </a:solidFill>
              </a:rPr>
              <a:t>屏幕大小</a:t>
            </a:r>
            <a:r>
              <a:rPr lang="zh-CN" altLang="en-US" dirty="0" smtClean="0"/>
              <a:t>的设备上都能提供优秀的浏览体验的网页设计方案</a:t>
            </a:r>
            <a:r>
              <a:rPr lang="en-US" altLang="zh-CN" baseline="30000" dirty="0" smtClean="0"/>
              <a:t>[1][2]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r>
              <a:rPr lang="en-US" altLang="zh-CN" baseline="30000" dirty="0" smtClean="0"/>
              <a:t>[3]</a:t>
            </a:r>
          </a:p>
          <a:p>
            <a:pPr lvl="1"/>
            <a:r>
              <a:rPr lang="en-US" altLang="zh-CN" dirty="0" smtClean="0">
                <a:hlinkClick r:id="rId3"/>
              </a:rPr>
              <a:t>Twitter Bootstrap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Microsoft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Boston Globe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6"/>
              </a:rPr>
              <a:t>Wikipedia: Responsive Web Design</a:t>
            </a:r>
            <a:endParaRPr lang="en-US" altLang="zh-CN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7"/>
              </a:rPr>
              <a:t>A List Apart: Responsive Web Design</a:t>
            </a:r>
            <a:endParaRPr lang="en-US" altLang="zh-CN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8"/>
              </a:rPr>
              <a:t>Mediaqueri.es</a:t>
            </a:r>
            <a:endParaRPr lang="en-US" altLang="zh-CN" sz="14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响应式设计在手机上尤其重要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手机屏幕较小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固定宽度不可行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如果固定宽度太大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则需要双向滚动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如果固定宽度太小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则不能充分利用屏幕空间</a:t>
            </a:r>
            <a:endParaRPr lang="en-US" altLang="zh-CN" dirty="0" smtClean="0"/>
          </a:p>
          <a:p>
            <a:r>
              <a:rPr lang="zh-CN" altLang="en-US" dirty="0" smtClean="0"/>
              <a:t>手机屏幕尺寸多样</a:t>
            </a:r>
            <a:r>
              <a:rPr lang="en-US" altLang="zh-CN" baseline="30000" dirty="0" smtClean="0"/>
              <a:t>[1]</a:t>
            </a:r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>
                <a:hlinkClick r:id="rId3"/>
              </a:rPr>
              <a:t>List of displays by pixel density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675535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弹性布局</a:t>
            </a:r>
            <a:r>
              <a:rPr lang="en-US" altLang="zh-CN" dirty="0"/>
              <a:t> </a:t>
            </a:r>
            <a:r>
              <a:rPr lang="en-US" altLang="zh-CN" dirty="0" smtClean="0"/>
              <a:t>flexible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页面的</a:t>
            </a:r>
            <a:r>
              <a:rPr lang="en-US" altLang="zh-CN" dirty="0" smtClean="0"/>
              <a:t>body</a:t>
            </a:r>
            <a:r>
              <a:rPr lang="zh-CN" altLang="en-US" dirty="0"/>
              <a:t>宽度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100%</a:t>
            </a:r>
          </a:p>
          <a:p>
            <a:r>
              <a:rPr lang="zh-CN" altLang="en-US" dirty="0" smtClean="0"/>
              <a:t>自适应布局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Flexible Box</a:t>
            </a:r>
            <a:r>
              <a:rPr lang="en-US" altLang="zh-CN" baseline="30000" dirty="0" smtClean="0"/>
              <a:t>[1]</a:t>
            </a:r>
            <a:r>
              <a:rPr lang="zh-CN" altLang="en-US" dirty="0" smtClean="0"/>
              <a:t>进行多栏布局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需要固定宽度的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需要自动伸展的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设置为</a:t>
            </a:r>
            <a:r>
              <a:rPr lang="en-US" altLang="zh-CN" dirty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3"/>
              </a:rPr>
              <a:t>http://www.w3.org/TR/css3-flexbox/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14132558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液态图片 </a:t>
            </a:r>
            <a:r>
              <a:rPr lang="en-US" altLang="zh-CN" dirty="0" smtClean="0"/>
              <a:t>fluid 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文字会自动根据容器宽度换行</a:t>
            </a:r>
            <a:endParaRPr lang="en-US" altLang="zh-CN" dirty="0" smtClean="0"/>
          </a:p>
          <a:p>
            <a:r>
              <a:rPr lang="zh-CN" altLang="en-US" dirty="0" smtClean="0"/>
              <a:t>图片需要设定百分比宽度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mg</a:t>
            </a:r>
            <a:r>
              <a:rPr lang="en-US" altLang="zh-CN" dirty="0" smtClean="0"/>
              <a:t> </a:t>
            </a:r>
            <a:r>
              <a:rPr lang="en-US" altLang="zh-CN" dirty="0"/>
              <a:t>{ max-width: 100%; 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31684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媒体查询 </a:t>
            </a:r>
            <a:r>
              <a:rPr lang="en-US" altLang="zh-CN" dirty="0" smtClean="0"/>
              <a:t>media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针对不同的屏幕应用不同的样式</a:t>
            </a:r>
            <a:r>
              <a:rPr lang="en-US" altLang="zh-CN" baseline="30000" dirty="0" smtClean="0"/>
              <a:t>[1]</a:t>
            </a:r>
          </a:p>
          <a:p>
            <a:pPr marL="457200" lvl="1" indent="0">
              <a:buNone/>
            </a:pPr>
            <a:r>
              <a:rPr lang="en-US" altLang="zh-CN" dirty="0" smtClean="0"/>
              <a:t>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” type=“text/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=“m.css” media=“screen and (max-width: 480px)”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@media screen and (min-width: 480px) {</a:t>
            </a:r>
          </a:p>
          <a:p>
            <a:pPr marL="457200" lvl="1" indent="0">
              <a:buNone/>
            </a:pPr>
            <a:r>
              <a:rPr lang="en-US" altLang="zh-CN" dirty="0" smtClean="0"/>
              <a:t>	.selector {  … 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>
                <a:hlinkClick r:id="rId3"/>
              </a:rPr>
              <a:t>http://www.w3.org/TR/css3-mediaqueries</a:t>
            </a:r>
            <a:r>
              <a:rPr lang="en-US" altLang="zh-CN" sz="1400" dirty="0" smtClean="0">
                <a:hlinkClick r:id="rId3"/>
              </a:rPr>
              <a:t>/</a:t>
            </a:r>
            <a:endParaRPr lang="en-US" altLang="zh-CN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Media Query &amp; Asset Downloading Results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699806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响应式栅格 </a:t>
            </a:r>
            <a:r>
              <a:rPr lang="en-US" altLang="zh-CN" dirty="0" smtClean="0"/>
              <a:t>responsive grid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根据屏幕宽度决定每行栅格数量以及每个栅格的宽度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式栅格系统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Bootstrap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Foundation 3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responsive.gs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70482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143016"/>
            <a:ext cx="3038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689883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响应式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matchMedia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err="1" smtClean="0"/>
              <a:t>matchMedia(‘screen </a:t>
            </a:r>
            <a:r>
              <a:rPr lang="en-US" altLang="zh-CN" dirty="0" smtClean="0"/>
              <a:t>and (min-width:480px)’).matches</a:t>
            </a:r>
          </a:p>
          <a:p>
            <a:pPr lvl="1"/>
            <a:r>
              <a:rPr lang="en-US" altLang="zh-CN" dirty="0" err="1" smtClean="0"/>
              <a:t>matchMedia</a:t>
            </a:r>
            <a:r>
              <a:rPr lang="en-US" altLang="zh-CN" dirty="0" smtClean="0"/>
              <a:t> browser fallback</a:t>
            </a:r>
          </a:p>
          <a:p>
            <a:pPr lvl="2"/>
            <a:r>
              <a:rPr lang="en-US" altLang="zh-CN" dirty="0" smtClean="0">
                <a:hlinkClick r:id="rId3"/>
              </a:rPr>
              <a:t>matchMedia.js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err="1" smtClean="0"/>
              <a:t>orientationChange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CSSOM View Module</a:t>
            </a:r>
            <a:endParaRPr lang="en-US" altLang="zh-CN" sz="14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touch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pic>
        <p:nvPicPr>
          <p:cNvPr id="6" name="图片 5" descr="one_finger_tap_gestureworks.png"/>
          <p:cNvPicPr>
            <a:picLocks noChangeAspect="1"/>
          </p:cNvPicPr>
          <p:nvPr/>
        </p:nvPicPr>
        <p:blipFill>
          <a:blip r:embed="rId3">
            <a:lum contrast="-20000"/>
          </a:blip>
          <a:stretch>
            <a:fillRect/>
          </a:stretch>
        </p:blipFill>
        <p:spPr>
          <a:xfrm>
            <a:off x="2357422" y="1000108"/>
            <a:ext cx="4286280" cy="4286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3774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0364001"/>
              </p:ext>
            </p:extLst>
          </p:nvPr>
        </p:nvGraphicFramePr>
        <p:xfrm>
          <a:off x="1475656" y="1711661"/>
          <a:ext cx="6096000" cy="319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45461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鼠标事件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</a:rPr>
                        <a:t>touch</a:t>
                      </a:r>
                      <a:r>
                        <a:rPr lang="zh-CN" altLang="en-US" sz="2400" b="1" dirty="0" smtClean="0">
                          <a:solidFill>
                            <a:srgbClr val="00B050"/>
                          </a:solidFill>
                        </a:rPr>
                        <a:t>事件</a:t>
                      </a:r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871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mousedown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rgbClr val="00B050"/>
                          </a:solidFill>
                        </a:rPr>
                        <a:t>touchstart</a:t>
                      </a:r>
                      <a:endParaRPr lang="zh-CN" alt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871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mousemove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rgbClr val="00B050"/>
                          </a:solidFill>
                        </a:rPr>
                        <a:t>touchmove</a:t>
                      </a:r>
                      <a:endParaRPr lang="zh-CN" alt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5338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mouseup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rgbClr val="00B050"/>
                          </a:solidFill>
                        </a:rPr>
                        <a:t>touchend</a:t>
                      </a:r>
                      <a:endParaRPr lang="zh-CN" alt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094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click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zh-CN" alt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3"/>
              </a:rPr>
              <a:t>Touch Events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5676470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兼容鼠标事件</a:t>
            </a:r>
            <a:endParaRPr lang="zh-CN" altLang="en-US" dirty="0"/>
          </a:p>
        </p:txBody>
      </p:sp>
      <p:pic>
        <p:nvPicPr>
          <p:cNvPr id="15362" name="Picture 2" descr="One-finger gesture emulating a mo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714488"/>
            <a:ext cx="3476625" cy="3571875"/>
          </a:xfrm>
          <a:prstGeom prst="rect">
            <a:avLst/>
          </a:prstGeom>
          <a:noFill/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Safari Web Content Guide: Handling Events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7028102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1840" y="5436513"/>
            <a:ext cx="2491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t.cn/</a:t>
            </a:r>
            <a:r>
              <a:rPr lang="en-US" altLang="zh-CN" sz="3200" dirty="0" err="1">
                <a:latin typeface="+mj-lt"/>
              </a:rPr>
              <a:t>zldsANh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2052" name="Picture 4" descr="http://chart.cli.im/chart?chs=540x540&amp;cht=qr&amp;chl=http%3A%2F%2Ft.cn%2FzldsAN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43" t="7601" r="9095" b="9362"/>
          <a:stretch/>
        </p:blipFill>
        <p:spPr bwMode="auto">
          <a:xfrm>
            <a:off x="2419108" y="836712"/>
            <a:ext cx="4236335" cy="42710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onclick</a:t>
            </a:r>
            <a:r>
              <a:rPr lang="en-US" altLang="zh-CN" dirty="0" smtClean="0"/>
              <a:t> 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手机上的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事件有～</a:t>
            </a:r>
            <a:r>
              <a:rPr lang="en-US" altLang="zh-CN" dirty="0" smtClean="0"/>
              <a:t>300ms</a:t>
            </a:r>
            <a:r>
              <a:rPr lang="zh-CN" altLang="en-US" dirty="0" smtClean="0"/>
              <a:t>的延迟</a:t>
            </a:r>
            <a:r>
              <a:rPr lang="en-US" altLang="zh-CN" baseline="30000" dirty="0" smtClean="0"/>
              <a:t>[1][2]</a:t>
            </a:r>
          </a:p>
          <a:p>
            <a:r>
              <a:rPr lang="zh-CN" altLang="en-US" dirty="0" smtClean="0"/>
              <a:t>解决方案：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touchstart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touchend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sz="1400" dirty="0" smtClean="0">
                <a:hlinkClick r:id="rId3"/>
              </a:rPr>
              <a:t>Remove </a:t>
            </a:r>
            <a:r>
              <a:rPr lang="en-US" sz="1400" dirty="0" err="1" smtClean="0">
                <a:hlinkClick r:id="rId3"/>
              </a:rPr>
              <a:t>onClick</a:t>
            </a:r>
            <a:r>
              <a:rPr lang="en-US" sz="1400" dirty="0" smtClean="0">
                <a:hlinkClick r:id="rId3"/>
              </a:rPr>
              <a:t> delay on </a:t>
            </a:r>
            <a:r>
              <a:rPr lang="en-US" sz="1400" dirty="0" err="1" smtClean="0">
                <a:hlinkClick r:id="rId3"/>
              </a:rPr>
              <a:t>webkit</a:t>
            </a:r>
            <a:r>
              <a:rPr lang="en-US" sz="1400" dirty="0" smtClean="0">
                <a:hlinkClick r:id="rId3"/>
              </a:rPr>
              <a:t> for </a:t>
            </a:r>
            <a:r>
              <a:rPr lang="en-US" sz="1400" dirty="0" err="1" smtClean="0">
                <a:hlinkClick r:id="rId3"/>
              </a:rPr>
              <a:t>iPhone</a:t>
            </a:r>
            <a:endParaRPr lang="en-US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Creating Fast Buttons for Mobile Web Applications</a:t>
            </a:r>
            <a:endParaRPr lang="en-US" altLang="zh-CN" sz="1400" dirty="0" smtClean="0"/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TouchEvent</a:t>
            </a:r>
            <a:r>
              <a:rPr lang="zh-CN" altLang="en-US" dirty="0" smtClean="0"/>
              <a:t>对象的属性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UIEvent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有三个</a:t>
            </a:r>
            <a:r>
              <a:rPr lang="en-US" altLang="zh-CN" dirty="0" err="1" smtClean="0"/>
              <a:t>TouchList</a:t>
            </a:r>
            <a:r>
              <a:rPr lang="zh-CN" altLang="en-US" dirty="0" smtClean="0"/>
              <a:t>类型的关键属性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touches: </a:t>
            </a:r>
            <a:r>
              <a:rPr lang="zh-CN" altLang="en-US" dirty="0" smtClean="0"/>
              <a:t>屏幕上所有手指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targetTouches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当前元素上的手指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changedTouches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有变化的手指</a:t>
            </a:r>
            <a:endParaRPr lang="en-US" altLang="zh-CN" dirty="0" smtClean="0"/>
          </a:p>
          <a:p>
            <a:r>
              <a:rPr lang="en-US" altLang="zh-CN" dirty="0" err="1" smtClean="0"/>
              <a:t>TouchList</a:t>
            </a:r>
            <a:r>
              <a:rPr lang="zh-CN" altLang="en-US" dirty="0" smtClean="0"/>
              <a:t>里的每一项结构和</a:t>
            </a:r>
            <a:r>
              <a:rPr lang="en-US" altLang="zh-CN" dirty="0" err="1" smtClean="0"/>
              <a:t>MouseEvent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3"/>
              </a:rPr>
              <a:t>MDC: </a:t>
            </a:r>
            <a:r>
              <a:rPr lang="en-US" altLang="zh-CN" sz="1400" dirty="0" err="1" smtClean="0">
                <a:hlinkClick r:id="rId3"/>
              </a:rPr>
              <a:t>TouchEvent</a:t>
            </a:r>
            <a:endParaRPr lang="en-US" sz="14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手势</a:t>
            </a:r>
            <a:r>
              <a:rPr lang="en-US" altLang="zh-CN" dirty="0" smtClean="0"/>
              <a:t>gesture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类似，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guesturestart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gesturechange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gestureend</a:t>
            </a:r>
            <a:r>
              <a:rPr lang="zh-CN" altLang="en-US" dirty="0" smtClean="0"/>
              <a:t>事件</a:t>
            </a:r>
            <a:r>
              <a:rPr lang="en-US" altLang="zh-CN" baseline="30000" dirty="0" smtClean="0"/>
              <a:t>[2]</a:t>
            </a:r>
          </a:p>
          <a:p>
            <a:r>
              <a:rPr lang="en-US" altLang="zh-CN" dirty="0" err="1" smtClean="0"/>
              <a:t>GestureEvent</a:t>
            </a:r>
            <a:r>
              <a:rPr lang="zh-CN" altLang="en-US" dirty="0" smtClean="0"/>
              <a:t>对象包含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属性</a:t>
            </a:r>
            <a:r>
              <a:rPr lang="en-US" altLang="zh-CN" baseline="30000" dirty="0" smtClean="0"/>
              <a:t>[1]</a:t>
            </a:r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TouchEvent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touches</a:t>
            </a:r>
            <a:r>
              <a:rPr lang="zh-CN" altLang="en-US" dirty="0" smtClean="0"/>
              <a:t>属性来构造自定义的手势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sz="1400" dirty="0" err="1" smtClean="0">
                <a:hlinkClick r:id="rId3"/>
              </a:rPr>
              <a:t>GestureEvent</a:t>
            </a:r>
            <a:r>
              <a:rPr lang="en-US" sz="1400" dirty="0" smtClean="0">
                <a:hlinkClick r:id="rId3"/>
              </a:rPr>
              <a:t> Class Reference</a:t>
            </a:r>
            <a:endParaRPr lang="en-US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sz="1400" dirty="0" smtClean="0">
                <a:hlinkClick r:id="rId3"/>
              </a:rPr>
              <a:t>Handling Gesture Events</a:t>
            </a:r>
            <a:endParaRPr lang="en-US" sz="1400" dirty="0" smtClean="0"/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touch</a:t>
            </a:r>
            <a:r>
              <a:rPr lang="zh-CN" altLang="en-US" dirty="0" smtClean="0"/>
              <a:t>相关脚本库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封装常见的</a:t>
            </a:r>
            <a:r>
              <a:rPr lang="en-US" altLang="zh-CN" dirty="0" smtClean="0"/>
              <a:t>tap, swipe, pinch, zoom, rotate</a:t>
            </a:r>
            <a:r>
              <a:rPr lang="zh-CN" altLang="en-US" dirty="0" smtClean="0"/>
              <a:t>等手势</a:t>
            </a:r>
            <a:endParaRPr lang="en-US" altLang="zh-CN" dirty="0" smtClean="0">
              <a:hlinkClick r:id="rId3"/>
            </a:endParaRPr>
          </a:p>
          <a:p>
            <a:r>
              <a:rPr lang="zh-CN" altLang="en-US" dirty="0" smtClean="0"/>
              <a:t>流行的脚本库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en-US" altLang="zh-CN" dirty="0" smtClean="0">
                <a:hlinkClick r:id="rId3"/>
              </a:rPr>
              <a:t>hammer.js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zepto.js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hlinkClick r:id="rId5"/>
              </a:rPr>
              <a:t>jQuery</a:t>
            </a:r>
            <a:r>
              <a:rPr lang="en-US" altLang="zh-CN" dirty="0" smtClean="0">
                <a:hlinkClick r:id="rId5"/>
              </a:rPr>
              <a:t> mobile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hlinkClick r:id="rId6"/>
              </a:rPr>
              <a:t>Sencha</a:t>
            </a:r>
            <a:r>
              <a:rPr lang="en-US" altLang="zh-CN" dirty="0" smtClean="0">
                <a:hlinkClick r:id="rId6"/>
              </a:rPr>
              <a:t> Touch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适应高分辨率屏幕</a:t>
            </a:r>
            <a:endParaRPr lang="zh-CN" altLang="en-US" sz="2400" dirty="0"/>
          </a:p>
        </p:txBody>
      </p:sp>
      <p:pic>
        <p:nvPicPr>
          <p:cNvPr id="7" name="图片 6" descr="未命名-3.png"/>
          <p:cNvPicPr>
            <a:picLocks noChangeAspect="1"/>
          </p:cNvPicPr>
          <p:nvPr/>
        </p:nvPicPr>
        <p:blipFill>
          <a:blip r:embed="rId3">
            <a:grayscl/>
          </a:blip>
          <a:srcRect l="46429"/>
          <a:stretch>
            <a:fillRect/>
          </a:stretch>
        </p:blipFill>
        <p:spPr>
          <a:xfrm>
            <a:off x="2357422" y="785794"/>
            <a:ext cx="3214710" cy="40738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02266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9954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63" y="2859879"/>
            <a:ext cx="1003321" cy="10033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43771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iPad's Retina screen M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071678"/>
            <a:ext cx="5715000" cy="3800476"/>
          </a:xfrm>
          <a:prstGeom prst="rect">
            <a:avLst/>
          </a:prstGeom>
          <a:noFill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视网膜屏 </a:t>
            </a:r>
            <a:r>
              <a:rPr lang="en-US" altLang="zh-CN" dirty="0" smtClean="0"/>
              <a:t>Retina Display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buzzphones.com/wp-content/plugins/jobber-import-articles/photos/97570-iphone-3gs-vs-iphone-4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191250" cy="4819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529191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320 x 480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5301208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640 x 960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2659952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media.smashingmagazine.com/wp-content/uploads/2012/07/device-pixe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16" y="1643050"/>
            <a:ext cx="4762500" cy="2724151"/>
          </a:xfrm>
          <a:prstGeom prst="rect">
            <a:avLst/>
          </a:prstGeom>
          <a:noFill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物理像素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1339841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屏幕密度</a:t>
            </a:r>
            <a:r>
              <a:rPr lang="en-US" altLang="zh-CN" dirty="0" smtClean="0"/>
              <a:t>(Screen density)</a:t>
            </a:r>
            <a:r>
              <a:rPr lang="zh-CN" altLang="en-US" dirty="0" smtClean="0"/>
              <a:t>指单位长度内的物理像素数量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一般用</a:t>
            </a:r>
            <a:r>
              <a:rPr lang="en-US" altLang="zh-CN" dirty="0" smtClean="0"/>
              <a:t>PPI(Pixels per inch)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T</a:t>
            </a:r>
            <a:r>
              <a:rPr lang="en-US" sz="1400" dirty="0" smtClean="0">
                <a:hlinkClick r:id="rId4"/>
              </a:rPr>
              <a:t>owards retina web</a:t>
            </a:r>
            <a:endParaRPr lang="en-US" sz="14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浏览器像素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4857760"/>
            <a:ext cx="8229600" cy="1268403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中使用的像素</a:t>
            </a:r>
            <a:endParaRPr lang="zh-CN" altLang="en-US" dirty="0"/>
          </a:p>
        </p:txBody>
      </p:sp>
      <p:pic>
        <p:nvPicPr>
          <p:cNvPr id="63490" name="Picture 2" descr="CSS Pixel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776419"/>
            <a:ext cx="4762500" cy="27241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 Pixel Ratio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4857760"/>
            <a:ext cx="8229600" cy="126840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dirty="0" smtClean="0"/>
              <a:t>为了更好的阅读，网页中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个像素在</a:t>
            </a:r>
            <a:r>
              <a:rPr lang="en-US" altLang="zh-CN" dirty="0" smtClean="0"/>
              <a:t>Retina</a:t>
            </a:r>
            <a:r>
              <a:rPr lang="zh-CN" altLang="en-US" dirty="0" smtClean="0"/>
              <a:t>屏幕上用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个物理像素显示，</a:t>
            </a:r>
            <a:r>
              <a:rPr lang="en-US" altLang="zh-CN" dirty="0" err="1" smtClean="0"/>
              <a:t>devicePixelRatio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65538" name="Picture 2" descr="Device Pixels In Retina Display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16" y="1633543"/>
            <a:ext cx="4762500" cy="27241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图片显示</a:t>
            </a:r>
            <a:endParaRPr lang="zh-CN" altLang="en-US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1709750"/>
            <a:ext cx="47529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@2x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使用图片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img</a:t>
            </a:r>
            <a:r>
              <a:rPr lang="en-US" altLang="zh-CN" dirty="0" smtClean="0"/>
              <a:t> { width: 50% }</a:t>
            </a:r>
          </a:p>
          <a:p>
            <a:pPr lvl="1"/>
            <a:r>
              <a:rPr lang="zh-CN" altLang="en-US" dirty="0" smtClean="0"/>
              <a:t>背景图片 </a:t>
            </a:r>
            <a:r>
              <a:rPr lang="en-US" altLang="zh-CN" dirty="0" smtClean="0"/>
              <a:t>background-size: 50%</a:t>
            </a:r>
          </a:p>
          <a:p>
            <a:r>
              <a:rPr lang="zh-CN" altLang="en-US" dirty="0" smtClean="0"/>
              <a:t>只在</a:t>
            </a:r>
            <a:r>
              <a:rPr lang="en-US" altLang="zh-CN" dirty="0" smtClean="0"/>
              <a:t>Retina</a:t>
            </a:r>
            <a:r>
              <a:rPr lang="zh-CN" altLang="en-US" dirty="0" smtClean="0"/>
              <a:t>屏上使用</a:t>
            </a:r>
            <a:r>
              <a:rPr lang="en-US" altLang="zh-CN" dirty="0" smtClean="0"/>
              <a:t>@2x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media query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使用工具来实现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3"/>
              </a:rPr>
              <a:t>Retina Images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服务器端根据</a:t>
            </a:r>
            <a:r>
              <a:rPr lang="en-US" altLang="zh-CN" dirty="0" smtClean="0"/>
              <a:t>UA</a:t>
            </a:r>
            <a:r>
              <a:rPr lang="zh-CN" altLang="en-US" dirty="0" smtClean="0"/>
              <a:t>返回不同尺寸图片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hlinkClick r:id="rId4"/>
              </a:rPr>
              <a:t>retinajs</a:t>
            </a:r>
            <a:r>
              <a:rPr lang="en-US" altLang="zh-CN" dirty="0" smtClean="0">
                <a:hlinkClick r:id="rId4"/>
              </a:rPr>
              <a:t>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自动替换为</a:t>
            </a:r>
            <a:r>
              <a:rPr lang="en-US" altLang="zh-CN" dirty="0" smtClean="0"/>
              <a:t>@2x</a:t>
            </a:r>
            <a:r>
              <a:rPr lang="zh-CN" altLang="en-US" dirty="0" smtClean="0"/>
              <a:t>的图片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代替图片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圆角、渐变和阴影可用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图标可以用</a:t>
            </a:r>
            <a:r>
              <a:rPr lang="en-US" altLang="zh-CN" dirty="0" smtClean="0"/>
              <a:t>SVG</a:t>
            </a:r>
            <a:r>
              <a:rPr lang="zh-CN" altLang="en-US" dirty="0" smtClean="0"/>
              <a:t>图片或者</a:t>
            </a:r>
            <a:r>
              <a:rPr lang="en-US" altLang="zh-CN" dirty="0" smtClean="0"/>
              <a:t>web font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http://somerandomdude.com/work/iconic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177800" indent="-177800" algn="just"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https://www.shifticons.com/</a:t>
            </a:r>
            <a:endParaRPr lang="en-US" sz="14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硬件加速</a:t>
            </a:r>
            <a:endParaRPr lang="zh-CN" altLang="en-US" sz="2400" dirty="0"/>
          </a:p>
        </p:txBody>
      </p:sp>
      <p:pic>
        <p:nvPicPr>
          <p:cNvPr id="12290" name="Picture 2" descr=" icon"/>
          <p:cNvPicPr>
            <a:picLocks noChangeAspect="1" noChangeArrowheads="1"/>
          </p:cNvPicPr>
          <p:nvPr/>
        </p:nvPicPr>
        <p:blipFill>
          <a:blip r:embed="rId3">
            <a:lum contrast="-30000"/>
          </a:blip>
          <a:srcRect/>
          <a:stretch>
            <a:fillRect/>
          </a:stretch>
        </p:blipFill>
        <p:spPr bwMode="auto">
          <a:xfrm>
            <a:off x="3143240" y="1714488"/>
            <a:ext cx="2786082" cy="2786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853218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什么是硬件加速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把一些计算量较大的图像处理工作交给专门的硬件</a:t>
            </a:r>
            <a:r>
              <a:rPr lang="en-US" altLang="zh-CN" dirty="0" smtClean="0"/>
              <a:t>(GPU)</a:t>
            </a:r>
            <a:r>
              <a:rPr lang="zh-CN" altLang="en-US" dirty="0" smtClean="0"/>
              <a:t>来处理以减轻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工作量的技术</a:t>
            </a:r>
            <a:endParaRPr lang="en-US" altLang="zh-CN" dirty="0" smtClean="0"/>
          </a:p>
          <a:p>
            <a:r>
              <a:rPr lang="zh-CN" altLang="en-US" dirty="0" smtClean="0"/>
              <a:t>网页在渲染时分成若干个层</a:t>
            </a:r>
            <a:r>
              <a:rPr lang="en-US" altLang="zh-CN" dirty="0" smtClean="0"/>
              <a:t>(layer), 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由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组合</a:t>
            </a:r>
            <a:r>
              <a:rPr lang="en-US" altLang="zh-CN" dirty="0" smtClean="0"/>
              <a:t>(composite)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>
                <a:hlinkClick r:id="rId3"/>
              </a:rPr>
              <a:t>Improving the Performance of your HTML5 App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75436703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kit.org/images/icon-g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2896"/>
            <a:ext cx="2047875" cy="1657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28381"/>
            <a:ext cx="8229600" cy="824955"/>
          </a:xfrm>
        </p:spPr>
        <p:txBody>
          <a:bodyPr anchor="b"/>
          <a:lstStyle/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webkit.org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175960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启用硬件加速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给需要做动画的元素添加样式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en-US" altLang="zh-CN" dirty="0" err="1" smtClean="0">
                <a:solidFill>
                  <a:srgbClr val="00B050"/>
                </a:solidFill>
              </a:rPr>
              <a:t>webkit</a:t>
            </a:r>
            <a:r>
              <a:rPr lang="en-US" altLang="zh-CN" dirty="0" smtClean="0">
                <a:solidFill>
                  <a:srgbClr val="00B050"/>
                </a:solidFill>
              </a:rPr>
              <a:t>-transform: translate3d(0,0,0)</a:t>
            </a:r>
          </a:p>
          <a:p>
            <a:r>
              <a:rPr lang="zh-CN" altLang="en-US" dirty="0" smtClean="0"/>
              <a:t>该元素在渲染时会放在一个单独的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在该元素上使用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动画会很流畅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>
                <a:hlinkClick r:id="rId3"/>
              </a:rPr>
              <a:t>HTML5 Techniques for Optimizing Mobile Performance</a:t>
            </a:r>
            <a:endParaRPr lang="en-US" sz="1400" dirty="0" smtClean="0"/>
          </a:p>
        </p:txBody>
      </p:sp>
    </p:spTree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844824"/>
            <a:ext cx="7056784" cy="42484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2276872"/>
            <a:ext cx="1512168" cy="12961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80312" y="190754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149080"/>
            <a:ext cx="1512168" cy="1296144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275856" y="3573016"/>
            <a:ext cx="230425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1680" y="3140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FFF"/>
                </a:solidFill>
              </a:rPr>
              <a:t>popup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871380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设置一个</a:t>
            </a:r>
            <a:r>
              <a:rPr lang="en-US" altLang="zh-CN" dirty="0" smtClean="0"/>
              <a:t>timer, </a:t>
            </a:r>
            <a:r>
              <a:rPr lang="zh-CN" altLang="en-US" dirty="0" smtClean="0"/>
              <a:t>逐帧改变</a:t>
            </a:r>
            <a:r>
              <a:rPr lang="en-US" altLang="zh-CN" dirty="0" smtClean="0"/>
              <a:t>.popup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4790369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硬件加速的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.popup {</a:t>
            </a:r>
            <a:br>
              <a:rPr lang="en-US" altLang="zh-CN" sz="2800" dirty="0" smtClean="0"/>
            </a:br>
            <a:r>
              <a:rPr lang="en-US" altLang="zh-CN" sz="2800" dirty="0" smtClean="0"/>
              <a:t>	-</a:t>
            </a:r>
            <a:r>
              <a:rPr lang="en-US" altLang="zh-CN" sz="2800" dirty="0" err="1" smtClean="0"/>
              <a:t>webkit</a:t>
            </a:r>
            <a:r>
              <a:rPr lang="en-US" altLang="zh-CN" sz="2800" dirty="0" smtClean="0"/>
              <a:t>-transition: -</a:t>
            </a:r>
            <a:r>
              <a:rPr lang="en-US" altLang="zh-CN" sz="2800" dirty="0" err="1" smtClean="0"/>
              <a:t>webkit</a:t>
            </a:r>
            <a:r>
              <a:rPr lang="en-US" altLang="zh-CN" sz="2800" dirty="0" smtClean="0"/>
              <a:t>-transform 1s ease-in;</a:t>
            </a:r>
            <a:br>
              <a:rPr lang="en-US" altLang="zh-CN" sz="2800" dirty="0" smtClean="0"/>
            </a:br>
            <a:r>
              <a:rPr lang="en-US" altLang="zh-CN" sz="2800" dirty="0" smtClean="0"/>
              <a:t>	-</a:t>
            </a:r>
            <a:r>
              <a:rPr lang="en-US" altLang="zh-CN" sz="2800" dirty="0" err="1" smtClean="0"/>
              <a:t>webkit</a:t>
            </a:r>
            <a:r>
              <a:rPr lang="en-US" altLang="zh-CN" sz="2800" dirty="0" smtClean="0"/>
              <a:t>-transform: translate3d(0, 0, 0)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popup.moved</a:t>
            </a:r>
            <a:r>
              <a:rPr lang="en-US" altLang="zh-CN" sz="2800" dirty="0" smtClean="0"/>
              <a:t> {</a:t>
            </a:r>
            <a:br>
              <a:rPr lang="en-US" altLang="zh-CN" sz="2800" dirty="0" smtClean="0"/>
            </a:br>
            <a:r>
              <a:rPr lang="en-US" altLang="zh-CN" sz="2800" dirty="0" smtClean="0"/>
              <a:t>	-</a:t>
            </a:r>
            <a:r>
              <a:rPr lang="en-US" altLang="zh-CN" sz="2800" dirty="0" err="1" smtClean="0"/>
              <a:t>webkit</a:t>
            </a:r>
            <a:r>
              <a:rPr lang="en-US" altLang="zh-CN" sz="2800" dirty="0" smtClean="0"/>
              <a:t>-transform: translate3d(100px, 100px, 0)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5007615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5289320"/>
              </p:ext>
            </p:extLst>
          </p:nvPr>
        </p:nvGraphicFramePr>
        <p:xfrm>
          <a:off x="899592" y="1608048"/>
          <a:ext cx="7488832" cy="426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4176464"/>
              </a:tblGrid>
              <a:tr h="519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动画</a:t>
                      </a:r>
                      <a:endParaRPr lang="en-US" altLang="zh-CN" dirty="0" smtClean="0"/>
                    </a:p>
                  </a:txBody>
                  <a:tcPr marL="144000" marR="14400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CSS3</a:t>
                      </a:r>
                      <a:r>
                        <a:rPr lang="zh-CN" altLang="en-US" dirty="0" smtClean="0"/>
                        <a:t>动画</a:t>
                      </a:r>
                      <a:endParaRPr lang="zh-CN" altLang="en-US" dirty="0"/>
                    </a:p>
                  </a:txBody>
                  <a:tcPr marL="144000" marR="144000" anchor="ctr"/>
                </a:tc>
              </a:tr>
              <a:tr h="37493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for</a:t>
                      </a:r>
                      <a:r>
                        <a:rPr lang="en-US" altLang="zh-CN" baseline="0" dirty="0" smtClean="0"/>
                        <a:t> each frame: </a:t>
                      </a:r>
                      <a:endParaRPr lang="en-US" altLang="zh-CN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        更新</a:t>
                      </a:r>
                      <a:r>
                        <a:rPr lang="en-US" altLang="zh-CN" dirty="0" smtClean="0"/>
                        <a:t>DOM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        更新</a:t>
                      </a:r>
                      <a:r>
                        <a:rPr lang="en-US" altLang="zh-CN" dirty="0" err="1" smtClean="0"/>
                        <a:t>RenderObject</a:t>
                      </a:r>
                      <a:endParaRPr lang="en-US" altLang="zh-CN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        更新</a:t>
                      </a:r>
                      <a:r>
                        <a:rPr lang="en-US" altLang="zh-CN" dirty="0" err="1" smtClean="0"/>
                        <a:t>RenderLayer</a:t>
                      </a:r>
                      <a:endParaRPr lang="en-US" altLang="zh-CN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        上传</a:t>
                      </a:r>
                      <a:r>
                        <a:rPr lang="en-US" altLang="zh-CN" dirty="0" err="1" smtClean="0"/>
                        <a:t>RenderLayer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GPU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        GPU</a:t>
                      </a:r>
                      <a:r>
                        <a:rPr lang="zh-CN" altLang="en-US" dirty="0" smtClean="0"/>
                        <a:t>进行</a:t>
                      </a:r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合成</a:t>
                      </a:r>
                      <a:endParaRPr lang="en-US" altLang="zh-CN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        更新界面</a:t>
                      </a:r>
                    </a:p>
                  </a:txBody>
                  <a:tcPr marL="144000" marR="144000" marT="180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上传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bodyLayer</a:t>
                      </a: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popupLayer</a:t>
                      </a: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for each frame: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上传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GPU</a:t>
                      </a: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en-US" altLang="zh-CN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合成</a:t>
                      </a:r>
                      <a:endParaRPr lang="en-US" altLang="zh-CN" sz="18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更新界面</a:t>
                      </a:r>
                      <a:endParaRPr lang="zh-CN" alt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180000"/>
                </a:tc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 smtClean="0">
                <a:hlinkClick r:id="rId3"/>
              </a:rPr>
              <a:t>Understanding </a:t>
            </a:r>
            <a:r>
              <a:rPr lang="en-US" altLang="zh-CN" sz="1400" dirty="0" err="1" smtClean="0">
                <a:hlinkClick r:id="rId3"/>
              </a:rPr>
              <a:t>Webkit</a:t>
            </a:r>
            <a:r>
              <a:rPr lang="en-US" altLang="zh-CN" sz="1400" dirty="0" smtClean="0">
                <a:hlinkClick r:id="rId3"/>
              </a:rPr>
              <a:t> Rendering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4432314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Falling Leaves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Layer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560172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修复闪屏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浏览器中启用硬件加速可能会造成屏幕闪一下的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给需要动画的元素默认添加</a:t>
            </a:r>
            <a:r>
              <a:rPr lang="en-US" altLang="zh-CN" dirty="0" smtClean="0"/>
              <a:t>translate3d, </a:t>
            </a:r>
            <a:r>
              <a:rPr lang="zh-CN" altLang="en-US" dirty="0" smtClean="0"/>
              <a:t>避免用户看到新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创建的过程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给元素添加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backface</a:t>
            </a:r>
            <a:r>
              <a:rPr lang="en-US" altLang="zh-CN" dirty="0" smtClean="0"/>
              <a:t>-visibility: hidden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5631216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apple, computer, laptop, macbook pro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2668" y="857232"/>
            <a:ext cx="4214841" cy="421484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Debugging</a:t>
            </a:r>
            <a:endParaRPr lang="zh-CN" altLang="en-US" sz="2400" dirty="0"/>
          </a:p>
        </p:txBody>
      </p:sp>
      <p:pic>
        <p:nvPicPr>
          <p:cNvPr id="10244" name="Picture 4" descr="apple, front, iphone, whit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502" y="2857496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603469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使用桌面浏览器调试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Safari</a:t>
            </a:r>
          </a:p>
          <a:p>
            <a:pPr lvl="1"/>
            <a:r>
              <a:rPr lang="zh-CN" altLang="en-US" dirty="0" smtClean="0"/>
              <a:t>在设置中显示开发菜单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在开发菜单设置</a:t>
            </a:r>
            <a:r>
              <a:rPr lang="en-US" altLang="zh-CN" dirty="0" smtClean="0"/>
              <a:t>User Agent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iPhone</a:t>
            </a:r>
          </a:p>
          <a:p>
            <a:r>
              <a:rPr lang="en-US" altLang="zh-CN" dirty="0" smtClean="0"/>
              <a:t>Chrome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工具的设置中设置</a:t>
            </a:r>
            <a:r>
              <a:rPr lang="en-US" altLang="zh-CN" dirty="0" smtClean="0"/>
              <a:t>User Agent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iPhone</a:t>
            </a:r>
          </a:p>
          <a:p>
            <a:pPr lvl="1"/>
            <a:r>
              <a:rPr lang="zh-CN" altLang="en-US" dirty="0"/>
              <a:t>还</a:t>
            </a:r>
            <a:r>
              <a:rPr lang="zh-CN" altLang="en-US" dirty="0" smtClean="0"/>
              <a:t>可以模拟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5852722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模拟器调试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模拟器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/>
              <a:t>仅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上可用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SDK</a:t>
            </a:r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模拟器</a:t>
            </a:r>
            <a:r>
              <a:rPr lang="en-US" altLang="zh-CN" baseline="30000" dirty="0" smtClean="0"/>
              <a:t>[2]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Eclipse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Android SDK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>
                <a:hlinkClick r:id="rId3"/>
              </a:rPr>
              <a:t>Using </a:t>
            </a:r>
            <a:r>
              <a:rPr lang="en-US" altLang="zh-CN" sz="1400" dirty="0" err="1">
                <a:hlinkClick r:id="rId3"/>
              </a:rPr>
              <a:t>iOS</a:t>
            </a:r>
            <a:r>
              <a:rPr lang="en-US" altLang="zh-CN" sz="1400" dirty="0">
                <a:hlinkClick r:id="rId3"/>
              </a:rPr>
              <a:t> </a:t>
            </a:r>
            <a:r>
              <a:rPr lang="en-US" altLang="zh-CN" sz="1400" dirty="0" smtClean="0">
                <a:hlinkClick r:id="rId3"/>
              </a:rPr>
              <a:t>Simulator</a:t>
            </a:r>
            <a:endParaRPr lang="en-US" altLang="zh-CN" sz="1400" dirty="0" smtClean="0"/>
          </a:p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Android Emulator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60923187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2031" y="571480"/>
            <a:ext cx="17235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HTML5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响应</a:t>
            </a:r>
            <a:r>
              <a:rPr lang="zh-CN" altLang="en-US" sz="2400" dirty="0" smtClean="0"/>
              <a:t>式设计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touch</a:t>
            </a: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兼容高分屏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硬件加速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Debugging</a:t>
            </a:r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Tips</a:t>
            </a:r>
            <a:endParaRPr lang="en-US" altLang="zh-CN" sz="2400" dirty="0"/>
          </a:p>
        </p:txBody>
      </p:sp>
      <p:pic>
        <p:nvPicPr>
          <p:cNvPr id="23558" name="Picture 6" descr="finger, hand, point icon"/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/>
          <a:stretch>
            <a:fillRect/>
          </a:stretch>
        </p:blipFill>
        <p:spPr bwMode="auto">
          <a:xfrm>
            <a:off x="2357422" y="2414390"/>
            <a:ext cx="304800" cy="304801"/>
          </a:xfrm>
          <a:prstGeom prst="rect">
            <a:avLst/>
          </a:prstGeom>
          <a:noFill/>
        </p:spPr>
      </p:pic>
      <p:pic>
        <p:nvPicPr>
          <p:cNvPr id="23560" name="Picture 8" descr="http://www.w3.org/html/logo/downloads/HTML5_Badge_32.png"/>
          <p:cNvPicPr>
            <a:picLocks noChangeAspect="1" noChangeArrowheads="1"/>
          </p:cNvPicPr>
          <p:nvPr/>
        </p:nvPicPr>
        <p:blipFill>
          <a:blip r:embed="rId4">
            <a:biLevel thresh="50000"/>
          </a:blip>
          <a:srcRect/>
          <a:stretch>
            <a:fillRect/>
          </a:stretch>
        </p:blipFill>
        <p:spPr bwMode="auto">
          <a:xfrm>
            <a:off x="2357422" y="909621"/>
            <a:ext cx="304800" cy="304801"/>
          </a:xfrm>
          <a:prstGeom prst="rect">
            <a:avLst/>
          </a:prstGeom>
          <a:noFill/>
        </p:spPr>
      </p:pic>
      <p:pic>
        <p:nvPicPr>
          <p:cNvPr id="23562" name="Picture 10" descr="eye, view, watch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3143840"/>
            <a:ext cx="304800" cy="304801"/>
          </a:xfrm>
          <a:prstGeom prst="rect">
            <a:avLst/>
          </a:prstGeom>
          <a:noFill/>
        </p:spPr>
      </p:pic>
      <p:pic>
        <p:nvPicPr>
          <p:cNvPr id="23564" name="Picture 12" descr="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7422" y="3873290"/>
            <a:ext cx="304800" cy="304801"/>
          </a:xfrm>
          <a:prstGeom prst="rect">
            <a:avLst/>
          </a:prstGeom>
          <a:noFill/>
        </p:spPr>
      </p:pic>
      <p:pic>
        <p:nvPicPr>
          <p:cNvPr id="23568" name="Picture 16" descr="http://cdn1.iconfinder.com/data/icons/cc_mono_icon_set/blacks/32x32/bu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22" y="4636367"/>
            <a:ext cx="304800" cy="304801"/>
          </a:xfrm>
          <a:prstGeom prst="rect">
            <a:avLst/>
          </a:prstGeom>
          <a:noFill/>
        </p:spPr>
      </p:pic>
      <p:pic>
        <p:nvPicPr>
          <p:cNvPr id="23570" name="Picture 18" descr="info ic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57422" y="5356447"/>
            <a:ext cx="304800" cy="304801"/>
          </a:xfrm>
          <a:prstGeom prst="rect">
            <a:avLst/>
          </a:prstGeom>
          <a:noFill/>
        </p:spPr>
      </p:pic>
      <p:pic>
        <p:nvPicPr>
          <p:cNvPr id="10" name="Picture 4" descr="http://johnpolacek.github.com/scrolldeck.js/decks/responsive/img/responsive_web_desig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2357422" y="1639071"/>
            <a:ext cx="304800" cy="2880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15258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真机中使用</a:t>
            </a:r>
            <a:r>
              <a:rPr lang="en-US" altLang="zh-CN" dirty="0" smtClean="0"/>
              <a:t>Debug Console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中开启</a:t>
            </a:r>
            <a:endParaRPr lang="en-US" altLang="zh-CN" dirty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/>
              <a:t> </a:t>
            </a:r>
            <a:r>
              <a:rPr lang="en-US" altLang="zh-CN" dirty="0" smtClean="0"/>
              <a:t>&gt; Safari &gt; </a:t>
            </a:r>
            <a:r>
              <a:rPr lang="zh-CN" altLang="en-US" dirty="0" smtClean="0"/>
              <a:t>高级 </a:t>
            </a:r>
            <a:r>
              <a:rPr lang="en-US" altLang="zh-CN" dirty="0" smtClean="0"/>
              <a:t>&gt; Debug Console &gt; ON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中开启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在地址栏输入</a:t>
            </a:r>
            <a:r>
              <a:rPr lang="en-US" altLang="zh-CN" dirty="0" err="1" smtClean="0"/>
              <a:t>about:debug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9183453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en-US" altLang="zh-CN" dirty="0" smtClean="0"/>
              <a:t> 6</a:t>
            </a:r>
            <a:r>
              <a:rPr lang="zh-CN" altLang="en-US" dirty="0" smtClean="0"/>
              <a:t>上连接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进行调试</a:t>
            </a:r>
            <a:r>
              <a:rPr lang="en-US" altLang="zh-CN" baseline="30000" dirty="0" smtClean="0"/>
              <a:t>[1]</a:t>
            </a:r>
          </a:p>
          <a:p>
            <a:r>
              <a:rPr lang="en-US" altLang="zh-CN" dirty="0" smtClean="0"/>
              <a:t>Chrome for Android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调试</a:t>
            </a:r>
            <a:r>
              <a:rPr lang="en-US" altLang="zh-CN" baseline="30000" dirty="0" smtClean="0"/>
              <a:t>[2]</a:t>
            </a:r>
          </a:p>
          <a:p>
            <a:r>
              <a:rPr lang="zh-CN" altLang="en-US" dirty="0" smtClean="0"/>
              <a:t>在低版本系统和浏览器上</a:t>
            </a:r>
            <a:endParaRPr lang="en-US" altLang="zh-CN" dirty="0" smtClean="0"/>
          </a:p>
          <a:p>
            <a:pPr lvl="1"/>
            <a:r>
              <a:rPr lang="en-US" altLang="zh-CN" dirty="0" err="1">
                <a:hlinkClick r:id="rId3"/>
              </a:rPr>
              <a:t>weinre</a:t>
            </a:r>
            <a:r>
              <a:rPr lang="en-US" altLang="zh-CN" dirty="0">
                <a:hlinkClick r:id="rId3"/>
              </a:rPr>
              <a:t> 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Adobe Edge Inspect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 smtClean="0">
                <a:hlinkClick r:id="rId5"/>
              </a:rPr>
              <a:t>Enabling Web Inspector on </a:t>
            </a:r>
            <a:r>
              <a:rPr lang="en-US" altLang="zh-CN" sz="1400" dirty="0" err="1" smtClean="0">
                <a:hlinkClick r:id="rId5"/>
              </a:rPr>
              <a:t>iOS</a:t>
            </a:r>
            <a:endParaRPr lang="en-US" altLang="zh-CN" sz="1400" dirty="0" smtClean="0"/>
          </a:p>
          <a:p>
            <a:pPr marL="177800" indent="-177800" algn="just">
              <a:buFont typeface="+mj-lt"/>
              <a:buAutoNum type="arabicPeriod"/>
            </a:pPr>
            <a:r>
              <a:rPr lang="en-US" altLang="zh-CN" sz="1400" dirty="0" smtClean="0">
                <a:hlinkClick r:id="rId6"/>
              </a:rPr>
              <a:t>Remote Debugging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557220818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Tips</a:t>
            </a:r>
            <a:endParaRPr lang="zh-CN" altLang="en-US" sz="2400" dirty="0"/>
          </a:p>
        </p:txBody>
      </p:sp>
      <p:pic>
        <p:nvPicPr>
          <p:cNvPr id="9220" name="Picture 4" descr=" icon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928951" y="1357298"/>
            <a:ext cx="3500437" cy="3500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570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禁止用户缩放网页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用户缩放网页后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ViewPort</a:t>
            </a:r>
            <a:r>
              <a:rPr lang="zh-CN" altLang="en-US" dirty="0" smtClean="0"/>
              <a:t>大小会发生变化，放大网页</a:t>
            </a:r>
            <a:r>
              <a:rPr lang="en-US" altLang="zh-CN" dirty="0" err="1" smtClean="0"/>
              <a:t>ViewPort</a:t>
            </a:r>
            <a:r>
              <a:rPr lang="zh-CN" altLang="en-US" dirty="0" smtClean="0"/>
              <a:t>会变小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禁止缩放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dirty="0" smtClean="0"/>
              <a:t>&lt;meta name = "viewport" content = "user-scalable=no, width=device-width"&gt;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3"/>
              </a:rPr>
              <a:t>Configuring the Viewport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896986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overflow:scroll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position:fixed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iOS5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Android3</a:t>
            </a:r>
            <a:r>
              <a:rPr lang="zh-CN" altLang="en-US" dirty="0" smtClean="0"/>
              <a:t>以前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手机浏览器都不支持</a:t>
            </a:r>
            <a:r>
              <a:rPr lang="en-US" altLang="zh-CN" dirty="0" err="1" smtClean="0"/>
              <a:t>position:fixed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overflow: hidden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组件模拟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iScoll.js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hlinkClick r:id="rId4"/>
              </a:rPr>
              <a:t>Scrollability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YUI </a:t>
            </a:r>
            <a:r>
              <a:rPr lang="en-US" altLang="zh-CN" dirty="0" err="1" smtClean="0">
                <a:hlinkClick r:id="rId5"/>
              </a:rPr>
              <a:t>ScrollView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9357635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00108"/>
            <a:ext cx="304841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000108"/>
            <a:ext cx="30670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029389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隐藏浏览器地址栏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$(document).ready(function(){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window.scrollTo</a:t>
            </a:r>
            <a:r>
              <a:rPr lang="en-US" altLang="zh-CN" dirty="0"/>
              <a:t>(0</a:t>
            </a:r>
            <a:r>
              <a:rPr lang="en-US" altLang="zh-CN" dirty="0" smtClean="0"/>
              <a:t>, 1);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endParaRPr lang="en-US" altLang="zh-CN" sz="1400" dirty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>
                <a:hlinkClick r:id="rId3"/>
              </a:rPr>
              <a:t>Quick Tip: Hide Mobile Web Browser Address Bar Improved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029389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apple.com/ios/add-to-home-screen/images/he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071546"/>
            <a:ext cx="8786842" cy="40419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添加到主屏幕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&lt;link </a:t>
            </a:r>
            <a:r>
              <a:rPr lang="en-US" altLang="zh-CN" sz="2800" dirty="0" err="1" smtClean="0"/>
              <a:t>rel</a:t>
            </a:r>
            <a:r>
              <a:rPr lang="en-US" altLang="zh-CN" sz="2800" dirty="0" smtClean="0"/>
              <a:t>="apple-touch-icon" </a:t>
            </a:r>
            <a:r>
              <a:rPr lang="en-US" altLang="zh-CN" sz="2800" dirty="0" err="1" smtClean="0"/>
              <a:t>href</a:t>
            </a:r>
            <a:r>
              <a:rPr lang="en-US" altLang="zh-CN" sz="2800" dirty="0" smtClean="0"/>
              <a:t>="touch-icon-iphone.png" /&gt;</a:t>
            </a:r>
          </a:p>
          <a:p>
            <a:pPr>
              <a:buNone/>
            </a:pPr>
            <a:r>
              <a:rPr lang="en-US" altLang="zh-CN" sz="2800" dirty="0" smtClean="0"/>
              <a:t>&lt;link </a:t>
            </a:r>
            <a:r>
              <a:rPr lang="en-US" altLang="zh-CN" sz="2800" dirty="0" err="1" smtClean="0"/>
              <a:t>rel</a:t>
            </a:r>
            <a:r>
              <a:rPr lang="en-US" altLang="zh-CN" sz="2800" dirty="0" smtClean="0"/>
              <a:t>="apple-touch-icon" sizes="72x72" </a:t>
            </a:r>
            <a:r>
              <a:rPr lang="en-US" altLang="zh-CN" sz="2800" dirty="0" err="1" smtClean="0"/>
              <a:t>href</a:t>
            </a:r>
            <a:r>
              <a:rPr lang="en-US" altLang="zh-CN" sz="2800" dirty="0" smtClean="0"/>
              <a:t>="touch-icon-ipad.png" /&gt;</a:t>
            </a:r>
          </a:p>
          <a:p>
            <a:pPr>
              <a:buNone/>
            </a:pPr>
            <a:r>
              <a:rPr lang="en-US" altLang="zh-CN" sz="2800" dirty="0" smtClean="0"/>
              <a:t>&lt;link </a:t>
            </a:r>
            <a:r>
              <a:rPr lang="en-US" altLang="zh-CN" sz="2800" dirty="0" err="1" smtClean="0"/>
              <a:t>rel</a:t>
            </a:r>
            <a:r>
              <a:rPr lang="en-US" altLang="zh-CN" sz="2800" dirty="0" smtClean="0"/>
              <a:t>="apple-touch-icon" sizes="114x114" </a:t>
            </a:r>
            <a:r>
              <a:rPr lang="en-US" altLang="zh-CN" sz="2800" dirty="0" err="1" smtClean="0"/>
              <a:t>href</a:t>
            </a:r>
            <a:r>
              <a:rPr lang="en-US" altLang="zh-CN" sz="2800" dirty="0" smtClean="0"/>
              <a:t>="touch-icon-iphone4.png" /&gt;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>
                <a:hlinkClick r:id="rId2"/>
              </a:rPr>
              <a:t>How to add a website icon to your Home </a:t>
            </a:r>
            <a:r>
              <a:rPr lang="en-US" altLang="zh-CN" sz="1400" dirty="0" smtClean="0">
                <a:hlinkClick r:id="rId2"/>
              </a:rPr>
              <a:t>screen</a:t>
            </a:r>
            <a:endParaRPr lang="en-US" altLang="zh-CN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3"/>
              </a:rPr>
              <a:t>Add to Home screen Javascript library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12405208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可以使用自定义协议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mailto:zhaowenbo@360.cn </a:t>
            </a:r>
            <a:r>
              <a:rPr lang="zh-CN" altLang="en-US" dirty="0" smtClean="0"/>
              <a:t>打开邮件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tel:123456 </a:t>
            </a:r>
            <a:r>
              <a:rPr lang="zh-CN" altLang="en-US" dirty="0" smtClean="0"/>
              <a:t>打开拨号程序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sms</a:t>
            </a:r>
            <a:r>
              <a:rPr lang="en-US" altLang="zh-CN" dirty="0" smtClean="0"/>
              <a:t>: hello</a:t>
            </a:r>
          </a:p>
          <a:p>
            <a:pPr lvl="1"/>
            <a:r>
              <a:rPr lang="en-US" altLang="zh-CN" dirty="0" smtClean="0"/>
              <a:t>Google Maps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会自动调用</a:t>
            </a:r>
            <a:r>
              <a:rPr lang="en-US" altLang="zh-CN" dirty="0" smtClean="0"/>
              <a:t>Maps</a:t>
            </a:r>
          </a:p>
          <a:p>
            <a:pPr lvl="1"/>
            <a:r>
              <a:rPr lang="en-US" altLang="zh-CN" dirty="0" err="1" smtClean="0"/>
              <a:t>myScheme</a:t>
            </a:r>
            <a:r>
              <a:rPr lang="en-US" altLang="zh-CN" dirty="0" smtClean="0"/>
              <a:t>:// </a:t>
            </a:r>
            <a:r>
              <a:rPr lang="zh-CN" altLang="en-US" dirty="0" smtClean="0"/>
              <a:t>自定义协议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2"/>
              </a:rPr>
              <a:t>Advanced App Tricks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30312992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ttp://www.w3.org/html/logo/img/html5-topp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40567" y="-1"/>
            <a:ext cx="10168218" cy="68737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770674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去除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链接的灰色背景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上的链接及绑定了点击事件的元素触摸后出现半透明灰色背景</a:t>
            </a:r>
            <a:endParaRPr lang="en-US" altLang="zh-CN" dirty="0" smtClean="0"/>
          </a:p>
          <a:p>
            <a:r>
              <a:rPr lang="zh-CN" altLang="en-US" dirty="0" smtClean="0"/>
              <a:t>如何去除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-tap-highlight-color: </a:t>
            </a:r>
            <a:r>
              <a:rPr lang="en-US" altLang="zh-CN" dirty="0" err="1" smtClean="0"/>
              <a:t>rgba</a:t>
            </a:r>
            <a:r>
              <a:rPr lang="en-US" altLang="zh-CN" dirty="0" smtClean="0"/>
              <a:t>(0, 0, 0, 0)</a:t>
            </a:r>
          </a:p>
          <a:p>
            <a:r>
              <a:rPr lang="zh-CN" altLang="en-US" dirty="0" smtClean="0"/>
              <a:t>自定义点击反馈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clickable:active</a:t>
            </a:r>
            <a:r>
              <a:rPr lang="en-US" altLang="zh-CN" dirty="0" smtClean="0"/>
              <a:t> { background: #EEE 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>
                <a:hlinkClick r:id="rId2"/>
              </a:rPr>
              <a:t>How to add a website icon to your Home </a:t>
            </a:r>
            <a:r>
              <a:rPr lang="en-US" altLang="zh-CN" sz="1400" dirty="0" smtClean="0">
                <a:hlinkClick r:id="rId2"/>
              </a:rPr>
              <a:t>screen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896986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54" y="981091"/>
            <a:ext cx="4876800" cy="48768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ook, library, read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71546"/>
            <a:ext cx="3286148" cy="328614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了解更多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290264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smtClean="0">
                <a:hlinkClick r:id="rId2"/>
              </a:rPr>
              <a:t>Developing Web Content for Safari</a:t>
            </a:r>
            <a:endParaRPr lang="en-US" altLang="zh-CN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smtClean="0">
                <a:hlinkClick r:id="rId3"/>
              </a:rPr>
              <a:t>Mozilla Mobile Developer Community</a:t>
            </a:r>
            <a:endParaRPr lang="en-US" altLang="zh-CN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err="1" smtClean="0">
                <a:hlinkClick r:id="rId4"/>
              </a:rPr>
              <a:t>GoMo</a:t>
            </a:r>
            <a:endParaRPr lang="en-US" altLang="zh-CN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 smtClean="0">
                <a:hlinkClick r:id="rId5"/>
              </a:rPr>
              <a:t>HTML5 Rocks - Mobile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427873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ml, semantics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00" y="648000"/>
            <a:ext cx="1219200" cy="12192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428860" y="105273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语义化标签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132856"/>
            <a:ext cx="71020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使用这些标签增强语义</a:t>
            </a:r>
            <a:r>
              <a:rPr lang="en-US" altLang="zh-CN" sz="2400" baseline="30000" dirty="0" smtClean="0"/>
              <a:t>[1]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header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footer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nav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article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New elements of HTML5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657502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10527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离线存储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132856"/>
            <a:ext cx="71020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localstorage</a:t>
            </a:r>
            <a:r>
              <a:rPr lang="en-US" altLang="zh-CN" sz="2400" baseline="30000" dirty="0" smtClean="0"/>
              <a:t>[1]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保存用户地理位置信息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缓存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CSS</a:t>
            </a:r>
            <a:r>
              <a:rPr lang="en-US" altLang="zh-CN" sz="2000" baseline="30000" dirty="0" smtClean="0"/>
              <a:t>[2]</a:t>
            </a:r>
          </a:p>
          <a:p>
            <a:endParaRPr lang="zh-CN" altLang="en-US" dirty="0"/>
          </a:p>
        </p:txBody>
      </p:sp>
      <p:pic>
        <p:nvPicPr>
          <p:cNvPr id="5" name="Picture 2" descr="html, offline, storage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00" y="648000"/>
            <a:ext cx="1219200" cy="1219201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smtClean="0">
                <a:hlinkClick r:id="rId4"/>
              </a:rPr>
              <a:t>Web storage</a:t>
            </a:r>
            <a:endParaRPr lang="en-US" altLang="zh-CN" sz="14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zh-CN" sz="1400" dirty="0" err="1">
                <a:hlinkClick r:id="rId5"/>
              </a:rPr>
              <a:t>Storager</a:t>
            </a:r>
            <a:r>
              <a:rPr lang="en-US" altLang="zh-CN" sz="1400" dirty="0">
                <a:hlinkClick r:id="rId5"/>
              </a:rPr>
              <a:t> case study: Bing, Google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472444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1052736"/>
            <a:ext cx="264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访问设备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2132856"/>
            <a:ext cx="710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geolocation</a:t>
            </a:r>
            <a:r>
              <a:rPr lang="en-US" altLang="zh-CN" sz="2400" dirty="0" smtClean="0"/>
              <a:t> </a:t>
            </a:r>
            <a:r>
              <a:rPr lang="en-US" altLang="zh-CN" sz="2400" baseline="30000" dirty="0" smtClean="0"/>
              <a:t>[1]</a:t>
            </a:r>
            <a:r>
              <a:rPr lang="zh-CN" altLang="en-US" sz="2400" dirty="0" smtClean="0"/>
              <a:t>来获取用户地理位置</a:t>
            </a:r>
            <a:endParaRPr lang="zh-CN" altLang="en-US" dirty="0"/>
          </a:p>
        </p:txBody>
      </p:sp>
      <p:pic>
        <p:nvPicPr>
          <p:cNvPr id="6" name="Picture 2" descr="access, device, html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00" y="648000"/>
            <a:ext cx="1219200" cy="1219201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5628381"/>
            <a:ext cx="8229600" cy="824955"/>
          </a:xfrm>
          <a:prstGeom prst="rect">
            <a:avLst/>
          </a:prstGeom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+mj-lt"/>
              <a:buAutoNum type="arabicPeriod"/>
            </a:pPr>
            <a:r>
              <a:rPr lang="en-US" altLang="zh-CN" sz="1400" dirty="0" err="1" smtClean="0">
                <a:hlinkClick r:id="rId4"/>
              </a:rPr>
              <a:t>Geolocation</a:t>
            </a:r>
            <a:r>
              <a:rPr lang="en-US" altLang="zh-CN" sz="1400" dirty="0" smtClean="0">
                <a:hlinkClick r:id="rId4"/>
              </a:rPr>
              <a:t> API Specifications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3246981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ics">
      <a:dk1>
        <a:srgbClr val="0092BF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92BF"/>
      </a:accent5>
      <a:accent6>
        <a:srgbClr val="F79646"/>
      </a:accent6>
      <a:hlink>
        <a:srgbClr val="0092BF"/>
      </a:hlink>
      <a:folHlink>
        <a:srgbClr val="0092BF"/>
      </a:folHlink>
    </a:clrScheme>
    <a:fontScheme name="自定义 1">
      <a:majorFont>
        <a:latin typeface="Cambria"/>
        <a:ea typeface="Microsoft JhengHei"/>
        <a:cs typeface=""/>
      </a:majorFont>
      <a:minorFont>
        <a:latin typeface="Calibri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1463</Words>
  <Application>Microsoft Office PowerPoint</Application>
  <PresentationFormat>全屏显示(4:3)</PresentationFormat>
  <Paragraphs>340</Paragraphs>
  <Slides>63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移动网站开发实践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什么是响应式设计</vt:lpstr>
      <vt:lpstr>响应式设计在手机上尤其重要</vt:lpstr>
      <vt:lpstr>1. 弹性布局 flexible layout</vt:lpstr>
      <vt:lpstr>2. 液态图片 fluid image</vt:lpstr>
      <vt:lpstr>3. 媒体查询 media query</vt:lpstr>
      <vt:lpstr>4. 响应式栅格 responsive grid</vt:lpstr>
      <vt:lpstr>5. 响应式Javascript</vt:lpstr>
      <vt:lpstr>幻灯片 21</vt:lpstr>
      <vt:lpstr>Touch事件</vt:lpstr>
      <vt:lpstr>兼容鼠标事件</vt:lpstr>
      <vt:lpstr>幻灯片 24</vt:lpstr>
      <vt:lpstr>onclick delay</vt:lpstr>
      <vt:lpstr>TouchEvent对象的属性</vt:lpstr>
      <vt:lpstr>手势gesture </vt:lpstr>
      <vt:lpstr>touch相关脚本库</vt:lpstr>
      <vt:lpstr>幻灯片 29</vt:lpstr>
      <vt:lpstr>视网膜屏 Retina Display</vt:lpstr>
      <vt:lpstr>幻灯片 31</vt:lpstr>
      <vt:lpstr>物理像素</vt:lpstr>
      <vt:lpstr>浏览器像素</vt:lpstr>
      <vt:lpstr>Device Pixel Ratio</vt:lpstr>
      <vt:lpstr>图片显示</vt:lpstr>
      <vt:lpstr>1. 使用@2x图片</vt:lpstr>
      <vt:lpstr>2. 使用CSS3代替图片</vt:lpstr>
      <vt:lpstr>幻灯片 38</vt:lpstr>
      <vt:lpstr>什么是硬件加速</vt:lpstr>
      <vt:lpstr>启用硬件加速</vt:lpstr>
      <vt:lpstr>例子</vt:lpstr>
      <vt:lpstr>传统方法</vt:lpstr>
      <vt:lpstr>硬件加速的CSS3动画</vt:lpstr>
      <vt:lpstr>对比</vt:lpstr>
      <vt:lpstr>Demo</vt:lpstr>
      <vt:lpstr>修复闪屏bug</vt:lpstr>
      <vt:lpstr>幻灯片 47</vt:lpstr>
      <vt:lpstr>使用桌面浏览器调试</vt:lpstr>
      <vt:lpstr>模拟器调试</vt:lpstr>
      <vt:lpstr>真机中使用Debug Console</vt:lpstr>
      <vt:lpstr>远程调试</vt:lpstr>
      <vt:lpstr>幻灯片 52</vt:lpstr>
      <vt:lpstr>禁止用户缩放网页</vt:lpstr>
      <vt:lpstr>overflow:scroll &amp; position:fixed</vt:lpstr>
      <vt:lpstr>幻灯片 55</vt:lpstr>
      <vt:lpstr>隐藏浏览器地址栏</vt:lpstr>
      <vt:lpstr>幻灯片 57</vt:lpstr>
      <vt:lpstr>添加到主屏幕</vt:lpstr>
      <vt:lpstr>调用native应用</vt:lpstr>
      <vt:lpstr>去除iOS链接的灰色背景</vt:lpstr>
      <vt:lpstr>幻灯片 61</vt:lpstr>
      <vt:lpstr>幻灯片 62</vt:lpstr>
      <vt:lpstr>幻灯片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HTML5移动网站开发</dc:title>
  <dc:creator>web zh</dc:creator>
  <cp:lastModifiedBy>zhaowenbo</cp:lastModifiedBy>
  <cp:revision>684</cp:revision>
  <dcterms:created xsi:type="dcterms:W3CDTF">2012-10-28T08:52:44Z</dcterms:created>
  <dcterms:modified xsi:type="dcterms:W3CDTF">2012-11-02T05:12:19Z</dcterms:modified>
</cp:coreProperties>
</file>