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56" r:id="rId2"/>
    <p:sldId id="258" r:id="rId3"/>
    <p:sldId id="259" r:id="rId4"/>
    <p:sldId id="266" r:id="rId5"/>
    <p:sldId id="267"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16" autoAdjust="0"/>
    <p:restoredTop sz="94660"/>
  </p:normalViewPr>
  <p:slideViewPr>
    <p:cSldViewPr snapToGrid="0">
      <p:cViewPr varScale="1">
        <p:scale>
          <a:sx n="85" d="100"/>
          <a:sy n="85" d="100"/>
        </p:scale>
        <p:origin x="2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D14423-AA22-48CD-85EA-08B83F2AF01E}" type="datetimeFigureOut">
              <a:rPr lang="en-IN" smtClean="0"/>
              <a:t>12-07-2023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E400DB70-17DD-4EB3-A5EB-9B1A96F85148}" type="slidenum">
              <a:rPr lang="en-IN" smtClean="0"/>
              <a:t>‹#›</a:t>
            </a:fld>
            <a:endParaRPr lang="en-IN"/>
          </a:p>
        </p:txBody>
      </p:sp>
    </p:spTree>
    <p:extLst>
      <p:ext uri="{BB962C8B-B14F-4D97-AF65-F5344CB8AC3E}">
        <p14:creationId xmlns:p14="http://schemas.microsoft.com/office/powerpoint/2010/main" val="3394078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14423-AA22-48CD-85EA-08B83F2AF01E}" type="datetimeFigureOut">
              <a:rPr lang="en-IN" smtClean="0"/>
              <a:t>12-07-2023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00DB70-17DD-4EB3-A5EB-9B1A96F85148}" type="slidenum">
              <a:rPr lang="en-IN" smtClean="0"/>
              <a:t>‹#›</a:t>
            </a:fld>
            <a:endParaRPr lang="en-IN"/>
          </a:p>
        </p:txBody>
      </p:sp>
    </p:spTree>
    <p:extLst>
      <p:ext uri="{BB962C8B-B14F-4D97-AF65-F5344CB8AC3E}">
        <p14:creationId xmlns:p14="http://schemas.microsoft.com/office/powerpoint/2010/main" val="3394819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14423-AA22-48CD-85EA-08B83F2AF01E}" type="datetimeFigureOut">
              <a:rPr lang="en-IN" smtClean="0"/>
              <a:t>12-07-2023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00DB70-17DD-4EB3-A5EB-9B1A96F85148}" type="slidenum">
              <a:rPr lang="en-IN" smtClean="0"/>
              <a:t>‹#›</a:t>
            </a:fld>
            <a:endParaRPr lang="en-IN"/>
          </a:p>
        </p:txBody>
      </p:sp>
    </p:spTree>
    <p:extLst>
      <p:ext uri="{BB962C8B-B14F-4D97-AF65-F5344CB8AC3E}">
        <p14:creationId xmlns:p14="http://schemas.microsoft.com/office/powerpoint/2010/main" val="769579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14423-AA22-48CD-85EA-08B83F2AF01E}" type="datetimeFigureOut">
              <a:rPr lang="en-IN" smtClean="0"/>
              <a:t>12-07-2023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00DB70-17DD-4EB3-A5EB-9B1A96F85148}" type="slidenum">
              <a:rPr lang="en-IN" smtClean="0"/>
              <a:t>‹#›</a:t>
            </a:fld>
            <a:endParaRPr lang="en-IN"/>
          </a:p>
        </p:txBody>
      </p:sp>
    </p:spTree>
    <p:extLst>
      <p:ext uri="{BB962C8B-B14F-4D97-AF65-F5344CB8AC3E}">
        <p14:creationId xmlns:p14="http://schemas.microsoft.com/office/powerpoint/2010/main" val="1088719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3D14423-AA22-48CD-85EA-08B83F2AF01E}" type="datetimeFigureOut">
              <a:rPr lang="en-IN" smtClean="0"/>
              <a:t>12-07-2023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E400DB70-17DD-4EB3-A5EB-9B1A96F85148}" type="slidenum">
              <a:rPr lang="en-IN" smtClean="0"/>
              <a:t>‹#›</a:t>
            </a:fld>
            <a:endParaRPr lang="en-IN"/>
          </a:p>
        </p:txBody>
      </p:sp>
    </p:spTree>
    <p:extLst>
      <p:ext uri="{BB962C8B-B14F-4D97-AF65-F5344CB8AC3E}">
        <p14:creationId xmlns:p14="http://schemas.microsoft.com/office/powerpoint/2010/main" val="91920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D14423-AA22-48CD-85EA-08B83F2AF01E}" type="datetimeFigureOut">
              <a:rPr lang="en-IN" smtClean="0"/>
              <a:t>12-07-2023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00DB70-17DD-4EB3-A5EB-9B1A96F85148}" type="slidenum">
              <a:rPr lang="en-IN" smtClean="0"/>
              <a:t>‹#›</a:t>
            </a:fld>
            <a:endParaRPr lang="en-IN"/>
          </a:p>
        </p:txBody>
      </p:sp>
    </p:spTree>
    <p:extLst>
      <p:ext uri="{BB962C8B-B14F-4D97-AF65-F5344CB8AC3E}">
        <p14:creationId xmlns:p14="http://schemas.microsoft.com/office/powerpoint/2010/main" val="1436892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D14423-AA22-48CD-85EA-08B83F2AF01E}" type="datetimeFigureOut">
              <a:rPr lang="en-IN" smtClean="0"/>
              <a:t>12-07-2023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00DB70-17DD-4EB3-A5EB-9B1A96F85148}" type="slidenum">
              <a:rPr lang="en-IN" smtClean="0"/>
              <a:t>‹#›</a:t>
            </a:fld>
            <a:endParaRPr lang="en-IN"/>
          </a:p>
        </p:txBody>
      </p:sp>
    </p:spTree>
    <p:extLst>
      <p:ext uri="{BB962C8B-B14F-4D97-AF65-F5344CB8AC3E}">
        <p14:creationId xmlns:p14="http://schemas.microsoft.com/office/powerpoint/2010/main" val="3256942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D14423-AA22-48CD-85EA-08B83F2AF01E}" type="datetimeFigureOut">
              <a:rPr lang="en-IN" smtClean="0"/>
              <a:t>12-07-2023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00DB70-17DD-4EB3-A5EB-9B1A96F85148}" type="slidenum">
              <a:rPr lang="en-IN" smtClean="0"/>
              <a:t>‹#›</a:t>
            </a:fld>
            <a:endParaRPr lang="en-IN"/>
          </a:p>
        </p:txBody>
      </p:sp>
    </p:spTree>
    <p:extLst>
      <p:ext uri="{BB962C8B-B14F-4D97-AF65-F5344CB8AC3E}">
        <p14:creationId xmlns:p14="http://schemas.microsoft.com/office/powerpoint/2010/main" val="1250824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D14423-AA22-48CD-85EA-08B83F2AF01E}" type="datetimeFigureOut">
              <a:rPr lang="en-IN" smtClean="0"/>
              <a:t>12-07-2023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00DB70-17DD-4EB3-A5EB-9B1A96F85148}" type="slidenum">
              <a:rPr lang="en-IN" smtClean="0"/>
              <a:t>‹#›</a:t>
            </a:fld>
            <a:endParaRPr lang="en-IN"/>
          </a:p>
        </p:txBody>
      </p:sp>
    </p:spTree>
    <p:extLst>
      <p:ext uri="{BB962C8B-B14F-4D97-AF65-F5344CB8AC3E}">
        <p14:creationId xmlns:p14="http://schemas.microsoft.com/office/powerpoint/2010/main" val="198207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D14423-AA22-48CD-85EA-08B83F2AF01E}" type="datetimeFigureOut">
              <a:rPr lang="en-IN" smtClean="0"/>
              <a:t>12-07-2023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400DB70-17DD-4EB3-A5EB-9B1A96F85148}" type="slidenum">
              <a:rPr lang="en-IN" smtClean="0"/>
              <a:t>‹#›</a:t>
            </a:fld>
            <a:endParaRPr lang="en-IN"/>
          </a:p>
        </p:txBody>
      </p:sp>
    </p:spTree>
    <p:extLst>
      <p:ext uri="{BB962C8B-B14F-4D97-AF65-F5344CB8AC3E}">
        <p14:creationId xmlns:p14="http://schemas.microsoft.com/office/powerpoint/2010/main" val="4104120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D14423-AA22-48CD-85EA-08B83F2AF01E}" type="datetimeFigureOut">
              <a:rPr lang="en-IN" smtClean="0"/>
              <a:t>12-07-2023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400DB70-17DD-4EB3-A5EB-9B1A96F85148}" type="slidenum">
              <a:rPr lang="en-IN" smtClean="0"/>
              <a:t>‹#›</a:t>
            </a:fld>
            <a:endParaRPr lang="en-IN"/>
          </a:p>
        </p:txBody>
      </p:sp>
    </p:spTree>
    <p:extLst>
      <p:ext uri="{BB962C8B-B14F-4D97-AF65-F5344CB8AC3E}">
        <p14:creationId xmlns:p14="http://schemas.microsoft.com/office/powerpoint/2010/main" val="581128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3D14423-AA22-48CD-85EA-08B83F2AF01E}" type="datetimeFigureOut">
              <a:rPr lang="en-IN" smtClean="0"/>
              <a:t>12-07-2023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400DB70-17DD-4EB3-A5EB-9B1A96F85148}" type="slidenum">
              <a:rPr lang="en-IN" smtClean="0"/>
              <a:t>‹#›</a:t>
            </a:fld>
            <a:endParaRPr lang="en-IN"/>
          </a:p>
        </p:txBody>
      </p:sp>
    </p:spTree>
    <p:extLst>
      <p:ext uri="{BB962C8B-B14F-4D97-AF65-F5344CB8AC3E}">
        <p14:creationId xmlns:p14="http://schemas.microsoft.com/office/powerpoint/2010/main" val="1042284588"/>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69238-70B7-208E-13E9-A8FC7F2A78E1}"/>
              </a:ext>
            </a:extLst>
          </p:cNvPr>
          <p:cNvSpPr>
            <a:spLocks noGrp="1"/>
          </p:cNvSpPr>
          <p:nvPr>
            <p:ph type="ctrTitle"/>
          </p:nvPr>
        </p:nvSpPr>
        <p:spPr>
          <a:xfrm>
            <a:off x="1380564" y="1902293"/>
            <a:ext cx="9144000" cy="2387600"/>
          </a:xfrm>
        </p:spPr>
        <p:txBody>
          <a:bodyPr>
            <a:normAutofit/>
          </a:bodyPr>
          <a:lstStyle/>
          <a:p>
            <a:r>
              <a:rPr lang="en-IN" sz="4800" dirty="0">
                <a:latin typeface="Cascadia Code SemiBold" panose="020B0609020000020004" pitchFamily="49" charset="0"/>
                <a:ea typeface="Cascadia Code SemiBold" panose="020B0609020000020004" pitchFamily="49" charset="0"/>
                <a:cs typeface="Cascadia Code SemiBold" panose="020B0609020000020004" pitchFamily="49" charset="0"/>
              </a:rPr>
              <a:t>NETWORK PROGRAMMING IN PYTHON:NETWORK CHATROOM</a:t>
            </a:r>
          </a:p>
        </p:txBody>
      </p:sp>
    </p:spTree>
    <p:extLst>
      <p:ext uri="{BB962C8B-B14F-4D97-AF65-F5344CB8AC3E}">
        <p14:creationId xmlns:p14="http://schemas.microsoft.com/office/powerpoint/2010/main" val="3201824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3D822B-9263-59E8-56C6-88F7689D3C69}"/>
              </a:ext>
            </a:extLst>
          </p:cNvPr>
          <p:cNvSpPr>
            <a:spLocks noGrp="1"/>
          </p:cNvSpPr>
          <p:nvPr>
            <p:ph type="title"/>
          </p:nvPr>
        </p:nvSpPr>
        <p:spPr>
          <a:xfrm>
            <a:off x="3411070" y="2373219"/>
            <a:ext cx="10515600" cy="1325563"/>
          </a:xfrm>
        </p:spPr>
        <p:txBody>
          <a:bodyPr/>
          <a:lstStyle/>
          <a:p>
            <a: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rPr>
              <a:t>THANK YOU!!</a:t>
            </a:r>
          </a:p>
        </p:txBody>
      </p:sp>
    </p:spTree>
    <p:extLst>
      <p:ext uri="{BB962C8B-B14F-4D97-AF65-F5344CB8AC3E}">
        <p14:creationId xmlns:p14="http://schemas.microsoft.com/office/powerpoint/2010/main" val="1835500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44E93-67D2-73EB-393D-BF5B455FB280}"/>
              </a:ext>
            </a:extLst>
          </p:cNvPr>
          <p:cNvSpPr>
            <a:spLocks noGrp="1"/>
          </p:cNvSpPr>
          <p:nvPr>
            <p:ph type="title"/>
          </p:nvPr>
        </p:nvSpPr>
        <p:spPr/>
        <p:txBody>
          <a:bodyPr>
            <a:normAutofit/>
          </a:bodyPr>
          <a:lstStyle/>
          <a:p>
            <a:r>
              <a:rPr lang="en-IN" sz="3200" dirty="0">
                <a:latin typeface="Arial Black" panose="020B0A04020102020204" pitchFamily="34" charset="0"/>
              </a:rPr>
              <a:t>NETWORK PROGRAMMING IN PYTHON:</a:t>
            </a:r>
          </a:p>
        </p:txBody>
      </p:sp>
      <p:sp>
        <p:nvSpPr>
          <p:cNvPr id="3" name="Content Placeholder 2">
            <a:extLst>
              <a:ext uri="{FF2B5EF4-FFF2-40B4-BE49-F238E27FC236}">
                <a16:creationId xmlns:a16="http://schemas.microsoft.com/office/drawing/2014/main" id="{11627E55-6B36-A6E6-F318-C8AAE10930FD}"/>
              </a:ext>
            </a:extLst>
          </p:cNvPr>
          <p:cNvSpPr>
            <a:spLocks noGrp="1"/>
          </p:cNvSpPr>
          <p:nvPr>
            <p:ph idx="1"/>
          </p:nvPr>
        </p:nvSpPr>
        <p:spPr>
          <a:xfrm>
            <a:off x="1340224" y="1467037"/>
            <a:ext cx="10515600" cy="4351338"/>
          </a:xfrm>
        </p:spPr>
        <p:txBody>
          <a:bodyPr/>
          <a:lstStyle/>
          <a:p>
            <a:pPr algn="just" fontAlgn="base"/>
            <a:r>
              <a:rPr lang="en-US" b="0" i="0" dirty="0">
                <a:solidFill>
                  <a:srgbClr val="273239"/>
                </a:solidFill>
                <a:effectLst/>
                <a:latin typeface="Nunito" panose="020F0502020204030204" pitchFamily="2" charset="0"/>
              </a:rPr>
              <a:t>Python provides two levels of access to network programming. These are – </a:t>
            </a:r>
          </a:p>
          <a:p>
            <a:pPr algn="just" fontAlgn="base">
              <a:buFont typeface="Arial" panose="020B0604020202020204" pitchFamily="34" charset="0"/>
              <a:buChar char="•"/>
            </a:pPr>
            <a:r>
              <a:rPr lang="en-US" b="1" i="0" dirty="0">
                <a:solidFill>
                  <a:srgbClr val="273239"/>
                </a:solidFill>
                <a:effectLst/>
                <a:latin typeface="Nunito" panose="020F0502020204030204" pitchFamily="2" charset="0"/>
              </a:rPr>
              <a:t>Low-Level Access:</a:t>
            </a:r>
            <a:r>
              <a:rPr lang="en-US" b="0" i="0" dirty="0">
                <a:solidFill>
                  <a:srgbClr val="273239"/>
                </a:solidFill>
                <a:effectLst/>
                <a:latin typeface="Nunito" panose="020F0502020204030204" pitchFamily="2" charset="0"/>
              </a:rPr>
              <a:t> At the low level, you can access the basic socket support of the operating system. You can implement client and server for both connection-oriented and connectionless protocols.</a:t>
            </a:r>
          </a:p>
          <a:p>
            <a:pPr algn="just" fontAlgn="base">
              <a:buFont typeface="Arial" panose="020B0604020202020204" pitchFamily="34" charset="0"/>
              <a:buChar char="•"/>
            </a:pPr>
            <a:r>
              <a:rPr lang="en-US" b="1" i="0" dirty="0">
                <a:solidFill>
                  <a:srgbClr val="273239"/>
                </a:solidFill>
                <a:effectLst/>
                <a:latin typeface="Nunito" panose="020F0502020204030204" pitchFamily="2" charset="0"/>
              </a:rPr>
              <a:t>High-Level Access: </a:t>
            </a:r>
            <a:r>
              <a:rPr lang="en-US" b="0" i="0" dirty="0">
                <a:solidFill>
                  <a:srgbClr val="273239"/>
                </a:solidFill>
                <a:effectLst/>
                <a:latin typeface="Nunito" panose="020F0502020204030204" pitchFamily="2" charset="0"/>
              </a:rPr>
              <a:t>At the high level allows to implement protocols like HTTP, FTP, etc.</a:t>
            </a:r>
          </a:p>
          <a:p>
            <a:endParaRPr lang="en-IN" dirty="0"/>
          </a:p>
        </p:txBody>
      </p:sp>
    </p:spTree>
    <p:extLst>
      <p:ext uri="{BB962C8B-B14F-4D97-AF65-F5344CB8AC3E}">
        <p14:creationId xmlns:p14="http://schemas.microsoft.com/office/powerpoint/2010/main" val="1878233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B5F10-5674-5C41-A6E3-3ACFEF9A2B62}"/>
              </a:ext>
            </a:extLst>
          </p:cNvPr>
          <p:cNvSpPr>
            <a:spLocks noGrp="1"/>
          </p:cNvSpPr>
          <p:nvPr>
            <p:ph type="title"/>
          </p:nvPr>
        </p:nvSpPr>
        <p:spPr/>
        <p:txBody>
          <a:bodyPr>
            <a:normAutofit/>
          </a:bodyPr>
          <a:lstStyle/>
          <a:p>
            <a:r>
              <a:rPr lang="en-IN" sz="3200" dirty="0">
                <a:latin typeface="Arial Black" panose="020B0A04020102020204" pitchFamily="34" charset="0"/>
              </a:rPr>
              <a:t>DEFINING SOCKET:</a:t>
            </a:r>
          </a:p>
        </p:txBody>
      </p:sp>
      <p:sp>
        <p:nvSpPr>
          <p:cNvPr id="3" name="Content Placeholder 2">
            <a:extLst>
              <a:ext uri="{FF2B5EF4-FFF2-40B4-BE49-F238E27FC236}">
                <a16:creationId xmlns:a16="http://schemas.microsoft.com/office/drawing/2014/main" id="{A6426741-38A7-DFEC-01A3-A9EEBC010199}"/>
              </a:ext>
            </a:extLst>
          </p:cNvPr>
          <p:cNvSpPr>
            <a:spLocks noGrp="1"/>
          </p:cNvSpPr>
          <p:nvPr>
            <p:ph idx="1"/>
          </p:nvPr>
        </p:nvSpPr>
        <p:spPr>
          <a:xfrm>
            <a:off x="1232647" y="1377390"/>
            <a:ext cx="10515600" cy="4351338"/>
          </a:xfrm>
        </p:spPr>
        <p:txBody>
          <a:bodyPr>
            <a:normAutofit/>
          </a:bodyPr>
          <a:lstStyle/>
          <a:p>
            <a:r>
              <a:rPr lang="en-US" dirty="0"/>
              <a:t>Socket programming is a way of connecting two nodes on a network to communicate with each other. One socket(node) listens on a particular port at an IP, while the other socket reaches out to the other to form a connection. The server forms the listener socket while the client reaches out to the server. </a:t>
            </a:r>
          </a:p>
          <a:p>
            <a:r>
              <a:rPr lang="en-US" dirty="0"/>
              <a:t>They are the real backbones behind web browsing. In simpler terms, there is a server and a client.</a:t>
            </a:r>
          </a:p>
          <a:p>
            <a:r>
              <a:rPr lang="en-US" dirty="0"/>
              <a:t> Socket programming is started by importing the socket library and making a simple socket.</a:t>
            </a:r>
            <a:endParaRPr lang="en-IN" dirty="0"/>
          </a:p>
        </p:txBody>
      </p:sp>
    </p:spTree>
    <p:extLst>
      <p:ext uri="{BB962C8B-B14F-4D97-AF65-F5344CB8AC3E}">
        <p14:creationId xmlns:p14="http://schemas.microsoft.com/office/powerpoint/2010/main" val="842046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07E4C-F38E-EDF6-9306-74D723871E17}"/>
              </a:ext>
            </a:extLst>
          </p:cNvPr>
          <p:cNvSpPr>
            <a:spLocks noGrp="1"/>
          </p:cNvSpPr>
          <p:nvPr>
            <p:ph type="title"/>
          </p:nvPr>
        </p:nvSpPr>
        <p:spPr/>
        <p:txBody>
          <a:bodyPr>
            <a:normAutofit/>
          </a:bodyPr>
          <a:lstStyle/>
          <a:p>
            <a:r>
              <a:rPr lang="en-IN" sz="3600" dirty="0">
                <a:latin typeface="Arial Black" panose="020B0A04020102020204" pitchFamily="34" charset="0"/>
              </a:rPr>
              <a:t>SERVER:</a:t>
            </a:r>
          </a:p>
        </p:txBody>
      </p:sp>
      <p:sp>
        <p:nvSpPr>
          <p:cNvPr id="3" name="Content Placeholder 2">
            <a:extLst>
              <a:ext uri="{FF2B5EF4-FFF2-40B4-BE49-F238E27FC236}">
                <a16:creationId xmlns:a16="http://schemas.microsoft.com/office/drawing/2014/main" id="{9D7AFBDA-F3A3-BA87-8A95-4A068D85F1AF}"/>
              </a:ext>
            </a:extLst>
          </p:cNvPr>
          <p:cNvSpPr>
            <a:spLocks noGrp="1"/>
          </p:cNvSpPr>
          <p:nvPr>
            <p:ph idx="1"/>
          </p:nvPr>
        </p:nvSpPr>
        <p:spPr/>
        <p:txBody>
          <a:bodyPr>
            <a:normAutofit/>
          </a:bodyPr>
          <a:lstStyle/>
          <a:p>
            <a:r>
              <a:rPr lang="en-US" dirty="0"/>
              <a:t>Server </a:t>
            </a:r>
            <a:r>
              <a:rPr lang="en-US" dirty="0" err="1"/>
              <a:t>server</a:t>
            </a:r>
            <a:r>
              <a:rPr lang="en-US" dirty="0"/>
              <a:t> has a bind() method which binds it to a specific IP and port so that it can listen to incoming requests on that IP and port. A server has a listen() method which puts the server into listening mode. This allows the server to listen to incoming connections. And last a server has an accept() and close() method. </a:t>
            </a:r>
          </a:p>
          <a:p>
            <a:r>
              <a:rPr lang="en-US" dirty="0"/>
              <a:t>The accept method initiates a connection with the client and the close method closes the connection with the client. First of all, we import socket which is </a:t>
            </a:r>
            <a:r>
              <a:rPr lang="en-US" dirty="0" err="1"/>
              <a:t>necessary.Then</a:t>
            </a:r>
            <a:r>
              <a:rPr lang="en-US" dirty="0"/>
              <a:t> we made a socket object and reserved a port on our </a:t>
            </a:r>
            <a:r>
              <a:rPr lang="en-US" dirty="0" err="1"/>
              <a:t>pc.After</a:t>
            </a:r>
            <a:r>
              <a:rPr lang="en-US" dirty="0"/>
              <a:t> that, we bound our server to the specified port. </a:t>
            </a:r>
          </a:p>
          <a:p>
            <a:r>
              <a:rPr lang="en-US" dirty="0"/>
              <a:t>Passing an empty string means that the server can listen to incoming connections from other computers as well. If we would have passed 127.0.0.1 then it would have listened to only those calls made within the local </a:t>
            </a:r>
            <a:r>
              <a:rPr lang="en-US" dirty="0" err="1"/>
              <a:t>computer.After</a:t>
            </a:r>
            <a:r>
              <a:rPr lang="en-US" dirty="0"/>
              <a:t> that we put the server into listening mode.5 here means that 5 connections are kept waiting if the server is busy and if a 6th socket tries to connect then t</a:t>
            </a:r>
            <a:endParaRPr lang="en-IN" dirty="0"/>
          </a:p>
        </p:txBody>
      </p:sp>
    </p:spTree>
    <p:extLst>
      <p:ext uri="{BB962C8B-B14F-4D97-AF65-F5344CB8AC3E}">
        <p14:creationId xmlns:p14="http://schemas.microsoft.com/office/powerpoint/2010/main" val="966957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E6EC-E282-27B8-5FFE-54E3CB8107CB}"/>
              </a:ext>
            </a:extLst>
          </p:cNvPr>
          <p:cNvSpPr>
            <a:spLocks noGrp="1"/>
          </p:cNvSpPr>
          <p:nvPr>
            <p:ph type="title"/>
          </p:nvPr>
        </p:nvSpPr>
        <p:spPr/>
        <p:txBody>
          <a:bodyPr>
            <a:normAutofit/>
          </a:bodyPr>
          <a:lstStyle/>
          <a:p>
            <a:r>
              <a:rPr lang="en-IN" sz="3600" dirty="0">
                <a:latin typeface="Arial Black" panose="020B0A04020102020204" pitchFamily="34" charset="0"/>
              </a:rPr>
              <a:t>CLIENT:</a:t>
            </a:r>
          </a:p>
        </p:txBody>
      </p:sp>
      <p:sp>
        <p:nvSpPr>
          <p:cNvPr id="3" name="Content Placeholder 2">
            <a:extLst>
              <a:ext uri="{FF2B5EF4-FFF2-40B4-BE49-F238E27FC236}">
                <a16:creationId xmlns:a16="http://schemas.microsoft.com/office/drawing/2014/main" id="{9B817BCC-3A8E-A62E-6A52-FF1D4CE3E303}"/>
              </a:ext>
            </a:extLst>
          </p:cNvPr>
          <p:cNvSpPr>
            <a:spLocks noGrp="1"/>
          </p:cNvSpPr>
          <p:nvPr>
            <p:ph idx="1"/>
          </p:nvPr>
        </p:nvSpPr>
        <p:spPr/>
        <p:txBody>
          <a:bodyPr/>
          <a:lstStyle/>
          <a:p>
            <a:r>
              <a:rPr lang="en-US" dirty="0"/>
              <a:t> Now we need something with which a server can interact. We could telnet to the server like this just to know that our server is working. Type these commands in the terminal</a:t>
            </a:r>
            <a:endParaRPr lang="en-IN" dirty="0"/>
          </a:p>
        </p:txBody>
      </p:sp>
      <p:pic>
        <p:nvPicPr>
          <p:cNvPr id="5" name="Picture 4">
            <a:extLst>
              <a:ext uri="{FF2B5EF4-FFF2-40B4-BE49-F238E27FC236}">
                <a16:creationId xmlns:a16="http://schemas.microsoft.com/office/drawing/2014/main" id="{25B9731D-F39E-E39C-2537-393B7AB45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9671" y="3429000"/>
            <a:ext cx="4957482" cy="2882900"/>
          </a:xfrm>
          <a:prstGeom prst="rect">
            <a:avLst/>
          </a:prstGeom>
        </p:spPr>
      </p:pic>
    </p:spTree>
    <p:extLst>
      <p:ext uri="{BB962C8B-B14F-4D97-AF65-F5344CB8AC3E}">
        <p14:creationId xmlns:p14="http://schemas.microsoft.com/office/powerpoint/2010/main" val="3007012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4B366-E5FD-15A8-3A08-76E108A64C4F}"/>
              </a:ext>
            </a:extLst>
          </p:cNvPr>
          <p:cNvSpPr>
            <a:spLocks noGrp="1"/>
          </p:cNvSpPr>
          <p:nvPr>
            <p:ph type="title"/>
          </p:nvPr>
        </p:nvSpPr>
        <p:spPr/>
        <p:txBody>
          <a:bodyPr>
            <a:normAutofit/>
          </a:bodyPr>
          <a:lstStyle/>
          <a:p>
            <a:r>
              <a:rPr lang="en-IN" sz="3600" dirty="0">
                <a:latin typeface="Arial Black" panose="020B0A04020102020204" pitchFamily="34" charset="0"/>
              </a:rPr>
              <a:t>NETWORK CHATROOM:</a:t>
            </a:r>
          </a:p>
        </p:txBody>
      </p:sp>
      <p:sp>
        <p:nvSpPr>
          <p:cNvPr id="3" name="Content Placeholder 2">
            <a:extLst>
              <a:ext uri="{FF2B5EF4-FFF2-40B4-BE49-F238E27FC236}">
                <a16:creationId xmlns:a16="http://schemas.microsoft.com/office/drawing/2014/main" id="{F0E1519E-37E8-C7B9-2136-B6B37835022A}"/>
              </a:ext>
            </a:extLst>
          </p:cNvPr>
          <p:cNvSpPr>
            <a:spLocks noGrp="1"/>
          </p:cNvSpPr>
          <p:nvPr>
            <p:ph idx="1"/>
          </p:nvPr>
        </p:nvSpPr>
        <p:spPr>
          <a:xfrm>
            <a:off x="1313329" y="1458072"/>
            <a:ext cx="10515600" cy="4351338"/>
          </a:xfrm>
        </p:spPr>
        <p:txBody>
          <a:bodyPr>
            <a:normAutofit/>
          </a:bodyPr>
          <a:lstStyle/>
          <a:p>
            <a:pPr algn="l"/>
            <a:r>
              <a:rPr lang="en-US" b="0" i="0" dirty="0">
                <a:solidFill>
                  <a:srgbClr val="1F2328"/>
                </a:solidFill>
                <a:effectLst/>
                <a:latin typeface="-apple-system"/>
              </a:rPr>
              <a:t>This is a python script which lets two users communicate over any network just by knowing another's </a:t>
            </a:r>
            <a:r>
              <a:rPr lang="en-US" b="0" i="0" dirty="0" err="1">
                <a:solidFill>
                  <a:srgbClr val="1F2328"/>
                </a:solidFill>
                <a:effectLst/>
                <a:latin typeface="-apple-system"/>
              </a:rPr>
              <a:t>ip</a:t>
            </a:r>
            <a:r>
              <a:rPr lang="en-US" b="0" i="0" dirty="0">
                <a:solidFill>
                  <a:srgbClr val="1F2328"/>
                </a:solidFill>
                <a:effectLst/>
                <a:latin typeface="-apple-system"/>
              </a:rPr>
              <a:t> address</a:t>
            </a:r>
          </a:p>
          <a:p>
            <a:pPr algn="l"/>
            <a:r>
              <a:rPr lang="en-US" b="1" i="0" dirty="0">
                <a:solidFill>
                  <a:srgbClr val="1F2328"/>
                </a:solidFill>
                <a:effectLst/>
                <a:latin typeface="-apple-system"/>
              </a:rPr>
              <a:t>Built With</a:t>
            </a:r>
          </a:p>
          <a:p>
            <a:pPr algn="l">
              <a:buFont typeface="Arial" panose="020B0604020202020204" pitchFamily="34" charset="0"/>
              <a:buChar char="•"/>
            </a:pPr>
            <a:r>
              <a:rPr lang="en-US" b="0" i="0" dirty="0">
                <a:solidFill>
                  <a:srgbClr val="1F2328"/>
                </a:solidFill>
                <a:effectLst/>
                <a:latin typeface="-apple-system"/>
              </a:rPr>
              <a:t>       Python</a:t>
            </a:r>
          </a:p>
          <a:p>
            <a:pPr algn="l"/>
            <a:r>
              <a:rPr lang="en-US" b="1" i="0" dirty="0">
                <a:solidFill>
                  <a:srgbClr val="1F2328"/>
                </a:solidFill>
                <a:effectLst/>
                <a:latin typeface="-apple-system"/>
              </a:rPr>
              <a:t>Description</a:t>
            </a:r>
          </a:p>
          <a:p>
            <a:pPr algn="l"/>
            <a:r>
              <a:rPr lang="en-US" b="0" i="0" dirty="0">
                <a:solidFill>
                  <a:srgbClr val="1F2328"/>
                </a:solidFill>
                <a:effectLst/>
                <a:latin typeface="-apple-system"/>
              </a:rPr>
              <a:t>       These are scripts which let any user1(acting as client) connect to user2(acting as server) on the same network.</a:t>
            </a:r>
          </a:p>
          <a:p>
            <a:pPr algn="l">
              <a:buFont typeface="Arial" panose="020B0604020202020204" pitchFamily="34" charset="0"/>
              <a:buChar char="•"/>
            </a:pPr>
            <a:r>
              <a:rPr lang="en-US" b="0" i="0" dirty="0">
                <a:solidFill>
                  <a:srgbClr val="1F2328"/>
                </a:solidFill>
                <a:effectLst/>
                <a:latin typeface="-apple-system"/>
              </a:rPr>
              <a:t>       Run the server script on one computer</a:t>
            </a:r>
          </a:p>
          <a:p>
            <a:pPr algn="l">
              <a:buFont typeface="Arial" panose="020B0604020202020204" pitchFamily="34" charset="0"/>
              <a:buChar char="•"/>
            </a:pPr>
            <a:r>
              <a:rPr lang="en-US" b="0" i="0" dirty="0">
                <a:solidFill>
                  <a:srgbClr val="1F2328"/>
                </a:solidFill>
                <a:effectLst/>
                <a:latin typeface="-apple-system"/>
              </a:rPr>
              <a:t>       Run the client script on second computer</a:t>
            </a:r>
          </a:p>
          <a:p>
            <a:pPr algn="l">
              <a:buFont typeface="Arial" panose="020B0604020202020204" pitchFamily="34" charset="0"/>
              <a:buChar char="•"/>
            </a:pPr>
            <a:r>
              <a:rPr lang="en-US" b="0" i="0" dirty="0">
                <a:solidFill>
                  <a:srgbClr val="1F2328"/>
                </a:solidFill>
                <a:effectLst/>
                <a:latin typeface="-apple-system"/>
              </a:rPr>
              <a:t>       Enter the IPv4 address of the server computer in the client script </a:t>
            </a:r>
            <a:r>
              <a:rPr lang="en-US" b="1" i="0" dirty="0">
                <a:solidFill>
                  <a:srgbClr val="1F2328"/>
                </a:solidFill>
                <a:effectLst/>
                <a:latin typeface="-apple-system"/>
              </a:rPr>
              <a:t>Voila</a:t>
            </a:r>
            <a:r>
              <a:rPr lang="en-US" b="0" i="0" dirty="0">
                <a:solidFill>
                  <a:srgbClr val="1F2328"/>
                </a:solidFill>
                <a:effectLst/>
                <a:latin typeface="-apple-system"/>
              </a:rPr>
              <a:t> You are connected</a:t>
            </a:r>
          </a:p>
          <a:p>
            <a:pPr algn="l">
              <a:buFont typeface="Arial" panose="020B0604020202020204" pitchFamily="34" charset="0"/>
              <a:buChar char="•"/>
            </a:pPr>
            <a:r>
              <a:rPr lang="en-US" b="0" i="0" dirty="0">
                <a:solidFill>
                  <a:srgbClr val="1F2328"/>
                </a:solidFill>
                <a:effectLst/>
                <a:latin typeface="-apple-system"/>
              </a:rPr>
              <a:t>       If you want to exit the chatroom, </a:t>
            </a:r>
            <a:r>
              <a:rPr lang="en-US" b="0" i="0" dirty="0" err="1">
                <a:solidFill>
                  <a:srgbClr val="1F2328"/>
                </a:solidFill>
                <a:effectLst/>
                <a:latin typeface="-apple-system"/>
              </a:rPr>
              <a:t>clent</a:t>
            </a:r>
            <a:r>
              <a:rPr lang="en-US" b="0" i="0" dirty="0">
                <a:solidFill>
                  <a:srgbClr val="1F2328"/>
                </a:solidFill>
                <a:effectLst/>
                <a:latin typeface="-apple-system"/>
              </a:rPr>
              <a:t> sends an empty string to server</a:t>
            </a:r>
          </a:p>
          <a:p>
            <a:endParaRPr lang="en-IN" dirty="0"/>
          </a:p>
        </p:txBody>
      </p:sp>
    </p:spTree>
    <p:extLst>
      <p:ext uri="{BB962C8B-B14F-4D97-AF65-F5344CB8AC3E}">
        <p14:creationId xmlns:p14="http://schemas.microsoft.com/office/powerpoint/2010/main" val="3889985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498B9-87EA-DBA6-26AA-8E93AE909021}"/>
              </a:ext>
            </a:extLst>
          </p:cNvPr>
          <p:cNvSpPr>
            <a:spLocks noGrp="1"/>
          </p:cNvSpPr>
          <p:nvPr>
            <p:ph type="title"/>
          </p:nvPr>
        </p:nvSpPr>
        <p:spPr/>
        <p:txBody>
          <a:bodyPr>
            <a:normAutofit/>
          </a:bodyPr>
          <a:lstStyle/>
          <a:p>
            <a:r>
              <a:rPr lang="en-IN" sz="3600" dirty="0">
                <a:latin typeface="Arial Black" panose="020B0A04020102020204" pitchFamily="34" charset="0"/>
              </a:rPr>
              <a:t>PROGRAM:</a:t>
            </a:r>
          </a:p>
        </p:txBody>
      </p:sp>
      <p:sp>
        <p:nvSpPr>
          <p:cNvPr id="7" name="Content Placeholder 6">
            <a:extLst>
              <a:ext uri="{FF2B5EF4-FFF2-40B4-BE49-F238E27FC236}">
                <a16:creationId xmlns:a16="http://schemas.microsoft.com/office/drawing/2014/main" id="{1B32B9D3-3639-7BE5-9AE8-FD332E544D98}"/>
              </a:ext>
            </a:extLst>
          </p:cNvPr>
          <p:cNvSpPr>
            <a:spLocks noGrp="1"/>
          </p:cNvSpPr>
          <p:nvPr>
            <p:ph sz="half" idx="2"/>
          </p:nvPr>
        </p:nvSpPr>
        <p:spPr>
          <a:xfrm>
            <a:off x="313766" y="1371600"/>
            <a:ext cx="5683810" cy="5360894"/>
          </a:xfrm>
        </p:spPr>
        <p:txBody>
          <a:bodyPr>
            <a:normAutofit fontScale="92500" lnSpcReduction="20000"/>
          </a:bodyPr>
          <a:lstStyle/>
          <a:p>
            <a:r>
              <a:rPr lang="en-IN" sz="1200" dirty="0"/>
              <a:t>import socket;</a:t>
            </a:r>
          </a:p>
          <a:p>
            <a:endParaRPr lang="en-IN" sz="1200" dirty="0"/>
          </a:p>
          <a:p>
            <a:r>
              <a:rPr lang="en-IN" sz="1200" dirty="0"/>
              <a:t>try:</a:t>
            </a:r>
          </a:p>
          <a:p>
            <a:r>
              <a:rPr lang="en-IN" sz="1200" dirty="0"/>
              <a:t>	s = </a:t>
            </a:r>
            <a:r>
              <a:rPr lang="en-IN" sz="1200" dirty="0" err="1"/>
              <a:t>socket.socket</a:t>
            </a:r>
            <a:r>
              <a:rPr lang="en-IN" sz="1200" dirty="0"/>
              <a:t>(</a:t>
            </a:r>
            <a:r>
              <a:rPr lang="en-IN" sz="1200" dirty="0" err="1"/>
              <a:t>socket.AF_INET</a:t>
            </a:r>
            <a:r>
              <a:rPr lang="en-IN" sz="1200" dirty="0"/>
              <a:t>, </a:t>
            </a:r>
            <a:r>
              <a:rPr lang="en-IN" sz="1200" dirty="0" err="1"/>
              <a:t>socket.SOCK_STREAM</a:t>
            </a:r>
            <a:r>
              <a:rPr lang="en-IN" sz="1200" dirty="0"/>
              <a:t>);</a:t>
            </a:r>
          </a:p>
          <a:p>
            <a:r>
              <a:rPr lang="en-IN" sz="1200" dirty="0"/>
              <a:t>	print("Process initialised");</a:t>
            </a:r>
          </a:p>
          <a:p>
            <a:r>
              <a:rPr lang="en-IN" sz="1200" dirty="0"/>
              <a:t>	</a:t>
            </a:r>
          </a:p>
          <a:p>
            <a:r>
              <a:rPr lang="en-IN" sz="1200" dirty="0"/>
              <a:t>except </a:t>
            </a:r>
            <a:r>
              <a:rPr lang="en-IN" sz="1200" dirty="0" err="1"/>
              <a:t>socket.error</a:t>
            </a:r>
            <a:r>
              <a:rPr lang="en-IN" sz="1200" dirty="0"/>
              <a:t> as err:</a:t>
            </a:r>
          </a:p>
          <a:p>
            <a:r>
              <a:rPr lang="en-IN" sz="1200" dirty="0"/>
              <a:t>	print("Could not setup socket");</a:t>
            </a:r>
          </a:p>
          <a:p>
            <a:r>
              <a:rPr lang="en-IN" sz="1200" dirty="0"/>
              <a:t>port = 12345;</a:t>
            </a:r>
          </a:p>
          <a:p>
            <a:r>
              <a:rPr lang="en-US" sz="1200" dirty="0" err="1"/>
              <a:t>ip</a:t>
            </a:r>
            <a:r>
              <a:rPr lang="en-US" sz="1200" dirty="0"/>
              <a:t> = input("Enter the </a:t>
            </a:r>
            <a:r>
              <a:rPr lang="en-US" sz="1200" dirty="0" err="1"/>
              <a:t>ip</a:t>
            </a:r>
            <a:r>
              <a:rPr lang="en-US" sz="1200" dirty="0"/>
              <a:t> address of the server: ");</a:t>
            </a:r>
          </a:p>
          <a:p>
            <a:endParaRPr lang="en-US" sz="1200" dirty="0"/>
          </a:p>
          <a:p>
            <a:r>
              <a:rPr lang="en-US" sz="1200" dirty="0"/>
              <a:t>with s:</a:t>
            </a:r>
          </a:p>
          <a:p>
            <a:r>
              <a:rPr lang="en-US" sz="1200" dirty="0"/>
              <a:t>#connecting to the server</a:t>
            </a:r>
          </a:p>
          <a:p>
            <a:r>
              <a:rPr lang="en-US" sz="1200" dirty="0"/>
              <a:t>	</a:t>
            </a:r>
            <a:r>
              <a:rPr lang="en-US" sz="1200" dirty="0" err="1"/>
              <a:t>s.connect</a:t>
            </a:r>
            <a:r>
              <a:rPr lang="en-US" sz="1200" dirty="0"/>
              <a:t>((</a:t>
            </a:r>
            <a:r>
              <a:rPr lang="en-US" sz="1200" dirty="0" err="1"/>
              <a:t>ip,port</a:t>
            </a:r>
            <a:r>
              <a:rPr lang="en-US" sz="1200" dirty="0"/>
              <a:t>));</a:t>
            </a:r>
          </a:p>
          <a:p>
            <a:r>
              <a:rPr lang="en-US" sz="1200" dirty="0"/>
              <a:t>	#recieving the data from server</a:t>
            </a:r>
          </a:p>
          <a:p>
            <a:r>
              <a:rPr lang="en-US" sz="1200" dirty="0"/>
              <a:t>	rec = </a:t>
            </a:r>
            <a:r>
              <a:rPr lang="en-US" sz="1200" dirty="0" err="1"/>
              <a:t>s.recv</a:t>
            </a:r>
            <a:r>
              <a:rPr lang="en-US" sz="1200" dirty="0"/>
              <a:t>(1024);</a:t>
            </a:r>
          </a:p>
          <a:p>
            <a:r>
              <a:rPr lang="en-US" sz="1200" dirty="0"/>
              <a:t>	print(</a:t>
            </a:r>
            <a:r>
              <a:rPr lang="en-US" sz="1200" dirty="0" err="1"/>
              <a:t>rec.decode</a:t>
            </a:r>
            <a:r>
              <a:rPr lang="en-US" sz="1200" dirty="0"/>
              <a:t>());</a:t>
            </a:r>
          </a:p>
          <a:p>
            <a:r>
              <a:rPr lang="en-US" sz="800" dirty="0"/>
              <a:t>	</a:t>
            </a:r>
          </a:p>
          <a:p>
            <a:r>
              <a:rPr lang="en-US" sz="800" dirty="0"/>
              <a:t>	</a:t>
            </a:r>
          </a:p>
          <a:p>
            <a:r>
              <a:rPr lang="en-US" sz="800" dirty="0"/>
              <a:t>	</a:t>
            </a:r>
            <a:endParaRPr lang="en-IN" sz="800" dirty="0"/>
          </a:p>
        </p:txBody>
      </p:sp>
      <p:sp>
        <p:nvSpPr>
          <p:cNvPr id="9" name="Content Placeholder 8">
            <a:extLst>
              <a:ext uri="{FF2B5EF4-FFF2-40B4-BE49-F238E27FC236}">
                <a16:creationId xmlns:a16="http://schemas.microsoft.com/office/drawing/2014/main" id="{2527ECC4-8662-8E85-E9F5-501C3E3026F3}"/>
              </a:ext>
            </a:extLst>
          </p:cNvPr>
          <p:cNvSpPr>
            <a:spLocks noGrp="1"/>
          </p:cNvSpPr>
          <p:nvPr>
            <p:ph sz="quarter" idx="4"/>
          </p:nvPr>
        </p:nvSpPr>
        <p:spPr>
          <a:xfrm>
            <a:off x="6172199" y="1371600"/>
            <a:ext cx="5876365" cy="5360894"/>
          </a:xfrm>
        </p:spPr>
        <p:txBody>
          <a:bodyPr>
            <a:normAutofit fontScale="92500" lnSpcReduction="20000"/>
          </a:bodyPr>
          <a:lstStyle/>
          <a:p>
            <a:endParaRPr lang="en-US" sz="800" dirty="0"/>
          </a:p>
          <a:p>
            <a:r>
              <a:rPr lang="en-US" sz="1200" dirty="0"/>
              <a:t>while True:</a:t>
            </a:r>
          </a:p>
          <a:p>
            <a:r>
              <a:rPr lang="en-US" sz="1200" dirty="0"/>
              <a:t>		#Enter message to be sent to server</a:t>
            </a:r>
          </a:p>
          <a:p>
            <a:r>
              <a:rPr lang="en-US" sz="1200" dirty="0"/>
              <a:t>		</a:t>
            </a:r>
            <a:r>
              <a:rPr lang="en-US" sz="1200" dirty="0" err="1"/>
              <a:t>data_sent</a:t>
            </a:r>
            <a:r>
              <a:rPr lang="en-US" sz="1200" dirty="0"/>
              <a:t> = (input("&lt;&lt; ")).encode();</a:t>
            </a:r>
          </a:p>
          <a:p>
            <a:r>
              <a:rPr lang="en-US" sz="1200" dirty="0"/>
              <a:t>		</a:t>
            </a:r>
            <a:r>
              <a:rPr lang="en-US" sz="1200" dirty="0" err="1"/>
              <a:t>s.sendall</a:t>
            </a:r>
            <a:r>
              <a:rPr lang="en-US" sz="1200" dirty="0"/>
              <a:t>(</a:t>
            </a:r>
            <a:r>
              <a:rPr lang="en-US" sz="1200" dirty="0" err="1"/>
              <a:t>data_sent</a:t>
            </a:r>
            <a:r>
              <a:rPr lang="en-US" sz="1200" dirty="0"/>
              <a:t>);</a:t>
            </a:r>
          </a:p>
          <a:p>
            <a:r>
              <a:rPr lang="en-US" sz="1200" dirty="0"/>
              <a:t>		#if empty string is sent</a:t>
            </a:r>
          </a:p>
          <a:p>
            <a:r>
              <a:rPr lang="en-US" sz="1200" dirty="0"/>
              <a:t>		#connection closes</a:t>
            </a:r>
          </a:p>
          <a:p>
            <a:r>
              <a:rPr lang="en-US" sz="1200" dirty="0"/>
              <a:t>		if not </a:t>
            </a:r>
            <a:r>
              <a:rPr lang="en-US" sz="1200" dirty="0" err="1"/>
              <a:t>data_sent</a:t>
            </a:r>
            <a:r>
              <a:rPr lang="en-US" sz="1200" dirty="0"/>
              <a:t>:</a:t>
            </a:r>
          </a:p>
          <a:p>
            <a:r>
              <a:rPr lang="en-US" sz="1200" dirty="0"/>
              <a:t>			break;</a:t>
            </a:r>
          </a:p>
          <a:p>
            <a:r>
              <a:rPr lang="en-US" sz="1200" dirty="0"/>
              <a:t>#recieving data from server</a:t>
            </a:r>
          </a:p>
          <a:p>
            <a:r>
              <a:rPr lang="en-US" sz="1200" dirty="0"/>
              <a:t>		data = </a:t>
            </a:r>
            <a:r>
              <a:rPr lang="en-US" sz="1200" dirty="0" err="1"/>
              <a:t>s.recv</a:t>
            </a:r>
            <a:r>
              <a:rPr lang="en-US" sz="1200" dirty="0"/>
              <a:t>(1024);</a:t>
            </a:r>
          </a:p>
          <a:p>
            <a:r>
              <a:rPr lang="en-US" sz="1200" dirty="0"/>
              <a:t>		print("&gt;&gt; ",</a:t>
            </a:r>
            <a:r>
              <a:rPr lang="en-US" sz="1200" dirty="0" err="1"/>
              <a:t>data.decode</a:t>
            </a:r>
            <a:r>
              <a:rPr lang="en-US" sz="1200" dirty="0"/>
              <a:t>());</a:t>
            </a:r>
          </a:p>
          <a:p>
            <a:endParaRPr lang="en-US" sz="1200" dirty="0"/>
          </a:p>
          <a:p>
            <a:r>
              <a:rPr lang="en-US" sz="1200" dirty="0"/>
              <a:t>print("Connection closed");</a:t>
            </a:r>
          </a:p>
          <a:p>
            <a:endParaRPr lang="en-US" sz="1200" dirty="0"/>
          </a:p>
          <a:p>
            <a:r>
              <a:rPr lang="en-US" sz="1200" dirty="0"/>
              <a:t>#close the connection</a:t>
            </a:r>
          </a:p>
          <a:p>
            <a:r>
              <a:rPr lang="en-US" sz="1200" dirty="0" err="1"/>
              <a:t>s.close</a:t>
            </a:r>
            <a:r>
              <a:rPr lang="en-US" sz="1200" dirty="0"/>
              <a:t>();</a:t>
            </a:r>
            <a:endParaRPr lang="en-IN" sz="1200" dirty="0"/>
          </a:p>
        </p:txBody>
      </p:sp>
    </p:spTree>
    <p:extLst>
      <p:ext uri="{BB962C8B-B14F-4D97-AF65-F5344CB8AC3E}">
        <p14:creationId xmlns:p14="http://schemas.microsoft.com/office/powerpoint/2010/main" val="1100036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B2218AD-B407-C3C5-77BC-E69737F249B0}"/>
              </a:ext>
            </a:extLst>
          </p:cNvPr>
          <p:cNvSpPr>
            <a:spLocks noGrp="1"/>
          </p:cNvSpPr>
          <p:nvPr>
            <p:ph sz="half" idx="2"/>
          </p:nvPr>
        </p:nvSpPr>
        <p:spPr>
          <a:xfrm>
            <a:off x="89648" y="358588"/>
            <a:ext cx="5907927" cy="6364941"/>
          </a:xfrm>
        </p:spPr>
        <p:txBody>
          <a:bodyPr>
            <a:normAutofit fontScale="62500" lnSpcReduction="20000"/>
          </a:bodyPr>
          <a:lstStyle/>
          <a:p>
            <a:r>
              <a:rPr lang="en-IN" sz="2500" dirty="0"/>
              <a:t>import socket</a:t>
            </a:r>
          </a:p>
          <a:p>
            <a:endParaRPr lang="en-IN" sz="2500" dirty="0"/>
          </a:p>
          <a:p>
            <a:r>
              <a:rPr lang="en-IN" sz="2500" dirty="0"/>
              <a:t>try:</a:t>
            </a:r>
          </a:p>
          <a:p>
            <a:r>
              <a:rPr lang="en-IN" sz="2500" dirty="0"/>
              <a:t>	s = </a:t>
            </a:r>
            <a:r>
              <a:rPr lang="en-IN" sz="2500" dirty="0" err="1"/>
              <a:t>socket.socket</a:t>
            </a:r>
            <a:r>
              <a:rPr lang="en-IN" sz="2500" dirty="0"/>
              <a:t>(</a:t>
            </a:r>
            <a:r>
              <a:rPr lang="en-IN" sz="2500" dirty="0" err="1"/>
              <a:t>socket.AF_INET</a:t>
            </a:r>
            <a:r>
              <a:rPr lang="en-IN" sz="2500" dirty="0"/>
              <a:t>, </a:t>
            </a:r>
            <a:r>
              <a:rPr lang="en-IN" sz="2500" dirty="0" err="1"/>
              <a:t>socket.SOCK_STREAM</a:t>
            </a:r>
            <a:r>
              <a:rPr lang="en-IN" sz="2500" dirty="0"/>
              <a:t>);</a:t>
            </a:r>
          </a:p>
          <a:p>
            <a:r>
              <a:rPr lang="en-IN" sz="2500" dirty="0"/>
              <a:t>	print("Process initiated");</a:t>
            </a:r>
          </a:p>
          <a:p>
            <a:endParaRPr lang="en-IN" sz="2500" dirty="0"/>
          </a:p>
          <a:p>
            <a:r>
              <a:rPr lang="en-IN" sz="2500" dirty="0"/>
              <a:t>except </a:t>
            </a:r>
            <a:r>
              <a:rPr lang="en-IN" sz="2500" dirty="0" err="1"/>
              <a:t>socket.error</a:t>
            </a:r>
            <a:r>
              <a:rPr lang="en-IN" sz="2500" dirty="0"/>
              <a:t> as err:</a:t>
            </a:r>
          </a:p>
          <a:p>
            <a:r>
              <a:rPr lang="en-IN" sz="2500" dirty="0"/>
              <a:t>	print("Socket creation failed");</a:t>
            </a:r>
          </a:p>
          <a:p>
            <a:r>
              <a:rPr lang="en-IN" sz="2500" dirty="0"/>
              <a:t>	</a:t>
            </a:r>
          </a:p>
          <a:p>
            <a:r>
              <a:rPr lang="en-IN" sz="2500" dirty="0"/>
              <a:t>port = 12345;</a:t>
            </a:r>
          </a:p>
          <a:p>
            <a:r>
              <a:rPr lang="en-IN" sz="2500" dirty="0" err="1"/>
              <a:t>s.bind</a:t>
            </a:r>
            <a:r>
              <a:rPr lang="en-IN" sz="2500" dirty="0"/>
              <a:t>(('', port));</a:t>
            </a:r>
          </a:p>
          <a:p>
            <a:r>
              <a:rPr lang="en-IN" sz="2500" dirty="0"/>
              <a:t>print("Socket </a:t>
            </a:r>
            <a:r>
              <a:rPr lang="en-IN" sz="2500" dirty="0" err="1"/>
              <a:t>binded</a:t>
            </a:r>
            <a:r>
              <a:rPr lang="en-IN" sz="2500" dirty="0"/>
              <a:t> to: ", port);</a:t>
            </a:r>
          </a:p>
          <a:p>
            <a:r>
              <a:rPr lang="en-US" sz="2500" dirty="0" err="1"/>
              <a:t>s.listen</a:t>
            </a:r>
            <a:r>
              <a:rPr lang="en-US" sz="2500" dirty="0"/>
              <a:t>(5);</a:t>
            </a:r>
          </a:p>
          <a:p>
            <a:r>
              <a:rPr lang="en-US" sz="2500" dirty="0"/>
              <a:t>print("Socket is listening");</a:t>
            </a:r>
          </a:p>
          <a:p>
            <a:endParaRPr lang="en-US" sz="1200" dirty="0"/>
          </a:p>
        </p:txBody>
      </p:sp>
      <p:sp>
        <p:nvSpPr>
          <p:cNvPr id="6" name="Content Placeholder 5">
            <a:extLst>
              <a:ext uri="{FF2B5EF4-FFF2-40B4-BE49-F238E27FC236}">
                <a16:creationId xmlns:a16="http://schemas.microsoft.com/office/drawing/2014/main" id="{2A4B5D76-741B-E138-AE14-022E4727E6B8}"/>
              </a:ext>
            </a:extLst>
          </p:cNvPr>
          <p:cNvSpPr>
            <a:spLocks noGrp="1"/>
          </p:cNvSpPr>
          <p:nvPr>
            <p:ph sz="quarter" idx="4"/>
          </p:nvPr>
        </p:nvSpPr>
        <p:spPr>
          <a:xfrm>
            <a:off x="6095999" y="358588"/>
            <a:ext cx="6006353" cy="6364941"/>
          </a:xfrm>
        </p:spPr>
        <p:txBody>
          <a:bodyPr>
            <a:normAutofit fontScale="62500" lnSpcReduction="20000"/>
          </a:bodyPr>
          <a:lstStyle/>
          <a:p>
            <a:pPr marL="0" indent="0">
              <a:buNone/>
            </a:pPr>
            <a:endParaRPr lang="en-US" dirty="0"/>
          </a:p>
          <a:p>
            <a:pPr marL="0" indent="0">
              <a:buNone/>
            </a:pPr>
            <a:r>
              <a:rPr lang="en-US" dirty="0"/>
              <a:t>while True:</a:t>
            </a:r>
          </a:p>
          <a:p>
            <a:pPr marL="0" indent="0">
              <a:buNone/>
            </a:pPr>
            <a:r>
              <a:rPr lang="en-US" dirty="0"/>
              <a:t>	#accept the connection</a:t>
            </a:r>
          </a:p>
          <a:p>
            <a:r>
              <a:rPr lang="en-US" dirty="0"/>
              <a:t>	#it returns socket object and</a:t>
            </a:r>
          </a:p>
          <a:p>
            <a:r>
              <a:rPr lang="en-US" dirty="0"/>
              <a:t>	#adddress of the client</a:t>
            </a:r>
          </a:p>
          <a:p>
            <a:r>
              <a:rPr lang="en-US" dirty="0"/>
              <a:t>	conn, add = </a:t>
            </a:r>
            <a:r>
              <a:rPr lang="en-US" dirty="0" err="1"/>
              <a:t>s.accept</a:t>
            </a:r>
            <a:r>
              <a:rPr lang="en-US" dirty="0"/>
              <a:t>();</a:t>
            </a:r>
          </a:p>
          <a:p>
            <a:r>
              <a:rPr lang="en-US" dirty="0"/>
              <a:t>	with conn:</a:t>
            </a:r>
          </a:p>
          <a:p>
            <a:r>
              <a:rPr lang="en-US" dirty="0"/>
              <a:t>		print("Got connection from ",add);</a:t>
            </a:r>
          </a:p>
          <a:p>
            <a:r>
              <a:rPr lang="en-US" dirty="0"/>
              <a:t>		</a:t>
            </a:r>
            <a:r>
              <a:rPr lang="en-US" dirty="0" err="1"/>
              <a:t>conn.send</a:t>
            </a:r>
            <a:r>
              <a:rPr lang="en-US" dirty="0"/>
              <a:t>(</a:t>
            </a:r>
            <a:r>
              <a:rPr lang="en-US" dirty="0" err="1"/>
              <a:t>b"Connection</a:t>
            </a:r>
            <a:r>
              <a:rPr lang="en-US" dirty="0"/>
              <a:t> successful");</a:t>
            </a:r>
          </a:p>
          <a:p>
            <a:r>
              <a:rPr lang="en-US" dirty="0"/>
              <a:t>		while True:</a:t>
            </a:r>
          </a:p>
          <a:p>
            <a:r>
              <a:rPr lang="en-US" dirty="0"/>
              <a:t>			data = </a:t>
            </a:r>
            <a:r>
              <a:rPr lang="en-US" dirty="0" err="1"/>
              <a:t>conn.recv</a:t>
            </a:r>
            <a:r>
              <a:rPr lang="en-US" dirty="0"/>
              <a:t>(1024);</a:t>
            </a:r>
          </a:p>
          <a:p>
            <a:r>
              <a:rPr lang="en-US" dirty="0"/>
              <a:t>			#if no data i.e. empty string is </a:t>
            </a:r>
            <a:r>
              <a:rPr lang="en-US" dirty="0" err="1"/>
              <a:t>recieved</a:t>
            </a:r>
            <a:endParaRPr lang="en-US" dirty="0"/>
          </a:p>
          <a:p>
            <a:r>
              <a:rPr lang="en-US" dirty="0"/>
              <a:t>			#the connection will be closed</a:t>
            </a:r>
          </a:p>
          <a:p>
            <a:r>
              <a:rPr lang="en-US" dirty="0"/>
              <a:t>			if not data:</a:t>
            </a:r>
          </a:p>
          <a:p>
            <a:r>
              <a:rPr lang="en-US" dirty="0"/>
              <a:t>				break;</a:t>
            </a:r>
          </a:p>
          <a:p>
            <a:r>
              <a:rPr lang="en-US" dirty="0"/>
              <a:t>			print("&gt;&gt; ",</a:t>
            </a:r>
            <a:r>
              <a:rPr lang="en-US" dirty="0" err="1"/>
              <a:t>data.decode</a:t>
            </a:r>
            <a:r>
              <a:rPr lang="en-US" dirty="0"/>
              <a:t>());</a:t>
            </a:r>
          </a:p>
          <a:p>
            <a:r>
              <a:rPr lang="en-US" dirty="0"/>
              <a:t>			#Enter message you want to send to client</a:t>
            </a:r>
          </a:p>
          <a:p>
            <a:r>
              <a:rPr lang="en-US" dirty="0"/>
              <a:t>			</a:t>
            </a:r>
            <a:r>
              <a:rPr lang="en-US" dirty="0" err="1"/>
              <a:t>data_sent</a:t>
            </a:r>
            <a:r>
              <a:rPr lang="en-US" dirty="0"/>
              <a:t> = (input("&lt;&lt; ")).encode()</a:t>
            </a:r>
          </a:p>
          <a:p>
            <a:r>
              <a:rPr lang="en-US" dirty="0"/>
              <a:t>			</a:t>
            </a:r>
            <a:r>
              <a:rPr lang="en-US" dirty="0" err="1"/>
              <a:t>conn.sendall</a:t>
            </a:r>
            <a:r>
              <a:rPr lang="en-US" dirty="0"/>
              <a:t>(</a:t>
            </a:r>
            <a:r>
              <a:rPr lang="en-US" dirty="0" err="1"/>
              <a:t>data_sent</a:t>
            </a:r>
            <a:r>
              <a:rPr lang="en-US" dirty="0"/>
              <a:t>);</a:t>
            </a:r>
          </a:p>
          <a:p>
            <a:r>
              <a:rPr lang="en-US" dirty="0"/>
              <a:t>		print("Connection closed");</a:t>
            </a:r>
          </a:p>
          <a:p>
            <a:r>
              <a:rPr lang="en-US" dirty="0" err="1"/>
              <a:t>s.close</a:t>
            </a:r>
            <a:r>
              <a:rPr lang="en-US" dirty="0"/>
              <a:t>();</a:t>
            </a:r>
            <a:endParaRPr lang="en-IN" dirty="0"/>
          </a:p>
        </p:txBody>
      </p:sp>
    </p:spTree>
    <p:extLst>
      <p:ext uri="{BB962C8B-B14F-4D97-AF65-F5344CB8AC3E}">
        <p14:creationId xmlns:p14="http://schemas.microsoft.com/office/powerpoint/2010/main" val="597307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37098-6508-8072-2E1E-B2F586C882EF}"/>
              </a:ext>
            </a:extLst>
          </p:cNvPr>
          <p:cNvSpPr>
            <a:spLocks noGrp="1"/>
          </p:cNvSpPr>
          <p:nvPr>
            <p:ph type="title"/>
          </p:nvPr>
        </p:nvSpPr>
        <p:spPr/>
        <p:txBody>
          <a:bodyPr>
            <a:normAutofit/>
          </a:bodyPr>
          <a:lstStyle/>
          <a:p>
            <a:r>
              <a:rPr lang="en-IN" sz="3600" dirty="0">
                <a:latin typeface="Arial Black" panose="020B0A04020102020204" pitchFamily="34" charset="0"/>
              </a:rPr>
              <a:t>CONCLUSION:</a:t>
            </a:r>
          </a:p>
        </p:txBody>
      </p:sp>
      <p:sp>
        <p:nvSpPr>
          <p:cNvPr id="7" name="Content Placeholder 6">
            <a:extLst>
              <a:ext uri="{FF2B5EF4-FFF2-40B4-BE49-F238E27FC236}">
                <a16:creationId xmlns:a16="http://schemas.microsoft.com/office/drawing/2014/main" id="{7F4D4631-55F0-C21A-87BA-4250F616A9EC}"/>
              </a:ext>
            </a:extLst>
          </p:cNvPr>
          <p:cNvSpPr>
            <a:spLocks noGrp="1"/>
          </p:cNvSpPr>
          <p:nvPr>
            <p:ph idx="1"/>
          </p:nvPr>
        </p:nvSpPr>
        <p:spPr>
          <a:xfrm>
            <a:off x="1447800" y="1422213"/>
            <a:ext cx="10515600" cy="4351338"/>
          </a:xfrm>
        </p:spPr>
        <p:txBody>
          <a:bodyPr>
            <a:normAutofit fontScale="92500" lnSpcReduction="10000"/>
          </a:bodyPr>
          <a:lstStyle/>
          <a:p>
            <a:r>
              <a:rPr lang="en-US" dirty="0"/>
              <a:t>This output shows that our server is working.</a:t>
            </a:r>
          </a:p>
          <a:p>
            <a:r>
              <a:rPr lang="en-US" dirty="0"/>
              <a:t>Now for the client-side:</a:t>
            </a:r>
          </a:p>
          <a:p>
            <a:r>
              <a:rPr lang="en-US" dirty="0"/>
              <a:t> # Import socket </a:t>
            </a:r>
            <a:r>
              <a:rPr lang="en-US" dirty="0" err="1"/>
              <a:t>moduleimport</a:t>
            </a:r>
            <a:r>
              <a:rPr lang="en-US" dirty="0"/>
              <a:t> socket             </a:t>
            </a:r>
          </a:p>
          <a:p>
            <a:r>
              <a:rPr lang="en-US" dirty="0"/>
              <a:t># Create a socket objects = </a:t>
            </a:r>
            <a:r>
              <a:rPr lang="en-US" dirty="0" err="1"/>
              <a:t>socket.socket</a:t>
            </a:r>
            <a:r>
              <a:rPr lang="en-US" dirty="0"/>
              <a:t>()       </a:t>
            </a:r>
          </a:p>
          <a:p>
            <a:r>
              <a:rPr lang="en-US" dirty="0"/>
              <a:t>  # Define the port on which you want to </a:t>
            </a:r>
            <a:r>
              <a:rPr lang="en-US" dirty="0" err="1"/>
              <a:t>connectport</a:t>
            </a:r>
            <a:r>
              <a:rPr lang="en-US" dirty="0"/>
              <a:t> = 12345               </a:t>
            </a:r>
          </a:p>
          <a:p>
            <a:r>
              <a:rPr lang="en-US" dirty="0"/>
              <a:t> # connect to the server on local </a:t>
            </a:r>
            <a:r>
              <a:rPr lang="en-US" dirty="0" err="1"/>
              <a:t>computers.connect</a:t>
            </a:r>
            <a:r>
              <a:rPr lang="en-US" dirty="0"/>
              <a:t>(('127.0.0.1', port))</a:t>
            </a:r>
          </a:p>
          <a:p>
            <a:r>
              <a:rPr lang="en-US" dirty="0"/>
              <a:t> # receive data from the server and decoding to get the </a:t>
            </a:r>
            <a:r>
              <a:rPr lang="en-US" dirty="0" err="1"/>
              <a:t>string.print</a:t>
            </a:r>
            <a:r>
              <a:rPr lang="en-US" dirty="0"/>
              <a:t> (</a:t>
            </a:r>
            <a:r>
              <a:rPr lang="en-US" dirty="0" err="1"/>
              <a:t>s.recv</a:t>
            </a:r>
            <a:r>
              <a:rPr lang="en-US" dirty="0"/>
              <a:t>(1024).decode())</a:t>
            </a:r>
          </a:p>
          <a:p>
            <a:r>
              <a:rPr lang="en-US" dirty="0"/>
              <a:t># close the </a:t>
            </a:r>
            <a:r>
              <a:rPr lang="en-US" dirty="0" err="1"/>
              <a:t>connections.close</a:t>
            </a:r>
            <a:r>
              <a:rPr lang="en-US" dirty="0"/>
              <a:t>()         </a:t>
            </a:r>
          </a:p>
          <a:p>
            <a:r>
              <a:rPr lang="en-US" dirty="0"/>
              <a:t>First of all, we make a socket </a:t>
            </a:r>
            <a:r>
              <a:rPr lang="en-US" dirty="0" err="1"/>
              <a:t>object.Then</a:t>
            </a:r>
            <a:r>
              <a:rPr lang="en-US" dirty="0"/>
              <a:t> we connect to localhost on port 12345 (the port on which our server runs) and lastly, we receive data from the server and close the </a:t>
            </a:r>
            <a:r>
              <a:rPr lang="en-US" dirty="0" err="1"/>
              <a:t>connection.Now</a:t>
            </a:r>
            <a:r>
              <a:rPr lang="en-US" dirty="0"/>
              <a:t> save this file as client.py and run it from the terminal after starting the server script.</a:t>
            </a:r>
            <a:endParaRPr lang="en-IN" dirty="0"/>
          </a:p>
        </p:txBody>
      </p:sp>
    </p:spTree>
    <p:extLst>
      <p:ext uri="{BB962C8B-B14F-4D97-AF65-F5344CB8AC3E}">
        <p14:creationId xmlns:p14="http://schemas.microsoft.com/office/powerpoint/2010/main" val="16756345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64</TotalTime>
  <Words>1119</Words>
  <Application>Microsoft Office PowerPoint</Application>
  <PresentationFormat>Widescreen</PresentationFormat>
  <Paragraphs>109</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-apple-system</vt:lpstr>
      <vt:lpstr>Arial</vt:lpstr>
      <vt:lpstr>Arial Black</vt:lpstr>
      <vt:lpstr>Cascadia Code SemiBold</vt:lpstr>
      <vt:lpstr>Nunito</vt:lpstr>
      <vt:lpstr>Rockwell</vt:lpstr>
      <vt:lpstr>Rockwell Condensed</vt:lpstr>
      <vt:lpstr>Wingdings</vt:lpstr>
      <vt:lpstr>Wood Type</vt:lpstr>
      <vt:lpstr>NETWORK PROGRAMMING IN PYTHON:NETWORK CHATROOM</vt:lpstr>
      <vt:lpstr>NETWORK PROGRAMMING IN PYTHON:</vt:lpstr>
      <vt:lpstr>DEFINING SOCKET:</vt:lpstr>
      <vt:lpstr>SERVER:</vt:lpstr>
      <vt:lpstr>CLIENT:</vt:lpstr>
      <vt:lpstr>NETWORK CHATROOM:</vt:lpstr>
      <vt:lpstr>PROGRAM:</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PROGRAMMING IN PYTHON:NETWORK CHATROOM</dc:title>
  <dc:creator>SHIVANI JEYAKUMAR</dc:creator>
  <cp:lastModifiedBy>SHIVANI JEYAKUMAR</cp:lastModifiedBy>
  <cp:revision>1</cp:revision>
  <dcterms:created xsi:type="dcterms:W3CDTF">2023-07-12T07:25:46Z</dcterms:created>
  <dcterms:modified xsi:type="dcterms:W3CDTF">2023-07-12T08:29:57Z</dcterms:modified>
</cp:coreProperties>
</file>