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8" r:id="rId2"/>
    <p:sldId id="319" r:id="rId3"/>
    <p:sldId id="320" r:id="rId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>
        <p:scale>
          <a:sx n="70" d="100"/>
          <a:sy n="70" d="100"/>
        </p:scale>
        <p:origin x="-129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E82C-07C1-4F1A-AE4B-C89CFC77860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8BF5-E4F4-481E-ADA0-99AAA6B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1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0C81A-7332-492D-B422-9CCCB5D3FF4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8580-2F25-43AE-8A8C-5135B3E1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4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" y="76200"/>
            <a:ext cx="9118390" cy="67818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223000" y="643890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Sistem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Informasi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Manajemen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Portfolio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Investasi</a:t>
            </a:r>
            <a:endParaRPr lang="es-ES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-76200" y="-123825"/>
            <a:ext cx="1054100" cy="504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s-ES" sz="3200" b="1" dirty="0" err="1" smtClean="0">
                <a:latin typeface="Harlow Solid Italic" pitchFamily="82" charset="0"/>
                <a:cs typeface="AngsanaUPC" pitchFamily="18" charset="-34"/>
              </a:rPr>
              <a:t>simpi</a:t>
            </a:r>
            <a:endParaRPr lang="en-US" sz="3200" dirty="0">
              <a:latin typeface="Harlow Solid Italic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4582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Subscription</a:t>
            </a:r>
            <a:endParaRPr lang="en-US" sz="2000" dirty="0" smtClean="0"/>
          </a:p>
          <a:p>
            <a:pPr marL="633412" lvl="1"/>
            <a:r>
              <a:rPr lang="en-US" sz="1600" dirty="0" smtClean="0"/>
              <a:t>2 investor, 2 Bank</a:t>
            </a:r>
            <a:endParaRPr lang="en-US" sz="1600" dirty="0"/>
          </a:p>
          <a:p>
            <a:pPr marL="633412" lvl="1"/>
            <a:r>
              <a:rPr lang="en-US" sz="1600" dirty="0" smtClean="0"/>
              <a:t>Selling Fee</a:t>
            </a:r>
          </a:p>
          <a:p>
            <a:pPr marL="633412" lvl="1"/>
            <a:r>
              <a:rPr lang="en-US" sz="1600" dirty="0" smtClean="0"/>
              <a:t>Date = inception: price, cash &amp; unit creation</a:t>
            </a:r>
            <a:endParaRPr lang="en-US" sz="1600" dirty="0" smtClean="0"/>
          </a:p>
          <a:p>
            <a:pPr marL="633412" lvl="1"/>
            <a:r>
              <a:rPr lang="en-US" sz="1600" dirty="0" smtClean="0"/>
              <a:t>MTM</a:t>
            </a:r>
            <a:endParaRPr lang="en-US" sz="1600" dirty="0" smtClean="0"/>
          </a:p>
          <a:p>
            <a:r>
              <a:rPr lang="en-US" sz="2000" dirty="0" smtClean="0"/>
              <a:t>Selling Fee Payment</a:t>
            </a:r>
          </a:p>
          <a:p>
            <a:r>
              <a:rPr lang="en-US" sz="2000" dirty="0" smtClean="0"/>
              <a:t>Bank Transfer</a:t>
            </a:r>
          </a:p>
          <a:p>
            <a:r>
              <a:rPr lang="en-US" sz="2000" dirty="0" smtClean="0"/>
              <a:t>Failed:</a:t>
            </a:r>
            <a:endParaRPr lang="en-US" sz="2000" dirty="0"/>
          </a:p>
          <a:p>
            <a:pPr marL="633412" lvl="1"/>
            <a:r>
              <a:rPr lang="en-US" sz="1600" dirty="0" smtClean="0"/>
              <a:t>Bank Transfer + charges</a:t>
            </a:r>
            <a:endParaRPr lang="en-US" sz="1600" dirty="0"/>
          </a:p>
          <a:p>
            <a:pPr marL="633412" lvl="1"/>
            <a:r>
              <a:rPr lang="en-US" sz="1600" dirty="0" smtClean="0"/>
              <a:t>Charges accrual</a:t>
            </a:r>
            <a:endParaRPr lang="en-US" sz="1600" dirty="0"/>
          </a:p>
          <a:p>
            <a:pPr marL="633412" lvl="1"/>
            <a:r>
              <a:rPr lang="en-US" sz="1600" dirty="0" smtClean="0"/>
              <a:t>Charges expense</a:t>
            </a:r>
            <a:endParaRPr lang="en-US" sz="1600" dirty="0"/>
          </a:p>
          <a:p>
            <a:pPr marL="685800" lvl="1" indent="-338138"/>
            <a:endParaRPr lang="en-US" sz="1600" dirty="0"/>
          </a:p>
          <a:p>
            <a:pPr marL="685800" lvl="1" indent="-338138"/>
            <a:endParaRPr lang="en-US" sz="16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Inception </a:t>
            </a:r>
            <a:r>
              <a:rPr lang="en-US" sz="2800" b="1" dirty="0" smtClean="0">
                <a:solidFill>
                  <a:srgbClr val="FF0000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9723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4582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Subscription</a:t>
            </a:r>
            <a:endParaRPr lang="en-US" sz="2000" dirty="0" smtClean="0"/>
          </a:p>
          <a:p>
            <a:pPr marL="633412" lvl="1"/>
            <a:r>
              <a:rPr lang="en-US" sz="1600" dirty="0" smtClean="0"/>
              <a:t>Pending Subscription </a:t>
            </a:r>
          </a:p>
          <a:p>
            <a:pPr marL="633412" lvl="1"/>
            <a:r>
              <a:rPr lang="en-US" sz="1600" dirty="0" smtClean="0"/>
              <a:t>Subscription Pending </a:t>
            </a:r>
          </a:p>
          <a:p>
            <a:pPr marL="633412" lvl="1"/>
            <a:r>
              <a:rPr lang="en-US" sz="1600" dirty="0" smtClean="0"/>
              <a:t>Subscription Cash</a:t>
            </a:r>
          </a:p>
          <a:p>
            <a:r>
              <a:rPr lang="en-US" sz="2000" dirty="0" smtClean="0"/>
              <a:t>Redemption</a:t>
            </a:r>
          </a:p>
          <a:p>
            <a:r>
              <a:rPr lang="en-US" sz="2000" dirty="0" smtClean="0"/>
              <a:t>Charges Accrual: </a:t>
            </a:r>
          </a:p>
          <a:p>
            <a:pPr lvl="1"/>
            <a:r>
              <a:rPr lang="en-US" sz="1600" dirty="0" smtClean="0"/>
              <a:t>payable others, </a:t>
            </a:r>
          </a:p>
          <a:p>
            <a:pPr lvl="1"/>
            <a:r>
              <a:rPr lang="en-US" sz="1600" dirty="0" smtClean="0"/>
              <a:t>payable charges, </a:t>
            </a:r>
          </a:p>
          <a:p>
            <a:pPr lvl="1"/>
            <a:r>
              <a:rPr lang="en-US" sz="1600" dirty="0" smtClean="0"/>
              <a:t>Adjustment others</a:t>
            </a:r>
          </a:p>
          <a:p>
            <a:pPr lvl="1"/>
            <a:r>
              <a:rPr lang="en-US" sz="1600" dirty="0" smtClean="0"/>
              <a:t>Adjustment charges</a:t>
            </a:r>
          </a:p>
          <a:p>
            <a:r>
              <a:rPr lang="en-US" sz="2000" dirty="0" smtClean="0"/>
              <a:t>Payment:</a:t>
            </a:r>
          </a:p>
          <a:p>
            <a:pPr marL="633412" lvl="1"/>
            <a:r>
              <a:rPr lang="en-US" sz="1600" dirty="0" smtClean="0"/>
              <a:t>Accrual: payable charges</a:t>
            </a:r>
            <a:endParaRPr lang="en-US" sz="1600" dirty="0"/>
          </a:p>
          <a:p>
            <a:pPr marL="633412" lvl="1"/>
            <a:r>
              <a:rPr lang="en-US" sz="1600" dirty="0"/>
              <a:t>Accrual: payable </a:t>
            </a:r>
            <a:r>
              <a:rPr lang="en-US" sz="1600" dirty="0" smtClean="0"/>
              <a:t>others</a:t>
            </a:r>
            <a:endParaRPr lang="en-US" sz="1600" dirty="0"/>
          </a:p>
          <a:p>
            <a:pPr marL="633412" lvl="1"/>
            <a:r>
              <a:rPr lang="en-US" sz="1600" dirty="0" smtClean="0"/>
              <a:t>Direct expense: charges  </a:t>
            </a:r>
            <a:endParaRPr lang="en-US" sz="1600" dirty="0"/>
          </a:p>
          <a:p>
            <a:pPr marL="633412" lvl="1"/>
            <a:r>
              <a:rPr lang="en-US" sz="1600" dirty="0"/>
              <a:t>Direct expense: </a:t>
            </a:r>
            <a:r>
              <a:rPr lang="en-US" sz="1600" dirty="0" smtClean="0"/>
              <a:t>others</a:t>
            </a:r>
            <a:endParaRPr lang="en-US" sz="1600" dirty="0"/>
          </a:p>
          <a:p>
            <a:pPr marL="633412" lvl="1"/>
            <a:r>
              <a:rPr lang="en-US" sz="1600" dirty="0" smtClean="0"/>
              <a:t>Selling Fee, </a:t>
            </a:r>
          </a:p>
          <a:p>
            <a:pPr marL="633412" lvl="1"/>
            <a:r>
              <a:rPr lang="en-US" sz="1600" dirty="0" smtClean="0"/>
              <a:t>Redemption Fee, </a:t>
            </a:r>
          </a:p>
          <a:p>
            <a:pPr marL="633412" lvl="1"/>
            <a:r>
              <a:rPr lang="en-US" sz="1600" dirty="0" smtClean="0"/>
              <a:t>Redemption Payable</a:t>
            </a:r>
            <a:endParaRPr lang="en-US" sz="20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T+1 </a:t>
            </a:r>
            <a:r>
              <a:rPr lang="en-US" sz="2800" b="1" dirty="0" smtClean="0">
                <a:solidFill>
                  <a:srgbClr val="FF0000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5036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4582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Bank Transfer</a:t>
            </a:r>
          </a:p>
          <a:p>
            <a:r>
              <a:rPr lang="en-US" sz="2000" dirty="0" smtClean="0"/>
              <a:t>Interest: </a:t>
            </a:r>
          </a:p>
          <a:p>
            <a:pPr lvl="1"/>
            <a:r>
              <a:rPr lang="en-US" sz="1600" dirty="0" smtClean="0"/>
              <a:t>Accrual, </a:t>
            </a:r>
          </a:p>
          <a:p>
            <a:pPr lvl="1"/>
            <a:r>
              <a:rPr lang="en-US" sz="1600" dirty="0" smtClean="0"/>
              <a:t>Adjustment, </a:t>
            </a:r>
          </a:p>
          <a:p>
            <a:pPr lvl="1"/>
            <a:r>
              <a:rPr lang="en-US" sz="1600" dirty="0" smtClean="0"/>
              <a:t>Accrual Receive, </a:t>
            </a:r>
          </a:p>
          <a:p>
            <a:pPr lvl="1"/>
            <a:r>
              <a:rPr lang="en-US" sz="1600" dirty="0" smtClean="0"/>
              <a:t>Cash Basis</a:t>
            </a:r>
          </a:p>
          <a:p>
            <a:r>
              <a:rPr lang="en-US" sz="2000" dirty="0" smtClean="0"/>
              <a:t>Others Asset/Income: </a:t>
            </a:r>
          </a:p>
          <a:p>
            <a:pPr lvl="1"/>
            <a:r>
              <a:rPr lang="en-US" sz="1600" dirty="0" smtClean="0"/>
              <a:t>Accrual, </a:t>
            </a:r>
          </a:p>
          <a:p>
            <a:pPr lvl="1"/>
            <a:r>
              <a:rPr lang="en-US" sz="1600" dirty="0" smtClean="0"/>
              <a:t>Adjustment, </a:t>
            </a:r>
          </a:p>
          <a:p>
            <a:pPr lvl="1"/>
            <a:r>
              <a:rPr lang="en-US" sz="1600" dirty="0" smtClean="0"/>
              <a:t>Accrual Receive, </a:t>
            </a:r>
          </a:p>
          <a:p>
            <a:pPr lvl="1"/>
            <a:r>
              <a:rPr lang="en-US" sz="1600" dirty="0" smtClean="0"/>
              <a:t>Cash Basis, </a:t>
            </a:r>
          </a:p>
          <a:p>
            <a:pPr lvl="1"/>
            <a:r>
              <a:rPr lang="en-US" sz="1600" dirty="0" err="1" smtClean="0"/>
              <a:t>Reclass</a:t>
            </a:r>
            <a:r>
              <a:rPr lang="en-US" sz="1600" dirty="0" smtClean="0"/>
              <a:t> payable, </a:t>
            </a:r>
          </a:p>
          <a:p>
            <a:pPr lvl="1"/>
            <a:r>
              <a:rPr lang="en-US" sz="1600" dirty="0" err="1" smtClean="0"/>
              <a:t>Reclass</a:t>
            </a:r>
            <a:r>
              <a:rPr lang="en-US" sz="1600" dirty="0" smtClean="0"/>
              <a:t> asset</a:t>
            </a:r>
          </a:p>
          <a:p>
            <a:r>
              <a:rPr lang="en-US" sz="2000" dirty="0" smtClean="0"/>
              <a:t>Failed:</a:t>
            </a:r>
          </a:p>
          <a:p>
            <a:pPr marL="633412" lvl="1"/>
            <a:r>
              <a:rPr lang="en-US" sz="1600" dirty="0" smtClean="0"/>
              <a:t>No accrual balance</a:t>
            </a:r>
          </a:p>
          <a:p>
            <a:pPr marL="633412" lvl="1"/>
            <a:r>
              <a:rPr lang="en-US" sz="1600" dirty="0" smtClean="0"/>
              <a:t>No cash balance</a:t>
            </a:r>
          </a:p>
          <a:p>
            <a:pPr marL="685800" lvl="1" indent="-338138"/>
            <a:endParaRPr lang="en-US" sz="1600" dirty="0"/>
          </a:p>
          <a:p>
            <a:pPr marL="685800" lvl="1" indent="-338138"/>
            <a:endParaRPr lang="en-US" sz="16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T+1 </a:t>
            </a:r>
            <a:r>
              <a:rPr lang="en-US" sz="2800" b="1" dirty="0" smtClean="0">
                <a:solidFill>
                  <a:srgbClr val="FF0000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4682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31488</TotalTime>
  <Words>129</Words>
  <Application>Microsoft Office PowerPoint</Application>
  <PresentationFormat>On-screen Show (4:3)</PresentationFormat>
  <Paragraphs>51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Inception «</vt:lpstr>
      <vt:lpstr>T+1 «</vt:lpstr>
      <vt:lpstr>T+1 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juna94</dc:creator>
  <cp:lastModifiedBy>juna94</cp:lastModifiedBy>
  <cp:revision>438</cp:revision>
  <cp:lastPrinted>2016-12-19T08:12:39Z</cp:lastPrinted>
  <dcterms:created xsi:type="dcterms:W3CDTF">2006-08-16T00:00:00Z</dcterms:created>
  <dcterms:modified xsi:type="dcterms:W3CDTF">2017-04-17T12:37:43Z</dcterms:modified>
</cp:coreProperties>
</file>