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a02ecc1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a02ecc1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a02ecc1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a02ecc1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7a60cf9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7a60cf9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5fa347d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5fa347d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fa347d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fa347d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a02ecc1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a02ecc1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a02ecc1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a02ecc1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a02ecc1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a02ecc1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a02ecc1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a02ecc1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a02ecc1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a02ecc1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a02ecc1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02ecc1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ocket.io/docs/v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ocket.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SIT 725 Prac 6</a:t>
            </a:r>
            <a:endParaRPr/>
          </a:p>
        </p:txBody>
      </p:sp>
      <p:sp>
        <p:nvSpPr>
          <p:cNvPr id="87" name="Google Shape;87;p13"/>
          <p:cNvSpPr txBox="1"/>
          <p:nvPr>
            <p:ph idx="1" type="subTitle"/>
          </p:nvPr>
        </p:nvSpPr>
        <p:spPr>
          <a:xfrm>
            <a:off x="7454075" y="4709600"/>
            <a:ext cx="1495200" cy="3408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SzPct val="80603"/>
              <a:buNone/>
            </a:pPr>
            <a:r>
              <a:rPr lang="en-GB" sz="1160"/>
              <a:t>By - Navit Choudhary</a:t>
            </a:r>
            <a:endParaRPr sz="11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46" name="Google Shape;146;p22"/>
          <p:cNvSpPr txBox="1"/>
          <p:nvPr>
            <p:ph idx="1" type="body"/>
          </p:nvPr>
        </p:nvSpPr>
        <p:spPr>
          <a:xfrm>
            <a:off x="727650" y="2110975"/>
            <a:ext cx="26622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Now that we have added the code both side lets see if our application behave as we expect. So we start our application.</a:t>
            </a:r>
            <a:endParaRPr/>
          </a:p>
        </p:txBody>
      </p:sp>
      <p:pic>
        <p:nvPicPr>
          <p:cNvPr id="147" name="Google Shape;147;p22"/>
          <p:cNvPicPr preferRelativeResize="0"/>
          <p:nvPr/>
        </p:nvPicPr>
        <p:blipFill rotWithShape="1">
          <a:blip r:embed="rId3">
            <a:alphaModFix/>
          </a:blip>
          <a:srcRect b="0" l="0" r="29981" t="0"/>
          <a:stretch/>
        </p:blipFill>
        <p:spPr>
          <a:xfrm>
            <a:off x="559100" y="3367300"/>
            <a:ext cx="5270625" cy="1557300"/>
          </a:xfrm>
          <a:prstGeom prst="rect">
            <a:avLst/>
          </a:prstGeom>
          <a:noFill/>
          <a:ln>
            <a:noFill/>
          </a:ln>
        </p:spPr>
      </p:pic>
      <p:pic>
        <p:nvPicPr>
          <p:cNvPr id="148" name="Google Shape;148;p22"/>
          <p:cNvPicPr preferRelativeResize="0"/>
          <p:nvPr/>
        </p:nvPicPr>
        <p:blipFill>
          <a:blip r:embed="rId4">
            <a:alphaModFix/>
          </a:blip>
          <a:stretch>
            <a:fillRect/>
          </a:stretch>
        </p:blipFill>
        <p:spPr>
          <a:xfrm>
            <a:off x="4423725" y="2368325"/>
            <a:ext cx="4668250" cy="255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54" name="Google Shape;154;p23"/>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So we can see that our application prints whenever we get a user connected to our application and also on the client side we are receiving an random number from the socket library that is being broadcasted by our server. This is the exact result we were hoping to see.</a:t>
            </a:r>
            <a:endParaRPr/>
          </a:p>
          <a:p>
            <a:pPr indent="0" lvl="0" marL="0" rtl="0" algn="just">
              <a:spcBef>
                <a:spcPts val="1200"/>
              </a:spcBef>
              <a:spcAft>
                <a:spcPts val="0"/>
              </a:spcAft>
              <a:buNone/>
            </a:pPr>
            <a:r>
              <a:rPr lang="en-GB"/>
              <a:t>So now you have connected a socket system to your application.</a:t>
            </a:r>
            <a:endParaRPr/>
          </a:p>
          <a:p>
            <a:pPr indent="0" lvl="0" marL="0" rtl="0" algn="just">
              <a:spcBef>
                <a:spcPts val="1200"/>
              </a:spcBef>
              <a:spcAft>
                <a:spcPts val="1200"/>
              </a:spcAft>
              <a:buNone/>
            </a:pPr>
            <a:r>
              <a:rPr lang="en-GB"/>
              <a:t>You can also use more things from the socket library for doing that please read the document </a:t>
            </a:r>
            <a:r>
              <a:rPr lang="en-GB"/>
              <a:t>provided</a:t>
            </a:r>
            <a:r>
              <a:rPr lang="en-GB"/>
              <a:t> by the socket.io </a:t>
            </a:r>
            <a:r>
              <a:rPr lang="en-GB" u="sng">
                <a:solidFill>
                  <a:schemeClr val="hlink"/>
                </a:solidFill>
                <a:hlinkClick r:id="rId3"/>
              </a:rPr>
              <a:t>here</a:t>
            </a:r>
            <a:r>
              <a:rPr lang="en-GB"/>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Thanks</a:t>
            </a:r>
            <a:endParaRPr/>
          </a:p>
        </p:txBody>
      </p:sp>
      <p:pic>
        <p:nvPicPr>
          <p:cNvPr id="160" name="Google Shape;160;p24"/>
          <p:cNvPicPr preferRelativeResize="0"/>
          <p:nvPr/>
        </p:nvPicPr>
        <p:blipFill>
          <a:blip r:embed="rId3">
            <a:alphaModFix/>
          </a:blip>
          <a:stretch>
            <a:fillRect/>
          </a:stretch>
        </p:blipFill>
        <p:spPr>
          <a:xfrm>
            <a:off x="1716300" y="2049175"/>
            <a:ext cx="57150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Sockets</a:t>
            </a:r>
            <a:endParaRPr/>
          </a:p>
          <a:p>
            <a:pPr indent="-311150" lvl="0" marL="457200" rtl="0" algn="l">
              <a:spcBef>
                <a:spcPts val="0"/>
              </a:spcBef>
              <a:spcAft>
                <a:spcPts val="0"/>
              </a:spcAft>
              <a:buSzPts val="1300"/>
              <a:buChar char="●"/>
            </a:pPr>
            <a:r>
              <a:rPr lang="en-GB"/>
              <a:t>Adding socket to NodeJs Application</a:t>
            </a:r>
            <a:endParaRPr/>
          </a:p>
          <a:p>
            <a:pPr indent="-311150" lvl="0" marL="457200" rtl="0" algn="l">
              <a:spcBef>
                <a:spcPts val="0"/>
              </a:spcBef>
              <a:spcAft>
                <a:spcPts val="0"/>
              </a:spcAft>
              <a:buSzPts val="1300"/>
              <a:buChar char="●"/>
            </a:pPr>
            <a:r>
              <a:rPr lang="en-GB"/>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Sockets</a:t>
            </a:r>
            <a:endParaRPr/>
          </a:p>
        </p:txBody>
      </p:sp>
      <p:sp>
        <p:nvSpPr>
          <p:cNvPr id="99" name="Google Shape;99;p15"/>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While it is a wrapper around WebSockets For Node.js, Socket.io is a Library for Connecting a Client(s) to a Server utilising the Client/Server Architecture. It is incredibly easy and simple to use, especially when dealing with chat messages or real-time data.</a:t>
            </a:r>
            <a:endParaRPr/>
          </a:p>
          <a:p>
            <a:pPr indent="0" lvl="0" marL="0" rtl="0" algn="just">
              <a:spcBef>
                <a:spcPts val="1200"/>
              </a:spcBef>
              <a:spcAft>
                <a:spcPts val="0"/>
              </a:spcAft>
              <a:buNone/>
            </a:pPr>
            <a:r>
              <a:rPr lang="en-GB"/>
              <a:t>A socket is a single connection between a client and a server that allows both the client and the server to send and receive data at the same time. Because Library is an event-driven system, it emits and listens for certain events to be triggered.</a:t>
            </a:r>
            <a:endParaRPr/>
          </a:p>
          <a:p>
            <a:pPr indent="0" lvl="0" marL="0" rtl="0" algn="just">
              <a:spcBef>
                <a:spcPts val="1200"/>
              </a:spcBef>
              <a:spcAft>
                <a:spcPts val="0"/>
              </a:spcAft>
              <a:buNone/>
            </a:pPr>
            <a:r>
              <a:rPr lang="en-GB"/>
              <a:t>Do have a look at it in more detail </a:t>
            </a:r>
            <a:r>
              <a:rPr lang="en-GB" u="sng">
                <a:solidFill>
                  <a:schemeClr val="hlink"/>
                </a:solidFill>
                <a:hlinkClick r:id="rId3"/>
              </a:rPr>
              <a:t>here</a:t>
            </a:r>
            <a:endParaRPr/>
          </a:p>
          <a:p>
            <a:pPr indent="0" lvl="0" marL="0" rtl="0" algn="just">
              <a:spcBef>
                <a:spcPts val="1200"/>
              </a:spcBef>
              <a:spcAft>
                <a:spcPts val="1200"/>
              </a:spcAft>
              <a:buNone/>
            </a:pPr>
            <a:r>
              <a:rPr lang="en-GB" sz="1200">
                <a:solidFill>
                  <a:schemeClr val="lt1"/>
                </a:solidFill>
              </a:rPr>
              <a:t>$ git clone &lt;link to repo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Sockets Cont ...</a:t>
            </a:r>
            <a:endParaRPr/>
          </a:p>
        </p:txBody>
      </p:sp>
      <p:sp>
        <p:nvSpPr>
          <p:cNvPr id="105" name="Google Shape;105;p16"/>
          <p:cNvSpPr txBox="1"/>
          <p:nvPr>
            <p:ph idx="1" type="body"/>
          </p:nvPr>
        </p:nvSpPr>
        <p:spPr>
          <a:xfrm>
            <a:off x="729450" y="2078875"/>
            <a:ext cx="3362400" cy="29073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GB"/>
              <a:t>So </a:t>
            </a:r>
            <a:r>
              <a:rPr lang="en-GB"/>
              <a:t>let's</a:t>
            </a:r>
            <a:r>
              <a:rPr lang="en-GB"/>
              <a:t> try to understand how our application design would look like when we add socket.io to our application.</a:t>
            </a:r>
            <a:endParaRPr/>
          </a:p>
          <a:p>
            <a:pPr indent="0" lvl="0" marL="0" rtl="0" algn="just">
              <a:spcBef>
                <a:spcPts val="1200"/>
              </a:spcBef>
              <a:spcAft>
                <a:spcPts val="0"/>
              </a:spcAft>
              <a:buNone/>
            </a:pPr>
            <a:r>
              <a:rPr lang="en-GB"/>
              <a:t>From the image what we can understand is that the nodejs server hosts one instance of socket.io serv side package and every client host its own instance of socket.io client. So we can get to know that the server </a:t>
            </a:r>
            <a:r>
              <a:rPr lang="en-GB"/>
              <a:t>does not</a:t>
            </a:r>
            <a:r>
              <a:rPr lang="en-GB"/>
              <a:t> need multiple host to handle multiple clients.</a:t>
            </a:r>
            <a:endParaRPr/>
          </a:p>
          <a:p>
            <a:pPr indent="0" lvl="0" marL="0" rtl="0" algn="just">
              <a:spcBef>
                <a:spcPts val="1200"/>
              </a:spcBef>
              <a:spcAft>
                <a:spcPts val="0"/>
              </a:spcAft>
              <a:buNone/>
            </a:pPr>
            <a:r>
              <a:rPr lang="en-GB"/>
              <a:t>This means that it is a one to many relation where one server side socket.io can handle multiple client side socket connections.</a:t>
            </a:r>
            <a:endParaRPr/>
          </a:p>
          <a:p>
            <a:pPr indent="0" lvl="0" marL="0" rtl="0" algn="just">
              <a:spcBef>
                <a:spcPts val="1200"/>
              </a:spcBef>
              <a:spcAft>
                <a:spcPts val="0"/>
              </a:spcAft>
              <a:buNone/>
            </a:pPr>
            <a:r>
              <a:rPr lang="en-GB"/>
              <a:t>While on the other hand the client can at one point only listen to one server side socket connection.</a:t>
            </a:r>
            <a:endParaRPr/>
          </a:p>
          <a:p>
            <a:pPr indent="0" lvl="0" marL="0" rtl="0" algn="just">
              <a:spcBef>
                <a:spcPts val="1200"/>
              </a:spcBef>
              <a:spcAft>
                <a:spcPts val="1200"/>
              </a:spcAft>
              <a:buNone/>
            </a:pPr>
            <a:r>
              <a:rPr lang="en-GB" sz="1200">
                <a:solidFill>
                  <a:schemeClr val="lt1"/>
                </a:solidFill>
              </a:rPr>
              <a:t>$ git clone &lt;link to repo</a:t>
            </a:r>
            <a:endParaRPr/>
          </a:p>
        </p:txBody>
      </p:sp>
      <p:pic>
        <p:nvPicPr>
          <p:cNvPr id="106" name="Google Shape;106;p16"/>
          <p:cNvPicPr preferRelativeResize="0"/>
          <p:nvPr/>
        </p:nvPicPr>
        <p:blipFill>
          <a:blip r:embed="rId3">
            <a:alphaModFix/>
          </a:blip>
          <a:stretch>
            <a:fillRect/>
          </a:stretch>
        </p:blipFill>
        <p:spPr>
          <a:xfrm>
            <a:off x="4444900" y="2253675"/>
            <a:ext cx="4604500" cy="178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a:t>
            </a:r>
            <a:endParaRPr/>
          </a:p>
        </p:txBody>
      </p:sp>
      <p:sp>
        <p:nvSpPr>
          <p:cNvPr id="112" name="Google Shape;112;p17"/>
          <p:cNvSpPr txBox="1"/>
          <p:nvPr>
            <p:ph idx="1" type="body"/>
          </p:nvPr>
        </p:nvSpPr>
        <p:spPr>
          <a:xfrm>
            <a:off x="729450" y="2078875"/>
            <a:ext cx="7688700" cy="2907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a:t>Now For creating the socket.io application, we need to install the socket.io npm to our application and embed it into our application so that we have a server side socket ready to use.</a:t>
            </a:r>
            <a:endParaRPr/>
          </a:p>
          <a:p>
            <a:pPr indent="0" lvl="0" marL="0" rtl="0" algn="just">
              <a:spcBef>
                <a:spcPts val="1200"/>
              </a:spcBef>
              <a:spcAft>
                <a:spcPts val="0"/>
              </a:spcAft>
              <a:buNone/>
            </a:pPr>
            <a:r>
              <a:rPr lang="en-GB"/>
              <a:t>Installing the socket.io library</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GB"/>
              <a:t>Now that we have the socket.io npm installed lets see what we need to add in our application inorder to connect it to a client side application.</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sz="1200">
                <a:solidFill>
                  <a:schemeClr val="lt1"/>
                </a:solidFill>
              </a:rPr>
              <a:t>$ git clone &lt;link to repo</a:t>
            </a:r>
            <a:endParaRPr/>
          </a:p>
        </p:txBody>
      </p:sp>
      <p:sp>
        <p:nvSpPr>
          <p:cNvPr id="113" name="Google Shape;113;p17"/>
          <p:cNvSpPr txBox="1"/>
          <p:nvPr/>
        </p:nvSpPr>
        <p:spPr>
          <a:xfrm>
            <a:off x="736825" y="3104700"/>
            <a:ext cx="7688700" cy="400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 npm install socket.io --save</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19" name="Google Shape;119;p18"/>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So in order to add socket.io library to our server.js file we need to add a little bit of code to our application.</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sz="1200">
                <a:solidFill>
                  <a:schemeClr val="lt1"/>
                </a:solidFill>
              </a:rPr>
              <a:t>$ git clone &lt;link to repo</a:t>
            </a:r>
            <a:endParaRPr/>
          </a:p>
        </p:txBody>
      </p:sp>
      <p:sp>
        <p:nvSpPr>
          <p:cNvPr id="120" name="Google Shape;120;p18"/>
          <p:cNvSpPr txBox="1"/>
          <p:nvPr/>
        </p:nvSpPr>
        <p:spPr>
          <a:xfrm>
            <a:off x="736825" y="2647500"/>
            <a:ext cx="7688700" cy="23154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950">
                <a:solidFill>
                  <a:srgbClr val="569CD6"/>
                </a:solidFill>
                <a:latin typeface="Courier New"/>
                <a:ea typeface="Courier New"/>
                <a:cs typeface="Courier New"/>
                <a:sym typeface="Courier New"/>
              </a:rPr>
              <a:t>let</a:t>
            </a: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io</a:t>
            </a:r>
            <a:r>
              <a:rPr lang="en-GB" sz="950">
                <a:solidFill>
                  <a:srgbClr val="D4D4D4"/>
                </a:solidFill>
                <a:latin typeface="Courier New"/>
                <a:ea typeface="Courier New"/>
                <a:cs typeface="Courier New"/>
                <a:sym typeface="Courier New"/>
              </a:rPr>
              <a:t> = </a:t>
            </a:r>
            <a:r>
              <a:rPr lang="en-GB" sz="950">
                <a:solidFill>
                  <a:srgbClr val="DCDCAA"/>
                </a:solidFill>
                <a:latin typeface="Courier New"/>
                <a:ea typeface="Courier New"/>
                <a:cs typeface="Courier New"/>
                <a:sym typeface="Courier New"/>
              </a:rPr>
              <a:t>require</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'socket.io'</a:t>
            </a:r>
            <a:r>
              <a:rPr lang="en-GB" sz="950">
                <a:solidFill>
                  <a:srgbClr val="D4D4D4"/>
                </a:solidFill>
                <a:latin typeface="Courier New"/>
                <a:ea typeface="Courier New"/>
                <a:cs typeface="Courier New"/>
                <a:sym typeface="Courier New"/>
              </a:rPr>
              <a:t>)(</a:t>
            </a:r>
            <a:r>
              <a:rPr lang="en-GB" sz="950">
                <a:solidFill>
                  <a:srgbClr val="9CDCFE"/>
                </a:solidFill>
                <a:latin typeface="Courier New"/>
                <a:ea typeface="Courier New"/>
                <a:cs typeface="Courier New"/>
                <a:sym typeface="Courier New"/>
              </a:rPr>
              <a:t>http</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9CDCFE"/>
                </a:solidFill>
                <a:latin typeface="Courier New"/>
                <a:ea typeface="Courier New"/>
                <a:cs typeface="Courier New"/>
                <a:sym typeface="Courier New"/>
              </a:rPr>
              <a:t>io</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on</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'connection'</a:t>
            </a: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socket</a:t>
            </a:r>
            <a:r>
              <a:rPr lang="en-GB" sz="950">
                <a:solidFill>
                  <a:srgbClr val="D4D4D4"/>
                </a:solidFill>
                <a:latin typeface="Courier New"/>
                <a:ea typeface="Courier New"/>
                <a:cs typeface="Courier New"/>
                <a:sym typeface="Courier New"/>
              </a:rPr>
              <a:t>) </a:t>
            </a:r>
            <a:r>
              <a:rPr lang="en-GB" sz="950">
                <a:solidFill>
                  <a:srgbClr val="569CD6"/>
                </a:solidFill>
                <a:latin typeface="Courier New"/>
                <a:ea typeface="Courier New"/>
                <a:cs typeface="Courier New"/>
                <a:sym typeface="Courier New"/>
              </a:rPr>
              <a:t>=&gt;</a:t>
            </a:r>
            <a:r>
              <a:rPr lang="en-GB"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console</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log</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'a user connected'</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socket</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on</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'disconnect'</a:t>
            </a:r>
            <a:r>
              <a:rPr lang="en-GB" sz="950">
                <a:solidFill>
                  <a:srgbClr val="D4D4D4"/>
                </a:solidFill>
                <a:latin typeface="Courier New"/>
                <a:ea typeface="Courier New"/>
                <a:cs typeface="Courier New"/>
                <a:sym typeface="Courier New"/>
              </a:rPr>
              <a:t>, () </a:t>
            </a:r>
            <a:r>
              <a:rPr lang="en-GB" sz="950">
                <a:solidFill>
                  <a:srgbClr val="569CD6"/>
                </a:solidFill>
                <a:latin typeface="Courier New"/>
                <a:ea typeface="Courier New"/>
                <a:cs typeface="Courier New"/>
                <a:sym typeface="Courier New"/>
              </a:rPr>
              <a:t>=&gt;</a:t>
            </a:r>
            <a:r>
              <a:rPr lang="en-GB"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console</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log</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'user disconnected'</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r>
              <a:rPr lang="en-GB" sz="950">
                <a:solidFill>
                  <a:srgbClr val="DCDCAA"/>
                </a:solidFill>
                <a:latin typeface="Courier New"/>
                <a:ea typeface="Courier New"/>
                <a:cs typeface="Courier New"/>
                <a:sym typeface="Courier New"/>
              </a:rPr>
              <a:t>setInterval</a:t>
            </a:r>
            <a:r>
              <a:rPr lang="en-GB" sz="950">
                <a:solidFill>
                  <a:srgbClr val="D4D4D4"/>
                </a:solidFill>
                <a:latin typeface="Courier New"/>
                <a:ea typeface="Courier New"/>
                <a:cs typeface="Courier New"/>
                <a:sym typeface="Courier New"/>
              </a:rPr>
              <a:t>(()</a:t>
            </a:r>
            <a:r>
              <a:rPr lang="en-GB" sz="950">
                <a:solidFill>
                  <a:srgbClr val="569CD6"/>
                </a:solidFill>
                <a:latin typeface="Courier New"/>
                <a:ea typeface="Courier New"/>
                <a:cs typeface="Courier New"/>
                <a:sym typeface="Courier New"/>
              </a:rPr>
              <a:t>=&gt;</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a:t>
            </a:r>
            <a:r>
              <a:rPr lang="en-GB" sz="950">
                <a:solidFill>
                  <a:srgbClr val="9CDCFE"/>
                </a:solidFill>
                <a:latin typeface="Courier New"/>
                <a:ea typeface="Courier New"/>
                <a:cs typeface="Courier New"/>
                <a:sym typeface="Courier New"/>
              </a:rPr>
              <a:t>socket</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emit</a:t>
            </a:r>
            <a:r>
              <a:rPr lang="en-GB" sz="950">
                <a:solidFill>
                  <a:srgbClr val="D4D4D4"/>
                </a:solidFill>
                <a:latin typeface="Courier New"/>
                <a:ea typeface="Courier New"/>
                <a:cs typeface="Courier New"/>
                <a:sym typeface="Courier New"/>
              </a:rPr>
              <a:t>(</a:t>
            </a:r>
            <a:r>
              <a:rPr lang="en-GB" sz="950">
                <a:solidFill>
                  <a:srgbClr val="CE9178"/>
                </a:solidFill>
                <a:latin typeface="Courier New"/>
                <a:ea typeface="Courier New"/>
                <a:cs typeface="Courier New"/>
                <a:sym typeface="Courier New"/>
              </a:rPr>
              <a:t>'number'</a:t>
            </a:r>
            <a:r>
              <a:rPr lang="en-GB" sz="950">
                <a:solidFill>
                  <a:srgbClr val="D4D4D4"/>
                </a:solidFill>
                <a:latin typeface="Courier New"/>
                <a:ea typeface="Courier New"/>
                <a:cs typeface="Courier New"/>
                <a:sym typeface="Courier New"/>
              </a:rPr>
              <a:t>, </a:t>
            </a:r>
            <a:r>
              <a:rPr lang="en-GB" sz="950">
                <a:solidFill>
                  <a:srgbClr val="DCDCAA"/>
                </a:solidFill>
                <a:latin typeface="Courier New"/>
                <a:ea typeface="Courier New"/>
                <a:cs typeface="Courier New"/>
                <a:sym typeface="Courier New"/>
              </a:rPr>
              <a:t>parseInt</a:t>
            </a:r>
            <a:r>
              <a:rPr lang="en-GB" sz="950">
                <a:solidFill>
                  <a:srgbClr val="D4D4D4"/>
                </a:solidFill>
                <a:latin typeface="Courier New"/>
                <a:ea typeface="Courier New"/>
                <a:cs typeface="Courier New"/>
                <a:sym typeface="Courier New"/>
              </a:rPr>
              <a:t>(</a:t>
            </a:r>
            <a:r>
              <a:rPr lang="en-GB" sz="950">
                <a:solidFill>
                  <a:srgbClr val="9CDCFE"/>
                </a:solidFill>
                <a:latin typeface="Courier New"/>
                <a:ea typeface="Courier New"/>
                <a:cs typeface="Courier New"/>
                <a:sym typeface="Courier New"/>
              </a:rPr>
              <a:t>Math</a:t>
            </a:r>
            <a:r>
              <a:rPr lang="en-GB" sz="950">
                <a:solidFill>
                  <a:srgbClr val="D4D4D4"/>
                </a:solidFill>
                <a:latin typeface="Courier New"/>
                <a:ea typeface="Courier New"/>
                <a:cs typeface="Courier New"/>
                <a:sym typeface="Courier New"/>
              </a:rPr>
              <a:t>.</a:t>
            </a:r>
            <a:r>
              <a:rPr lang="en-GB" sz="950">
                <a:solidFill>
                  <a:srgbClr val="DCDCAA"/>
                </a:solidFill>
                <a:latin typeface="Courier New"/>
                <a:ea typeface="Courier New"/>
                <a:cs typeface="Courier New"/>
                <a:sym typeface="Courier New"/>
              </a:rPr>
              <a:t>random</a:t>
            </a:r>
            <a:r>
              <a:rPr lang="en-GB" sz="950">
                <a:solidFill>
                  <a:srgbClr val="D4D4D4"/>
                </a:solidFill>
                <a:latin typeface="Courier New"/>
                <a:ea typeface="Courier New"/>
                <a:cs typeface="Courier New"/>
                <a:sym typeface="Courier New"/>
              </a:rPr>
              <a:t>()*</a:t>
            </a:r>
            <a:r>
              <a:rPr lang="en-GB" sz="950">
                <a:solidFill>
                  <a:srgbClr val="B5CEA8"/>
                </a:solidFill>
                <a:latin typeface="Courier New"/>
                <a:ea typeface="Courier New"/>
                <a:cs typeface="Courier New"/>
                <a:sym typeface="Courier New"/>
              </a:rPr>
              <a:t>10</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  }, </a:t>
            </a:r>
            <a:r>
              <a:rPr lang="en-GB" sz="950">
                <a:solidFill>
                  <a:srgbClr val="B5CEA8"/>
                </a:solidFill>
                <a:latin typeface="Courier New"/>
                <a:ea typeface="Courier New"/>
                <a:cs typeface="Courier New"/>
                <a:sym typeface="Courier New"/>
              </a:rPr>
              <a:t>1000</a:t>
            </a: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950">
                <a:solidFill>
                  <a:srgbClr val="D4D4D4"/>
                </a:solidFill>
                <a:latin typeface="Courier New"/>
                <a:ea typeface="Courier New"/>
                <a:cs typeface="Courier New"/>
                <a:sym typeface="Courier New"/>
              </a:rPr>
              <a:t>});</a:t>
            </a:r>
            <a:endParaRPr sz="950">
              <a:solidFill>
                <a:srgbClr val="D4D4D4"/>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26" name="Google Shape;126;p19"/>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Let's</a:t>
            </a:r>
            <a:r>
              <a:rPr lang="en-GB"/>
              <a:t> try to understand what is </a:t>
            </a:r>
            <a:r>
              <a:rPr lang="en-GB"/>
              <a:t>happening</a:t>
            </a:r>
            <a:r>
              <a:rPr lang="en-GB"/>
              <a:t> in that code.</a:t>
            </a:r>
            <a:endParaRPr/>
          </a:p>
          <a:p>
            <a:pPr indent="0" lvl="0" marL="0" rtl="0" algn="just">
              <a:spcBef>
                <a:spcPts val="1200"/>
              </a:spcBef>
              <a:spcAft>
                <a:spcPts val="0"/>
              </a:spcAft>
              <a:buNone/>
            </a:pPr>
            <a:r>
              <a:rPr lang="en-GB"/>
              <a:t>So first we </a:t>
            </a:r>
            <a:r>
              <a:rPr lang="en-GB"/>
              <a:t>require</a:t>
            </a:r>
            <a:r>
              <a:rPr lang="en-GB"/>
              <a:t> the library in our application, and then we create a listener that whenever a user connects it prints in the console that the user has connected and also it has a set interval function that sends a random number on an event name called number to all the users that are connected to our socket server.</a:t>
            </a:r>
            <a:endParaRPr/>
          </a:p>
          <a:p>
            <a:pPr indent="0" lvl="0" marL="0" rtl="0" algn="just">
              <a:spcBef>
                <a:spcPts val="1200"/>
              </a:spcBef>
              <a:spcAft>
                <a:spcPts val="0"/>
              </a:spcAft>
              <a:buNone/>
            </a:pPr>
            <a:r>
              <a:rPr lang="en-GB"/>
              <a:t>A point to notice is that the socket library always works on the basis of events the data is always sent on event name and read using the help of these event names on the </a:t>
            </a:r>
            <a:r>
              <a:rPr lang="en-GB"/>
              <a:t>client</a:t>
            </a:r>
            <a:r>
              <a:rPr lang="en-GB"/>
              <a:t> side. This gives the ability to help us listen to different event names and also perform different actions on the </a:t>
            </a:r>
            <a:r>
              <a:rPr lang="en-GB"/>
              <a:t>client</a:t>
            </a:r>
            <a:r>
              <a:rPr lang="en-GB"/>
              <a:t> side using those event names.</a:t>
            </a:r>
            <a:endParaRPr/>
          </a:p>
          <a:p>
            <a:pPr indent="0" lvl="0" marL="0" rtl="0" algn="just">
              <a:spcBef>
                <a:spcPts val="1200"/>
              </a:spcBef>
              <a:spcAft>
                <a:spcPts val="1200"/>
              </a:spcAft>
              <a:buNone/>
            </a:pPr>
            <a:r>
              <a:rPr lang="en-GB" sz="1200">
                <a:solidFill>
                  <a:schemeClr val="lt1"/>
                </a:solidFill>
              </a:rPr>
              <a:t>$ git clone &lt;link to repo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32" name="Google Shape;132;p20"/>
          <p:cNvSpPr txBox="1"/>
          <p:nvPr>
            <p:ph idx="1" type="body"/>
          </p:nvPr>
        </p:nvSpPr>
        <p:spPr>
          <a:xfrm>
            <a:off x="729450" y="2078875"/>
            <a:ext cx="7688700" cy="2907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a:t>Let's try to add the socket library to our </a:t>
            </a:r>
            <a:r>
              <a:rPr lang="en-GB"/>
              <a:t>client</a:t>
            </a:r>
            <a:r>
              <a:rPr lang="en-GB"/>
              <a:t> side.</a:t>
            </a:r>
            <a:endParaRPr/>
          </a:p>
          <a:p>
            <a:pPr indent="0" lvl="0" marL="0" rtl="0" algn="just">
              <a:spcBef>
                <a:spcPts val="1200"/>
              </a:spcBef>
              <a:spcAft>
                <a:spcPts val="0"/>
              </a:spcAft>
              <a:buNone/>
            </a:pPr>
            <a:r>
              <a:rPr lang="en-GB"/>
              <a:t>If you see the index.html file of our client application you can see that first we need to add the socket library to our index.html file we can do that by adding this line of code.</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GB"/>
              <a:t>We add the script </a:t>
            </a:r>
            <a:r>
              <a:rPr lang="en-GB"/>
              <a:t>which</a:t>
            </a:r>
            <a:r>
              <a:rPr lang="en-GB"/>
              <a:t> is reading the socket file from our socket.io folder installed using the npm and we will use this socket library in our env.js file. Now </a:t>
            </a:r>
            <a:r>
              <a:rPr lang="en-GB"/>
              <a:t>let's</a:t>
            </a:r>
            <a:r>
              <a:rPr lang="en-GB"/>
              <a:t> add the socket event to read the data from our socket library from the server.</a:t>
            </a:r>
            <a:endParaRPr/>
          </a:p>
          <a:p>
            <a:pPr indent="0" lvl="0" marL="0" rtl="0" algn="just">
              <a:spcBef>
                <a:spcPts val="1200"/>
              </a:spcBef>
              <a:spcAft>
                <a:spcPts val="1200"/>
              </a:spcAft>
              <a:buNone/>
            </a:pPr>
            <a:r>
              <a:rPr lang="en-GB" sz="1200">
                <a:solidFill>
                  <a:schemeClr val="lt1"/>
                </a:solidFill>
              </a:rPr>
              <a:t>$ git clone &lt;link to repo</a:t>
            </a:r>
            <a:endParaRPr/>
          </a:p>
        </p:txBody>
      </p:sp>
      <p:sp>
        <p:nvSpPr>
          <p:cNvPr id="133" name="Google Shape;133;p20"/>
          <p:cNvSpPr txBox="1"/>
          <p:nvPr/>
        </p:nvSpPr>
        <p:spPr>
          <a:xfrm>
            <a:off x="736825" y="3104700"/>
            <a:ext cx="7688700" cy="565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6A9955"/>
                </a:solidFill>
                <a:highlight>
                  <a:srgbClr val="1E1E1E"/>
                </a:highlight>
                <a:latin typeface="Courier New"/>
                <a:ea typeface="Courier New"/>
                <a:cs typeface="Courier New"/>
                <a:sym typeface="Courier New"/>
              </a:rPr>
              <a:t>&lt;!-- socket IO Served by the server --&gt;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808080"/>
                </a:solidFill>
                <a:highlight>
                  <a:srgbClr val="1E1E1E"/>
                </a:highlight>
                <a:latin typeface="Courier New"/>
                <a:ea typeface="Courier New"/>
                <a:cs typeface="Courier New"/>
                <a:sym typeface="Courier New"/>
              </a:rPr>
              <a:t>&lt;</a:t>
            </a:r>
            <a:r>
              <a:rPr lang="en-GB" sz="1050">
                <a:solidFill>
                  <a:srgbClr val="569CD6"/>
                </a:solidFill>
                <a:highlight>
                  <a:srgbClr val="1E1E1E"/>
                </a:highlight>
                <a:latin typeface="Courier New"/>
                <a:ea typeface="Courier New"/>
                <a:cs typeface="Courier New"/>
                <a:sym typeface="Courier New"/>
              </a:rPr>
              <a:t>script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src</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"/socket.io/socket.io.js"</a:t>
            </a:r>
            <a:r>
              <a:rPr lang="en-GB" sz="1050">
                <a:solidFill>
                  <a:srgbClr val="808080"/>
                </a:solidFill>
                <a:highlight>
                  <a:srgbClr val="1E1E1E"/>
                </a:highlight>
                <a:latin typeface="Courier New"/>
                <a:ea typeface="Courier New"/>
                <a:cs typeface="Courier New"/>
                <a:sym typeface="Courier New"/>
              </a:rPr>
              <a:t>&gt;&lt;/</a:t>
            </a:r>
            <a:r>
              <a:rPr lang="en-GB" sz="1050">
                <a:solidFill>
                  <a:srgbClr val="569CD6"/>
                </a:solidFill>
                <a:highlight>
                  <a:srgbClr val="1E1E1E"/>
                </a:highlight>
                <a:latin typeface="Courier New"/>
                <a:ea typeface="Courier New"/>
                <a:cs typeface="Courier New"/>
                <a:sym typeface="Courier New"/>
              </a:rPr>
              <a:t>script</a:t>
            </a:r>
            <a:r>
              <a:rPr lang="en-GB" sz="1050">
                <a:solidFill>
                  <a:srgbClr val="808080"/>
                </a:solidFill>
                <a:highlight>
                  <a:srgbClr val="1E1E1E"/>
                </a:highlight>
                <a:latin typeface="Courier New"/>
                <a:ea typeface="Courier New"/>
                <a:cs typeface="Courier New"/>
                <a:sym typeface="Courier New"/>
              </a:rPr>
              <a:t>&gt;</a:t>
            </a:r>
            <a:endParaRPr sz="950">
              <a:solidFill>
                <a:srgbClr val="569CD6"/>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sockets to NodeJs Application Cont ...</a:t>
            </a:r>
            <a:endParaRPr/>
          </a:p>
        </p:txBody>
      </p:sp>
      <p:sp>
        <p:nvSpPr>
          <p:cNvPr id="139" name="Google Shape;139;p21"/>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Next we update our env.js file to listen to events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a:t>Here we create a socket variable using the io library and then we tell our application that the moment it connects to our socket start listening to the ‘number’ event and whatever msg you get from the server print it in the console.</a:t>
            </a:r>
            <a:r>
              <a:rPr lang="en-GB" sz="1200">
                <a:solidFill>
                  <a:schemeClr val="lt1"/>
                </a:solidFill>
              </a:rPr>
              <a:t>git clone &lt;link to repo</a:t>
            </a:r>
            <a:endParaRPr/>
          </a:p>
        </p:txBody>
      </p:sp>
      <p:sp>
        <p:nvSpPr>
          <p:cNvPr id="140" name="Google Shape;140;p21"/>
          <p:cNvSpPr txBox="1"/>
          <p:nvPr/>
        </p:nvSpPr>
        <p:spPr>
          <a:xfrm>
            <a:off x="736825" y="2495100"/>
            <a:ext cx="7688700" cy="1223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6A9955"/>
                </a:solidFill>
                <a:latin typeface="Courier New"/>
                <a:ea typeface="Courier New"/>
                <a:cs typeface="Courier New"/>
                <a:sym typeface="Courier New"/>
              </a:rPr>
              <a:t>// connect to the socket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latin typeface="Courier New"/>
                <a:ea typeface="Courier New"/>
                <a:cs typeface="Courier New"/>
                <a:sym typeface="Courier New"/>
              </a:rPr>
              <a:t>let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socket</a:t>
            </a:r>
            <a:r>
              <a:rPr lang="en-GB" sz="1050">
                <a:solidFill>
                  <a:srgbClr val="D4D4D4"/>
                </a:solidFill>
                <a:latin typeface="Courier New"/>
                <a:ea typeface="Courier New"/>
                <a:cs typeface="Courier New"/>
                <a:sym typeface="Courier New"/>
              </a:rPr>
              <a:t> = </a:t>
            </a:r>
            <a:r>
              <a:rPr lang="en-GB" sz="1050">
                <a:solidFill>
                  <a:srgbClr val="DCDCAA"/>
                </a:solidFill>
                <a:latin typeface="Courier New"/>
                <a:ea typeface="Courier New"/>
                <a:cs typeface="Courier New"/>
                <a:sym typeface="Courier New"/>
              </a:rPr>
              <a:t>io</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latin typeface="Courier New"/>
                <a:ea typeface="Courier New"/>
                <a:cs typeface="Courier New"/>
                <a:sym typeface="Courier New"/>
              </a:rPr>
              <a:t>socket</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on</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'number'</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msg</a:t>
            </a:r>
            <a:r>
              <a:rPr lang="en-GB" sz="1050">
                <a:solidFill>
                  <a:srgbClr val="D4D4D4"/>
                </a:solidFill>
                <a:latin typeface="Courier New"/>
                <a:ea typeface="Courier New"/>
                <a:cs typeface="Courier New"/>
                <a:sym typeface="Courier New"/>
              </a:rPr>
              <a:t>) </a:t>
            </a:r>
            <a:r>
              <a:rPr lang="en-GB" sz="1050">
                <a:solidFill>
                  <a:srgbClr val="569CD6"/>
                </a:solidFill>
                <a:latin typeface="Courier New"/>
                <a:ea typeface="Courier New"/>
                <a:cs typeface="Courier New"/>
                <a:sym typeface="Courier New"/>
              </a:rPr>
              <a:t>=&gt;</a:t>
            </a:r>
            <a:r>
              <a:rPr lang="en-GB"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console</a:t>
            </a:r>
            <a:r>
              <a:rPr lang="en-GB" sz="1050">
                <a:solidFill>
                  <a:srgbClr val="D4D4D4"/>
                </a:solidFill>
                <a:latin typeface="Courier New"/>
                <a:ea typeface="Courier New"/>
                <a:cs typeface="Courier New"/>
                <a:sym typeface="Courier New"/>
              </a:rPr>
              <a:t>.</a:t>
            </a:r>
            <a:r>
              <a:rPr lang="en-GB" sz="1050">
                <a:solidFill>
                  <a:srgbClr val="DCDCAA"/>
                </a:solidFill>
                <a:latin typeface="Courier New"/>
                <a:ea typeface="Courier New"/>
                <a:cs typeface="Courier New"/>
                <a:sym typeface="Courier New"/>
              </a:rPr>
              <a:t>log</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'Random number: '</a:t>
            </a:r>
            <a:r>
              <a:rPr lang="en-GB" sz="1050">
                <a:solidFill>
                  <a:srgbClr val="D4D4D4"/>
                </a:solidFill>
                <a:latin typeface="Courier New"/>
                <a:ea typeface="Courier New"/>
                <a:cs typeface="Courier New"/>
                <a:sym typeface="Courier New"/>
              </a:rPr>
              <a:t> + </a:t>
            </a:r>
            <a:r>
              <a:rPr lang="en-GB" sz="1050">
                <a:solidFill>
                  <a:srgbClr val="9CDCFE"/>
                </a:solidFill>
                <a:latin typeface="Courier New"/>
                <a:ea typeface="Courier New"/>
                <a:cs typeface="Courier New"/>
                <a:sym typeface="Courier New"/>
              </a:rPr>
              <a:t>msg</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