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ext 0"/>
          <p:cNvSpPr txBox="1"/>
          <p:nvPr/>
        </p:nvSpPr>
        <p:spPr>
          <a:xfrm>
            <a:off x="3703319" y="1560830"/>
            <a:ext cx="173736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11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lvl1pPr>
          </a:lstStyle>
          <a:p>
            <a:pPr/>
            <a:r>
              <a:t>October 2024</a:t>
            </a:r>
          </a:p>
        </p:txBody>
      </p:sp>
      <p:pic>
        <p:nvPicPr>
          <p:cNvPr id="22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8800" y="1800225"/>
            <a:ext cx="5486400" cy="1028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 1"/>
          <p:cNvSpPr txBox="1"/>
          <p:nvPr/>
        </p:nvSpPr>
        <p:spPr>
          <a:xfrm>
            <a:off x="1874519" y="1900555"/>
            <a:ext cx="5394962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2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Revolutionizing Data Processing with AI</a:t>
            </a:r>
          </a:p>
        </p:txBody>
      </p:sp>
      <p:sp>
        <p:nvSpPr>
          <p:cNvPr id="24" name="Text 2"/>
          <p:cNvSpPr txBox="1"/>
          <p:nvPr/>
        </p:nvSpPr>
        <p:spPr>
          <a:xfrm>
            <a:off x="2788919" y="2983229"/>
            <a:ext cx="3566162" cy="420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1300"/>
              </a:lnSpc>
              <a:defRPr sz="11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lvl1pPr>
          </a:lstStyle>
          <a:p>
            <a:pPr/>
            <a:r>
              <a:t>Unleashing the Power of Automation in Document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 0"/>
          <p:cNvSpPr txBox="1"/>
          <p:nvPr/>
        </p:nvSpPr>
        <p:spPr>
          <a:xfrm>
            <a:off x="594360" y="553087"/>
            <a:ext cx="8138161" cy="505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3500"/>
              </a:lnSpc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Strengths of Our Application</a:t>
            </a:r>
          </a:p>
        </p:txBody>
      </p:sp>
      <p:sp>
        <p:nvSpPr>
          <p:cNvPr id="101" name="Text 1"/>
          <p:cNvSpPr txBox="1"/>
          <p:nvPr/>
        </p:nvSpPr>
        <p:spPr>
          <a:xfrm>
            <a:off x="594360" y="1285875"/>
            <a:ext cx="8138161" cy="1955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This application stands out by its ability to handle diverse document formats effortlessly.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It effectively processes complex unstructured data, including handwritten notes and scanned documents.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Users receive accurate, context-aware responses to their queries, enhancing decision-making.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Our user-friendly interface makes the technology accessible to all, regardless of technical skills.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We are setting a new standard in document management.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ext 0"/>
          <p:cNvSpPr txBox="1"/>
          <p:nvPr/>
        </p:nvSpPr>
        <p:spPr>
          <a:xfrm>
            <a:off x="594360" y="553087"/>
            <a:ext cx="8138161" cy="505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3500"/>
              </a:lnSpc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Target Audience: Who Benefits?</a:t>
            </a:r>
          </a:p>
        </p:txBody>
      </p:sp>
      <p:sp>
        <p:nvSpPr>
          <p:cNvPr id="105" name="Text 1"/>
          <p:cNvSpPr txBox="1"/>
          <p:nvPr/>
        </p:nvSpPr>
        <p:spPr>
          <a:xfrm>
            <a:off x="594360" y="1285875"/>
            <a:ext cx="8138161" cy="1955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Our solution is invaluable for organizations and individuals inundated with unstructured documents.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Businesses, educators, and researchers will find our tool enhances their productivity and understanding.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It’s perfect for anyone looking to extract, process, and query information efficiently.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Imagine the time saved when document management becomes easy and automated.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We’re here to empower you with effective data handling.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 0"/>
          <p:cNvSpPr txBox="1"/>
          <p:nvPr/>
        </p:nvSpPr>
        <p:spPr>
          <a:xfrm>
            <a:off x="594360" y="553087"/>
            <a:ext cx="8138161" cy="505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3500"/>
              </a:lnSpc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Use Case Scenarios: Real-World Application</a:t>
            </a:r>
          </a:p>
        </p:txBody>
      </p:sp>
      <p:sp>
        <p:nvSpPr>
          <p:cNvPr id="109" name="Text 1"/>
          <p:cNvSpPr txBox="1"/>
          <p:nvPr/>
        </p:nvSpPr>
        <p:spPr>
          <a:xfrm>
            <a:off x="594360" y="1285875"/>
            <a:ext cx="8138161" cy="1955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Consider a student uploading multiple handwritten notes and scanned documents to query specific content.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Our application processes this data rapidly, providing accurate answers to their questions.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Researchers can analyze vast amounts of literature without manual sorting and searching.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This functionality is not just practical; it's revolutionary in academia and beyond.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Real-world applications showcase our project's true potential.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ext 0"/>
          <p:cNvSpPr txBox="1"/>
          <p:nvPr/>
        </p:nvSpPr>
        <p:spPr>
          <a:xfrm>
            <a:off x="594360" y="553087"/>
            <a:ext cx="8138161" cy="505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3500"/>
              </a:lnSpc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Future Perspectives: The Road Ahead</a:t>
            </a:r>
          </a:p>
        </p:txBody>
      </p:sp>
      <p:sp>
        <p:nvSpPr>
          <p:cNvPr id="113" name="Text 1"/>
          <p:cNvSpPr txBox="1"/>
          <p:nvPr/>
        </p:nvSpPr>
        <p:spPr>
          <a:xfrm>
            <a:off x="594360" y="1285875"/>
            <a:ext cx="8138161" cy="1955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As we move forward, we aim to further enhance our AI capabilities for even better data processing.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Expanding our user interface capabilities to accommodate more features is a priority.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We’re committed to evolving with technology trends to remain at the forefront of document automation.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Collaboration with education and business sectors will foster innovation and improvements.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The future is bright, and we invite you to be part of this journey.</a:t>
            </a:r>
          </a:p>
        </p:txBody>
      </p:sp>
      <p:pic>
        <p:nvPicPr>
          <p:cNvPr id="114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Code Demonstration"/>
          <p:cNvSpPr txBox="1"/>
          <p:nvPr/>
        </p:nvSpPr>
        <p:spPr>
          <a:xfrm>
            <a:off x="3353407" y="816865"/>
            <a:ext cx="429401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Code Demonstration</a:t>
            </a:r>
          </a:p>
        </p:txBody>
      </p:sp>
      <p:pic>
        <p:nvPicPr>
          <p:cNvPr id="116" name="Screenshot 2024-10-19 at 1.44.50 PM.png" descr="Screenshot 2024-10-19 at 1.44.5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111" y="1245939"/>
            <a:ext cx="4535484" cy="3435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Screenshot 2024-10-19 at 1.45.15 PM.png" descr="Screenshot 2024-10-19 at 1.45.15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67010" y="1245939"/>
            <a:ext cx="4703814" cy="3435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ext 0"/>
          <p:cNvSpPr txBox="1"/>
          <p:nvPr/>
        </p:nvSpPr>
        <p:spPr>
          <a:xfrm>
            <a:off x="594359" y="553087"/>
            <a:ext cx="8138161" cy="505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3500"/>
              </a:lnSpc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Future Perspectives: The Road Ahead</a:t>
            </a:r>
          </a:p>
        </p:txBody>
      </p:sp>
      <p:sp>
        <p:nvSpPr>
          <p:cNvPr id="121" name="Text 1"/>
          <p:cNvSpPr txBox="1"/>
          <p:nvPr/>
        </p:nvSpPr>
        <p:spPr>
          <a:xfrm>
            <a:off x="594359" y="1285875"/>
            <a:ext cx="8138161" cy="1955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As we move forward, we aim to further enhance our AI capabilities for even better data processing.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Expanding our user interface capabilities to accommodate more features is a priority.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We’re committed to evolving with technology trends to remain at the forefront of document automation.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Collaboration with education and business sectors will foster innovation and improvements.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The future is bright, and we invite you to be part of this journey.</a:t>
            </a:r>
          </a:p>
        </p:txBody>
      </p:sp>
      <p:pic>
        <p:nvPicPr>
          <p:cNvPr id="12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Code Demonstration"/>
          <p:cNvSpPr txBox="1"/>
          <p:nvPr/>
        </p:nvSpPr>
        <p:spPr>
          <a:xfrm>
            <a:off x="3353407" y="816865"/>
            <a:ext cx="4294014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Code Demonstration</a:t>
            </a:r>
          </a:p>
        </p:txBody>
      </p:sp>
      <p:pic>
        <p:nvPicPr>
          <p:cNvPr id="124" name="Screenshot 2024-10-19 at 1.47.47 PM.png" descr="Screenshot 2024-10-19 at 1.47.4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9867" y="1187689"/>
            <a:ext cx="5364266" cy="3579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 0"/>
          <p:cNvSpPr txBox="1"/>
          <p:nvPr/>
        </p:nvSpPr>
        <p:spPr>
          <a:xfrm>
            <a:off x="594359" y="553087"/>
            <a:ext cx="8138161" cy="505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3500"/>
              </a:lnSpc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Future Perspectives: The Road Ahead</a:t>
            </a:r>
          </a:p>
        </p:txBody>
      </p:sp>
      <p:sp>
        <p:nvSpPr>
          <p:cNvPr id="128" name="Text 1"/>
          <p:cNvSpPr txBox="1"/>
          <p:nvPr/>
        </p:nvSpPr>
        <p:spPr>
          <a:xfrm>
            <a:off x="594359" y="1285875"/>
            <a:ext cx="8138161" cy="1955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As we move forward, we aim to further enhance our AI capabilities for even better data processing.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Expanding our user interface capabilities to accommodate more features is a priority.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We’re committed to evolving with technology trends to remain at the forefront of document automation.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Collaboration with education and business sectors will foster innovation and improvements.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The future is bright, and we invite you to be part of this journey.</a:t>
            </a:r>
          </a:p>
        </p:txBody>
      </p:sp>
      <p:pic>
        <p:nvPicPr>
          <p:cNvPr id="12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Output Demonstration"/>
          <p:cNvSpPr txBox="1"/>
          <p:nvPr/>
        </p:nvSpPr>
        <p:spPr>
          <a:xfrm>
            <a:off x="1143607" y="2096975"/>
            <a:ext cx="4294014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Output Demonstration</a:t>
            </a:r>
          </a:p>
        </p:txBody>
      </p:sp>
      <p:pic>
        <p:nvPicPr>
          <p:cNvPr id="131" name="Screenshot 2024-10-19 at 1.53.01 PM.png" descr="Screenshot 2024-10-19 at 1.53.0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63071" y="351398"/>
            <a:ext cx="3452688" cy="44407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Text 0"/>
          <p:cNvSpPr txBox="1"/>
          <p:nvPr/>
        </p:nvSpPr>
        <p:spPr>
          <a:xfrm>
            <a:off x="594360" y="553087"/>
            <a:ext cx="8138161" cy="505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3500"/>
              </a:lnSpc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Conclusion: Thank You!</a:t>
            </a:r>
          </a:p>
        </p:txBody>
      </p:sp>
      <p:sp>
        <p:nvSpPr>
          <p:cNvPr id="135" name="Text 1"/>
          <p:cNvSpPr txBox="1"/>
          <p:nvPr/>
        </p:nvSpPr>
        <p:spPr>
          <a:xfrm>
            <a:off x="594360" y="1285875"/>
            <a:ext cx="8138161" cy="1955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In conclusion, we believe our project will redefine how individuals and organizations manage unstructured data.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The combination of AI and user-friendly interfaces enables everyone to harness the power of their data.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Thank you for exploring our innovative solution—we’re excited about the future and its possibilities.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We invite your feedback and collaboration as we continue to grow and improve.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Together, let’s revolutionize the world of data management!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ext 0"/>
          <p:cNvSpPr txBox="1"/>
          <p:nvPr/>
        </p:nvSpPr>
        <p:spPr>
          <a:xfrm>
            <a:off x="685800" y="582295"/>
            <a:ext cx="758952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23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Table of Contents</a:t>
            </a:r>
          </a:p>
        </p:txBody>
      </p:sp>
      <p:pic>
        <p:nvPicPr>
          <p:cNvPr id="28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519" y="1285875"/>
            <a:ext cx="3474722" cy="51435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1"/>
          <p:cNvSpPr/>
          <p:nvPr/>
        </p:nvSpPr>
        <p:spPr>
          <a:xfrm>
            <a:off x="640080" y="1388744"/>
            <a:ext cx="320041" cy="308611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Text 2"/>
          <p:cNvSpPr txBox="1"/>
          <p:nvPr/>
        </p:nvSpPr>
        <p:spPr>
          <a:xfrm>
            <a:off x="685800" y="1389380"/>
            <a:ext cx="27432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" name="Text 3"/>
          <p:cNvSpPr txBox="1"/>
          <p:nvPr/>
        </p:nvSpPr>
        <p:spPr>
          <a:xfrm>
            <a:off x="1143000" y="1281430"/>
            <a:ext cx="310896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Introduction to Our Innovative Project</a:t>
            </a:r>
          </a:p>
        </p:txBody>
      </p:sp>
      <p:pic>
        <p:nvPicPr>
          <p:cNvPr id="32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519" y="2057400"/>
            <a:ext cx="3474722" cy="51435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hape 4"/>
          <p:cNvSpPr/>
          <p:nvPr/>
        </p:nvSpPr>
        <p:spPr>
          <a:xfrm>
            <a:off x="640080" y="2160270"/>
            <a:ext cx="320041" cy="308611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" name="Text 5"/>
          <p:cNvSpPr txBox="1"/>
          <p:nvPr/>
        </p:nvSpPr>
        <p:spPr>
          <a:xfrm>
            <a:off x="685800" y="2160905"/>
            <a:ext cx="27432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" name="Text 6"/>
          <p:cNvSpPr txBox="1"/>
          <p:nvPr/>
        </p:nvSpPr>
        <p:spPr>
          <a:xfrm>
            <a:off x="1143000" y="2052955"/>
            <a:ext cx="310896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Environment Configuration: Secure and Efficient</a:t>
            </a:r>
          </a:p>
        </p:txBody>
      </p:sp>
      <p:pic>
        <p:nvPicPr>
          <p:cNvPr id="36" name="Image 3" descr="Imag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519" y="2828925"/>
            <a:ext cx="3474722" cy="51435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7"/>
          <p:cNvSpPr/>
          <p:nvPr/>
        </p:nvSpPr>
        <p:spPr>
          <a:xfrm>
            <a:off x="640080" y="2931795"/>
            <a:ext cx="320041" cy="308611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Text 8"/>
          <p:cNvSpPr txBox="1"/>
          <p:nvPr/>
        </p:nvSpPr>
        <p:spPr>
          <a:xfrm>
            <a:off x="685800" y="2932430"/>
            <a:ext cx="27432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9" name="Text 9"/>
          <p:cNvSpPr txBox="1"/>
          <p:nvPr/>
        </p:nvSpPr>
        <p:spPr>
          <a:xfrm>
            <a:off x="1143000" y="2824480"/>
            <a:ext cx="310896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Document Processing Pipeline: A Unified Approach</a:t>
            </a:r>
          </a:p>
        </p:txBody>
      </p:sp>
      <p:pic>
        <p:nvPicPr>
          <p:cNvPr id="40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519" y="3600450"/>
            <a:ext cx="3474722" cy="51435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10"/>
          <p:cNvSpPr/>
          <p:nvPr/>
        </p:nvSpPr>
        <p:spPr>
          <a:xfrm>
            <a:off x="640080" y="3703320"/>
            <a:ext cx="320041" cy="308611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Text 11"/>
          <p:cNvSpPr txBox="1"/>
          <p:nvPr/>
        </p:nvSpPr>
        <p:spPr>
          <a:xfrm>
            <a:off x="685800" y="3703954"/>
            <a:ext cx="27432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3" name="Text 12"/>
          <p:cNvSpPr txBox="1"/>
          <p:nvPr/>
        </p:nvSpPr>
        <p:spPr>
          <a:xfrm>
            <a:off x="1143000" y="3596004"/>
            <a:ext cx="310896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User Interface: Seamless Experience</a:t>
            </a:r>
          </a:p>
        </p:txBody>
      </p:sp>
      <p:pic>
        <p:nvPicPr>
          <p:cNvPr id="44" name="Image 5" descr="Imag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1285875"/>
            <a:ext cx="3474721" cy="51435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13"/>
          <p:cNvSpPr/>
          <p:nvPr/>
        </p:nvSpPr>
        <p:spPr>
          <a:xfrm>
            <a:off x="4937759" y="1388744"/>
            <a:ext cx="320041" cy="308611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Text 14"/>
          <p:cNvSpPr txBox="1"/>
          <p:nvPr/>
        </p:nvSpPr>
        <p:spPr>
          <a:xfrm>
            <a:off x="4983479" y="1389380"/>
            <a:ext cx="27432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7" name="Text 15"/>
          <p:cNvSpPr txBox="1"/>
          <p:nvPr/>
        </p:nvSpPr>
        <p:spPr>
          <a:xfrm>
            <a:off x="5440679" y="1281430"/>
            <a:ext cx="310896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AI Integration: Smart and Contextual Responses</a:t>
            </a:r>
          </a:p>
        </p:txBody>
      </p:sp>
      <p:pic>
        <p:nvPicPr>
          <p:cNvPr id="48" name="Image 6" descr="Imag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2057400"/>
            <a:ext cx="3474721" cy="51435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16"/>
          <p:cNvSpPr/>
          <p:nvPr/>
        </p:nvSpPr>
        <p:spPr>
          <a:xfrm>
            <a:off x="4937759" y="2160270"/>
            <a:ext cx="320041" cy="308611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" name="Text 17"/>
          <p:cNvSpPr txBox="1"/>
          <p:nvPr/>
        </p:nvSpPr>
        <p:spPr>
          <a:xfrm>
            <a:off x="4983479" y="2160905"/>
            <a:ext cx="27432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1" name="Text 18"/>
          <p:cNvSpPr txBox="1"/>
          <p:nvPr/>
        </p:nvSpPr>
        <p:spPr>
          <a:xfrm>
            <a:off x="5440679" y="2160905"/>
            <a:ext cx="31089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Workflow: A Step-by-Step Guide</a:t>
            </a:r>
          </a:p>
        </p:txBody>
      </p:sp>
      <p:pic>
        <p:nvPicPr>
          <p:cNvPr id="52" name="Image 7" descr="Imag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2828925"/>
            <a:ext cx="3474721" cy="514350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19"/>
          <p:cNvSpPr/>
          <p:nvPr/>
        </p:nvSpPr>
        <p:spPr>
          <a:xfrm>
            <a:off x="4937759" y="2931795"/>
            <a:ext cx="320041" cy="308611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4" name="Text 20"/>
          <p:cNvSpPr txBox="1"/>
          <p:nvPr/>
        </p:nvSpPr>
        <p:spPr>
          <a:xfrm>
            <a:off x="4983479" y="2932430"/>
            <a:ext cx="27432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5" name="Text 21"/>
          <p:cNvSpPr txBox="1"/>
          <p:nvPr/>
        </p:nvSpPr>
        <p:spPr>
          <a:xfrm>
            <a:off x="5440679" y="2932430"/>
            <a:ext cx="31089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Strengths of Our Application</a:t>
            </a:r>
          </a:p>
        </p:txBody>
      </p:sp>
      <p:pic>
        <p:nvPicPr>
          <p:cNvPr id="56" name="Image 8" descr="Imag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9200" y="3600450"/>
            <a:ext cx="3474721" cy="51435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22"/>
          <p:cNvSpPr/>
          <p:nvPr/>
        </p:nvSpPr>
        <p:spPr>
          <a:xfrm>
            <a:off x="4937759" y="3703320"/>
            <a:ext cx="320041" cy="308611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Text 23"/>
          <p:cNvSpPr txBox="1"/>
          <p:nvPr/>
        </p:nvSpPr>
        <p:spPr>
          <a:xfrm>
            <a:off x="4983479" y="3703954"/>
            <a:ext cx="27432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9" name="Text 24"/>
          <p:cNvSpPr txBox="1"/>
          <p:nvPr/>
        </p:nvSpPr>
        <p:spPr>
          <a:xfrm>
            <a:off x="5440679" y="3703954"/>
            <a:ext cx="31089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Target Audience: Who Benefits?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519" y="1285875"/>
            <a:ext cx="3474722" cy="51435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0"/>
          <p:cNvSpPr/>
          <p:nvPr/>
        </p:nvSpPr>
        <p:spPr>
          <a:xfrm>
            <a:off x="640080" y="1388744"/>
            <a:ext cx="320041" cy="308611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4" name="Text 1"/>
          <p:cNvSpPr txBox="1"/>
          <p:nvPr/>
        </p:nvSpPr>
        <p:spPr>
          <a:xfrm>
            <a:off x="685800" y="1389380"/>
            <a:ext cx="27432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65" name="Text 2"/>
          <p:cNvSpPr txBox="1"/>
          <p:nvPr/>
        </p:nvSpPr>
        <p:spPr>
          <a:xfrm>
            <a:off x="1143000" y="1281430"/>
            <a:ext cx="310896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Use Case Scenarios: Real-World Application</a:t>
            </a:r>
          </a:p>
        </p:txBody>
      </p:sp>
      <p:pic>
        <p:nvPicPr>
          <p:cNvPr id="66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519" y="2057400"/>
            <a:ext cx="3474722" cy="51435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3"/>
          <p:cNvSpPr/>
          <p:nvPr/>
        </p:nvSpPr>
        <p:spPr>
          <a:xfrm>
            <a:off x="640080" y="2160270"/>
            <a:ext cx="320041" cy="308611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Text 4"/>
          <p:cNvSpPr txBox="1"/>
          <p:nvPr/>
        </p:nvSpPr>
        <p:spPr>
          <a:xfrm>
            <a:off x="685800" y="2052955"/>
            <a:ext cx="27432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69" name="Text 5"/>
          <p:cNvSpPr txBox="1"/>
          <p:nvPr/>
        </p:nvSpPr>
        <p:spPr>
          <a:xfrm>
            <a:off x="1143000" y="2052955"/>
            <a:ext cx="310896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Future Perspectives: The Road Ahead</a:t>
            </a:r>
          </a:p>
        </p:txBody>
      </p:sp>
      <p:pic>
        <p:nvPicPr>
          <p:cNvPr id="70" name="Image 3" descr="Imag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519" y="2828925"/>
            <a:ext cx="3474722" cy="51435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6"/>
          <p:cNvSpPr/>
          <p:nvPr/>
        </p:nvSpPr>
        <p:spPr>
          <a:xfrm>
            <a:off x="640080" y="2931795"/>
            <a:ext cx="320041" cy="308611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2" name="Text 7"/>
          <p:cNvSpPr txBox="1"/>
          <p:nvPr/>
        </p:nvSpPr>
        <p:spPr>
          <a:xfrm>
            <a:off x="685800" y="2824480"/>
            <a:ext cx="27432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1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73" name="Text 8"/>
          <p:cNvSpPr txBox="1"/>
          <p:nvPr/>
        </p:nvSpPr>
        <p:spPr>
          <a:xfrm>
            <a:off x="1143000" y="2932430"/>
            <a:ext cx="310896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4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Conclusion: 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Text 0"/>
          <p:cNvSpPr txBox="1"/>
          <p:nvPr/>
        </p:nvSpPr>
        <p:spPr>
          <a:xfrm>
            <a:off x="594360" y="553087"/>
            <a:ext cx="8138161" cy="505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3500"/>
              </a:lnSpc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Introduction to Our Innovative Project</a:t>
            </a:r>
          </a:p>
        </p:txBody>
      </p:sp>
      <p:sp>
        <p:nvSpPr>
          <p:cNvPr id="77" name="Text 1"/>
          <p:cNvSpPr txBox="1"/>
          <p:nvPr/>
        </p:nvSpPr>
        <p:spPr>
          <a:xfrm>
            <a:off x="594360" y="1285875"/>
            <a:ext cx="8138161" cy="2717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In today's data-driven world, processing unstructured information is a daunting task. Our project aims to transform how we handle PDFs and images.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By leveraging advanced technologies, we provide a solution that simplifies the extraction and understanding of vital information from documents.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Imagine effortlessly accessing and querying your vast array of handwritten notes and scanned documents—this is what we offer.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Let's delve into the key components that make this project a game-changer in document management.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We are committed to empowering users with unprecedented access to their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Text 0"/>
          <p:cNvSpPr txBox="1"/>
          <p:nvPr/>
        </p:nvSpPr>
        <p:spPr>
          <a:xfrm>
            <a:off x="594360" y="553087"/>
            <a:ext cx="8138161" cy="505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3500"/>
              </a:lnSpc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Environment Configuration: Secure and Efficient</a:t>
            </a:r>
          </a:p>
        </p:txBody>
      </p:sp>
      <p:sp>
        <p:nvSpPr>
          <p:cNvPr id="81" name="Text 1"/>
          <p:cNvSpPr txBox="1"/>
          <p:nvPr/>
        </p:nvSpPr>
        <p:spPr>
          <a:xfrm>
            <a:off x="594360" y="1285875"/>
            <a:ext cx="8138161" cy="220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Our project begins with robust environment configuration using `dotenv`, ensuring secure management of sensitive information.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We utilize the `genai` library for seamless integration with Google Gemini's API access.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Security is paramount; therefore, we prioritize confidentiality in our setup.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This strategic approach lays the foundation for stable and secure document processing.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With an efficient environment, we’re ready to process unstructured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Text 0"/>
          <p:cNvSpPr txBox="1"/>
          <p:nvPr/>
        </p:nvSpPr>
        <p:spPr>
          <a:xfrm>
            <a:off x="594360" y="553087"/>
            <a:ext cx="8138161" cy="505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3500"/>
              </a:lnSpc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Document Processing Pipeline: A Unified Approach</a:t>
            </a:r>
          </a:p>
        </p:txBody>
      </p:sp>
      <p:sp>
        <p:nvSpPr>
          <p:cNvPr id="85" name="Text 1"/>
          <p:cNvSpPr txBox="1"/>
          <p:nvPr/>
        </p:nvSpPr>
        <p:spPr>
          <a:xfrm>
            <a:off x="594360" y="1285875"/>
            <a:ext cx="8138161" cy="2463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The core of our application is the Document Processing Pipeline, where `PyMuPDF` (fitz) excels at extracting images from PDFs.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Tesseract OCR technology enhances our capability by extracting text from various document types, including images and handwritten notes.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This pipeline's efficiency allows users to upload multiple files simultaneously, saving precious time.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All extracted texts are consolidated into a centralized knowledge base for easy access and querying.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Our commitment to processing prowess ensures no information is left behind.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Text 0"/>
          <p:cNvSpPr txBox="1"/>
          <p:nvPr/>
        </p:nvSpPr>
        <p:spPr>
          <a:xfrm>
            <a:off x="594360" y="553087"/>
            <a:ext cx="8138161" cy="505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3500"/>
              </a:lnSpc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User Interface: Seamless Experience</a:t>
            </a:r>
          </a:p>
        </p:txBody>
      </p:sp>
      <p:sp>
        <p:nvSpPr>
          <p:cNvPr id="89" name="Text 1"/>
          <p:cNvSpPr txBox="1"/>
          <p:nvPr/>
        </p:nvSpPr>
        <p:spPr>
          <a:xfrm>
            <a:off x="594360" y="1285875"/>
            <a:ext cx="8138161" cy="1955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Built with Streamlit, our user interface is designed for simplicity and ease of use.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Users can effortlessly upload multiple PDF and image files, making data entry smooth and user-friendly.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They can also interact with the application by posing questions about their uploaded content.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Our interface allows for real-time display of responses from the Gemini LLM, enhancing user interaction.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This intuitive design breaks down barriers to accessing complex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Text 0"/>
          <p:cNvSpPr txBox="1"/>
          <p:nvPr/>
        </p:nvSpPr>
        <p:spPr>
          <a:xfrm>
            <a:off x="594360" y="553087"/>
            <a:ext cx="8138161" cy="505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3500"/>
              </a:lnSpc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AI Integration: Smart and Contextual Responses</a:t>
            </a:r>
          </a:p>
        </p:txBody>
      </p:sp>
      <p:sp>
        <p:nvSpPr>
          <p:cNvPr id="93" name="Text 1"/>
          <p:cNvSpPr txBox="1"/>
          <p:nvPr/>
        </p:nvSpPr>
        <p:spPr>
          <a:xfrm>
            <a:off x="594360" y="1285875"/>
            <a:ext cx="8138161" cy="220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At the heart of our solution lies the integration with the `gemini-1.5-flash` model, enabling advanced processing of user queries.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This integration allows the system to generate contextually relevant and accurate responses.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Handling complex data types, including handwritten text, showcases our AI's versatility.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The AI continuously learns, improving its ability to assist users in navigating their documents.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We’re not just answering questions; we’re transforming data into knowledge.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ext 0"/>
          <p:cNvSpPr txBox="1"/>
          <p:nvPr/>
        </p:nvSpPr>
        <p:spPr>
          <a:xfrm>
            <a:off x="594360" y="553087"/>
            <a:ext cx="8138161" cy="505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ts val="3500"/>
              </a:lnSpc>
              <a:defRPr b="1" sz="2000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</a:lstStyle>
          <a:p>
            <a:pPr/>
            <a:r>
              <a:t>Workflow: A Step-by-Step Guide</a:t>
            </a:r>
          </a:p>
        </p:txBody>
      </p:sp>
      <p:sp>
        <p:nvSpPr>
          <p:cNvPr id="97" name="Text 1"/>
          <p:cNvSpPr txBox="1"/>
          <p:nvPr/>
        </p:nvSpPr>
        <p:spPr>
          <a:xfrm>
            <a:off x="594360" y="1285875"/>
            <a:ext cx="8138161" cy="2209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Our workflow is designed for efficiency: users upload documents, and the system extracts text automatically using OCR.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Extracted texts are compiled into a knowledge base, ready for queries.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Users can then ask questions, and the Gemini LLM processes these alongside the knowledge base.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Relevant responses are returned based on analyzed content, streamlining the entire process.</a:t>
            </a:r>
          </a:p>
          <a:p>
            <a:pPr marL="342900" indent="-342900">
              <a:lnSpc>
                <a:spcPts val="2000"/>
              </a:lnSpc>
              <a:spcBef>
                <a:spcPts val="12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This seamless workflow is all about maximizing productivity.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