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0"/>
  </p:notesMasterIdLst>
  <p:sldIdLst>
    <p:sldId id="256" r:id="rId2"/>
    <p:sldId id="287" r:id="rId3"/>
    <p:sldId id="258" r:id="rId4"/>
    <p:sldId id="260" r:id="rId5"/>
    <p:sldId id="304" r:id="rId6"/>
    <p:sldId id="305" r:id="rId7"/>
    <p:sldId id="306" r:id="rId8"/>
    <p:sldId id="272" r:id="rId9"/>
    <p:sldId id="278" r:id="rId10"/>
    <p:sldId id="273" r:id="rId11"/>
    <p:sldId id="303" r:id="rId12"/>
    <p:sldId id="316" r:id="rId13"/>
    <p:sldId id="317" r:id="rId14"/>
    <p:sldId id="318" r:id="rId15"/>
    <p:sldId id="320" r:id="rId16"/>
    <p:sldId id="321" r:id="rId17"/>
    <p:sldId id="307" r:id="rId18"/>
    <p:sldId id="274" r:id="rId19"/>
    <p:sldId id="311" r:id="rId20"/>
    <p:sldId id="313" r:id="rId21"/>
    <p:sldId id="312" r:id="rId22"/>
    <p:sldId id="315" r:id="rId23"/>
    <p:sldId id="308" r:id="rId24"/>
    <p:sldId id="300" r:id="rId25"/>
    <p:sldId id="309" r:id="rId26"/>
    <p:sldId id="310" r:id="rId27"/>
    <p:sldId id="301" r:id="rId28"/>
    <p:sldId id="271" r:id="rId29"/>
  </p:sldIdLst>
  <p:sldSz cx="12192000" cy="6858000"/>
  <p:notesSz cx="6858000" cy="9144000"/>
  <p:embeddedFontLst>
    <p:embeddedFont>
      <p:font typeface="Abril Fatface" panose="02000503000000020003" pitchFamily="2" charset="0"/>
      <p:regular r:id="rId31"/>
    </p:embeddedFont>
    <p:embeddedFont>
      <p:font typeface="Bitter" panose="020B0604020202020204" charset="0"/>
      <p:regular r:id="rId32"/>
      <p:bold r:id="rId33"/>
      <p:italic r:id="rId34"/>
      <p:boldItalic r:id="rId35"/>
    </p:embeddedFont>
    <p:embeddedFont>
      <p:font typeface="Bitter SemiBold" panose="020B0604020202020204" charset="0"/>
      <p:regular r:id="rId36"/>
      <p:bold r:id="rId37"/>
      <p:italic r:id="rId38"/>
      <p:boldItalic r:id="rId39"/>
    </p:embeddedFont>
    <p:embeddedFont>
      <p:font typeface="Ubuntu" panose="020B0504030602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B7783E-DF90-43F2-952D-1FB200F6CF01}">
  <a:tblStyle styleId="{79B7783E-DF90-43F2-952D-1FB200F6CF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98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787454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83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204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808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569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955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25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110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128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446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085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60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332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929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496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64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918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523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914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8801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378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6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73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136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3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91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817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77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1"/>
        <p:cNvGrpSpPr/>
        <p:nvPr/>
      </p:nvGrpSpPr>
      <p:grpSpPr>
        <a:xfrm>
          <a:off x="0" y="0"/>
          <a:ext cx="0" cy="0"/>
          <a:chOff x="0" y="0"/>
          <a:chExt cx="0" cy="0"/>
        </a:xfrm>
      </p:grpSpPr>
      <p:sp>
        <p:nvSpPr>
          <p:cNvPr id="12" name="Google Shape;12;p2"/>
          <p:cNvSpPr/>
          <p:nvPr/>
        </p:nvSpPr>
        <p:spPr>
          <a:xfrm>
            <a:off x="1384650" y="1546100"/>
            <a:ext cx="9575100" cy="30318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32250" y="1393800"/>
            <a:ext cx="9575100" cy="30318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subTitle" idx="1"/>
          </p:nvPr>
        </p:nvSpPr>
        <p:spPr>
          <a:xfrm>
            <a:off x="1232250" y="4877700"/>
            <a:ext cx="9727500" cy="586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lvl1pPr lvl="0" algn="ct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sp>
        <p:nvSpPr>
          <p:cNvPr id="15" name="Google Shape;15;p2"/>
          <p:cNvSpPr txBox="1">
            <a:spLocks noGrp="1"/>
          </p:cNvSpPr>
          <p:nvPr>
            <p:ph type="title"/>
          </p:nvPr>
        </p:nvSpPr>
        <p:spPr>
          <a:xfrm>
            <a:off x="1411500" y="1646250"/>
            <a:ext cx="9369000" cy="2526900"/>
          </a:xfrm>
          <a:prstGeom prst="rect">
            <a:avLst/>
          </a:prstGeom>
        </p:spPr>
        <p:txBody>
          <a:bodyPr spcFirstLastPara="1" wrap="square" lIns="121900" tIns="121900" rIns="121900" bIns="121900" anchor="ctr" anchorCtr="0">
            <a:noAutofit/>
          </a:bodyPr>
          <a:lstStyle>
            <a:lvl1pPr marL="0" marR="0" lvl="0" indent="0" algn="ctr" rtl="0">
              <a:lnSpc>
                <a:spcPct val="80000"/>
              </a:lnSpc>
              <a:spcBef>
                <a:spcPts val="0"/>
              </a:spcBef>
              <a:spcAft>
                <a:spcPts val="0"/>
              </a:spcAft>
              <a:buClr>
                <a:schemeClr val="dk1"/>
              </a:buClr>
              <a:buSzPts val="9000"/>
              <a:buFont typeface="Aldrich"/>
              <a:buNone/>
              <a:defRPr sz="7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grpSp>
        <p:nvGrpSpPr>
          <p:cNvPr id="16" name="Google Shape;16;p2"/>
          <p:cNvGrpSpPr/>
          <p:nvPr/>
        </p:nvGrpSpPr>
        <p:grpSpPr>
          <a:xfrm>
            <a:off x="10449102" y="1489860"/>
            <a:ext cx="257023" cy="262801"/>
            <a:chOff x="7909625" y="886625"/>
            <a:chExt cx="94525" cy="96650"/>
          </a:xfrm>
        </p:grpSpPr>
        <p:sp>
          <p:nvSpPr>
            <p:cNvPr id="17" name="Google Shape;17;p2"/>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8" name="Google Shape;18;p2"/>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9" name="Google Shape;19;p2"/>
          <p:cNvSpPr/>
          <p:nvPr/>
        </p:nvSpPr>
        <p:spPr>
          <a:xfrm>
            <a:off x="10959750" y="26582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11045974" y="5827713"/>
            <a:ext cx="701339" cy="586427"/>
            <a:chOff x="10601749" y="5193301"/>
            <a:chExt cx="701339" cy="586427"/>
          </a:xfrm>
        </p:grpSpPr>
        <p:sp>
          <p:nvSpPr>
            <p:cNvPr id="21" name="Google Shape;21;p2"/>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0601749" y="5194688"/>
              <a:ext cx="701339" cy="78939"/>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33450" y="5583900"/>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rot="2536583">
            <a:off x="441581" y="368393"/>
            <a:ext cx="577793" cy="1025388"/>
            <a:chOff x="441575" y="368400"/>
            <a:chExt cx="577800" cy="1025400"/>
          </a:xfrm>
        </p:grpSpPr>
        <p:sp>
          <p:nvSpPr>
            <p:cNvPr id="26" name="Google Shape;26;p2"/>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1" name="Shape 50"/>
        <p:cNvGrpSpPr/>
        <p:nvPr/>
      </p:nvGrpSpPr>
      <p:grpSpPr>
        <a:xfrm>
          <a:off x="0" y="0"/>
          <a:ext cx="0" cy="0"/>
          <a:chOff x="0" y="0"/>
          <a:chExt cx="0" cy="0"/>
        </a:xfrm>
      </p:grpSpPr>
      <p:grpSp>
        <p:nvGrpSpPr>
          <p:cNvPr id="51" name="Google Shape;51;p4"/>
          <p:cNvGrpSpPr/>
          <p:nvPr/>
        </p:nvGrpSpPr>
        <p:grpSpPr>
          <a:xfrm>
            <a:off x="926255" y="530926"/>
            <a:ext cx="10339491" cy="5796147"/>
            <a:chOff x="926250" y="474400"/>
            <a:chExt cx="10339491" cy="5796147"/>
          </a:xfrm>
        </p:grpSpPr>
        <p:sp>
          <p:nvSpPr>
            <p:cNvPr id="52" name="Google Shape;52;p4"/>
            <p:cNvSpPr/>
            <p:nvPr/>
          </p:nvSpPr>
          <p:spPr>
            <a:xfrm>
              <a:off x="1088241" y="626800"/>
              <a:ext cx="10177500" cy="1067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926250" y="474400"/>
              <a:ext cx="101775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a:off x="10908792" y="530352"/>
              <a:ext cx="137118" cy="140220"/>
              <a:chOff x="7909625" y="886625"/>
              <a:chExt cx="94525" cy="96650"/>
            </a:xfrm>
          </p:grpSpPr>
          <p:sp>
            <p:nvSpPr>
              <p:cNvPr id="55" name="Google Shape;55;p4"/>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56" name="Google Shape;56;p4"/>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57" name="Google Shape;57;p4"/>
            <p:cNvSpPr/>
            <p:nvPr/>
          </p:nvSpPr>
          <p:spPr>
            <a:xfrm>
              <a:off x="926250" y="1907650"/>
              <a:ext cx="10177500" cy="4192500"/>
            </a:xfrm>
            <a:prstGeom prst="rect">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088238" y="2078047"/>
              <a:ext cx="101775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4"/>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0" name="Google Shape;60;p4"/>
          <p:cNvSpPr txBox="1">
            <a:spLocks noGrp="1"/>
          </p:cNvSpPr>
          <p:nvPr>
            <p:ph type="body" idx="1"/>
          </p:nvPr>
        </p:nvSpPr>
        <p:spPr>
          <a:xfrm>
            <a:off x="1239400" y="3076634"/>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1" name="Google Shape;61;p4"/>
          <p:cNvSpPr txBox="1">
            <a:spLocks noGrp="1"/>
          </p:cNvSpPr>
          <p:nvPr>
            <p:ph type="body" idx="2"/>
          </p:nvPr>
        </p:nvSpPr>
        <p:spPr>
          <a:xfrm>
            <a:off x="4700226" y="3076634"/>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2" name="Google Shape;62;p4"/>
          <p:cNvSpPr txBox="1">
            <a:spLocks noGrp="1"/>
          </p:cNvSpPr>
          <p:nvPr>
            <p:ph type="body" idx="3"/>
          </p:nvPr>
        </p:nvSpPr>
        <p:spPr>
          <a:xfrm>
            <a:off x="1239400" y="4757057"/>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3" name="Google Shape;63;p4"/>
          <p:cNvSpPr txBox="1">
            <a:spLocks noGrp="1"/>
          </p:cNvSpPr>
          <p:nvPr>
            <p:ph type="body" idx="4"/>
          </p:nvPr>
        </p:nvSpPr>
        <p:spPr>
          <a:xfrm>
            <a:off x="4700226" y="4757057"/>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4" name="Google Shape;64;p4"/>
          <p:cNvSpPr txBox="1">
            <a:spLocks noGrp="1"/>
          </p:cNvSpPr>
          <p:nvPr>
            <p:ph type="title" idx="5"/>
          </p:nvPr>
        </p:nvSpPr>
        <p:spPr>
          <a:xfrm>
            <a:off x="1239400" y="2503800"/>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5" name="Google Shape;65;p4"/>
          <p:cNvSpPr txBox="1">
            <a:spLocks noGrp="1"/>
          </p:cNvSpPr>
          <p:nvPr>
            <p:ph type="title" idx="6"/>
          </p:nvPr>
        </p:nvSpPr>
        <p:spPr>
          <a:xfrm>
            <a:off x="4700226" y="2503800"/>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6" name="Google Shape;66;p4"/>
          <p:cNvSpPr txBox="1">
            <a:spLocks noGrp="1"/>
          </p:cNvSpPr>
          <p:nvPr>
            <p:ph type="title" idx="7"/>
          </p:nvPr>
        </p:nvSpPr>
        <p:spPr>
          <a:xfrm>
            <a:off x="1239400" y="4184223"/>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7" name="Google Shape;67;p4"/>
          <p:cNvSpPr txBox="1">
            <a:spLocks noGrp="1"/>
          </p:cNvSpPr>
          <p:nvPr>
            <p:ph type="title" idx="8"/>
          </p:nvPr>
        </p:nvSpPr>
        <p:spPr>
          <a:xfrm>
            <a:off x="4700226" y="4184223"/>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8" name="Google Shape;68;p4"/>
          <p:cNvSpPr txBox="1">
            <a:spLocks noGrp="1"/>
          </p:cNvSpPr>
          <p:nvPr>
            <p:ph type="body" idx="9"/>
          </p:nvPr>
        </p:nvSpPr>
        <p:spPr>
          <a:xfrm>
            <a:off x="8161053" y="3076634"/>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9" name="Google Shape;69;p4"/>
          <p:cNvSpPr txBox="1">
            <a:spLocks noGrp="1"/>
          </p:cNvSpPr>
          <p:nvPr>
            <p:ph type="body" idx="13"/>
          </p:nvPr>
        </p:nvSpPr>
        <p:spPr>
          <a:xfrm>
            <a:off x="8161053" y="4757057"/>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0" name="Google Shape;70;p4"/>
          <p:cNvSpPr txBox="1">
            <a:spLocks noGrp="1"/>
          </p:cNvSpPr>
          <p:nvPr>
            <p:ph type="title" idx="14"/>
          </p:nvPr>
        </p:nvSpPr>
        <p:spPr>
          <a:xfrm>
            <a:off x="8161053" y="2503800"/>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71" name="Google Shape;71;p4"/>
          <p:cNvSpPr txBox="1">
            <a:spLocks noGrp="1"/>
          </p:cNvSpPr>
          <p:nvPr>
            <p:ph type="title" idx="15"/>
          </p:nvPr>
        </p:nvSpPr>
        <p:spPr>
          <a:xfrm>
            <a:off x="8161053" y="4184223"/>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72" name="Google Shape;72;p4"/>
          <p:cNvSpPr/>
          <p:nvPr/>
        </p:nvSpPr>
        <p:spPr>
          <a:xfrm>
            <a:off x="334100" y="29077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11106700" y="577311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74"/>
        <p:cNvGrpSpPr/>
        <p:nvPr/>
      </p:nvGrpSpPr>
      <p:grpSpPr>
        <a:xfrm>
          <a:off x="0" y="0"/>
          <a:ext cx="0" cy="0"/>
          <a:chOff x="0" y="0"/>
          <a:chExt cx="0" cy="0"/>
        </a:xfrm>
      </p:grpSpPr>
      <p:sp>
        <p:nvSpPr>
          <p:cNvPr id="75" name="Google Shape;75;p5"/>
          <p:cNvSpPr/>
          <p:nvPr/>
        </p:nvSpPr>
        <p:spPr>
          <a:xfrm>
            <a:off x="1010194" y="980852"/>
            <a:ext cx="9416400" cy="41925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207032" y="1227450"/>
            <a:ext cx="94164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1207032" y="1227450"/>
            <a:ext cx="94164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a:off x="1375575" y="1403100"/>
            <a:ext cx="822000" cy="212400"/>
            <a:chOff x="1367875" y="1812100"/>
            <a:chExt cx="822000" cy="212400"/>
          </a:xfrm>
        </p:grpSpPr>
        <p:sp>
          <p:nvSpPr>
            <p:cNvPr id="79" name="Google Shape;79;p5"/>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title"/>
          </p:nvPr>
        </p:nvSpPr>
        <p:spPr>
          <a:xfrm>
            <a:off x="1486950" y="2088250"/>
            <a:ext cx="7389300" cy="2066100"/>
          </a:xfrm>
          <a:prstGeom prst="rect">
            <a:avLst/>
          </a:prstGeom>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83" name="Google Shape;83;p5"/>
          <p:cNvSpPr txBox="1">
            <a:spLocks noGrp="1"/>
          </p:cNvSpPr>
          <p:nvPr>
            <p:ph type="body" idx="1"/>
          </p:nvPr>
        </p:nvSpPr>
        <p:spPr>
          <a:xfrm>
            <a:off x="1486950" y="417190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84" name="Google Shape;84;p5"/>
          <p:cNvSpPr/>
          <p:nvPr/>
        </p:nvSpPr>
        <p:spPr>
          <a:xfrm>
            <a:off x="8725750" y="225525"/>
            <a:ext cx="2710200" cy="30603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725754" y="225525"/>
            <a:ext cx="2710200" cy="3918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5"/>
          <p:cNvGrpSpPr/>
          <p:nvPr/>
        </p:nvGrpSpPr>
        <p:grpSpPr>
          <a:xfrm>
            <a:off x="8861375" y="324975"/>
            <a:ext cx="822000" cy="212400"/>
            <a:chOff x="1367875" y="1812100"/>
            <a:chExt cx="822000" cy="212400"/>
          </a:xfrm>
        </p:grpSpPr>
        <p:sp>
          <p:nvSpPr>
            <p:cNvPr id="87" name="Google Shape;87;p5"/>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5"/>
          <p:cNvSpPr/>
          <p:nvPr/>
        </p:nvSpPr>
        <p:spPr>
          <a:xfrm>
            <a:off x="8925400" y="835425"/>
            <a:ext cx="2310900" cy="22209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17125" y="29077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5"/>
          <p:cNvGrpSpPr/>
          <p:nvPr/>
        </p:nvGrpSpPr>
        <p:grpSpPr>
          <a:xfrm rot="2536583">
            <a:off x="639406" y="5636018"/>
            <a:ext cx="577793" cy="1025388"/>
            <a:chOff x="441575" y="368400"/>
            <a:chExt cx="577800" cy="1025400"/>
          </a:xfrm>
        </p:grpSpPr>
        <p:sp>
          <p:nvSpPr>
            <p:cNvPr id="93" name="Google Shape;93;p5"/>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p:nvPr/>
        </p:nvSpPr>
        <p:spPr>
          <a:xfrm>
            <a:off x="10989725" y="577311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1" name="Shape 127"/>
        <p:cNvGrpSpPr/>
        <p:nvPr/>
      </p:nvGrpSpPr>
      <p:grpSpPr>
        <a:xfrm>
          <a:off x="0" y="0"/>
          <a:ext cx="0" cy="0"/>
          <a:chOff x="0" y="0"/>
          <a:chExt cx="0" cy="0"/>
        </a:xfrm>
      </p:grpSpPr>
      <p:sp>
        <p:nvSpPr>
          <p:cNvPr id="128" name="Google Shape;128;p7"/>
          <p:cNvSpPr/>
          <p:nvPr/>
        </p:nvSpPr>
        <p:spPr>
          <a:xfrm>
            <a:off x="1384650" y="732100"/>
            <a:ext cx="9575100" cy="1067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232250" y="579700"/>
            <a:ext cx="95751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7"/>
          <p:cNvGrpSpPr/>
          <p:nvPr/>
        </p:nvGrpSpPr>
        <p:grpSpPr>
          <a:xfrm>
            <a:off x="10575901" y="657869"/>
            <a:ext cx="137118" cy="140220"/>
            <a:chOff x="7909625" y="886625"/>
            <a:chExt cx="94525" cy="96650"/>
          </a:xfrm>
        </p:grpSpPr>
        <p:sp>
          <p:nvSpPr>
            <p:cNvPr id="131" name="Google Shape;131;p7"/>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32" name="Google Shape;132;p7"/>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33" name="Google Shape;133;p7"/>
          <p:cNvSpPr/>
          <p:nvPr/>
        </p:nvSpPr>
        <p:spPr>
          <a:xfrm>
            <a:off x="1232250" y="1915403"/>
            <a:ext cx="9575100" cy="41925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384650" y="2085800"/>
            <a:ext cx="95751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6" name="Google Shape;136;p7"/>
          <p:cNvSpPr txBox="1">
            <a:spLocks noGrp="1"/>
          </p:cNvSpPr>
          <p:nvPr>
            <p:ph type="body" idx="1"/>
          </p:nvPr>
        </p:nvSpPr>
        <p:spPr>
          <a:xfrm>
            <a:off x="1650625" y="2793500"/>
            <a:ext cx="9062400" cy="3211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7" name="Google Shape;137;p7"/>
          <p:cNvSpPr/>
          <p:nvPr/>
        </p:nvSpPr>
        <p:spPr>
          <a:xfrm>
            <a:off x="1384650" y="2085800"/>
            <a:ext cx="95751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7"/>
          <p:cNvGrpSpPr/>
          <p:nvPr/>
        </p:nvGrpSpPr>
        <p:grpSpPr>
          <a:xfrm>
            <a:off x="9978475" y="2261450"/>
            <a:ext cx="822000" cy="212400"/>
            <a:chOff x="1367875" y="1812100"/>
            <a:chExt cx="822000" cy="212400"/>
          </a:xfrm>
        </p:grpSpPr>
        <p:sp>
          <p:nvSpPr>
            <p:cNvPr id="139" name="Google Shape;139;p7"/>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7"/>
          <p:cNvSpPr/>
          <p:nvPr/>
        </p:nvSpPr>
        <p:spPr>
          <a:xfrm>
            <a:off x="203600" y="28282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7"/>
          <p:cNvGrpSpPr/>
          <p:nvPr/>
        </p:nvGrpSpPr>
        <p:grpSpPr>
          <a:xfrm>
            <a:off x="340738" y="5521463"/>
            <a:ext cx="701400" cy="586427"/>
            <a:chOff x="10601688" y="5193301"/>
            <a:chExt cx="701400" cy="586427"/>
          </a:xfrm>
        </p:grpSpPr>
        <p:sp>
          <p:nvSpPr>
            <p:cNvPr id="144" name="Google Shape;144;p7"/>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7"/>
          <p:cNvGrpSpPr/>
          <p:nvPr/>
        </p:nvGrpSpPr>
        <p:grpSpPr>
          <a:xfrm rot="2536583">
            <a:off x="11344456" y="3002218"/>
            <a:ext cx="577793" cy="1025388"/>
            <a:chOff x="441575" y="368400"/>
            <a:chExt cx="577800" cy="1025400"/>
          </a:xfrm>
        </p:grpSpPr>
        <p:sp>
          <p:nvSpPr>
            <p:cNvPr id="148" name="Google Shape;148;p7"/>
            <p:cNvSpPr/>
            <p:nvPr/>
          </p:nvSpPr>
          <p:spPr>
            <a:xfrm>
              <a:off x="441575" y="368400"/>
              <a:ext cx="577800" cy="909600"/>
            </a:xfrm>
            <a:prstGeom prst="triangle">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441575" y="1189800"/>
              <a:ext cx="577800" cy="2040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1" name="Shape 232"/>
        <p:cNvGrpSpPr/>
        <p:nvPr/>
      </p:nvGrpSpPr>
      <p:grpSpPr>
        <a:xfrm>
          <a:off x="0" y="0"/>
          <a:ext cx="0" cy="0"/>
          <a:chOff x="0" y="0"/>
          <a:chExt cx="0" cy="0"/>
        </a:xfrm>
      </p:grpSpPr>
      <p:grpSp>
        <p:nvGrpSpPr>
          <p:cNvPr id="233" name="Google Shape;233;p13"/>
          <p:cNvGrpSpPr/>
          <p:nvPr/>
        </p:nvGrpSpPr>
        <p:grpSpPr>
          <a:xfrm>
            <a:off x="1289381" y="980852"/>
            <a:ext cx="9613238" cy="4439098"/>
            <a:chOff x="1451593" y="980852"/>
            <a:chExt cx="9613238" cy="4439098"/>
          </a:xfrm>
        </p:grpSpPr>
        <p:sp>
          <p:nvSpPr>
            <p:cNvPr id="234" name="Google Shape;234;p13"/>
            <p:cNvSpPr/>
            <p:nvPr/>
          </p:nvSpPr>
          <p:spPr>
            <a:xfrm flipH="1">
              <a:off x="1648431" y="980852"/>
              <a:ext cx="9416400" cy="41925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flipH="1">
              <a:off x="1451593" y="1227450"/>
              <a:ext cx="94164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1451593" y="1227450"/>
              <a:ext cx="94164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9877450" y="1403100"/>
              <a:ext cx="822000" cy="212400"/>
              <a:chOff x="1367875" y="1812100"/>
              <a:chExt cx="822000" cy="212400"/>
            </a:xfrm>
          </p:grpSpPr>
          <p:sp>
            <p:nvSpPr>
              <p:cNvPr id="238" name="Google Shape;238;p13"/>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1" name="Google Shape;241;p13"/>
          <p:cNvSpPr txBox="1">
            <a:spLocks noGrp="1"/>
          </p:cNvSpPr>
          <p:nvPr>
            <p:ph type="title"/>
          </p:nvPr>
        </p:nvSpPr>
        <p:spPr>
          <a:xfrm>
            <a:off x="3279525" y="1936175"/>
            <a:ext cx="7469400" cy="855300"/>
          </a:xfrm>
          <a:prstGeom prst="rect">
            <a:avLst/>
          </a:prstGeom>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2" name="Google Shape;242;p13"/>
          <p:cNvSpPr txBox="1">
            <a:spLocks noGrp="1"/>
          </p:cNvSpPr>
          <p:nvPr>
            <p:ph type="body" idx="1"/>
          </p:nvPr>
        </p:nvSpPr>
        <p:spPr>
          <a:xfrm>
            <a:off x="4009425" y="2936500"/>
            <a:ext cx="6739500" cy="2236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243" name="Google Shape;243;p13"/>
          <p:cNvSpPr/>
          <p:nvPr/>
        </p:nvSpPr>
        <p:spPr>
          <a:xfrm rot="10800000" flipH="1">
            <a:off x="187813" y="5898740"/>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13"/>
          <p:cNvGrpSpPr/>
          <p:nvPr/>
        </p:nvGrpSpPr>
        <p:grpSpPr>
          <a:xfrm rot="8263417" flipH="1">
            <a:off x="610095" y="279309"/>
            <a:ext cx="577793" cy="1025388"/>
            <a:chOff x="441575" y="368400"/>
            <a:chExt cx="577800" cy="1025400"/>
          </a:xfrm>
        </p:grpSpPr>
        <p:sp>
          <p:nvSpPr>
            <p:cNvPr id="245" name="Google Shape;245;p13"/>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rot="10800000" flipH="1">
            <a:off x="10960413" y="41640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3"/>
          <p:cNvGrpSpPr/>
          <p:nvPr/>
        </p:nvGrpSpPr>
        <p:grpSpPr>
          <a:xfrm flipH="1">
            <a:off x="11156500" y="6135975"/>
            <a:ext cx="701400" cy="586427"/>
            <a:chOff x="10601688" y="5193301"/>
            <a:chExt cx="701400" cy="586427"/>
          </a:xfrm>
        </p:grpSpPr>
        <p:sp>
          <p:nvSpPr>
            <p:cNvPr id="249" name="Google Shape;249;p13"/>
            <p:cNvSpPr/>
            <p:nvPr/>
          </p:nvSpPr>
          <p:spPr>
            <a:xfrm rot="5400000">
              <a:off x="10407392" y="5389351"/>
              <a:ext cx="585600" cy="193500"/>
            </a:xfrm>
            <a:prstGeom prst="parallelogram">
              <a:avLst>
                <a:gd name="adj" fmla="val 39866"/>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10796943" y="5273628"/>
              <a:ext cx="506100" cy="506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aphicFrame>
        <p:nvGraphicFramePr>
          <p:cNvPr id="6" name="Google Shape;6;p1"/>
          <p:cNvGraphicFramePr/>
          <p:nvPr/>
        </p:nvGraphicFramePr>
        <p:xfrm>
          <a:off x="0" y="-62"/>
          <a:ext cx="12192200" cy="6858125"/>
        </p:xfrm>
        <a:graphic>
          <a:graphicData uri="http://schemas.openxmlformats.org/drawingml/2006/table">
            <a:tbl>
              <a:tblPr>
                <a:noFill/>
                <a:tableStyleId>{79B7783E-DF90-43F2-952D-1FB200F6CF01}</a:tableStyleId>
              </a:tblPr>
              <a:tblGrid>
                <a:gridCol w="577500">
                  <a:extLst>
                    <a:ext uri="{9D8B030D-6E8A-4147-A177-3AD203B41FA5}">
                      <a16:colId xmlns:a16="http://schemas.microsoft.com/office/drawing/2014/main" val="20000"/>
                    </a:ext>
                  </a:extLst>
                </a:gridCol>
                <a:gridCol w="611300">
                  <a:extLst>
                    <a:ext uri="{9D8B030D-6E8A-4147-A177-3AD203B41FA5}">
                      <a16:colId xmlns:a16="http://schemas.microsoft.com/office/drawing/2014/main" val="20001"/>
                    </a:ext>
                  </a:extLst>
                </a:gridCol>
                <a:gridCol w="611300">
                  <a:extLst>
                    <a:ext uri="{9D8B030D-6E8A-4147-A177-3AD203B41FA5}">
                      <a16:colId xmlns:a16="http://schemas.microsoft.com/office/drawing/2014/main" val="20002"/>
                    </a:ext>
                  </a:extLst>
                </a:gridCol>
                <a:gridCol w="611300">
                  <a:extLst>
                    <a:ext uri="{9D8B030D-6E8A-4147-A177-3AD203B41FA5}">
                      <a16:colId xmlns:a16="http://schemas.microsoft.com/office/drawing/2014/main" val="20003"/>
                    </a:ext>
                  </a:extLst>
                </a:gridCol>
                <a:gridCol w="611300">
                  <a:extLst>
                    <a:ext uri="{9D8B030D-6E8A-4147-A177-3AD203B41FA5}">
                      <a16:colId xmlns:a16="http://schemas.microsoft.com/office/drawing/2014/main" val="20004"/>
                    </a:ext>
                  </a:extLst>
                </a:gridCol>
                <a:gridCol w="611300">
                  <a:extLst>
                    <a:ext uri="{9D8B030D-6E8A-4147-A177-3AD203B41FA5}">
                      <a16:colId xmlns:a16="http://schemas.microsoft.com/office/drawing/2014/main" val="20005"/>
                    </a:ext>
                  </a:extLst>
                </a:gridCol>
                <a:gridCol w="611300">
                  <a:extLst>
                    <a:ext uri="{9D8B030D-6E8A-4147-A177-3AD203B41FA5}">
                      <a16:colId xmlns:a16="http://schemas.microsoft.com/office/drawing/2014/main" val="20006"/>
                    </a:ext>
                  </a:extLst>
                </a:gridCol>
                <a:gridCol w="611300">
                  <a:extLst>
                    <a:ext uri="{9D8B030D-6E8A-4147-A177-3AD203B41FA5}">
                      <a16:colId xmlns:a16="http://schemas.microsoft.com/office/drawing/2014/main" val="20007"/>
                    </a:ext>
                  </a:extLst>
                </a:gridCol>
                <a:gridCol w="611300">
                  <a:extLst>
                    <a:ext uri="{9D8B030D-6E8A-4147-A177-3AD203B41FA5}">
                      <a16:colId xmlns:a16="http://schemas.microsoft.com/office/drawing/2014/main" val="20008"/>
                    </a:ext>
                  </a:extLst>
                </a:gridCol>
                <a:gridCol w="611300">
                  <a:extLst>
                    <a:ext uri="{9D8B030D-6E8A-4147-A177-3AD203B41FA5}">
                      <a16:colId xmlns:a16="http://schemas.microsoft.com/office/drawing/2014/main" val="20009"/>
                    </a:ext>
                  </a:extLst>
                </a:gridCol>
                <a:gridCol w="611300">
                  <a:extLst>
                    <a:ext uri="{9D8B030D-6E8A-4147-A177-3AD203B41FA5}">
                      <a16:colId xmlns:a16="http://schemas.microsoft.com/office/drawing/2014/main" val="20010"/>
                    </a:ext>
                  </a:extLst>
                </a:gridCol>
                <a:gridCol w="611300">
                  <a:extLst>
                    <a:ext uri="{9D8B030D-6E8A-4147-A177-3AD203B41FA5}">
                      <a16:colId xmlns:a16="http://schemas.microsoft.com/office/drawing/2014/main" val="20011"/>
                    </a:ext>
                  </a:extLst>
                </a:gridCol>
                <a:gridCol w="611300">
                  <a:extLst>
                    <a:ext uri="{9D8B030D-6E8A-4147-A177-3AD203B41FA5}">
                      <a16:colId xmlns:a16="http://schemas.microsoft.com/office/drawing/2014/main" val="20012"/>
                    </a:ext>
                  </a:extLst>
                </a:gridCol>
                <a:gridCol w="611300">
                  <a:extLst>
                    <a:ext uri="{9D8B030D-6E8A-4147-A177-3AD203B41FA5}">
                      <a16:colId xmlns:a16="http://schemas.microsoft.com/office/drawing/2014/main" val="20013"/>
                    </a:ext>
                  </a:extLst>
                </a:gridCol>
                <a:gridCol w="611300">
                  <a:extLst>
                    <a:ext uri="{9D8B030D-6E8A-4147-A177-3AD203B41FA5}">
                      <a16:colId xmlns:a16="http://schemas.microsoft.com/office/drawing/2014/main" val="20014"/>
                    </a:ext>
                  </a:extLst>
                </a:gridCol>
                <a:gridCol w="611300">
                  <a:extLst>
                    <a:ext uri="{9D8B030D-6E8A-4147-A177-3AD203B41FA5}">
                      <a16:colId xmlns:a16="http://schemas.microsoft.com/office/drawing/2014/main" val="20015"/>
                    </a:ext>
                  </a:extLst>
                </a:gridCol>
                <a:gridCol w="611300">
                  <a:extLst>
                    <a:ext uri="{9D8B030D-6E8A-4147-A177-3AD203B41FA5}">
                      <a16:colId xmlns:a16="http://schemas.microsoft.com/office/drawing/2014/main" val="20016"/>
                    </a:ext>
                  </a:extLst>
                </a:gridCol>
                <a:gridCol w="611300">
                  <a:extLst>
                    <a:ext uri="{9D8B030D-6E8A-4147-A177-3AD203B41FA5}">
                      <a16:colId xmlns:a16="http://schemas.microsoft.com/office/drawing/2014/main" val="20017"/>
                    </a:ext>
                  </a:extLst>
                </a:gridCol>
                <a:gridCol w="611300">
                  <a:extLst>
                    <a:ext uri="{9D8B030D-6E8A-4147-A177-3AD203B41FA5}">
                      <a16:colId xmlns:a16="http://schemas.microsoft.com/office/drawing/2014/main" val="20018"/>
                    </a:ext>
                  </a:extLst>
                </a:gridCol>
                <a:gridCol w="611300">
                  <a:extLst>
                    <a:ext uri="{9D8B030D-6E8A-4147-A177-3AD203B41FA5}">
                      <a16:colId xmlns:a16="http://schemas.microsoft.com/office/drawing/2014/main" val="20019"/>
                    </a:ext>
                  </a:extLst>
                </a:gridCol>
              </a:tblGrid>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0"/>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2"/>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3"/>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4"/>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5"/>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6"/>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7"/>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8"/>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9"/>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10"/>
                  </a:ext>
                </a:extLst>
              </a:tr>
              <a:tr h="571625">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7" name="Google Shape;7;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1pPr>
            <a:lvl2pPr lvl="1">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2pPr>
            <a:lvl3pPr lvl="2">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3pPr>
            <a:lvl4pPr lvl="3">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4pPr>
            <a:lvl5pPr lvl="4">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5pPr>
            <a:lvl6pPr lvl="5">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6pPr>
            <a:lvl7pPr lvl="6">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7pPr>
            <a:lvl8pPr lvl="7">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8pPr>
            <a:lvl9pPr lvl="8">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9pPr>
          </a:lstStyle>
          <a:p>
            <a:endParaRPr/>
          </a:p>
        </p:txBody>
      </p:sp>
      <p:sp>
        <p:nvSpPr>
          <p:cNvPr id="8" name="Google Shape;8;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Ubuntu"/>
              <a:buChar char="●"/>
              <a:defRPr sz="1900">
                <a:solidFill>
                  <a:schemeClr val="dk2"/>
                </a:solidFill>
                <a:latin typeface="Ubuntu"/>
                <a:ea typeface="Ubuntu"/>
                <a:cs typeface="Ubuntu"/>
                <a:sym typeface="Ubuntu"/>
              </a:defRPr>
            </a:lvl1pPr>
            <a:lvl2pPr marL="914400" lvl="1"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2pPr>
            <a:lvl3pPr marL="1371600" lvl="2"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3pPr>
            <a:lvl4pPr marL="1828800" lvl="3"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4pPr>
            <a:lvl5pPr marL="2286000" lvl="4"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5pPr>
            <a:lvl6pPr marL="2743200" lvl="5"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6pPr>
            <a:lvl7pPr marL="3200400" lvl="6"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7pPr>
            <a:lvl8pPr marL="3657600" lvl="7"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8pPr>
            <a:lvl9pPr marL="4114800" lvl="8" indent="-349250">
              <a:lnSpc>
                <a:spcPct val="115000"/>
              </a:lnSpc>
              <a:spcBef>
                <a:spcPts val="2100"/>
              </a:spcBef>
              <a:spcAft>
                <a:spcPts val="2100"/>
              </a:spcAft>
              <a:buClr>
                <a:schemeClr val="dk2"/>
              </a:buClr>
              <a:buSzPts val="1900"/>
              <a:buFont typeface="Ubuntu"/>
              <a:buChar char="■"/>
              <a:defRPr sz="1900">
                <a:solidFill>
                  <a:schemeClr val="dk2"/>
                </a:solidFill>
                <a:latin typeface="Ubuntu"/>
                <a:ea typeface="Ubuntu"/>
                <a:cs typeface="Ubuntu"/>
                <a:sym typeface="Ubuntu"/>
              </a:defRPr>
            </a:lvl9pPr>
          </a:lstStyle>
          <a:p>
            <a:endParaRPr/>
          </a:p>
        </p:txBody>
      </p:sp>
      <p:sp>
        <p:nvSpPr>
          <p:cNvPr id="9" name="Google Shape;9;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9"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19"/>
          <p:cNvSpPr txBox="1">
            <a:spLocks noGrp="1"/>
          </p:cNvSpPr>
          <p:nvPr>
            <p:ph type="title"/>
          </p:nvPr>
        </p:nvSpPr>
        <p:spPr>
          <a:xfrm>
            <a:off x="1199536" y="1868129"/>
            <a:ext cx="9606116" cy="2742813"/>
          </a:xfrm>
          <a:prstGeom prst="rect">
            <a:avLst/>
          </a:prstGeom>
        </p:spPr>
        <p:txBody>
          <a:bodyPr spcFirstLastPara="1" wrap="square" lIns="121900" tIns="121900" rIns="121900" bIns="121900" anchor="ctr" anchorCtr="0">
            <a:noAutofit/>
          </a:bodyPr>
          <a:lstStyle/>
          <a:p>
            <a:pPr>
              <a:lnSpc>
                <a:spcPct val="100000"/>
              </a:lnSpc>
            </a:pPr>
            <a:r>
              <a:rPr lang="en-US" sz="3200" b="1">
                <a:latin typeface="Times New Roman" panose="02020603050405020304" pitchFamily="18" charset="0"/>
                <a:cs typeface="Times New Roman" panose="02020603050405020304" pitchFamily="18" charset="0"/>
              </a:rPr>
              <a:t>KHOÁ LUẬN TỐT NGHIỆP</a:t>
            </a:r>
            <a:br>
              <a:rPr lang="en-US" sz="3200" b="1">
                <a:latin typeface="Times New Roman" panose="02020603050405020304" pitchFamily="18" charset="0"/>
                <a:cs typeface="Times New Roman" panose="02020603050405020304" pitchFamily="18" charset="0"/>
              </a:rPr>
            </a:br>
            <a:r>
              <a:rPr lang="en-US" sz="3200" b="1">
                <a:solidFill>
                  <a:schemeClr val="tx1"/>
                </a:solidFill>
                <a:latin typeface="Times New Roman" panose="02020603050405020304" pitchFamily="18" charset="0"/>
                <a:cs typeface="Times New Roman" panose="02020603050405020304" pitchFamily="18" charset="0"/>
              </a:rPr>
              <a:t>HỌC KỲ II, NĂM HỌC 2023-2024 </a:t>
            </a:r>
            <a:br>
              <a:rPr lang="en-US" sz="3200" b="1">
                <a:latin typeface="Times New Roman" panose="02020603050405020304" pitchFamily="18" charset="0"/>
                <a:cs typeface="Times New Roman" panose="02020603050405020304" pitchFamily="18" charset="0"/>
              </a:rPr>
            </a:br>
            <a:r>
              <a:rPr lang="en-US" sz="3200" b="1">
                <a:latin typeface="Times New Roman" panose="02020603050405020304" pitchFamily="18" charset="0"/>
                <a:cs typeface="Times New Roman" panose="02020603050405020304" pitchFamily="18" charset="0"/>
              </a:rPr>
              <a:t>XÂY DỰNG WEBSITE QUẢNG BÁ SẢN PHẨM THỦ CÔNG MỸ NGHỆ THEO ĐỊA PHƯƠNG</a:t>
            </a:r>
            <a:endParaRPr lang="en-US" sz="3200" dirty="0">
              <a:latin typeface="Times New Roman" panose="02020603050405020304" pitchFamily="18" charset="0"/>
              <a:cs typeface="Times New Roman" panose="02020603050405020304" pitchFamily="18" charset="0"/>
            </a:endParaRPr>
          </a:p>
        </p:txBody>
      </p:sp>
      <p:sp>
        <p:nvSpPr>
          <p:cNvPr id="2" name="Subtitle 1"/>
          <p:cNvSpPr>
            <a:spLocks noGrp="1"/>
          </p:cNvSpPr>
          <p:nvPr>
            <p:ph type="subTitle" idx="1"/>
          </p:nvPr>
        </p:nvSpPr>
        <p:spPr>
          <a:xfrm>
            <a:off x="1306286" y="4773958"/>
            <a:ext cx="3293097" cy="646022"/>
          </a:xfrm>
        </p:spPr>
        <p:txBody>
          <a:bodyPr/>
          <a:lstStyle/>
          <a:p>
            <a:r>
              <a:rPr lang="en-US" u="sng" dirty="0" err="1">
                <a:latin typeface="Times New Roman" panose="02020603050405020304" pitchFamily="18" charset="0"/>
                <a:cs typeface="Times New Roman" panose="02020603050405020304" pitchFamily="18" charset="0"/>
              </a:rPr>
              <a:t>Giảng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viên</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hướng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dẫn</a:t>
            </a:r>
            <a:r>
              <a:rPr lang="en-US" u="sng"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ThS. Lê Minh Tự</a:t>
            </a:r>
            <a:endParaRPr lang="en-US" dirty="0">
              <a:latin typeface="Times New Roman" panose="02020603050405020304" pitchFamily="18" charset="0"/>
              <a:cs typeface="Times New Roman" panose="02020603050405020304" pitchFamily="18" charset="0"/>
            </a:endParaRPr>
          </a:p>
        </p:txBody>
      </p:sp>
      <p:sp>
        <p:nvSpPr>
          <p:cNvPr id="5" name="Subtitle 1"/>
          <p:cNvSpPr txBox="1">
            <a:spLocks/>
          </p:cNvSpPr>
          <p:nvPr/>
        </p:nvSpPr>
        <p:spPr>
          <a:xfrm>
            <a:off x="6280073" y="4773958"/>
            <a:ext cx="4724401" cy="1401802"/>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None/>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None/>
              <a:defRPr sz="1900" b="0" i="0" u="none" strike="noStrike" cap="none">
                <a:solidFill>
                  <a:schemeClr val="dk2"/>
                </a:solidFill>
                <a:latin typeface="Ubuntu"/>
                <a:ea typeface="Ubuntu"/>
                <a:cs typeface="Ubuntu"/>
                <a:sym typeface="Ubuntu"/>
              </a:defRPr>
            </a:lvl9pPr>
          </a:lstStyle>
          <a:p>
            <a:pPr algn="l"/>
            <a:r>
              <a:rPr lang="en-US" i="1" u="sng" dirty="0" err="1">
                <a:latin typeface="Times New Roman" panose="02020603050405020304" pitchFamily="18" charset="0"/>
                <a:cs typeface="Times New Roman" panose="02020603050405020304" pitchFamily="18" charset="0"/>
              </a:rPr>
              <a:t>Sinh</a:t>
            </a:r>
            <a:r>
              <a:rPr lang="en-US" i="1" u="sng" dirty="0">
                <a:latin typeface="Times New Roman" panose="02020603050405020304" pitchFamily="18" charset="0"/>
                <a:cs typeface="Times New Roman" panose="02020603050405020304" pitchFamily="18" charset="0"/>
              </a:rPr>
              <a:t> </a:t>
            </a:r>
            <a:r>
              <a:rPr lang="en-US" i="1" u="sng" dirty="0" err="1">
                <a:latin typeface="Times New Roman" panose="02020603050405020304" pitchFamily="18" charset="0"/>
                <a:cs typeface="Times New Roman" panose="02020603050405020304" pitchFamily="18" charset="0"/>
              </a:rPr>
              <a:t>viên</a:t>
            </a:r>
            <a:r>
              <a:rPr lang="en-US" i="1" u="sng" dirty="0">
                <a:latin typeface="Times New Roman" panose="02020603050405020304" pitchFamily="18" charset="0"/>
                <a:cs typeface="Times New Roman" panose="02020603050405020304" pitchFamily="18" charset="0"/>
              </a:rPr>
              <a:t> </a:t>
            </a:r>
            <a:r>
              <a:rPr lang="en-US" i="1" u="sng" dirty="0" err="1">
                <a:latin typeface="Times New Roman" panose="02020603050405020304" pitchFamily="18" charset="0"/>
                <a:cs typeface="Times New Roman" panose="02020603050405020304" pitchFamily="18" charset="0"/>
              </a:rPr>
              <a:t>thực</a:t>
            </a:r>
            <a:r>
              <a:rPr lang="en-US" i="1" u="sng" dirty="0">
                <a:latin typeface="Times New Roman" panose="02020603050405020304" pitchFamily="18" charset="0"/>
                <a:cs typeface="Times New Roman" panose="02020603050405020304" pitchFamily="18" charset="0"/>
              </a:rPr>
              <a:t> </a:t>
            </a:r>
            <a:r>
              <a:rPr lang="en-US" i="1" u="sng" dirty="0" err="1">
                <a:latin typeface="Times New Roman" panose="02020603050405020304" pitchFamily="18" charset="0"/>
                <a:cs typeface="Times New Roman" panose="02020603050405020304" pitchFamily="18" charset="0"/>
              </a:rPr>
              <a:t>hiện</a:t>
            </a:r>
            <a:r>
              <a:rPr lang="en-US" i="1" u="sn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Trần Nguyễn </a:t>
            </a:r>
            <a:r>
              <a:rPr lang="en-US" b="1" dirty="0" err="1">
                <a:latin typeface="Times New Roman" panose="02020603050405020304" pitchFamily="18" charset="0"/>
                <a:cs typeface="Times New Roman" panose="02020603050405020304" pitchFamily="18" charset="0"/>
              </a:rPr>
              <a:t>Võ</a:t>
            </a:r>
            <a:r>
              <a:rPr lang="en-US" b="1" dirty="0">
                <a:latin typeface="Times New Roman" panose="02020603050405020304" pitchFamily="18" charset="0"/>
                <a:cs typeface="Times New Roman" panose="02020603050405020304" pitchFamily="18" charset="0"/>
              </a:rPr>
              <a:t> Minh Đăng </a:t>
            </a:r>
            <a:r>
              <a:rPr lang="en-US" dirty="0">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110120014)</a:t>
            </a:r>
          </a:p>
          <a:p>
            <a:pPr algn="l"/>
            <a:r>
              <a:rPr lang="en-US" b="1">
                <a:latin typeface="Times New Roman" panose="02020603050405020304" pitchFamily="18" charset="0"/>
                <a:cs typeface="Times New Roman" panose="02020603050405020304" pitchFamily="18" charset="0"/>
              </a:rPr>
              <a:t>Mã lớp: DA20TTA</a:t>
            </a:r>
            <a:endParaRPr lang="en-US" b="1" dirty="0">
              <a:latin typeface="Times New Roman" panose="02020603050405020304" pitchFamily="18" charset="0"/>
              <a:cs typeface="Times New Roman" panose="02020603050405020304" pitchFamily="18" charset="0"/>
            </a:endParaRPr>
          </a:p>
          <a:p>
            <a:pPr algn="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1687958-C360-A2D5-CA1D-4E219EAC7CF0}"/>
              </a:ext>
            </a:extLst>
          </p:cNvPr>
          <p:cNvSpPr txBox="1"/>
          <p:nvPr/>
        </p:nvSpPr>
        <p:spPr>
          <a:xfrm>
            <a:off x="2028040" y="183626"/>
            <a:ext cx="8135913" cy="1200329"/>
          </a:xfrm>
          <a:prstGeom prst="rect">
            <a:avLst/>
          </a:prstGeom>
          <a:noFill/>
        </p:spPr>
        <p:txBody>
          <a:bodyPr wrap="square">
            <a:spAutoFit/>
          </a:bodyPr>
          <a:lstStyle/>
          <a:p>
            <a:pPr marL="0" indent="0" algn="ctr"/>
            <a:r>
              <a:rPr lang="en-US" sz="3600" b="1">
                <a:latin typeface="Times New Roman" panose="02020603050405020304" pitchFamily="18" charset="0"/>
                <a:cs typeface="Times New Roman" panose="02020603050405020304" pitchFamily="18" charset="0"/>
              </a:rPr>
              <a:t>KHOA KỸ THUẬT VÀ CÔNG NGHỆ</a:t>
            </a:r>
          </a:p>
          <a:p>
            <a:pPr marL="0" indent="0" algn="ctr"/>
            <a:r>
              <a:rPr lang="en-US" sz="3600" b="1">
                <a:latin typeface="Times New Roman" panose="02020603050405020304" pitchFamily="18" charset="0"/>
                <a:cs typeface="Times New Roman" panose="02020603050405020304" pitchFamily="18" charset="0"/>
              </a:rPr>
              <a:t>BỘ MÔN CÔNG NGHỆ THÔNG TIN</a:t>
            </a:r>
          </a:p>
        </p:txBody>
      </p:sp>
      <p:pic>
        <p:nvPicPr>
          <p:cNvPr id="6" name="Picture 2">
            <a:extLst>
              <a:ext uri="{FF2B5EF4-FFF2-40B4-BE49-F238E27FC236}">
                <a16:creationId xmlns:a16="http://schemas.microsoft.com/office/drawing/2014/main" id="{9783AB87-D0C1-0A7F-6B53-A913C4E84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005" y="1546971"/>
            <a:ext cx="759985" cy="74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240972" y="1976283"/>
            <a:ext cx="8350898" cy="2066100"/>
          </a:xfrm>
          <a:prstGeom prst="rect">
            <a:avLst/>
          </a:prstGeom>
        </p:spPr>
        <p:txBody>
          <a:bodyPr spcFirstLastPara="1" wrap="square" lIns="121900" tIns="121900" rIns="121900" bIns="121900" anchor="ctr" anchorCtr="0">
            <a:noAutofit/>
          </a:bodyPr>
          <a:lstStyle/>
          <a:p>
            <a:pPr lvl="0"/>
            <a:r>
              <a:rPr lang="en" dirty="0">
                <a:latin typeface="Times New Roman" panose="02020603050405020304" pitchFamily="18" charset="0"/>
                <a:cs typeface="Times New Roman" panose="02020603050405020304" pitchFamily="18" charset="0"/>
              </a:rPr>
              <a:t>MÔ HÌNH </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TRIỂN KHAI</a:t>
            </a:r>
            <a:endParaRP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3</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388168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HÌNH TRIỂN KHAI</a:t>
            </a:r>
            <a:endParaRPr dirty="0">
              <a:latin typeface="Times New Roman" panose="02020603050405020304" pitchFamily="18" charset="0"/>
              <a:cs typeface="Times New Roman" panose="02020603050405020304" pitchFamily="18" charset="0"/>
            </a:endParaRPr>
          </a:p>
        </p:txBody>
      </p:sp>
      <p:sp>
        <p:nvSpPr>
          <p:cNvPr id="5" name="Google Shape;413;p24">
            <a:extLst>
              <a:ext uri="{FF2B5EF4-FFF2-40B4-BE49-F238E27FC236}">
                <a16:creationId xmlns:a16="http://schemas.microsoft.com/office/drawing/2014/main" id="{8450B949-F89D-3AC7-9623-533CFF96F5F7}"/>
              </a:ext>
            </a:extLst>
          </p:cNvPr>
          <p:cNvSpPr txBox="1">
            <a:spLocks/>
          </p:cNvSpPr>
          <p:nvPr/>
        </p:nvSpPr>
        <p:spPr>
          <a:xfrm>
            <a:off x="3275036" y="5779200"/>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LƯỢC ĐỒ USECASE</a:t>
            </a:r>
            <a:endParaRPr lang="en-US" sz="1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C72E918-3B0E-A908-B6B3-B0F832EBC144}"/>
              </a:ext>
            </a:extLst>
          </p:cNvPr>
          <p:cNvPicPr>
            <a:picLocks noChangeAspect="1"/>
          </p:cNvPicPr>
          <p:nvPr/>
        </p:nvPicPr>
        <p:blipFill>
          <a:blip r:embed="rId3"/>
          <a:stretch>
            <a:fillRect/>
          </a:stretch>
        </p:blipFill>
        <p:spPr>
          <a:xfrm>
            <a:off x="1057424" y="2125866"/>
            <a:ext cx="5066252" cy="3222881"/>
          </a:xfrm>
          <a:prstGeom prst="rect">
            <a:avLst/>
          </a:prstGeom>
        </p:spPr>
      </p:pic>
      <p:pic>
        <p:nvPicPr>
          <p:cNvPr id="9" name="Picture 8">
            <a:extLst>
              <a:ext uri="{FF2B5EF4-FFF2-40B4-BE49-F238E27FC236}">
                <a16:creationId xmlns:a16="http://schemas.microsoft.com/office/drawing/2014/main" id="{261F44D4-1E98-599A-A33F-220D96FDB9F1}"/>
              </a:ext>
            </a:extLst>
          </p:cNvPr>
          <p:cNvPicPr>
            <a:picLocks noChangeAspect="1"/>
          </p:cNvPicPr>
          <p:nvPr/>
        </p:nvPicPr>
        <p:blipFill>
          <a:blip r:embed="rId4"/>
          <a:stretch>
            <a:fillRect/>
          </a:stretch>
        </p:blipFill>
        <p:spPr>
          <a:xfrm>
            <a:off x="6096000" y="2125867"/>
            <a:ext cx="5137292" cy="3222882"/>
          </a:xfrm>
          <a:prstGeom prst="rect">
            <a:avLst/>
          </a:prstGeom>
        </p:spPr>
      </p:pic>
    </p:spTree>
    <p:extLst>
      <p:ext uri="{BB962C8B-B14F-4D97-AF65-F5344CB8AC3E}">
        <p14:creationId xmlns:p14="http://schemas.microsoft.com/office/powerpoint/2010/main" val="178945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HÌNH TRIỂN KHAI</a:t>
            </a:r>
            <a:endParaRPr dirty="0">
              <a:latin typeface="Times New Roman" panose="02020603050405020304" pitchFamily="18" charset="0"/>
              <a:cs typeface="Times New Roman" panose="02020603050405020304" pitchFamily="18" charset="0"/>
            </a:endParaRPr>
          </a:p>
        </p:txBody>
      </p:sp>
      <p:sp>
        <p:nvSpPr>
          <p:cNvPr id="5" name="Google Shape;413;p24">
            <a:extLst>
              <a:ext uri="{FF2B5EF4-FFF2-40B4-BE49-F238E27FC236}">
                <a16:creationId xmlns:a16="http://schemas.microsoft.com/office/drawing/2014/main" id="{8450B949-F89D-3AC7-9623-533CFF96F5F7}"/>
              </a:ext>
            </a:extLst>
          </p:cNvPr>
          <p:cNvSpPr txBox="1">
            <a:spLocks/>
          </p:cNvSpPr>
          <p:nvPr/>
        </p:nvSpPr>
        <p:spPr>
          <a:xfrm>
            <a:off x="3275036" y="5779200"/>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USE CASE QUẢN LÝ DANH MỤC</a:t>
            </a:r>
            <a:endParaRPr lang="en-US" sz="1800" b="1" dirty="0">
              <a:latin typeface="Times New Roman" panose="02020603050405020304" pitchFamily="18" charset="0"/>
              <a:cs typeface="Times New Roman" panose="02020603050405020304" pitchFamily="18" charset="0"/>
            </a:endParaRPr>
          </a:p>
        </p:txBody>
      </p:sp>
      <p:sp>
        <p:nvSpPr>
          <p:cNvPr id="2" name="Google Shape;407;p23">
            <a:extLst>
              <a:ext uri="{FF2B5EF4-FFF2-40B4-BE49-F238E27FC236}">
                <a16:creationId xmlns:a16="http://schemas.microsoft.com/office/drawing/2014/main" id="{492533A1-F9EB-A439-9A86-84542712B9C6}"/>
              </a:ext>
            </a:extLst>
          </p:cNvPr>
          <p:cNvSpPr/>
          <p:nvPr/>
        </p:nvSpPr>
        <p:spPr>
          <a:xfrm>
            <a:off x="11776714" y="6452870"/>
            <a:ext cx="175624" cy="267350"/>
          </a:xfrm>
          <a:prstGeom prst="rect">
            <a:avLst/>
          </a:prstGeom>
        </p:spPr>
        <p:txBody>
          <a:bodyPr>
            <a:prstTxWarp prst="textPlain">
              <a:avLst/>
            </a:prstTxWarp>
          </a:bodyPr>
          <a:lstStyle/>
          <a:p>
            <a:pPr lvl="0" algn="ctr"/>
            <a:endParaRPr b="1" i="0" dirty="0">
              <a:ln w="19050" cap="flat" cmpd="sng">
                <a:solidFill>
                  <a:schemeClr val="accent5"/>
                </a:solidFill>
                <a:prstDash val="solid"/>
                <a:round/>
                <a:headEnd type="none" w="sm" len="sm"/>
                <a:tailEnd type="none" w="sm" len="sm"/>
              </a:ln>
              <a:solidFill>
                <a:schemeClr val="accent6"/>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6CA827-F5D6-1DF7-A7C5-C6FFAA7B684A}"/>
              </a:ext>
            </a:extLst>
          </p:cNvPr>
          <p:cNvPicPr>
            <a:picLocks noChangeAspect="1"/>
          </p:cNvPicPr>
          <p:nvPr/>
        </p:nvPicPr>
        <p:blipFill>
          <a:blip r:embed="rId3"/>
          <a:stretch>
            <a:fillRect/>
          </a:stretch>
        </p:blipFill>
        <p:spPr>
          <a:xfrm>
            <a:off x="955672" y="2083953"/>
            <a:ext cx="10280018" cy="3573897"/>
          </a:xfrm>
          <a:prstGeom prst="rect">
            <a:avLst/>
          </a:prstGeom>
        </p:spPr>
      </p:pic>
    </p:spTree>
    <p:extLst>
      <p:ext uri="{BB962C8B-B14F-4D97-AF65-F5344CB8AC3E}">
        <p14:creationId xmlns:p14="http://schemas.microsoft.com/office/powerpoint/2010/main" val="356727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HÌNH TRIỂN KHAI</a:t>
            </a:r>
            <a:endParaRPr dirty="0">
              <a:latin typeface="Times New Roman" panose="02020603050405020304" pitchFamily="18" charset="0"/>
              <a:cs typeface="Times New Roman" panose="02020603050405020304" pitchFamily="18" charset="0"/>
            </a:endParaRPr>
          </a:p>
        </p:txBody>
      </p:sp>
      <p:sp>
        <p:nvSpPr>
          <p:cNvPr id="5" name="Google Shape;413;p24">
            <a:extLst>
              <a:ext uri="{FF2B5EF4-FFF2-40B4-BE49-F238E27FC236}">
                <a16:creationId xmlns:a16="http://schemas.microsoft.com/office/drawing/2014/main" id="{8450B949-F89D-3AC7-9623-533CFF96F5F7}"/>
              </a:ext>
            </a:extLst>
          </p:cNvPr>
          <p:cNvSpPr txBox="1">
            <a:spLocks/>
          </p:cNvSpPr>
          <p:nvPr/>
        </p:nvSpPr>
        <p:spPr>
          <a:xfrm>
            <a:off x="3275036" y="5779200"/>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USE CASE QUẢN LÝ ĐỊA PHƯƠNG</a:t>
            </a:r>
            <a:endParaRPr lang="en-US"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6CA827-F5D6-1DF7-A7C5-C6FFAA7B684A}"/>
              </a:ext>
            </a:extLst>
          </p:cNvPr>
          <p:cNvPicPr>
            <a:picLocks noChangeAspect="1"/>
          </p:cNvPicPr>
          <p:nvPr/>
        </p:nvPicPr>
        <p:blipFill>
          <a:blip r:embed="rId3"/>
          <a:srcRect/>
          <a:stretch/>
        </p:blipFill>
        <p:spPr>
          <a:xfrm>
            <a:off x="960120" y="2083953"/>
            <a:ext cx="10206990" cy="3573897"/>
          </a:xfrm>
          <a:prstGeom prst="rect">
            <a:avLst/>
          </a:prstGeom>
        </p:spPr>
      </p:pic>
    </p:spTree>
    <p:extLst>
      <p:ext uri="{BB962C8B-B14F-4D97-AF65-F5344CB8AC3E}">
        <p14:creationId xmlns:p14="http://schemas.microsoft.com/office/powerpoint/2010/main" val="63512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HÌNH TRIỂN KHAI</a:t>
            </a:r>
            <a:endParaRPr dirty="0">
              <a:latin typeface="Times New Roman" panose="02020603050405020304" pitchFamily="18" charset="0"/>
              <a:cs typeface="Times New Roman" panose="02020603050405020304" pitchFamily="18" charset="0"/>
            </a:endParaRPr>
          </a:p>
        </p:txBody>
      </p:sp>
      <p:sp>
        <p:nvSpPr>
          <p:cNvPr id="5" name="Google Shape;413;p24">
            <a:extLst>
              <a:ext uri="{FF2B5EF4-FFF2-40B4-BE49-F238E27FC236}">
                <a16:creationId xmlns:a16="http://schemas.microsoft.com/office/drawing/2014/main" id="{8450B949-F89D-3AC7-9623-533CFF96F5F7}"/>
              </a:ext>
            </a:extLst>
          </p:cNvPr>
          <p:cNvSpPr txBox="1">
            <a:spLocks/>
          </p:cNvSpPr>
          <p:nvPr/>
        </p:nvSpPr>
        <p:spPr>
          <a:xfrm>
            <a:off x="3275036" y="5779200"/>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USE CASE QUẢN LÝ SẢN PHẨM</a:t>
            </a:r>
            <a:endParaRPr lang="en-US"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6CA827-F5D6-1DF7-A7C5-C6FFAA7B684A}"/>
              </a:ext>
            </a:extLst>
          </p:cNvPr>
          <p:cNvPicPr>
            <a:picLocks noChangeAspect="1"/>
          </p:cNvPicPr>
          <p:nvPr/>
        </p:nvPicPr>
        <p:blipFill>
          <a:blip r:embed="rId3"/>
          <a:srcRect/>
          <a:stretch/>
        </p:blipFill>
        <p:spPr>
          <a:xfrm>
            <a:off x="960120" y="2083953"/>
            <a:ext cx="10344149" cy="3573897"/>
          </a:xfrm>
          <a:prstGeom prst="rect">
            <a:avLst/>
          </a:prstGeom>
        </p:spPr>
      </p:pic>
    </p:spTree>
    <p:extLst>
      <p:ext uri="{BB962C8B-B14F-4D97-AF65-F5344CB8AC3E}">
        <p14:creationId xmlns:p14="http://schemas.microsoft.com/office/powerpoint/2010/main" val="113779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HÌNH TRIỂN KHAI</a:t>
            </a:r>
            <a:endParaRPr dirty="0">
              <a:latin typeface="Times New Roman" panose="02020603050405020304" pitchFamily="18" charset="0"/>
              <a:cs typeface="Times New Roman" panose="02020603050405020304" pitchFamily="18" charset="0"/>
            </a:endParaRPr>
          </a:p>
        </p:txBody>
      </p:sp>
      <p:sp>
        <p:nvSpPr>
          <p:cNvPr id="5" name="Google Shape;413;p24">
            <a:extLst>
              <a:ext uri="{FF2B5EF4-FFF2-40B4-BE49-F238E27FC236}">
                <a16:creationId xmlns:a16="http://schemas.microsoft.com/office/drawing/2014/main" id="{8450B949-F89D-3AC7-9623-533CFF96F5F7}"/>
              </a:ext>
            </a:extLst>
          </p:cNvPr>
          <p:cNvSpPr txBox="1">
            <a:spLocks/>
          </p:cNvSpPr>
          <p:nvPr/>
        </p:nvSpPr>
        <p:spPr>
          <a:xfrm>
            <a:off x="3275036" y="5779200"/>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USE CASE QUẢN LÝ SẢN PHẨM</a:t>
            </a:r>
            <a:endParaRPr lang="en-US"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6CA827-F5D6-1DF7-A7C5-C6FFAA7B684A}"/>
              </a:ext>
            </a:extLst>
          </p:cNvPr>
          <p:cNvPicPr>
            <a:picLocks noChangeAspect="1"/>
          </p:cNvPicPr>
          <p:nvPr/>
        </p:nvPicPr>
        <p:blipFill>
          <a:blip r:embed="rId3"/>
          <a:srcRect/>
          <a:stretch/>
        </p:blipFill>
        <p:spPr>
          <a:xfrm>
            <a:off x="960120" y="1965960"/>
            <a:ext cx="10344149" cy="3566160"/>
          </a:xfrm>
          <a:prstGeom prst="rect">
            <a:avLst/>
          </a:prstGeom>
        </p:spPr>
      </p:pic>
    </p:spTree>
    <p:extLst>
      <p:ext uri="{BB962C8B-B14F-4D97-AF65-F5344CB8AC3E}">
        <p14:creationId xmlns:p14="http://schemas.microsoft.com/office/powerpoint/2010/main" val="403611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HÌNH TRIỂN KHAI</a:t>
            </a:r>
            <a:endParaRPr dirty="0">
              <a:latin typeface="Times New Roman" panose="02020603050405020304" pitchFamily="18" charset="0"/>
              <a:cs typeface="Times New Roman" panose="02020603050405020304" pitchFamily="18" charset="0"/>
            </a:endParaRPr>
          </a:p>
        </p:txBody>
      </p:sp>
      <p:sp>
        <p:nvSpPr>
          <p:cNvPr id="5" name="Google Shape;413;p24">
            <a:extLst>
              <a:ext uri="{FF2B5EF4-FFF2-40B4-BE49-F238E27FC236}">
                <a16:creationId xmlns:a16="http://schemas.microsoft.com/office/drawing/2014/main" id="{8450B949-F89D-3AC7-9623-533CFF96F5F7}"/>
              </a:ext>
            </a:extLst>
          </p:cNvPr>
          <p:cNvSpPr txBox="1">
            <a:spLocks/>
          </p:cNvSpPr>
          <p:nvPr/>
        </p:nvSpPr>
        <p:spPr>
          <a:xfrm>
            <a:off x="3275036" y="5779200"/>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USE CASE QUẢN LÝ GIỎ HÀNG</a:t>
            </a:r>
            <a:endParaRPr lang="en-US" sz="1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3E1361-5FDD-8AF5-EFE6-81F83CB32444}"/>
              </a:ext>
            </a:extLst>
          </p:cNvPr>
          <p:cNvPicPr>
            <a:picLocks noChangeAspect="1"/>
          </p:cNvPicPr>
          <p:nvPr/>
        </p:nvPicPr>
        <p:blipFill>
          <a:blip r:embed="rId3"/>
          <a:stretch>
            <a:fillRect/>
          </a:stretch>
        </p:blipFill>
        <p:spPr>
          <a:xfrm>
            <a:off x="958064" y="1925021"/>
            <a:ext cx="10275871" cy="3854179"/>
          </a:xfrm>
          <a:prstGeom prst="rect">
            <a:avLst/>
          </a:prstGeom>
        </p:spPr>
      </p:pic>
    </p:spTree>
    <p:extLst>
      <p:ext uri="{BB962C8B-B14F-4D97-AF65-F5344CB8AC3E}">
        <p14:creationId xmlns:p14="http://schemas.microsoft.com/office/powerpoint/2010/main" val="314253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HÌNH TRIỂN KHAI</a:t>
            </a:r>
            <a:endParaRPr dirty="0">
              <a:latin typeface="Times New Roman" panose="02020603050405020304" pitchFamily="18" charset="0"/>
              <a:cs typeface="Times New Roman" panose="02020603050405020304" pitchFamily="18" charset="0"/>
            </a:endParaRPr>
          </a:p>
        </p:txBody>
      </p:sp>
      <p:sp>
        <p:nvSpPr>
          <p:cNvPr id="5" name="Google Shape;413;p24">
            <a:extLst>
              <a:ext uri="{FF2B5EF4-FFF2-40B4-BE49-F238E27FC236}">
                <a16:creationId xmlns:a16="http://schemas.microsoft.com/office/drawing/2014/main" id="{8450B949-F89D-3AC7-9623-533CFF96F5F7}"/>
              </a:ext>
            </a:extLst>
          </p:cNvPr>
          <p:cNvSpPr txBox="1">
            <a:spLocks/>
          </p:cNvSpPr>
          <p:nvPr/>
        </p:nvSpPr>
        <p:spPr>
          <a:xfrm>
            <a:off x="2769427" y="6270816"/>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LƯỢC ĐỒ LỚP</a:t>
            </a:r>
            <a:endParaRPr lang="en-US" sz="1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5C9A6AB-5713-009D-FD85-74BE0FF6F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387" y="1973827"/>
            <a:ext cx="6037006" cy="4344607"/>
          </a:xfrm>
          <a:prstGeom prst="rect">
            <a:avLst/>
          </a:prstGeom>
        </p:spPr>
      </p:pic>
    </p:spTree>
    <p:extLst>
      <p:ext uri="{BB962C8B-B14F-4D97-AF65-F5344CB8AC3E}">
        <p14:creationId xmlns:p14="http://schemas.microsoft.com/office/powerpoint/2010/main" val="306642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486950" y="2088250"/>
            <a:ext cx="7175270" cy="2066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KẾT QUẢ ĐẠT ĐƯỢC</a:t>
            </a:r>
            <a:endParaRPr dirty="0">
              <a:latin typeface="Times New Roman" panose="02020603050405020304" pitchFamily="18" charset="0"/>
              <a:cs typeface="Times New Roman" panose="02020603050405020304" pitchFamily="18" charset="0"/>
            </a:endParaRP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4</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4121494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KẾT QUẢ ĐẠT ĐƯỢC</a:t>
            </a:r>
            <a:endParaRPr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435B3C-69C5-EBAF-9C27-0E832A5FF306}"/>
              </a:ext>
            </a:extLst>
          </p:cNvPr>
          <p:cNvPicPr>
            <a:picLocks noChangeAspect="1"/>
          </p:cNvPicPr>
          <p:nvPr/>
        </p:nvPicPr>
        <p:blipFill>
          <a:blip r:embed="rId3"/>
          <a:stretch>
            <a:fillRect/>
          </a:stretch>
        </p:blipFill>
        <p:spPr>
          <a:xfrm>
            <a:off x="1232250" y="1886363"/>
            <a:ext cx="9750382" cy="4386618"/>
          </a:xfrm>
          <a:prstGeom prst="rect">
            <a:avLst/>
          </a:prstGeom>
        </p:spPr>
      </p:pic>
      <p:sp>
        <p:nvSpPr>
          <p:cNvPr id="6" name="Google Shape;413;p24">
            <a:extLst>
              <a:ext uri="{FF2B5EF4-FFF2-40B4-BE49-F238E27FC236}">
                <a16:creationId xmlns:a16="http://schemas.microsoft.com/office/drawing/2014/main" id="{4FB58112-7A2B-151B-A553-20DED2D51173}"/>
              </a:ext>
            </a:extLst>
          </p:cNvPr>
          <p:cNvSpPr txBox="1">
            <a:spLocks/>
          </p:cNvSpPr>
          <p:nvPr/>
        </p:nvSpPr>
        <p:spPr>
          <a:xfrm>
            <a:off x="2769427" y="6270816"/>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GIAO DIỆN TRANG CHỦ</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52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MỞ ĐẦU</a:t>
            </a:r>
            <a:endParaRPr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idx="15"/>
          </p:nvPr>
        </p:nvSpPr>
        <p:spPr>
          <a:xfrm>
            <a:off x="1081547" y="2133600"/>
            <a:ext cx="10176388" cy="4178710"/>
          </a:xfrm>
        </p:spPr>
        <p:txBody>
          <a:bodyPr/>
          <a:lstStyle/>
          <a:p>
            <a:pPr indent="457200">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Trong thời đại công nghệ số phát triển mạnh mẽ như hiện nay, việc quảng bá sản phẩm và dịch vụ qua mạng Internet đã trở thành một xu hướng tất yếu. Đặc biệt, đối với ngành công nghiệp thủ công mỹ nghệ - một lĩnh vực mang đậm nét văn hóa truyền thống và tinh hoa dân tộc - việc áp dụng các công cụ trực tuyến để giới thiệu sản phẩm không chỉ giúp mở rộng thị trường mà còn góp phần bảo tồn và phát huy giá trị văn hóa đặc sắc của từng địa phương.</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Đề tài "Xây dựng website quảng bá sản phẩm thủ công mỹ nghệ theo địa phương" ra đời từ nhu cầu thực tiễn đó. Mục tiêu của khóa luận là tạo ra một nền tảng trực tuyến hiệu quả, giúp các nghệ nhân và doanh nghiệp địa phương giới thiệu, quảng bá các sản phẩm mỹ nghệ đặc sắc, từ đó thúc đẩy hoạt động kinh doanh và bảo tồn các giá trị văn hóa truyền thống.</a:t>
            </a:r>
          </a:p>
        </p:txBody>
      </p:sp>
    </p:spTree>
    <p:extLst>
      <p:ext uri="{BB962C8B-B14F-4D97-AF65-F5344CB8AC3E}">
        <p14:creationId xmlns:p14="http://schemas.microsoft.com/office/powerpoint/2010/main" val="193106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KẾT QUẢ ĐẠT ĐƯỢC</a:t>
            </a:r>
            <a:endParaRPr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435B3C-69C5-EBAF-9C27-0E832A5FF306}"/>
              </a:ext>
            </a:extLst>
          </p:cNvPr>
          <p:cNvPicPr>
            <a:picLocks noChangeAspect="1"/>
          </p:cNvPicPr>
          <p:nvPr/>
        </p:nvPicPr>
        <p:blipFill>
          <a:blip r:embed="rId3"/>
          <a:srcRect/>
          <a:stretch/>
        </p:blipFill>
        <p:spPr>
          <a:xfrm>
            <a:off x="1232251" y="1886363"/>
            <a:ext cx="9701220" cy="4386618"/>
          </a:xfrm>
          <a:prstGeom prst="rect">
            <a:avLst/>
          </a:prstGeom>
        </p:spPr>
      </p:pic>
      <p:sp>
        <p:nvSpPr>
          <p:cNvPr id="6" name="Google Shape;413;p24">
            <a:extLst>
              <a:ext uri="{FF2B5EF4-FFF2-40B4-BE49-F238E27FC236}">
                <a16:creationId xmlns:a16="http://schemas.microsoft.com/office/drawing/2014/main" id="{4FB58112-7A2B-151B-A553-20DED2D51173}"/>
              </a:ext>
            </a:extLst>
          </p:cNvPr>
          <p:cNvSpPr txBox="1">
            <a:spLocks/>
          </p:cNvSpPr>
          <p:nvPr/>
        </p:nvSpPr>
        <p:spPr>
          <a:xfrm>
            <a:off x="2769427" y="6270816"/>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GIAO DIỆN TRANG ADMIN</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25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KẾT QUẢ ĐẠT ĐƯỢC</a:t>
            </a:r>
            <a:endParaRPr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435B3C-69C5-EBAF-9C27-0E832A5FF306}"/>
              </a:ext>
            </a:extLst>
          </p:cNvPr>
          <p:cNvPicPr>
            <a:picLocks noChangeAspect="1"/>
          </p:cNvPicPr>
          <p:nvPr/>
        </p:nvPicPr>
        <p:blipFill>
          <a:blip r:embed="rId3"/>
          <a:srcRect/>
          <a:stretch/>
        </p:blipFill>
        <p:spPr>
          <a:xfrm>
            <a:off x="1232250" y="1911130"/>
            <a:ext cx="9691389" cy="4359686"/>
          </a:xfrm>
          <a:prstGeom prst="rect">
            <a:avLst/>
          </a:prstGeom>
        </p:spPr>
      </p:pic>
      <p:sp>
        <p:nvSpPr>
          <p:cNvPr id="6" name="Google Shape;413;p24">
            <a:extLst>
              <a:ext uri="{FF2B5EF4-FFF2-40B4-BE49-F238E27FC236}">
                <a16:creationId xmlns:a16="http://schemas.microsoft.com/office/drawing/2014/main" id="{4FB58112-7A2B-151B-A553-20DED2D51173}"/>
              </a:ext>
            </a:extLst>
          </p:cNvPr>
          <p:cNvSpPr txBox="1">
            <a:spLocks/>
          </p:cNvSpPr>
          <p:nvPr/>
        </p:nvSpPr>
        <p:spPr>
          <a:xfrm>
            <a:off x="2769427" y="6270816"/>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GIAO DIỆN SẢN PHẨM</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538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p:spPr>
        <p:txBody>
          <a:bodyPr spcFirstLastPara="1" wrap="square" lIns="121900" tIns="121900" rIns="121900" bIns="121900" anchor="ctr" anchorCtr="0">
            <a:noAutofit/>
          </a:bodyPr>
          <a:lstStyle/>
          <a:p>
            <a:pPr lvl="0"/>
            <a:r>
              <a:rPr lang="vi-VN">
                <a:latin typeface="+mj-lt"/>
              </a:rPr>
              <a:t>KẾT QUẢ ĐẠT ĐƯỢC</a:t>
            </a:r>
            <a:endParaRPr lang="vi-VN" dirty="0">
              <a:latin typeface="+mj-lt"/>
            </a:endParaRPr>
          </a:p>
        </p:txBody>
      </p:sp>
      <p:sp>
        <p:nvSpPr>
          <p:cNvPr id="4" name="Text Placeholder 3">
            <a:extLst>
              <a:ext uri="{FF2B5EF4-FFF2-40B4-BE49-F238E27FC236}">
                <a16:creationId xmlns:a16="http://schemas.microsoft.com/office/drawing/2014/main" id="{2ED0D492-03F0-93B7-4E5E-C8C133F171E7}"/>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48435B3C-69C5-EBAF-9C27-0E832A5FF306}"/>
              </a:ext>
            </a:extLst>
          </p:cNvPr>
          <p:cNvPicPr>
            <a:picLocks noChangeAspect="1"/>
          </p:cNvPicPr>
          <p:nvPr/>
        </p:nvPicPr>
        <p:blipFill>
          <a:blip r:embed="rId3"/>
          <a:srcRect/>
          <a:stretch/>
        </p:blipFill>
        <p:spPr>
          <a:xfrm>
            <a:off x="1231899" y="1911130"/>
            <a:ext cx="9701571" cy="4359686"/>
          </a:xfrm>
          <a:prstGeom prst="rect">
            <a:avLst/>
          </a:prstGeom>
        </p:spPr>
      </p:pic>
      <p:sp>
        <p:nvSpPr>
          <p:cNvPr id="6" name="Google Shape;413;p24">
            <a:extLst>
              <a:ext uri="{FF2B5EF4-FFF2-40B4-BE49-F238E27FC236}">
                <a16:creationId xmlns:a16="http://schemas.microsoft.com/office/drawing/2014/main" id="{4FB58112-7A2B-151B-A553-20DED2D51173}"/>
              </a:ext>
            </a:extLst>
          </p:cNvPr>
          <p:cNvSpPr txBox="1">
            <a:spLocks/>
          </p:cNvSpPr>
          <p:nvPr/>
        </p:nvSpPr>
        <p:spPr>
          <a:xfrm>
            <a:off x="2769427" y="6270816"/>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GIAO DIỆN CHI TIẾT SẢN PHẨM</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118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486949" y="2088250"/>
            <a:ext cx="7755373" cy="2066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KẾ LUẬN VÀ HƯỚNG PHÁT TRIỂN</a:t>
            </a:r>
            <a:endParaRPr dirty="0">
              <a:latin typeface="Times New Roman" panose="02020603050405020304" pitchFamily="18" charset="0"/>
              <a:cs typeface="Times New Roman" panose="02020603050405020304" pitchFamily="18" charset="0"/>
            </a:endParaRP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i="0" dirty="0">
                <a:ln w="19050" cap="flat" cmpd="sng">
                  <a:solidFill>
                    <a:schemeClr val="accent5"/>
                  </a:solidFill>
                  <a:prstDash val="solid"/>
                  <a:round/>
                  <a:headEnd type="none" w="sm" len="sm"/>
                  <a:tailEnd type="none" w="sm" len="sm"/>
                </a:ln>
                <a:solidFill>
                  <a:schemeClr val="accent6"/>
                </a:solidFill>
                <a:latin typeface="Bitter"/>
              </a:rPr>
              <a:t>5</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84358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KẾT LUẬN VÀ HƯỚNG PHÁT TRIỂN</a:t>
            </a:r>
            <a:endParaRPr dirty="0">
              <a:latin typeface="Times New Roman" panose="02020603050405020304" pitchFamily="18" charset="0"/>
              <a:cs typeface="Times New Roman" panose="02020603050405020304" pitchFamily="18" charset="0"/>
            </a:endParaRPr>
          </a:p>
        </p:txBody>
      </p:sp>
      <p:sp>
        <p:nvSpPr>
          <p:cNvPr id="413" name="Google Shape;413;p24"/>
          <p:cNvSpPr txBox="1">
            <a:spLocks noGrp="1"/>
          </p:cNvSpPr>
          <p:nvPr>
            <p:ph type="body" idx="1"/>
          </p:nvPr>
        </p:nvSpPr>
        <p:spPr>
          <a:xfrm>
            <a:off x="1406013" y="2654710"/>
            <a:ext cx="9575100" cy="3628103"/>
          </a:xfrm>
          <a:prstGeom prst="rect">
            <a:avLst/>
          </a:prstGeom>
        </p:spPr>
        <p:txBody>
          <a:bodyPr spcFirstLastPara="1" wrap="square" lIns="121900" tIns="121900" rIns="121900" bIns="121900" anchor="t" anchorCtr="0">
            <a:noAutofit/>
          </a:bodyPr>
          <a:lstStyle/>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Nhìn chung bài cáo khoá luận tốt nghiệp của tên đề tài: “Xây dựng website quảng bá sản phẩm thủ công mỹ nghệ theo địa phương đã hoàn thành được các chỉ tiêu như sau:</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Xây dựng và vận hành được website quảng bá sản phẩm mỹ nghệ theo mục tiêu đã đề ra.</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Giao diện đáp ứng được với chỉ tiêu thân thiện với người dùng, dễ dàng sử dụng.</a:t>
            </a:r>
            <a:endParaRPr lang="en-US" sz="1800">
              <a:effectLst/>
              <a:latin typeface="Times New Roman" panose="02020603050405020304" pitchFamily="18" charset="0"/>
              <a:ea typeface="Times New Roman" panose="02020603050405020304" pitchFamily="18" charset="0"/>
            </a:endParaRPr>
          </a:p>
        </p:txBody>
      </p:sp>
      <p:sp>
        <p:nvSpPr>
          <p:cNvPr id="2" name="Google Shape;413;p24">
            <a:extLst>
              <a:ext uri="{FF2B5EF4-FFF2-40B4-BE49-F238E27FC236}">
                <a16:creationId xmlns:a16="http://schemas.microsoft.com/office/drawing/2014/main" id="{C0F20837-FC21-5350-1724-1F6F0031D0EA}"/>
              </a:ext>
            </a:extLst>
          </p:cNvPr>
          <p:cNvSpPr txBox="1">
            <a:spLocks/>
          </p:cNvSpPr>
          <p:nvPr/>
        </p:nvSpPr>
        <p:spPr>
          <a:xfrm>
            <a:off x="1406013" y="2074605"/>
            <a:ext cx="8573729"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buNone/>
            </a:pPr>
            <a:r>
              <a:rPr lang="en-US" sz="1800" b="1">
                <a:latin typeface="Times New Roman" panose="02020603050405020304" pitchFamily="18" charset="0"/>
                <a:cs typeface="Times New Roman" panose="02020603050405020304" pitchFamily="18" charset="0"/>
              </a:rPr>
              <a:t>KẾT LUẬN</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887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KẾT LUẬN VÀ HƯỚNG PHÁT TRIỂN</a:t>
            </a:r>
            <a:endParaRPr dirty="0">
              <a:latin typeface="Times New Roman" panose="02020603050405020304" pitchFamily="18" charset="0"/>
              <a:cs typeface="Times New Roman" panose="02020603050405020304" pitchFamily="18" charset="0"/>
            </a:endParaRPr>
          </a:p>
        </p:txBody>
      </p:sp>
      <p:sp>
        <p:nvSpPr>
          <p:cNvPr id="413" name="Google Shape;413;p24"/>
          <p:cNvSpPr txBox="1">
            <a:spLocks noGrp="1"/>
          </p:cNvSpPr>
          <p:nvPr>
            <p:ph type="body" idx="1"/>
          </p:nvPr>
        </p:nvSpPr>
        <p:spPr>
          <a:xfrm>
            <a:off x="1406013" y="2654710"/>
            <a:ext cx="9575100" cy="3628103"/>
          </a:xfrm>
          <a:prstGeom prst="rect">
            <a:avLst/>
          </a:prstGeom>
        </p:spPr>
        <p:txBody>
          <a:bodyPr spcFirstLastPara="1" wrap="square" lIns="121900" tIns="121900" rIns="121900" bIns="121900" anchor="t" anchorCtr="0">
            <a:noAutofit/>
          </a:bodyPr>
          <a:lstStyle/>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Đối với quản trị viên: Website đã cung cấp các chức năng cần thiết để quản trị viên có thể tiến hành quản lý hệ thống thông qua các chức năng sau: </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đăng nhập và đăng xuất.</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quản lý danh mục.</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quản lý địa phương.</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quản lý sản phẩm.</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quản lý khách hàng.</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quản lý đơn hàng.</a:t>
            </a:r>
          </a:p>
          <a:p>
            <a:pPr marL="107950" indent="0" algn="just">
              <a:lnSpc>
                <a:spcPct val="150000"/>
              </a:lnSpc>
              <a:buNone/>
              <a:tabLst>
                <a:tab pos="2092325" algn="l"/>
              </a:tabLst>
            </a:pPr>
            <a:endParaRPr lang="vi-VN" sz="1800">
              <a:effectLst/>
              <a:latin typeface="Times New Roman" panose="02020603050405020304" pitchFamily="18" charset="0"/>
              <a:ea typeface="Times New Roman" panose="02020603050405020304" pitchFamily="18" charset="0"/>
            </a:endParaRPr>
          </a:p>
          <a:p>
            <a:pPr marL="107950" indent="0" algn="just">
              <a:lnSpc>
                <a:spcPct val="150000"/>
              </a:lnSpc>
              <a:buNone/>
              <a:tabLst>
                <a:tab pos="2092325" algn="l"/>
              </a:tabLst>
            </a:pPr>
            <a:endParaRPr lang="en-US" sz="1800">
              <a:effectLst/>
              <a:latin typeface="Times New Roman" panose="02020603050405020304" pitchFamily="18" charset="0"/>
              <a:ea typeface="Times New Roman" panose="02020603050405020304" pitchFamily="18" charset="0"/>
            </a:endParaRPr>
          </a:p>
        </p:txBody>
      </p:sp>
      <p:sp>
        <p:nvSpPr>
          <p:cNvPr id="2" name="Google Shape;413;p24">
            <a:extLst>
              <a:ext uri="{FF2B5EF4-FFF2-40B4-BE49-F238E27FC236}">
                <a16:creationId xmlns:a16="http://schemas.microsoft.com/office/drawing/2014/main" id="{C0F20837-FC21-5350-1724-1F6F0031D0EA}"/>
              </a:ext>
            </a:extLst>
          </p:cNvPr>
          <p:cNvSpPr txBox="1">
            <a:spLocks/>
          </p:cNvSpPr>
          <p:nvPr/>
        </p:nvSpPr>
        <p:spPr>
          <a:xfrm>
            <a:off x="1406013" y="2074605"/>
            <a:ext cx="8573729"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buNone/>
            </a:pPr>
            <a:r>
              <a:rPr lang="en-US" sz="1800" b="1">
                <a:latin typeface="Times New Roman" panose="02020603050405020304" pitchFamily="18" charset="0"/>
                <a:cs typeface="Times New Roman" panose="02020603050405020304" pitchFamily="18" charset="0"/>
              </a:rPr>
              <a:t>KẾT LUẬN</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10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KẾT LUẬN VÀ HƯỚNG PHÁT TRIỂN</a:t>
            </a:r>
            <a:endParaRPr dirty="0">
              <a:latin typeface="Times New Roman" panose="02020603050405020304" pitchFamily="18" charset="0"/>
              <a:cs typeface="Times New Roman" panose="02020603050405020304" pitchFamily="18" charset="0"/>
            </a:endParaRPr>
          </a:p>
        </p:txBody>
      </p:sp>
      <p:sp>
        <p:nvSpPr>
          <p:cNvPr id="413" name="Google Shape;413;p24"/>
          <p:cNvSpPr txBox="1">
            <a:spLocks noGrp="1"/>
          </p:cNvSpPr>
          <p:nvPr>
            <p:ph type="body" idx="1"/>
          </p:nvPr>
        </p:nvSpPr>
        <p:spPr>
          <a:xfrm>
            <a:off x="1406013" y="2654711"/>
            <a:ext cx="9575100" cy="3647766"/>
          </a:xfrm>
          <a:prstGeom prst="rect">
            <a:avLst/>
          </a:prstGeom>
        </p:spPr>
        <p:txBody>
          <a:bodyPr spcFirstLastPara="1" wrap="square" lIns="121900" tIns="121900" rIns="121900" bIns="121900" anchor="t" anchorCtr="0">
            <a:noAutofit/>
          </a:bodyPr>
          <a:lstStyle/>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Đối với khách hàng: Website đã cung cấp các chức năng chính để khách hàng có thể tương tác với website quảng bá sản phẩm mỹ nghệ. Cụ thể là các chức năng như sau:</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đăng ký, đăng nhập và đăng xuất.</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xem thông tin sản phẩm.</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quản lý giỏ hàng.</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bình luận sản phẩm.</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tra cứu sản phẩm.</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Chức năng thêm sản phẩm vào giỏ hàng.</a:t>
            </a:r>
          </a:p>
          <a:p>
            <a:pPr marL="107950" indent="0" algn="just">
              <a:lnSpc>
                <a:spcPct val="150000"/>
              </a:lnSpc>
              <a:buNone/>
              <a:tabLst>
                <a:tab pos="2092325" algn="l"/>
              </a:tabLst>
            </a:pPr>
            <a:endParaRPr lang="vi-VN" sz="1800">
              <a:effectLst/>
              <a:latin typeface="Times New Roman" panose="02020603050405020304" pitchFamily="18" charset="0"/>
              <a:ea typeface="Times New Roman" panose="02020603050405020304" pitchFamily="18" charset="0"/>
            </a:endParaRPr>
          </a:p>
          <a:p>
            <a:pPr marL="107950" indent="0" algn="just">
              <a:lnSpc>
                <a:spcPct val="150000"/>
              </a:lnSpc>
              <a:buNone/>
              <a:tabLst>
                <a:tab pos="2092325" algn="l"/>
              </a:tabLst>
            </a:pPr>
            <a:endParaRPr lang="en-US" sz="1800">
              <a:effectLst/>
              <a:latin typeface="Times New Roman" panose="02020603050405020304" pitchFamily="18" charset="0"/>
              <a:ea typeface="Times New Roman" panose="02020603050405020304" pitchFamily="18" charset="0"/>
            </a:endParaRPr>
          </a:p>
        </p:txBody>
      </p:sp>
      <p:sp>
        <p:nvSpPr>
          <p:cNvPr id="2" name="Google Shape;413;p24">
            <a:extLst>
              <a:ext uri="{FF2B5EF4-FFF2-40B4-BE49-F238E27FC236}">
                <a16:creationId xmlns:a16="http://schemas.microsoft.com/office/drawing/2014/main" id="{C0F20837-FC21-5350-1724-1F6F0031D0EA}"/>
              </a:ext>
            </a:extLst>
          </p:cNvPr>
          <p:cNvSpPr txBox="1">
            <a:spLocks/>
          </p:cNvSpPr>
          <p:nvPr/>
        </p:nvSpPr>
        <p:spPr>
          <a:xfrm>
            <a:off x="1406013" y="2074605"/>
            <a:ext cx="8573729"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buNone/>
            </a:pPr>
            <a:r>
              <a:rPr lang="en-US" sz="1800" b="1">
                <a:latin typeface="Times New Roman" panose="02020603050405020304" pitchFamily="18" charset="0"/>
                <a:cs typeface="Times New Roman" panose="02020603050405020304" pitchFamily="18" charset="0"/>
              </a:rPr>
              <a:t>KẾT LUẬN</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451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KẾT LUẬN VÀ HƯỚNG PHÁT TRIỂN</a:t>
            </a:r>
            <a:endParaRPr dirty="0">
              <a:latin typeface="Times New Roman" panose="02020603050405020304" pitchFamily="18" charset="0"/>
              <a:cs typeface="Times New Roman" panose="02020603050405020304" pitchFamily="18" charset="0"/>
            </a:endParaRPr>
          </a:p>
        </p:txBody>
      </p:sp>
      <p:sp>
        <p:nvSpPr>
          <p:cNvPr id="2" name="Google Shape;413;p24">
            <a:extLst>
              <a:ext uri="{FF2B5EF4-FFF2-40B4-BE49-F238E27FC236}">
                <a16:creationId xmlns:a16="http://schemas.microsoft.com/office/drawing/2014/main" id="{C0F20837-FC21-5350-1724-1F6F0031D0EA}"/>
              </a:ext>
            </a:extLst>
          </p:cNvPr>
          <p:cNvSpPr txBox="1">
            <a:spLocks/>
          </p:cNvSpPr>
          <p:nvPr/>
        </p:nvSpPr>
        <p:spPr>
          <a:xfrm>
            <a:off x="1406013" y="2074605"/>
            <a:ext cx="8573729"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buNone/>
            </a:pPr>
            <a:r>
              <a:rPr lang="en-US" sz="1800" b="1">
                <a:latin typeface="Times New Roman" panose="02020603050405020304" pitchFamily="18" charset="0"/>
                <a:cs typeface="Times New Roman" panose="02020603050405020304" pitchFamily="18" charset="0"/>
              </a:rPr>
              <a:t>HƯỚNG PHÁT TRIỂN</a:t>
            </a:r>
            <a:endParaRPr lang="en-US" sz="1800" b="1" dirty="0">
              <a:latin typeface="Times New Roman" panose="02020603050405020304" pitchFamily="18" charset="0"/>
              <a:cs typeface="Times New Roman" panose="02020603050405020304" pitchFamily="18" charset="0"/>
            </a:endParaRPr>
          </a:p>
        </p:txBody>
      </p:sp>
      <p:sp>
        <p:nvSpPr>
          <p:cNvPr id="4" name="Google Shape;413;p24">
            <a:extLst>
              <a:ext uri="{FF2B5EF4-FFF2-40B4-BE49-F238E27FC236}">
                <a16:creationId xmlns:a16="http://schemas.microsoft.com/office/drawing/2014/main" id="{9313258E-FB22-1F5B-5EFC-E34FB597793F}"/>
              </a:ext>
            </a:extLst>
          </p:cNvPr>
          <p:cNvSpPr txBox="1">
            <a:spLocks noGrp="1"/>
          </p:cNvSpPr>
          <p:nvPr>
            <p:ph type="body" idx="1"/>
          </p:nvPr>
        </p:nvSpPr>
        <p:spPr>
          <a:xfrm>
            <a:off x="1406013" y="2654711"/>
            <a:ext cx="9575100" cy="3647766"/>
          </a:xfrm>
          <a:prstGeom prst="rect">
            <a:avLst/>
          </a:prstGeom>
        </p:spPr>
        <p:txBody>
          <a:bodyPr spcFirstLastPara="1" wrap="square" lIns="121900" tIns="121900" rIns="121900" bIns="121900" anchor="t" anchorCtr="0">
            <a:noAutofit/>
          </a:bodyPr>
          <a:lstStyle/>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Để tiếp tục nâng cao chất lượng và hiệu quả của website quảng bá sản phẩm mỹ nghệ theo địa phương, các hướng phát triển tiếp theo có thể bao gồm:</a:t>
            </a:r>
          </a:p>
          <a:p>
            <a:pPr marL="107950" indent="0" algn="just">
              <a:lnSpc>
                <a:spcPct val="150000"/>
              </a:lnSpc>
              <a:buNone/>
              <a:tabLst>
                <a:tab pos="2092325" algn="l"/>
              </a:tabLst>
            </a:pPr>
            <a:r>
              <a:rPr lang="en-US" sz="1800">
                <a:latin typeface="Times New Roman" panose="02020603050405020304" pitchFamily="18" charset="0"/>
                <a:ea typeface="Times New Roman" panose="02020603050405020304" pitchFamily="18" charset="0"/>
              </a:rPr>
              <a:t>- </a:t>
            </a:r>
            <a:r>
              <a:rPr lang="vi-VN" sz="1800">
                <a:effectLst/>
                <a:latin typeface="Times New Roman" panose="02020603050405020304" pitchFamily="18" charset="0"/>
                <a:ea typeface="Times New Roman" panose="02020603050405020304" pitchFamily="18" charset="0"/>
              </a:rPr>
              <a:t>Mở rộng quy mô sản phẩm và dịch vụ</a:t>
            </a:r>
            <a:r>
              <a:rPr lang="en-US" sz="1800">
                <a:effectLst/>
                <a:latin typeface="Times New Roman" panose="02020603050405020304" pitchFamily="18" charset="0"/>
                <a:ea typeface="Times New Roman" panose="02020603050405020304" pitchFamily="18" charset="0"/>
              </a:rPr>
              <a:t>.</a:t>
            </a:r>
          </a:p>
          <a:p>
            <a:pPr marL="107950" indent="0" algn="just">
              <a:lnSpc>
                <a:spcPct val="150000"/>
              </a:lnSpc>
              <a:buNone/>
              <a:tabLst>
                <a:tab pos="2092325" algn="l"/>
              </a:tabLst>
            </a:pPr>
            <a:r>
              <a:rPr lang="en-US" sz="1800">
                <a:effectLst/>
                <a:latin typeface="Times New Roman" panose="02020603050405020304" pitchFamily="18" charset="0"/>
                <a:ea typeface="Times New Roman" panose="02020603050405020304" pitchFamily="18" charset="0"/>
              </a:rPr>
              <a:t>- </a:t>
            </a:r>
            <a:r>
              <a:rPr lang="vi-VN" sz="1800">
                <a:effectLst/>
                <a:latin typeface="Times New Roman" panose="02020603050405020304" pitchFamily="18" charset="0"/>
                <a:ea typeface="Times New Roman" panose="02020603050405020304" pitchFamily="18" charset="0"/>
              </a:rPr>
              <a:t>Cải thiện trải nghiệm người d</a:t>
            </a:r>
            <a:r>
              <a:rPr lang="en-US" sz="1800">
                <a:latin typeface="Times New Roman" panose="02020603050405020304" pitchFamily="18" charset="0"/>
                <a:ea typeface="Times New Roman" panose="02020603050405020304" pitchFamily="18" charset="0"/>
              </a:rPr>
              <a:t>ù</a:t>
            </a:r>
            <a:r>
              <a:rPr lang="vi-VN" sz="1800">
                <a:effectLst/>
                <a:latin typeface="Times New Roman" panose="02020603050405020304" pitchFamily="18" charset="0"/>
                <a:ea typeface="Times New Roman" panose="02020603050405020304" pitchFamily="18" charset="0"/>
              </a:rPr>
              <a:t>ng</a:t>
            </a:r>
            <a:r>
              <a:rPr lang="en-US" sz="1800">
                <a:effectLst/>
                <a:latin typeface="Times New Roman" panose="02020603050405020304" pitchFamily="18" charset="0"/>
                <a:ea typeface="Times New Roman" panose="02020603050405020304" pitchFamily="18" charset="0"/>
              </a:rPr>
              <a:t>.</a:t>
            </a:r>
          </a:p>
          <a:p>
            <a:pPr marL="107950" indent="0" algn="just">
              <a:lnSpc>
                <a:spcPct val="150000"/>
              </a:lnSpc>
              <a:buNone/>
              <a:tabLst>
                <a:tab pos="2092325" algn="l"/>
              </a:tabLst>
            </a:pPr>
            <a:r>
              <a:rPr lang="en-US" sz="1800">
                <a:effectLst/>
                <a:latin typeface="Times New Roman" panose="02020603050405020304" pitchFamily="18" charset="0"/>
                <a:ea typeface="Times New Roman" panose="02020603050405020304" pitchFamily="18" charset="0"/>
              </a:rPr>
              <a:t>- </a:t>
            </a:r>
            <a:r>
              <a:rPr lang="vi-VN" sz="1800">
                <a:effectLst/>
                <a:latin typeface="Times New Roman" panose="02020603050405020304" pitchFamily="18" charset="0"/>
                <a:ea typeface="Times New Roman" panose="02020603050405020304" pitchFamily="18" charset="0"/>
              </a:rPr>
              <a:t>Phát triển ứng dụng di động</a:t>
            </a:r>
            <a:r>
              <a:rPr lang="en-US" sz="1800">
                <a:effectLst/>
                <a:latin typeface="Times New Roman" panose="02020603050405020304" pitchFamily="18" charset="0"/>
                <a:ea typeface="Times New Roman" panose="02020603050405020304" pitchFamily="18" charset="0"/>
              </a:rPr>
              <a:t>.</a:t>
            </a:r>
          </a:p>
          <a:p>
            <a:pPr marL="107950" indent="0" algn="just">
              <a:lnSpc>
                <a:spcPct val="150000"/>
              </a:lnSpc>
              <a:buNone/>
              <a:tabLst>
                <a:tab pos="2092325" algn="l"/>
              </a:tabLst>
            </a:pPr>
            <a:r>
              <a:rPr lang="vi-VN" sz="1800">
                <a:effectLst/>
                <a:latin typeface="Times New Roman" panose="02020603050405020304" pitchFamily="18" charset="0"/>
                <a:ea typeface="Times New Roman" panose="02020603050405020304" pitchFamily="18" charset="0"/>
              </a:rPr>
              <a:t>- Tăng cường hoạt động marketing và quảng bá</a:t>
            </a:r>
            <a:r>
              <a:rPr lang="en-US" sz="180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538856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4"/>
          <p:cNvSpPr txBox="1">
            <a:spLocks noGrp="1"/>
          </p:cNvSpPr>
          <p:nvPr>
            <p:ph type="title"/>
          </p:nvPr>
        </p:nvSpPr>
        <p:spPr>
          <a:xfrm>
            <a:off x="3305200" y="2920211"/>
            <a:ext cx="5581500" cy="896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8000" dirty="0">
                <a:latin typeface="Times New Roman" panose="02020603050405020304" pitchFamily="18" charset="0"/>
                <a:cs typeface="Times New Roman" panose="02020603050405020304" pitchFamily="18" charset="0"/>
              </a:rPr>
              <a:t>Thank you!</a:t>
            </a:r>
            <a:endParaRPr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DOANH MỤC</a:t>
            </a:r>
            <a:endParaRPr dirty="0">
              <a:latin typeface="Times New Roman" panose="02020603050405020304" pitchFamily="18" charset="0"/>
              <a:cs typeface="Times New Roman" panose="02020603050405020304" pitchFamily="18" charset="0"/>
            </a:endParaRPr>
          </a:p>
        </p:txBody>
      </p:sp>
      <p:sp>
        <p:nvSpPr>
          <p:cNvPr id="383" name="Google Shape;383;p21"/>
          <p:cNvSpPr/>
          <p:nvPr/>
        </p:nvSpPr>
        <p:spPr>
          <a:xfrm>
            <a:off x="1357800" y="2353648"/>
            <a:ext cx="564306" cy="510849"/>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accent6"/>
                </a:solidFill>
                <a:latin typeface="Times New Roman" panose="02020603050405020304" pitchFamily="18" charset="0"/>
                <a:ea typeface="Bitter"/>
                <a:cs typeface="Times New Roman" panose="02020603050405020304" pitchFamily="18" charset="0"/>
                <a:sym typeface="Bitter"/>
              </a:rPr>
              <a:t>1</a:t>
            </a:r>
            <a:endParaRPr sz="1600" b="1">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4" name="Google Shape;384;p21"/>
          <p:cNvSpPr/>
          <p:nvPr/>
        </p:nvSpPr>
        <p:spPr>
          <a:xfrm>
            <a:off x="1357800" y="3200995"/>
            <a:ext cx="564306" cy="510849"/>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6"/>
                </a:solidFill>
                <a:latin typeface="Times New Roman" panose="02020603050405020304" pitchFamily="18" charset="0"/>
                <a:ea typeface="Bitter"/>
                <a:cs typeface="Times New Roman" panose="02020603050405020304" pitchFamily="18" charset="0"/>
                <a:sym typeface="Bitter"/>
              </a:rPr>
              <a:t>2</a:t>
            </a:r>
            <a:endParaRPr sz="1600" b="1" dirty="0">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5" name="Google Shape;385;p21"/>
          <p:cNvSpPr/>
          <p:nvPr/>
        </p:nvSpPr>
        <p:spPr>
          <a:xfrm>
            <a:off x="1357800" y="4053631"/>
            <a:ext cx="564306" cy="510849"/>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6"/>
                </a:solidFill>
                <a:latin typeface="Times New Roman" panose="02020603050405020304" pitchFamily="18" charset="0"/>
                <a:ea typeface="Bitter"/>
                <a:cs typeface="Times New Roman" panose="02020603050405020304" pitchFamily="18" charset="0"/>
                <a:sym typeface="Bitter"/>
              </a:rPr>
              <a:t>3</a:t>
            </a:r>
            <a:endParaRPr sz="1600" b="1" dirty="0">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8" name="Google Shape;388;p21"/>
          <p:cNvSpPr/>
          <p:nvPr/>
        </p:nvSpPr>
        <p:spPr>
          <a:xfrm>
            <a:off x="1357800" y="4906267"/>
            <a:ext cx="564306" cy="510849"/>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6"/>
                </a:solidFill>
                <a:latin typeface="Times New Roman" panose="02020603050405020304" pitchFamily="18" charset="0"/>
                <a:ea typeface="Bitter"/>
                <a:cs typeface="Times New Roman" panose="02020603050405020304" pitchFamily="18" charset="0"/>
                <a:sym typeface="Bitter"/>
              </a:rPr>
              <a:t>4</a:t>
            </a:r>
            <a:endParaRPr sz="1600" b="1" dirty="0">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 name="Title 2"/>
          <p:cNvSpPr>
            <a:spLocks noGrp="1"/>
          </p:cNvSpPr>
          <p:nvPr>
            <p:ph type="title" idx="6"/>
          </p:nvPr>
        </p:nvSpPr>
        <p:spPr>
          <a:xfrm>
            <a:off x="2106315" y="2291797"/>
            <a:ext cx="8148027" cy="572700"/>
          </a:xfrm>
        </p:spPr>
        <p:txBody>
          <a:bodyPr/>
          <a:lstStyle/>
          <a:p>
            <a:r>
              <a:rPr lang="en-US" b="1">
                <a:latin typeface="Times New Roman" panose="02020603050405020304" pitchFamily="18" charset="0"/>
                <a:cs typeface="Times New Roman" panose="02020603050405020304" pitchFamily="18" charset="0"/>
              </a:rPr>
              <a:t>MÔ TẢ ĐỀ TÀI</a:t>
            </a:r>
            <a:endParaRPr lang="en-US" b="1"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idx="14"/>
          </p:nvPr>
        </p:nvSpPr>
        <p:spPr>
          <a:xfrm>
            <a:off x="2106315" y="4926616"/>
            <a:ext cx="7121660" cy="572700"/>
          </a:xfrm>
        </p:spPr>
        <p:txBody>
          <a:bodyPr/>
          <a:lstStyle/>
          <a:p>
            <a:r>
              <a:rPr lang="en" b="1">
                <a:latin typeface="Times New Roman" panose="02020603050405020304" pitchFamily="18" charset="0"/>
                <a:cs typeface="Times New Roman" panose="02020603050405020304" pitchFamily="18" charset="0"/>
              </a:rPr>
              <a:t>KẾ QUẢ ĐẠT ĐƯỢC</a:t>
            </a:r>
            <a:endParaRPr lang="en-US" b="1" dirty="0">
              <a:latin typeface="Times New Roman" panose="02020603050405020304" pitchFamily="18" charset="0"/>
              <a:cs typeface="Times New Roman" panose="02020603050405020304" pitchFamily="18" charset="0"/>
            </a:endParaRPr>
          </a:p>
        </p:txBody>
      </p:sp>
      <p:sp>
        <p:nvSpPr>
          <p:cNvPr id="6" name="Title 5"/>
          <p:cNvSpPr>
            <a:spLocks noGrp="1"/>
          </p:cNvSpPr>
          <p:nvPr>
            <p:ph type="title" idx="8"/>
          </p:nvPr>
        </p:nvSpPr>
        <p:spPr>
          <a:xfrm>
            <a:off x="2106315" y="4048343"/>
            <a:ext cx="7121660" cy="572700"/>
          </a:xfrm>
        </p:spPr>
        <p:txBody>
          <a:bodyPr/>
          <a:lstStyle/>
          <a:p>
            <a:r>
              <a:rPr lang="en" b="1" dirty="0">
                <a:latin typeface="Times New Roman" panose="02020603050405020304" pitchFamily="18" charset="0"/>
                <a:cs typeface="Times New Roman" panose="02020603050405020304" pitchFamily="18" charset="0"/>
              </a:rPr>
              <a:t>MÔ HÌNH TRIỂN KHAI</a:t>
            </a:r>
            <a:endParaRPr lang="en-US" b="1"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idx="7"/>
          </p:nvPr>
        </p:nvSpPr>
        <p:spPr>
          <a:xfrm>
            <a:off x="2106315" y="3170070"/>
            <a:ext cx="4618950" cy="572700"/>
          </a:xfrm>
        </p:spPr>
        <p:txBody>
          <a:bodyPr/>
          <a:lstStyle/>
          <a:p>
            <a:r>
              <a:rPr lang="en" b="1">
                <a:latin typeface="Times New Roman" panose="02020603050405020304" pitchFamily="18" charset="0"/>
                <a:cs typeface="Times New Roman" panose="02020603050405020304" pitchFamily="18" charset="0"/>
              </a:rPr>
              <a:t>CƠ SỞ DỮ LIỆU</a:t>
            </a:r>
            <a:endParaRPr lang="en-US" b="1" dirty="0">
              <a:latin typeface="Times New Roman" panose="02020603050405020304" pitchFamily="18" charset="0"/>
              <a:cs typeface="Times New Roman" panose="02020603050405020304" pitchFamily="18" charset="0"/>
            </a:endParaRPr>
          </a:p>
        </p:txBody>
      </p:sp>
      <p:sp>
        <p:nvSpPr>
          <p:cNvPr id="2" name="Google Shape;384;p21">
            <a:extLst>
              <a:ext uri="{FF2B5EF4-FFF2-40B4-BE49-F238E27FC236}">
                <a16:creationId xmlns:a16="http://schemas.microsoft.com/office/drawing/2014/main" id="{3090E971-70BC-B6B3-E902-3A4121C5D3F2}"/>
              </a:ext>
            </a:extLst>
          </p:cNvPr>
          <p:cNvSpPr/>
          <p:nvPr/>
        </p:nvSpPr>
        <p:spPr>
          <a:xfrm>
            <a:off x="1357800" y="5671476"/>
            <a:ext cx="564306" cy="510849"/>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6"/>
                </a:solidFill>
                <a:latin typeface="Times New Roman" panose="02020603050405020304" pitchFamily="18" charset="0"/>
                <a:ea typeface="Bitter"/>
                <a:cs typeface="Times New Roman" panose="02020603050405020304" pitchFamily="18" charset="0"/>
                <a:sym typeface="Bitter"/>
              </a:rPr>
              <a:t>5</a:t>
            </a:r>
            <a:endParaRPr sz="1600" b="1" dirty="0">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5" name="Title 3">
            <a:extLst>
              <a:ext uri="{FF2B5EF4-FFF2-40B4-BE49-F238E27FC236}">
                <a16:creationId xmlns:a16="http://schemas.microsoft.com/office/drawing/2014/main" id="{FB84725E-CB80-7716-6AB0-7D1D594AC024}"/>
              </a:ext>
            </a:extLst>
          </p:cNvPr>
          <p:cNvSpPr txBox="1">
            <a:spLocks/>
          </p:cNvSpPr>
          <p:nvPr/>
        </p:nvSpPr>
        <p:spPr>
          <a:xfrm>
            <a:off x="2106315" y="5640550"/>
            <a:ext cx="7121660" cy="5727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600" b="0" i="0" u="none" strike="noStrike" cap="none">
                <a:solidFill>
                  <a:schemeClr val="dk1"/>
                </a:solidFill>
                <a:latin typeface="Bitter SemiBold"/>
                <a:ea typeface="Bitter SemiBold"/>
                <a:cs typeface="Bitter SemiBold"/>
                <a:sym typeface="Bitter SemiBold"/>
              </a:defRPr>
            </a:lvl1pPr>
            <a:lvl2pPr marR="0" lvl="1"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9pPr>
          </a:lstStyle>
          <a:p>
            <a:r>
              <a:rPr lang="en" b="1">
                <a:latin typeface="Times New Roman" panose="02020603050405020304" pitchFamily="18" charset="0"/>
                <a:cs typeface="Times New Roman" panose="02020603050405020304" pitchFamily="18" charset="0"/>
              </a:rPr>
              <a:t>KẾ LUẬN VÀ HƯỚNG PHÁT TRIỂN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268963" y="2088250"/>
            <a:ext cx="7607287" cy="2066100"/>
          </a:xfrm>
          <a:prstGeom prst="rect">
            <a:avLst/>
          </a:prstGeom>
        </p:spPr>
        <p:txBody>
          <a:bodyPr spcFirstLastPara="1" wrap="square" lIns="121900" tIns="121900" rIns="121900" bIns="121900" anchor="ctr" anchorCtr="0">
            <a:noAutofit/>
          </a:bodyPr>
          <a:lstStyle/>
          <a:p>
            <a:pPr lvl="0"/>
            <a:r>
              <a:rPr lang="en-US"/>
              <a:t>MÔ TẢ ĐỀ TÀI</a:t>
            </a:r>
            <a:endParaRPr dirty="0"/>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b="1" i="0">
                <a:ln w="19050" cap="flat" cmpd="sng">
                  <a:solidFill>
                    <a:schemeClr val="accent5"/>
                  </a:solidFill>
                  <a:prstDash val="solid"/>
                  <a:round/>
                  <a:headEnd type="none" w="sm" len="sm"/>
                  <a:tailEnd type="none" w="sm" len="sm"/>
                </a:ln>
                <a:solidFill>
                  <a:schemeClr val="accent6"/>
                </a:solidFill>
                <a:latin typeface="Bitter"/>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TẢ ĐỀ TÀI</a:t>
            </a:r>
            <a:endParaRPr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idx="15"/>
          </p:nvPr>
        </p:nvSpPr>
        <p:spPr>
          <a:xfrm>
            <a:off x="1081548" y="2133600"/>
            <a:ext cx="10176387" cy="4178710"/>
          </a:xfrm>
        </p:spPr>
        <p:txBody>
          <a:bodyPr/>
          <a:lstStyle/>
          <a:p>
            <a:pPr>
              <a:lnSpc>
                <a:spcPct val="150000"/>
              </a:lnSpc>
            </a:pPr>
            <a:r>
              <a:rPr lang="en-US" sz="1800">
                <a:effectLst/>
                <a:latin typeface="Times New Roman" panose="02020603050405020304" pitchFamily="18" charset="0"/>
                <a:ea typeface="Times New Roman" panose="02020603050405020304" pitchFamily="18" charset="0"/>
              </a:rPr>
              <a:t>	Trong bối cảnh toàn cầu hoá và sự phát triển mạnh mẽ của công nghệ thông tin, việc quảng bá và tiếp thị sản phẩm trở nên quan trọng hơn bao giờ hết. Đặc biệt, đối với các sản phẩm mỹ nghệ địa phương, việc ứng dụng công nghệ số không chỉ giúp bảo tồn và phát huy giá trị văn hóa truyền thống mà còn mở rộng thị trường tiêu thụ, góp phần nâng cao thu nhập cho người dân.</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a:t>
            </a: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	Trong hệ thống website quảng bá sản phẩm thủ công mỹ nghệ theo địa phương</a:t>
            </a:r>
            <a:r>
              <a:rPr lang="en-US" sz="1800">
                <a:latin typeface="Times New Roman" panose="02020603050405020304" pitchFamily="18" charset="0"/>
                <a:ea typeface="Times New Roman" panose="02020603050405020304" pitchFamily="18" charset="0"/>
              </a:rPr>
              <a:t> sẽ</a:t>
            </a:r>
            <a:r>
              <a:rPr lang="en-US" sz="1800">
                <a:effectLst/>
                <a:latin typeface="Times New Roman" panose="02020603050405020304" pitchFamily="18" charset="0"/>
                <a:ea typeface="Times New Roman" panose="02020603050405020304" pitchFamily="18" charset="0"/>
              </a:rPr>
              <a:t> </a:t>
            </a:r>
            <a:r>
              <a:rPr lang="en-US" sz="1800">
                <a:latin typeface="Times New Roman" panose="02020603050405020304" pitchFamily="18" charset="0"/>
                <a:ea typeface="Times New Roman" panose="02020603050405020304" pitchFamily="18" charset="0"/>
              </a:rPr>
              <a:t>bao gồm</a:t>
            </a:r>
            <a:r>
              <a:rPr lang="en-US" sz="1800">
                <a:effectLst/>
                <a:latin typeface="Times New Roman" panose="02020603050405020304" pitchFamily="18" charset="0"/>
                <a:ea typeface="Times New Roman" panose="02020603050405020304" pitchFamily="18" charset="0"/>
              </a:rPr>
              <a:t> các đối tượng tham gia vào hệ thống như sau: Quản trị viên và </a:t>
            </a:r>
            <a:r>
              <a:rPr lang="en-US" sz="1800">
                <a:latin typeface="Times New Roman" panose="02020603050405020304" pitchFamily="18" charset="0"/>
                <a:ea typeface="Times New Roman" panose="02020603050405020304" pitchFamily="18" charset="0"/>
              </a:rPr>
              <a:t>khách hàng</a:t>
            </a:r>
            <a:r>
              <a:rPr lang="en-US" sz="180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70252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TẢ ĐỀ TÀI</a:t>
            </a:r>
            <a:endParaRPr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idx="15"/>
          </p:nvPr>
        </p:nvSpPr>
        <p:spPr>
          <a:xfrm>
            <a:off x="1081548" y="2133600"/>
            <a:ext cx="10133848" cy="4178710"/>
          </a:xfrm>
        </p:spPr>
        <p:txBody>
          <a:bodyPr/>
          <a:lstStyle/>
          <a:p>
            <a:pPr>
              <a:lnSpc>
                <a:spcPct val="150000"/>
              </a:lnSpc>
            </a:pPr>
            <a:br>
              <a:rPr lang="en-US" sz="1800">
                <a:effectLst/>
                <a:latin typeface="Times New Roman" panose="02020603050405020304" pitchFamily="18" charset="0"/>
                <a:ea typeface="Times New Roman" panose="02020603050405020304" pitchFamily="18" charset="0"/>
              </a:rPr>
            </a:br>
            <a:endParaRPr lang="en-US" sz="1800">
              <a:effectLst/>
              <a:latin typeface="Times New Roman" panose="02020603050405020304" pitchFamily="18" charset="0"/>
              <a:ea typeface="Times New Roman" panose="02020603050405020304" pitchFamily="18" charset="0"/>
            </a:endParaRPr>
          </a:p>
        </p:txBody>
      </p:sp>
      <p:sp>
        <p:nvSpPr>
          <p:cNvPr id="3" name="Title 6">
            <a:extLst>
              <a:ext uri="{FF2B5EF4-FFF2-40B4-BE49-F238E27FC236}">
                <a16:creationId xmlns:a16="http://schemas.microsoft.com/office/drawing/2014/main" id="{4CCC8720-FAFC-CAB5-5E00-112E8825A94C}"/>
              </a:ext>
            </a:extLst>
          </p:cNvPr>
          <p:cNvSpPr txBox="1">
            <a:spLocks/>
          </p:cNvSpPr>
          <p:nvPr/>
        </p:nvSpPr>
        <p:spPr>
          <a:xfrm>
            <a:off x="1039009" y="2133600"/>
            <a:ext cx="10176387" cy="417871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600" b="0" i="0" u="none" strike="noStrike" cap="none">
                <a:solidFill>
                  <a:schemeClr val="dk1"/>
                </a:solidFill>
                <a:latin typeface="Bitter SemiBold"/>
                <a:ea typeface="Bitter SemiBold"/>
                <a:cs typeface="Bitter SemiBold"/>
                <a:sym typeface="Bitter SemiBold"/>
              </a:defRPr>
            </a:lvl1pPr>
            <a:lvl2pPr marR="0" lvl="1"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9pPr>
          </a:lstStyle>
          <a:p>
            <a:pPr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Khách hàng có quyền sau đây:</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Chức năng đăng nhập, đăng xuất hệ thống.</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Chức năng đăng ký tài khoản.</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Chức năng thêm, sửa, xoá sản phẩm trong giỏ hàng.</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Chức năng tìm kiếm sản phẩm.</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Chức năng thanh toán.</a:t>
            </a:r>
          </a:p>
        </p:txBody>
      </p:sp>
    </p:spTree>
    <p:extLst>
      <p:ext uri="{BB962C8B-B14F-4D97-AF65-F5344CB8AC3E}">
        <p14:creationId xmlns:p14="http://schemas.microsoft.com/office/powerpoint/2010/main" val="8386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lvl="0"/>
            <a:r>
              <a:rPr lang="en-US">
                <a:latin typeface="Times New Roman" panose="02020603050405020304" pitchFamily="18" charset="0"/>
                <a:cs typeface="Times New Roman" panose="02020603050405020304" pitchFamily="18" charset="0"/>
              </a:rPr>
              <a:t>MÔ TẢ ĐỀ TÀI</a:t>
            </a:r>
            <a:endParaRPr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idx="15"/>
          </p:nvPr>
        </p:nvSpPr>
        <p:spPr>
          <a:xfrm>
            <a:off x="1081548" y="2133600"/>
            <a:ext cx="10133848" cy="4178710"/>
          </a:xfrm>
        </p:spPr>
        <p:txBody>
          <a:bodyPr/>
          <a:lstStyle/>
          <a:p>
            <a:pPr>
              <a:lnSpc>
                <a:spcPct val="150000"/>
              </a:lnSpc>
            </a:pPr>
            <a:br>
              <a:rPr lang="en-US" sz="1800">
                <a:effectLst/>
                <a:latin typeface="Times New Roman" panose="02020603050405020304" pitchFamily="18" charset="0"/>
                <a:ea typeface="Times New Roman" panose="02020603050405020304" pitchFamily="18" charset="0"/>
              </a:rPr>
            </a:br>
            <a:endParaRPr lang="en-US" sz="1800">
              <a:effectLst/>
              <a:latin typeface="Times New Roman" panose="02020603050405020304" pitchFamily="18" charset="0"/>
              <a:ea typeface="Times New Roman" panose="02020603050405020304" pitchFamily="18" charset="0"/>
            </a:endParaRPr>
          </a:p>
        </p:txBody>
      </p:sp>
      <p:sp>
        <p:nvSpPr>
          <p:cNvPr id="3" name="Title 6">
            <a:extLst>
              <a:ext uri="{FF2B5EF4-FFF2-40B4-BE49-F238E27FC236}">
                <a16:creationId xmlns:a16="http://schemas.microsoft.com/office/drawing/2014/main" id="{4CCC8720-FAFC-CAB5-5E00-112E8825A94C}"/>
              </a:ext>
            </a:extLst>
          </p:cNvPr>
          <p:cNvSpPr txBox="1">
            <a:spLocks/>
          </p:cNvSpPr>
          <p:nvPr/>
        </p:nvSpPr>
        <p:spPr>
          <a:xfrm>
            <a:off x="1039009" y="2133600"/>
            <a:ext cx="10176387" cy="417871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600" b="0" i="0" u="none" strike="noStrike" cap="none">
                <a:solidFill>
                  <a:schemeClr val="dk1"/>
                </a:solidFill>
                <a:latin typeface="Bitter SemiBold"/>
                <a:ea typeface="Bitter SemiBold"/>
                <a:cs typeface="Bitter SemiBold"/>
                <a:sym typeface="Bitter SemiBold"/>
              </a:defRPr>
            </a:lvl1pPr>
            <a:lvl2pPr marR="0" lvl="1"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0" i="0" u="none" strike="noStrike" cap="none">
                <a:solidFill>
                  <a:schemeClr val="dk1"/>
                </a:solidFill>
                <a:latin typeface="Abril Fatface"/>
                <a:ea typeface="Abril Fatface"/>
                <a:cs typeface="Abril Fatface"/>
                <a:sym typeface="Abril Fatface"/>
              </a:defRPr>
            </a:lvl9pPr>
          </a:lstStyle>
          <a:p>
            <a:pPr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Admin có quyền thực hiện các chức năng sau:</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Chức năng đăng nhập, đăng xuất hệ thống.</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Quản lý thông tin danh mục.</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Quản lý thông tin sản phẩm.</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Quản lý hoá đơn sản phẩm.</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Quản lý thông tin địa phương.</a:t>
            </a:r>
          </a:p>
          <a:p>
            <a:pPr indent="450215" algn="just">
              <a:lnSpc>
                <a:spcPct val="150000"/>
              </a:lnSpc>
              <a:spcBef>
                <a:spcPts val="600"/>
              </a:spcBef>
              <a:spcAft>
                <a:spcPts val="600"/>
              </a:spcAft>
            </a:pPr>
            <a:r>
              <a:rPr lang="en-US" sz="1800">
                <a:effectLst/>
                <a:latin typeface="Times New Roman" panose="02020603050405020304" pitchFamily="18" charset="0"/>
                <a:ea typeface="Times New Roman" panose="02020603050405020304" pitchFamily="18" charset="0"/>
              </a:rPr>
              <a:t>+ Quản lý thông tin khách hang.</a:t>
            </a:r>
          </a:p>
        </p:txBody>
      </p:sp>
    </p:spTree>
    <p:extLst>
      <p:ext uri="{BB962C8B-B14F-4D97-AF65-F5344CB8AC3E}">
        <p14:creationId xmlns:p14="http://schemas.microsoft.com/office/powerpoint/2010/main" val="2692283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486950" y="2088250"/>
            <a:ext cx="7389300" cy="2066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CƠ SỞ DỮ LIỆU</a:t>
            </a:r>
            <a:endParaRPr dirty="0">
              <a:latin typeface="Times New Roman" panose="02020603050405020304" pitchFamily="18" charset="0"/>
              <a:cs typeface="Times New Roman" panose="02020603050405020304" pitchFamily="18" charset="0"/>
            </a:endParaRP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dirty="0">
                <a:ln w="19050" cap="flat" cmpd="sng">
                  <a:solidFill>
                    <a:schemeClr val="accent5"/>
                  </a:solidFill>
                  <a:prstDash val="solid"/>
                  <a:round/>
                  <a:headEnd type="none" w="sm" len="sm"/>
                  <a:tailEnd type="none" w="sm" len="sm"/>
                </a:ln>
                <a:solidFill>
                  <a:schemeClr val="accent6"/>
                </a:solidFill>
                <a:latin typeface="Bitter"/>
              </a:rPr>
              <a:t>2</a:t>
            </a:r>
            <a:endParaRPr b="1" i="0" dirty="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130506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lvl="0"/>
            <a:r>
              <a:rPr lang="en">
                <a:latin typeface="Times New Roman" panose="02020603050405020304" pitchFamily="18" charset="0"/>
                <a:cs typeface="Times New Roman" panose="02020603050405020304" pitchFamily="18" charset="0"/>
              </a:rPr>
              <a:t>CƠ SỞ DỮ LIỆU</a:t>
            </a:r>
            <a:endParaRPr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9A1600C-1157-E1D3-DC4C-D3B2F5B2E36E}"/>
              </a:ext>
            </a:extLst>
          </p:cNvPr>
          <p:cNvPicPr>
            <a:picLocks noChangeAspect="1"/>
          </p:cNvPicPr>
          <p:nvPr/>
        </p:nvPicPr>
        <p:blipFill>
          <a:blip r:embed="rId3"/>
          <a:stretch>
            <a:fillRect/>
          </a:stretch>
        </p:blipFill>
        <p:spPr>
          <a:xfrm>
            <a:off x="1232250" y="1877962"/>
            <a:ext cx="9750382" cy="4365523"/>
          </a:xfrm>
          <a:prstGeom prst="rect">
            <a:avLst/>
          </a:prstGeom>
        </p:spPr>
      </p:pic>
      <p:sp>
        <p:nvSpPr>
          <p:cNvPr id="7" name="Google Shape;413;p24">
            <a:extLst>
              <a:ext uri="{FF2B5EF4-FFF2-40B4-BE49-F238E27FC236}">
                <a16:creationId xmlns:a16="http://schemas.microsoft.com/office/drawing/2014/main" id="{203D1AB5-5962-AE73-F00E-2D057240FA8B}"/>
              </a:ext>
            </a:extLst>
          </p:cNvPr>
          <p:cNvSpPr txBox="1">
            <a:spLocks/>
          </p:cNvSpPr>
          <p:nvPr/>
        </p:nvSpPr>
        <p:spPr>
          <a:xfrm>
            <a:off x="3214337" y="6277895"/>
            <a:ext cx="5610925" cy="58010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1pPr>
            <a:lvl2pPr marL="914400" marR="0" lvl="1" indent="-349250" algn="l" rtl="0">
              <a:lnSpc>
                <a:spcPct val="115000"/>
              </a:lnSpc>
              <a:spcBef>
                <a:spcPts val="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2pPr>
            <a:lvl3pPr marL="1371600" marR="0" lvl="2"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3pPr>
            <a:lvl4pPr marL="1828800" marR="0" lvl="3"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4pPr>
            <a:lvl5pPr marL="2286000" marR="0" lvl="4"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5pPr>
            <a:lvl6pPr marL="2743200" marR="0" lvl="5"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6pPr>
            <a:lvl7pPr marL="3200400" marR="0" lvl="6"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7pPr>
            <a:lvl8pPr marL="3657600" marR="0" lvl="7" indent="-349250" algn="l" rtl="0">
              <a:lnSpc>
                <a:spcPct val="115000"/>
              </a:lnSpc>
              <a:spcBef>
                <a:spcPts val="2100"/>
              </a:spcBef>
              <a:spcAft>
                <a:spcPts val="0"/>
              </a:spcAft>
              <a:buClr>
                <a:schemeClr val="dk2"/>
              </a:buClr>
              <a:buSzPts val="1900"/>
              <a:buFont typeface="Ubuntu"/>
              <a:buChar char="○"/>
              <a:defRPr sz="1900" b="0" i="0" u="none" strike="noStrike" cap="none">
                <a:solidFill>
                  <a:schemeClr val="dk2"/>
                </a:solidFill>
                <a:latin typeface="Ubuntu"/>
                <a:ea typeface="Ubuntu"/>
                <a:cs typeface="Ubuntu"/>
                <a:sym typeface="Ubuntu"/>
              </a:defRPr>
            </a:lvl8pPr>
            <a:lvl9pPr marL="4114800" marR="0" lvl="8" indent="-349250" algn="l" rtl="0">
              <a:lnSpc>
                <a:spcPct val="115000"/>
              </a:lnSpc>
              <a:spcBef>
                <a:spcPts val="2100"/>
              </a:spcBef>
              <a:spcAft>
                <a:spcPts val="2100"/>
              </a:spcAft>
              <a:buClr>
                <a:schemeClr val="dk2"/>
              </a:buClr>
              <a:buSzPts val="1900"/>
              <a:buFont typeface="Ubuntu"/>
              <a:buChar char="■"/>
              <a:defRPr sz="1900" b="0" i="0" u="none" strike="noStrike" cap="none">
                <a:solidFill>
                  <a:schemeClr val="dk2"/>
                </a:solidFill>
                <a:latin typeface="Ubuntu"/>
                <a:ea typeface="Ubuntu"/>
                <a:cs typeface="Ubuntu"/>
                <a:sym typeface="Ubuntu"/>
              </a:defRPr>
            </a:lvl9pPr>
          </a:lstStyle>
          <a:p>
            <a:pPr marL="107950" indent="0" algn="ctr">
              <a:buNone/>
            </a:pPr>
            <a:r>
              <a:rPr lang="en-US" sz="1800" b="1">
                <a:latin typeface="Times New Roman" panose="02020603050405020304" pitchFamily="18" charset="0"/>
                <a:cs typeface="Times New Roman" panose="02020603050405020304" pitchFamily="18" charset="0"/>
              </a:rPr>
              <a:t>CÁC THỰC THỂ TRONG CƠ SỞ DỮ LIỆU</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29198"/>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FDF7E7"/>
      </a:lt1>
      <a:dk2>
        <a:srgbClr val="000000"/>
      </a:dk2>
      <a:lt2>
        <a:srgbClr val="EEEEEE"/>
      </a:lt2>
      <a:accent1>
        <a:srgbClr val="89B6DD"/>
      </a:accent1>
      <a:accent2>
        <a:srgbClr val="FDD2CB"/>
      </a:accent2>
      <a:accent3>
        <a:srgbClr val="FCC218"/>
      </a:accent3>
      <a:accent4>
        <a:srgbClr val="C4D2D7"/>
      </a:accent4>
      <a:accent5>
        <a:srgbClr val="000000"/>
      </a:accent5>
      <a:accent6>
        <a:srgbClr val="FFFFFF"/>
      </a:accent6>
      <a:hlink>
        <a:srgbClr val="6685A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1047</Words>
  <Application>Microsoft Office PowerPoint</Application>
  <PresentationFormat>Widescreen</PresentationFormat>
  <Paragraphs>105</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Bitter</vt:lpstr>
      <vt:lpstr>Arial</vt:lpstr>
      <vt:lpstr>Calibri</vt:lpstr>
      <vt:lpstr>Abril Fatface</vt:lpstr>
      <vt:lpstr>Bitter SemiBold</vt:lpstr>
      <vt:lpstr>Times New Roman</vt:lpstr>
      <vt:lpstr>Aldrich</vt:lpstr>
      <vt:lpstr>Ubuntu</vt:lpstr>
      <vt:lpstr>SlidesMania</vt:lpstr>
      <vt:lpstr>KHOÁ LUẬN TỐT NGHIỆP HỌC KỲ II, NĂM HỌC 2023-2024  XÂY DỰNG WEBSITE QUẢNG BÁ SẢN PHẨM THỦ CÔNG MỸ NGHỆ THEO ĐỊA PHƯƠNG</vt:lpstr>
      <vt:lpstr>MỞ ĐẦU</vt:lpstr>
      <vt:lpstr>DOANH MỤC</vt:lpstr>
      <vt:lpstr>MÔ TẢ ĐỀ TÀI</vt:lpstr>
      <vt:lpstr>MÔ TẢ ĐỀ TÀI</vt:lpstr>
      <vt:lpstr>MÔ TẢ ĐỀ TÀI</vt:lpstr>
      <vt:lpstr>MÔ TẢ ĐỀ TÀI</vt:lpstr>
      <vt:lpstr>CƠ SỞ DỮ LIỆU</vt:lpstr>
      <vt:lpstr>CƠ SỞ DỮ LIỆU</vt:lpstr>
      <vt:lpstr>MÔ HÌNH  TRIỂN KHAI</vt:lpstr>
      <vt:lpstr>MÔ HÌNH TRIỂN KHAI</vt:lpstr>
      <vt:lpstr>MÔ HÌNH TRIỂN KHAI</vt:lpstr>
      <vt:lpstr>MÔ HÌNH TRIỂN KHAI</vt:lpstr>
      <vt:lpstr>MÔ HÌNH TRIỂN KHAI</vt:lpstr>
      <vt:lpstr>MÔ HÌNH TRIỂN KHAI</vt:lpstr>
      <vt:lpstr>MÔ HÌNH TRIỂN KHAI</vt:lpstr>
      <vt:lpstr>MÔ HÌNH TRIỂN KHAI</vt:lpstr>
      <vt:lpstr>KẾT QUẢ ĐẠT ĐƯỢC</vt:lpstr>
      <vt:lpstr>KẾT QUẢ ĐẠT ĐƯỢC</vt:lpstr>
      <vt:lpstr>KẾT QUẢ ĐẠT ĐƯỢC</vt:lpstr>
      <vt:lpstr>KẾT QUẢ ĐẠT ĐƯỢC</vt:lpstr>
      <vt:lpstr>KẾT QUẢ ĐẠT ĐƯỢC</vt:lpstr>
      <vt:lpstr>KẾ LUẬN VÀ HƯỚNG PHÁT TRIỂN</vt:lpstr>
      <vt:lpstr>KẾT LUẬN VÀ HƯỚNG PHÁT TRIỂN</vt:lpstr>
      <vt:lpstr>KẾT LUẬN VÀ HƯỚNG PHÁT TRIỂN</vt:lpstr>
      <vt:lpstr>KẾT LUẬN VÀ HƯỚNG PHÁT TRIỂN</vt:lpstr>
      <vt:lpstr>KẾT LUẬN VÀ HƯỚNG PHÁT TRIỂN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BÁN PHỤ KIỆN THÚ CƯNG BẰNG YII FRAMEWORK</dc:title>
  <dc:creator>Minh Dang</dc:creator>
  <cp:lastModifiedBy>Minh Dang</cp:lastModifiedBy>
  <cp:revision>63</cp:revision>
  <dcterms:modified xsi:type="dcterms:W3CDTF">2024-07-18T07:32:43Z</dcterms:modified>
</cp:coreProperties>
</file>