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63" r:id="rId2"/>
    <p:sldId id="269" r:id="rId3"/>
    <p:sldId id="270" r:id="rId4"/>
    <p:sldId id="275" r:id="rId5"/>
    <p:sldId id="271" r:id="rId6"/>
    <p:sldId id="272" r:id="rId7"/>
    <p:sldId id="266" r:id="rId8"/>
    <p:sldId id="274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85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60FF6-4F02-41AF-9D79-9820270FCBD6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7CFDA-6ECB-4984-BC1D-18C52F4245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25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609C5-75BB-4414-9338-7A1C0CAD17B5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F0A6-9DE7-4D4F-86C7-D6F614E294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90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BF0A6-9DE7-4D4F-86C7-D6F614E2948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6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6012180" y="359898"/>
            <a:ext cx="57734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pic>
        <p:nvPicPr>
          <p:cNvPr id="2" name="Picture 1" descr="Close up of a light bulb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"/>
            <a:ext cx="5864352" cy="6851904"/>
          </a:xfrm>
          <a:prstGeom prst="rect">
            <a:avLst/>
          </a:prstGeom>
        </p:spPr>
      </p:pic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6012180" y="1850064"/>
            <a:ext cx="57734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E7ED-526C-43D7-BA41-7DEE51FD568E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03F-04F5-4D09-800D-7870715B9ED9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7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687C-0397-4298-B160-26D34EC67BB0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0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5177-F084-49E7-ADEE-00812B3D582B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1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422400" y="-54"/>
            <a:ext cx="1076545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940" y="2600325"/>
            <a:ext cx="10166316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4" name="Picture 13" descr="Close up of light filament of a half bulb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5079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5940" y="1066800"/>
            <a:ext cx="10166316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39ED-27B9-4997-BF90-3A238D0607E9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0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4FCC-F745-44A0-B2E4-C91714F31EB6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0EA4-DCC4-4D4C-953F-F31E92EE505C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0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08-6BA5-45A1-80AB-C11AC921B6C6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82A9-7CD7-4D15-868B-D8AF30864858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4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108712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108712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BC6A-4AB7-47F1-904A-90BC8DD816B4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BC9A-EBF0-4E12-A1D3-DD221366B0A1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2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descr="Close up of a light bulb"/>
          <p:cNvGrpSpPr/>
          <p:nvPr userDrawn="1"/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445079" cy="6858000"/>
            </a:xfrm>
            <a:prstGeom prst="rect">
              <a:avLst/>
            </a:prstGeom>
          </p:spPr>
        </p:pic>
      </p:grp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  <a:extLst/>
          </a:lstStyle>
          <a:p>
            <a:fld id="{7157590A-740B-4548-A79B-F8E5167210D0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  <a:effectLst/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9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b="0" kern="1200">
          <a:solidFill>
            <a:schemeClr val="accent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Decentralized </a:t>
            </a:r>
            <a:br>
              <a:rPr lang="en-US" sz="3200" dirty="0"/>
            </a:br>
            <a:r>
              <a:rPr lang="en-US" sz="3200" dirty="0"/>
              <a:t>Smart Energy Grid </a:t>
            </a:r>
            <a:br>
              <a:rPr lang="en-US" sz="3200" dirty="0"/>
            </a:br>
            <a:r>
              <a:rPr lang="en-US" sz="3200" dirty="0"/>
              <a:t>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demand side approach to power regulation.</a:t>
            </a:r>
          </a:p>
        </p:txBody>
      </p:sp>
    </p:spTree>
    <p:extLst>
      <p:ext uri="{BB962C8B-B14F-4D97-AF65-F5344CB8AC3E}">
        <p14:creationId xmlns:p14="http://schemas.microsoft.com/office/powerpoint/2010/main" val="279058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025684" y="304800"/>
            <a:ext cx="10166316" cy="2286000"/>
          </a:xfrm>
        </p:spPr>
        <p:txBody>
          <a:bodyPr>
            <a:normAutofit/>
          </a:bodyPr>
          <a:lstStyle/>
          <a:p>
            <a:r>
              <a:rPr lang="en-US" sz="3200" dirty="0"/>
              <a:t>Increasing Demand for Renewable Energy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8EEEC8D-4BC1-B2D0-491F-16D4F9BC1E3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147979" y="1552073"/>
            <a:ext cx="701833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56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1A58AD2-6DA2-425A-8989-BF357717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265" y="1149372"/>
            <a:ext cx="6327407" cy="741988"/>
          </a:xfrm>
        </p:spPr>
        <p:txBody>
          <a:bodyPr>
            <a:normAutofit/>
          </a:bodyPr>
          <a:lstStyle/>
          <a:p>
            <a:r>
              <a:rPr lang="en-US" sz="4800" dirty="0"/>
              <a:t>The Four Star Grid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228533C-7139-EDF2-806A-C808ED52821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058157" y="1071897"/>
            <a:ext cx="839787" cy="89693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86D13F-21D0-649A-2DF8-CD1DC5FCB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591" y="5663595"/>
            <a:ext cx="841321" cy="8961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773426-CF18-02E2-A317-AD2E24D79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0264" y="5705543"/>
            <a:ext cx="841321" cy="8961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3AF89E-7E66-8975-D44E-850B0C8AD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674" y="3561755"/>
            <a:ext cx="1704755" cy="17744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88E71F-F5B6-12A2-88E0-BF5C9CFE8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V="1">
            <a:off x="7991613" y="2737554"/>
            <a:ext cx="972876" cy="4467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F2E9374-6610-ABE1-0052-BBD607341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138484">
            <a:off x="6397324" y="5281521"/>
            <a:ext cx="1037818" cy="47658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6BCCCEE-3999-71B1-EB6F-4E9D937AA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336355">
            <a:off x="9617489" y="5266097"/>
            <a:ext cx="1104987" cy="50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B91773-06D1-0486-26B7-F21A3AA7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the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2763F5-C4DE-A7B6-BF0C-0B1AE2E00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What is in it</a:t>
            </a:r>
          </a:p>
          <a:p>
            <a:pPr lvl="1"/>
            <a:r>
              <a:rPr lang="en-US" dirty="0"/>
              <a:t>Three key variables</a:t>
            </a:r>
          </a:p>
          <a:p>
            <a:pPr lvl="2"/>
            <a:r>
              <a:rPr lang="en-US" dirty="0"/>
              <a:t>P- Power produced/consumed</a:t>
            </a:r>
          </a:p>
          <a:p>
            <a:pPr lvl="2"/>
            <a:r>
              <a:rPr lang="en-US" dirty="0"/>
              <a:t>G- Coefficient proportional to price elasticity</a:t>
            </a:r>
          </a:p>
          <a:p>
            <a:pPr lvl="2"/>
            <a:r>
              <a:rPr lang="en-US" dirty="0"/>
              <a:t>And T – Each participants reaction time to an electrical price change.</a:t>
            </a:r>
          </a:p>
          <a:p>
            <a:endParaRPr lang="en-US" dirty="0"/>
          </a:p>
          <a:p>
            <a:r>
              <a:rPr lang="en-US" dirty="0"/>
              <a:t>What is it about</a:t>
            </a:r>
          </a:p>
          <a:p>
            <a:pPr lvl="1"/>
            <a:r>
              <a:rPr lang="en-US" dirty="0"/>
              <a:t>Variables explore the stability during operation.</a:t>
            </a:r>
          </a:p>
          <a:p>
            <a:endParaRPr lang="en-US" dirty="0"/>
          </a:p>
          <a:p>
            <a:r>
              <a:rPr lang="en-US" dirty="0"/>
              <a:t>Where did it come from</a:t>
            </a:r>
          </a:p>
          <a:p>
            <a:pPr lvl="1"/>
            <a:r>
              <a:rPr lang="en-US" dirty="0"/>
              <a:t>Created by V. </a:t>
            </a:r>
            <a:r>
              <a:rPr lang="en-US" dirty="0" err="1"/>
              <a:t>Arzamasov</a:t>
            </a:r>
            <a:r>
              <a:rPr lang="en-US" dirty="0"/>
              <a:t>, Bohm K, </a:t>
            </a:r>
            <a:r>
              <a:rPr lang="en-US" dirty="0" err="1"/>
              <a:t>Jochem</a:t>
            </a:r>
            <a:r>
              <a:rPr lang="en-US" dirty="0"/>
              <a:t> P and provided to the UCI Machine Learning </a:t>
            </a:r>
            <a:r>
              <a:rPr lang="en-US" dirty="0" err="1"/>
              <a:t>Repositry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2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1A58AD2-6DA2-425A-8989-BF357717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Energy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A0960-8430-1B46-A498-7E9B0E5B5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2710" y="1417638"/>
            <a:ext cx="4700308" cy="4800600"/>
          </a:xfrm>
        </p:spPr>
      </p:pic>
    </p:spTree>
    <p:extLst>
      <p:ext uri="{BB962C8B-B14F-4D97-AF65-F5344CB8AC3E}">
        <p14:creationId xmlns:p14="http://schemas.microsoft.com/office/powerpoint/2010/main" val="106586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1A58AD2-6DA2-425A-8989-BF357717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Ranges of Stability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ED3E32-6A74-F9F8-464E-C176502CC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939" y="1447800"/>
            <a:ext cx="8623659" cy="4800600"/>
          </a:xfrm>
        </p:spPr>
      </p:pic>
    </p:spTree>
    <p:extLst>
      <p:ext uri="{BB962C8B-B14F-4D97-AF65-F5344CB8AC3E}">
        <p14:creationId xmlns:p14="http://schemas.microsoft.com/office/powerpoint/2010/main" val="389002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testing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3529285"/>
              </p:ext>
            </p:extLst>
          </p:nvPr>
        </p:nvGraphicFramePr>
        <p:xfrm>
          <a:off x="1572126" y="1524000"/>
          <a:ext cx="6352675" cy="4371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535">
                  <a:extLst>
                    <a:ext uri="{9D8B030D-6E8A-4147-A177-3AD203B41FA5}">
                      <a16:colId xmlns:a16="http://schemas.microsoft.com/office/drawing/2014/main" val="2224063666"/>
                    </a:ext>
                  </a:extLst>
                </a:gridCol>
                <a:gridCol w="1270535">
                  <a:extLst>
                    <a:ext uri="{9D8B030D-6E8A-4147-A177-3AD203B41FA5}">
                      <a16:colId xmlns:a16="http://schemas.microsoft.com/office/drawing/2014/main" val="1498377520"/>
                    </a:ext>
                  </a:extLst>
                </a:gridCol>
              </a:tblGrid>
              <a:tr h="8626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</a:t>
                      </a:r>
                    </a:p>
                  </a:txBody>
                  <a:tcPr marL="93417" marR="9341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764">
                <a:tc>
                  <a:txBody>
                    <a:bodyPr/>
                    <a:lstStyle/>
                    <a:p>
                      <a:r>
                        <a:rPr lang="en-US" dirty="0"/>
                        <a:t>Stable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870</a:t>
                      </a:r>
                    </a:p>
                  </a:txBody>
                  <a:tcPr marL="93417" marR="93417" anchor="ctr"/>
                </a:tc>
                <a:extLst>
                  <a:ext uri="{0D108BD9-81ED-4DB2-BD59-A6C34878D82A}">
                    <a16:rowId xmlns:a16="http://schemas.microsoft.com/office/drawing/2014/main" val="828995649"/>
                  </a:ext>
                </a:extLst>
              </a:tr>
              <a:tr h="701764">
                <a:tc>
                  <a:txBody>
                    <a:bodyPr/>
                    <a:lstStyle/>
                    <a:p>
                      <a:r>
                        <a:rPr lang="en-US" dirty="0"/>
                        <a:t>Unstable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1630</a:t>
                      </a:r>
                    </a:p>
                  </a:txBody>
                  <a:tcPr marL="93417" marR="93417" anchor="ctr"/>
                </a:tc>
                <a:extLst>
                  <a:ext uri="{0D108BD9-81ED-4DB2-BD59-A6C34878D82A}">
                    <a16:rowId xmlns:a16="http://schemas.microsoft.com/office/drawing/2014/main" val="954251526"/>
                  </a:ext>
                </a:extLst>
              </a:tr>
              <a:tr h="701764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</a:t>
                      </a:r>
                    </a:p>
                  </a:txBody>
                  <a:tcPr marL="93417" marR="934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764">
                <a:tc>
                  <a:txBody>
                    <a:bodyPr/>
                    <a:lstStyle/>
                    <a:p>
                      <a:r>
                        <a:rPr lang="en-US" dirty="0"/>
                        <a:t>Macro Avg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</a:t>
                      </a:r>
                    </a:p>
                  </a:txBody>
                  <a:tcPr marL="93417" marR="934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764">
                <a:tc>
                  <a:txBody>
                    <a:bodyPr/>
                    <a:lstStyle/>
                    <a:p>
                      <a:r>
                        <a:rPr lang="en-US" dirty="0"/>
                        <a:t>Weight Avg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 marL="93417" marR="934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</a:t>
                      </a:r>
                    </a:p>
                  </a:txBody>
                  <a:tcPr marL="93417" marR="934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197516" y="1523999"/>
            <a:ext cx="3714068" cy="17079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91% accuracy</a:t>
            </a:r>
          </a:p>
          <a:p>
            <a:endParaRPr lang="en-US" dirty="0"/>
          </a:p>
          <a:p>
            <a:r>
              <a:rPr lang="en-US" dirty="0"/>
              <a:t>Only 77 False positives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189B1B-181D-7981-53FE-BBA042049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763" y="3626049"/>
            <a:ext cx="3383573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3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69FB-A9F8-7082-53DE-E1387E1A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FE105-AA26-CA57-A819-E845BAF4CC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Real world tests</a:t>
            </a:r>
          </a:p>
          <a:p>
            <a:r>
              <a:rPr lang="en-US"/>
              <a:t>Testing with Prosumers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609DB-77C6-CD11-671B-044E9CED60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1A58AD2-6DA2-425A-8989-BF357717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Planet and I Thank You!</a:t>
            </a:r>
          </a:p>
        </p:txBody>
      </p:sp>
      <p:pic>
        <p:nvPicPr>
          <p:cNvPr id="6" name="Content Placeholder 5" descr="Earth from space">
            <a:extLst>
              <a:ext uri="{FF2B5EF4-FFF2-40B4-BE49-F238E27FC236}">
                <a16:creationId xmlns:a16="http://schemas.microsoft.com/office/drawing/2014/main" id="{4BA7129D-08E6-727E-E207-D5C8A5E7C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5569" y="1447800"/>
            <a:ext cx="8534400" cy="4800600"/>
          </a:xfrm>
        </p:spPr>
      </p:pic>
    </p:spTree>
    <p:extLst>
      <p:ext uri="{BB962C8B-B14F-4D97-AF65-F5344CB8AC3E}">
        <p14:creationId xmlns:p14="http://schemas.microsoft.com/office/powerpoint/2010/main" val="198000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dea design 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Idea design slides.potx" id="{DF01E6A4-6AA1-422C-B26D-6A4BADE1B013}" vid="{6A88D988-B038-48EA-B513-AE1D8F325C3E}"/>
    </a:ext>
  </a:extLst>
</a:theme>
</file>

<file path=ppt/theme/theme2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Idea design slides</Template>
  <TotalTime>850</TotalTime>
  <Words>157</Words>
  <Application>Microsoft Office PowerPoint</Application>
  <PresentationFormat>Widescreen</PresentationFormat>
  <Paragraphs>54</Paragraphs>
  <Slides>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Verdana</vt:lpstr>
      <vt:lpstr>Wingdings 2</vt:lpstr>
      <vt:lpstr>Idea design template</vt:lpstr>
      <vt:lpstr>Decentralized  Smart Energy Grid  Solutions</vt:lpstr>
      <vt:lpstr>Increasing Demand for Renewable Energy</vt:lpstr>
      <vt:lpstr>The Four Star Grid</vt:lpstr>
      <vt:lpstr>What is in the data</vt:lpstr>
      <vt:lpstr>Distribution of Energy</vt:lpstr>
      <vt:lpstr>Optimal Ranges of Stability</vt:lpstr>
      <vt:lpstr>Results from testing</vt:lpstr>
      <vt:lpstr>Recommendations</vt:lpstr>
      <vt:lpstr>The Planet and I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 Smart Energy Grid  Solutions</dc:title>
  <dc:creator>Steven Shiroma</dc:creator>
  <cp:lastModifiedBy>Steven Shiroma</cp:lastModifiedBy>
  <cp:revision>5</cp:revision>
  <dcterms:created xsi:type="dcterms:W3CDTF">2022-08-03T19:47:36Z</dcterms:created>
  <dcterms:modified xsi:type="dcterms:W3CDTF">2022-08-10T22:32:07Z</dcterms:modified>
</cp:coreProperties>
</file>