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AB1D4D6-BB0F-45B1-92E6-307FBC6EB02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1AC5-5F2C-4A57-8230-F49EAD26C59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9FAD-DDA5-460C-B64D-EB7D224A8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9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1AC5-5F2C-4A57-8230-F49EAD26C59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9FAD-DDA5-460C-B64D-EB7D224A8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6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1AC5-5F2C-4A57-8230-F49EAD26C59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9FAD-DDA5-460C-B64D-EB7D224A8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1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1AC5-5F2C-4A57-8230-F49EAD26C59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9FAD-DDA5-460C-B64D-EB7D224A8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90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1AC5-5F2C-4A57-8230-F49EAD26C59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9FAD-DDA5-460C-B64D-EB7D224A8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01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1AC5-5F2C-4A57-8230-F49EAD26C59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9FAD-DDA5-460C-B64D-EB7D224A8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1AC5-5F2C-4A57-8230-F49EAD26C59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9FAD-DDA5-460C-B64D-EB7D224A8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1AC5-5F2C-4A57-8230-F49EAD26C59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9FAD-DDA5-460C-B64D-EB7D224A8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65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1AC5-5F2C-4A57-8230-F49EAD26C59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9FAD-DDA5-460C-B64D-EB7D224A8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94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1AC5-5F2C-4A57-8230-F49EAD26C59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9FAD-DDA5-460C-B64D-EB7D224A8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32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1AC5-5F2C-4A57-8230-F49EAD26C59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9FAD-DDA5-460C-B64D-EB7D224A8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23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1AC5-5F2C-4A57-8230-F49EAD26C59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9FAD-DDA5-460C-B64D-EB7D224A8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74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1B9F2-61A8-428B-B033-0B9AA7D3D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Ada Programming Language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CF6942-B374-4655-BAF3-CD16E988E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1700" dirty="0" err="1"/>
              <a:t>Gianlucca</a:t>
            </a:r>
            <a:r>
              <a:rPr lang="pt-BR" sz="1700" dirty="0"/>
              <a:t> Assunção Leoncini</a:t>
            </a:r>
          </a:p>
          <a:p>
            <a:pPr algn="l"/>
            <a:r>
              <a:rPr lang="pt-BR" sz="1700" dirty="0"/>
              <a:t>Luiza </a:t>
            </a:r>
            <a:r>
              <a:rPr lang="pt-BR" sz="1700" dirty="0" err="1"/>
              <a:t>Torello</a:t>
            </a:r>
            <a:r>
              <a:rPr lang="pt-BR" sz="1700" dirty="0"/>
              <a:t> Vieira</a:t>
            </a:r>
          </a:p>
          <a:p>
            <a:pPr algn="l"/>
            <a:r>
              <a:rPr lang="pt-BR" sz="1700" dirty="0"/>
              <a:t>Victor Azadinho Miranda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C1671B-B51D-47D9-8A6E-00ACA90D9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" r="10510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186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CC6EF-8F94-412F-A3B6-DBEC9049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em 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92878-4220-4375-A328-B3BB29DD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possuía total suporte ao paradigma orientado a objetos.</a:t>
            </a:r>
          </a:p>
          <a:p>
            <a:r>
              <a:rPr lang="pt-BR" dirty="0"/>
              <a:t>Com a versão Ada 95, que foram incorporadas:</a:t>
            </a:r>
          </a:p>
          <a:p>
            <a:pPr lvl="1"/>
            <a:r>
              <a:rPr lang="pt-BR" dirty="0"/>
              <a:t>Polimorfismo.</a:t>
            </a:r>
          </a:p>
          <a:p>
            <a:pPr lvl="1"/>
            <a:r>
              <a:rPr lang="pt-BR" dirty="0"/>
              <a:t>Extensões de tipos.</a:t>
            </a:r>
          </a:p>
          <a:p>
            <a:r>
              <a:rPr lang="pt-BR" dirty="0"/>
              <a:t>Não obriga seus programas a serem orientados a objeto.</a:t>
            </a:r>
          </a:p>
          <a:p>
            <a:r>
              <a:rPr lang="pt-BR" dirty="0"/>
              <a:t>Sem penalidade de tempo de execução.</a:t>
            </a:r>
          </a:p>
        </p:txBody>
      </p:sp>
    </p:spTree>
    <p:extLst>
      <p:ext uri="{BB962C8B-B14F-4D97-AF65-F5344CB8AC3E}">
        <p14:creationId xmlns:p14="http://schemas.microsoft.com/office/powerpoint/2010/main" val="284916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27299-881E-44C7-94B5-3E318467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em 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6D077-619A-412D-AB67-090682C5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Fazendo parte de Ada desde o começo, os tipos derivados permitem o uso da herança.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BE27AA-E94F-476C-A5FC-08253A9A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Tipos Derivados</a:t>
            </a:r>
          </a:p>
        </p:txBody>
      </p:sp>
    </p:spTree>
    <p:extLst>
      <p:ext uri="{BB962C8B-B14F-4D97-AF65-F5344CB8AC3E}">
        <p14:creationId xmlns:p14="http://schemas.microsoft.com/office/powerpoint/2010/main" val="400552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3990B-CF73-4503-B728-A456A662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em Ada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4868B3-A504-460B-AD97-77A5342B8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Tipos Derivados</a:t>
            </a:r>
          </a:p>
          <a:p>
            <a:endParaRPr lang="pt-BR" dirty="0"/>
          </a:p>
          <a:p>
            <a:r>
              <a:rPr lang="pt-BR" dirty="0"/>
              <a:t>O exemplo ao lado cria um tipo T que contém informações e comportamento baseados em um subprograma.</a:t>
            </a:r>
          </a:p>
        </p:txBody>
      </p:sp>
      <p:pic>
        <p:nvPicPr>
          <p:cNvPr id="14" name="Imagem 1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230EAEE-AA40-449C-A50C-BF4DAA469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57" y="2057400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27299-881E-44C7-94B5-3E318467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em Ada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BE27AA-E94F-476C-A5FC-08253A9A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Tipos Derivados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tipo </a:t>
            </a:r>
            <a:r>
              <a:rPr lang="pt-BR" dirty="0" err="1"/>
              <a:t>Q.Derived</a:t>
            </a:r>
            <a:r>
              <a:rPr lang="pt-BR" dirty="0"/>
              <a:t> possui as mesmas informações e comportamento que P.T; ele herda tanto dados como subprogramas.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2FBCD8-81AB-4A2F-8CE9-1E242525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98" y="2057400"/>
            <a:ext cx="29337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9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93861-ED4E-4FC4-B524-8F23503B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em 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CF81F-0670-4A73-8AD8-E09E1D93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Adicionados em Ada 95, os tipos </a:t>
            </a:r>
            <a:r>
              <a:rPr lang="pt-BR" dirty="0" err="1"/>
              <a:t>tagged</a:t>
            </a:r>
            <a:r>
              <a:rPr lang="pt-BR" dirty="0"/>
              <a:t> permitem o uso de polimorfismo.</a:t>
            </a:r>
          </a:p>
          <a:p>
            <a:r>
              <a:rPr lang="pt-BR" dirty="0"/>
              <a:t>Polimorfismo usado em Ada é do tipo de sobrescrita.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1D5493-97AF-4024-9BCD-D307D2FC8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Extensões de Tipos</a:t>
            </a:r>
          </a:p>
        </p:txBody>
      </p:sp>
    </p:spTree>
    <p:extLst>
      <p:ext uri="{BB962C8B-B14F-4D97-AF65-F5344CB8AC3E}">
        <p14:creationId xmlns:p14="http://schemas.microsoft.com/office/powerpoint/2010/main" val="216978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2F534-C69C-48D1-B70F-35847BF5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em 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D2C25-B407-4DC1-8CB0-D349A79A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Tanto o </a:t>
            </a:r>
            <a:r>
              <a:rPr lang="pt-BR" dirty="0" err="1"/>
              <a:t>package</a:t>
            </a:r>
            <a:r>
              <a:rPr lang="pt-BR" dirty="0"/>
              <a:t> quanto o </a:t>
            </a:r>
            <a:r>
              <a:rPr lang="pt-BR" dirty="0" err="1"/>
              <a:t>record</a:t>
            </a:r>
            <a:r>
              <a:rPr lang="pt-BR" dirty="0"/>
              <a:t> devem ser nomeados.</a:t>
            </a:r>
          </a:p>
          <a:p>
            <a:r>
              <a:rPr lang="pt-BR" dirty="0"/>
              <a:t>Em Ada usa-se três tipos de nomeação:</a:t>
            </a:r>
          </a:p>
          <a:p>
            <a:pPr lvl="1"/>
            <a:r>
              <a:rPr lang="pt-BR" dirty="0"/>
              <a:t>Um nome no plural para o </a:t>
            </a:r>
            <a:r>
              <a:rPr lang="pt-BR" dirty="0" err="1"/>
              <a:t>package</a:t>
            </a:r>
            <a:r>
              <a:rPr lang="pt-BR" dirty="0"/>
              <a:t> e sua forma no singular para o </a:t>
            </a:r>
            <a:r>
              <a:rPr lang="pt-BR" dirty="0" err="1"/>
              <a:t>record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Um nome para o </a:t>
            </a:r>
            <a:r>
              <a:rPr lang="pt-BR" dirty="0" err="1"/>
              <a:t>package</a:t>
            </a:r>
            <a:r>
              <a:rPr lang="pt-BR" dirty="0"/>
              <a:t> e </a:t>
            </a:r>
            <a:r>
              <a:rPr lang="pt-BR" dirty="0" err="1"/>
              <a:t>Object</a:t>
            </a:r>
            <a:r>
              <a:rPr lang="pt-BR" dirty="0"/>
              <a:t> para o </a:t>
            </a:r>
            <a:r>
              <a:rPr lang="pt-BR" dirty="0" err="1"/>
              <a:t>record</a:t>
            </a:r>
            <a:r>
              <a:rPr lang="pt-BR" dirty="0"/>
              <a:t> e um nome para o </a:t>
            </a:r>
            <a:r>
              <a:rPr lang="pt-BR" dirty="0" err="1"/>
              <a:t>package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Usando </a:t>
            </a:r>
            <a:r>
              <a:rPr lang="pt-BR" dirty="0" err="1"/>
              <a:t>Type</a:t>
            </a:r>
            <a:r>
              <a:rPr lang="pt-BR" dirty="0"/>
              <a:t> após o nome(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) para o </a:t>
            </a:r>
            <a:r>
              <a:rPr lang="pt-BR" dirty="0" err="1"/>
              <a:t>record</a:t>
            </a:r>
            <a:r>
              <a:rPr lang="pt-BR" dirty="0"/>
              <a:t>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D3ECE4-C00F-4A43-AE4B-EDB59D82D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Classes e Objetos</a:t>
            </a:r>
          </a:p>
        </p:txBody>
      </p:sp>
    </p:spTree>
    <p:extLst>
      <p:ext uri="{BB962C8B-B14F-4D97-AF65-F5344CB8AC3E}">
        <p14:creationId xmlns:p14="http://schemas.microsoft.com/office/powerpoint/2010/main" val="257350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C8D24-197D-4482-A9A0-1B4C6FE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em Ada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C333C1-B51A-46C8-A509-10827E98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Classes e Objetos</a:t>
            </a:r>
          </a:p>
          <a:p>
            <a:endParaRPr lang="pt-BR" dirty="0"/>
          </a:p>
          <a:p>
            <a:r>
              <a:rPr lang="pt-BR" dirty="0"/>
              <a:t>A criação de objetos em Ada é feita em tempo de execução e é de um dado tipo.</a:t>
            </a:r>
          </a:p>
        </p:txBody>
      </p:sp>
      <p:pic>
        <p:nvPicPr>
          <p:cNvPr id="6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E8A28C4-F2BA-4192-B443-2CC9F6C07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58" y="2057400"/>
            <a:ext cx="3911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C8D24-197D-4482-A9A0-1B4C6FE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em Ada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C333C1-B51A-46C8-A509-10827E98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Classes e Objetos</a:t>
            </a:r>
          </a:p>
          <a:p>
            <a:endParaRPr lang="pt-BR" dirty="0"/>
          </a:p>
          <a:p>
            <a:r>
              <a:rPr lang="pt-BR" dirty="0"/>
              <a:t>A criação pode ser feita por declaração, dando dados pré-definidos(</a:t>
            </a:r>
            <a:r>
              <a:rPr lang="pt-BR" dirty="0" err="1"/>
              <a:t>aggregate</a:t>
            </a:r>
            <a:r>
              <a:rPr lang="pt-BR" dirty="0"/>
              <a:t>) ou por chamada de função.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4E5BCC-2559-4360-9E7D-5D5EED01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13" y="2057400"/>
            <a:ext cx="4838700" cy="1460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7F2C38-2747-4D86-929B-CBC65B31A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3963194"/>
            <a:ext cx="5740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28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67CE8-7E24-4070-99F1-CCF27B09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em Ada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9556C6-5360-4222-B84B-BA16EE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Novidades de Ada 2005</a:t>
            </a:r>
          </a:p>
          <a:p>
            <a:endParaRPr lang="pt-BR" dirty="0"/>
          </a:p>
          <a:p>
            <a:r>
              <a:rPr lang="pt-BR" dirty="0"/>
              <a:t>algumas </a:t>
            </a:r>
            <a:r>
              <a:rPr lang="pt-BR" dirty="0" err="1"/>
              <a:t>funcionaidades</a:t>
            </a:r>
            <a:r>
              <a:rPr lang="pt-BR" dirty="0"/>
              <a:t> foram adicionadas, como indicadores de sobrescrita (</a:t>
            </a:r>
            <a:r>
              <a:rPr lang="pt-BR" dirty="0" err="1"/>
              <a:t>overriding</a:t>
            </a:r>
            <a:r>
              <a:rPr lang="pt-BR" dirty="0"/>
              <a:t> e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overriding</a:t>
            </a:r>
            <a:r>
              <a:rPr lang="pt-BR" dirty="0"/>
              <a:t>).</a:t>
            </a:r>
          </a:p>
        </p:txBody>
      </p:sp>
      <p:pic>
        <p:nvPicPr>
          <p:cNvPr id="6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DE4EE19-3FFB-42A6-90A6-287A2F999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19" y="2155244"/>
            <a:ext cx="5564981" cy="1658994"/>
          </a:xfrm>
          <a:prstGeom prst="rect">
            <a:avLst/>
          </a:prstGeom>
        </p:spPr>
      </p:pic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5476308-7018-4C4E-9599-FD7BC9D1F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19" y="4083945"/>
            <a:ext cx="5564981" cy="20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5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B8BEA-07AD-4427-8299-A23EA2F4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Legibilidade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8B458-803B-4212-979B-FE8A1F239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02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FF77E-30CD-4889-A92B-685A2F7B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Linguagem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6BEF5D-9EF3-4443-A82B-681A154CE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8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4FBDA-221E-4E0E-BF1B-D9009CBD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046C0-343E-4944-9D1A-BF85E148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Ada foi criada para favorecer mais ao leitor que ao escritor.</a:t>
            </a:r>
          </a:p>
          <a:p>
            <a:r>
              <a:rPr lang="pt-BR" dirty="0"/>
              <a:t>Escrito apenas uma vez para ser lido muitas.</a:t>
            </a:r>
          </a:p>
          <a:p>
            <a:r>
              <a:rPr lang="pt-BR" dirty="0"/>
              <a:t>Bane todo o tipo de construção ambígua.</a:t>
            </a:r>
          </a:p>
          <a:p>
            <a:r>
              <a:rPr lang="pt-BR" dirty="0"/>
              <a:t>Facilitando assim, a manutenibilidade da linguagem.</a:t>
            </a:r>
          </a:p>
        </p:txBody>
      </p:sp>
    </p:spTree>
    <p:extLst>
      <p:ext uri="{BB962C8B-B14F-4D97-AF65-F5344CB8AC3E}">
        <p14:creationId xmlns:p14="http://schemas.microsoft.com/office/powerpoint/2010/main" val="309412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B520-4A8E-4DCF-88F1-A052887C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Legibilidade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7FAB9A-A5ED-45F6-A22B-76DA5146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Sua sintaxe é simples, contendo um total de 73 comandos básicos e 21 operadores.</a:t>
            </a:r>
          </a:p>
        </p:txBody>
      </p:sp>
      <p:pic>
        <p:nvPicPr>
          <p:cNvPr id="6" name="Imagem 5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A66DB7C6-CA92-4C18-B85A-F3C2D61F4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19" y="705678"/>
            <a:ext cx="5564981" cy="38724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B0434B0-EAE5-4455-8F06-B7C7DA006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19" y="4705084"/>
            <a:ext cx="5564981" cy="19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9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9FEB6497-0952-45AC-BD8A-349A88FE8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552450"/>
            <a:ext cx="82677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1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53F29B4-AC72-4612-BA39-D3D54BD91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955800"/>
            <a:ext cx="8216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35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3E11-3A16-4E12-BC9E-2F863A0B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Legibilidade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2F01A1-CD3F-4F38-BC1F-B3093DBC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Existem também 11 tipos de dados diferentes, os quais estão esquematizados na imagem abaixo.</a:t>
            </a:r>
          </a:p>
          <a:p>
            <a:r>
              <a:rPr lang="pt-BR" dirty="0"/>
              <a:t>Pode-se perceber também a ortogonalidade de Ada.</a:t>
            </a:r>
          </a:p>
          <a:p>
            <a:r>
              <a:rPr lang="pt-BR" dirty="0"/>
              <a:t>Tal característica contribui para a melhor legibilidade da linguagem.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30E153-8332-416E-8832-EB8BB5768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19" y="2057400"/>
            <a:ext cx="5564981" cy="40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72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391BD-14DD-4D25-9FD9-3C6EF2B9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Facilidade de Escrita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915A9F-8FCB-46BC-B2BC-C315D527E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661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AAEC2-4333-4286-9735-9D0BD694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Facilidade de Escrita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DD2B66-CAFF-4364-ADBE-3A3CA6C17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Suporte a Abstração</a:t>
            </a:r>
          </a:p>
          <a:p>
            <a:endParaRPr lang="pt-BR" dirty="0"/>
          </a:p>
          <a:p>
            <a:r>
              <a:rPr lang="pt-BR" dirty="0" err="1"/>
              <a:t>Keyword</a:t>
            </a:r>
            <a:r>
              <a:rPr lang="pt-BR" dirty="0"/>
              <a:t> </a:t>
            </a:r>
            <a:r>
              <a:rPr lang="pt-BR" dirty="0" err="1"/>
              <a:t>overriding</a:t>
            </a:r>
            <a:r>
              <a:rPr lang="pt-BR" dirty="0"/>
              <a:t>.</a:t>
            </a:r>
          </a:p>
          <a:p>
            <a:r>
              <a:rPr lang="pt-BR" dirty="0"/>
              <a:t>Essa </a:t>
            </a:r>
            <a:r>
              <a:rPr lang="pt-BR" dirty="0" err="1"/>
              <a:t>keyword</a:t>
            </a:r>
            <a:r>
              <a:rPr lang="pt-BR" dirty="0"/>
              <a:t> é opcional.</a:t>
            </a:r>
          </a:p>
          <a:p>
            <a:r>
              <a:rPr lang="pt-BR" dirty="0"/>
              <a:t>Abstrair tipos de dados.</a:t>
            </a:r>
          </a:p>
        </p:txBody>
      </p:sp>
      <p:pic>
        <p:nvPicPr>
          <p:cNvPr id="8" name="Imagem 7" descr="Uma imagem contendo texto, captura de tela&#10;&#10;Descrição gerada com alta confiança">
            <a:extLst>
              <a:ext uri="{FF2B5EF4-FFF2-40B4-BE49-F238E27FC236}">
                <a16:creationId xmlns:a16="http://schemas.microsoft.com/office/drawing/2014/main" id="{91D5A0A0-F415-4A63-B810-6244B9E59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51" y="2057400"/>
            <a:ext cx="6040549" cy="34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39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520F-F2B3-46F5-AE55-EB580A14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Facilidade de Escrita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2FB71-CFAB-422E-A768-122A2488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 bem próxima à linguagem humana.</a:t>
            </a:r>
          </a:p>
          <a:p>
            <a:r>
              <a:rPr lang="pt-BR" dirty="0"/>
              <a:t>Pode-se escrever código com poucos comandos.</a:t>
            </a:r>
          </a:p>
          <a:p>
            <a:r>
              <a:rPr lang="pt-BR" dirty="0"/>
              <a:t>Reduz o esforço necessário para se efetuar tarefas simples.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1F61CA-6813-4882-B582-2CB44DD8F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Expressividade</a:t>
            </a:r>
          </a:p>
        </p:txBody>
      </p:sp>
    </p:spTree>
    <p:extLst>
      <p:ext uri="{BB962C8B-B14F-4D97-AF65-F5344CB8AC3E}">
        <p14:creationId xmlns:p14="http://schemas.microsoft.com/office/powerpoint/2010/main" val="1977950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321E3-94A0-4342-BC2D-13DC8B91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Facilidade de Escrita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2C88ED-9388-432A-8383-D2393566B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Expressividade</a:t>
            </a:r>
          </a:p>
          <a:p>
            <a:endParaRPr lang="pt-BR" dirty="0"/>
          </a:p>
          <a:p>
            <a:r>
              <a:rPr lang="pt-BR" dirty="0"/>
              <a:t>Em ambos os casos o resultado é o mesmo.</a:t>
            </a:r>
          </a:p>
          <a:p>
            <a:r>
              <a:rPr lang="pt-BR" dirty="0"/>
              <a:t>Ada possui uma sintaxe mais amigável e expressiva.</a:t>
            </a:r>
          </a:p>
        </p:txBody>
      </p:sp>
      <p:pic>
        <p:nvPicPr>
          <p:cNvPr id="6" name="Imagem 5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1E7FB8F8-96CF-4D65-B93A-8B00E4AE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80" y="2057400"/>
            <a:ext cx="4470400" cy="1447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F50A06-683B-4283-9A97-2B618B942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80" y="3855166"/>
            <a:ext cx="3746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059C-929A-463D-8CCC-8254CC1A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Confiabilidade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959491-9FE3-40BC-BCF4-5AEB8B7B9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50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8D769-4826-4200-AF85-09E69345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História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2ECCB-08CA-4BE2-9583-ADEF6D68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Desenvolvida pelo Dr. Jean </a:t>
            </a:r>
            <a:r>
              <a:rPr lang="pt-BR" dirty="0" err="1"/>
              <a:t>Ichbiah</a:t>
            </a:r>
            <a:r>
              <a:rPr lang="pt-BR" dirty="0"/>
              <a:t>, na França.</a:t>
            </a:r>
          </a:p>
          <a:p>
            <a:r>
              <a:rPr lang="pt-BR" dirty="0"/>
              <a:t>Departamento de Defesa dos Estados Unidos usava cerca de 450 linguagens de programação diferentes na década de 1970 .</a:t>
            </a:r>
          </a:p>
          <a:p>
            <a:r>
              <a:rPr lang="pt-BR" dirty="0"/>
              <a:t>Ada foi a vencedora dentre 17 linguagens analisadas.</a:t>
            </a:r>
          </a:p>
          <a:p>
            <a:r>
              <a:rPr lang="pt-BR" dirty="0"/>
              <a:t>Oficialmente publicada em 1983, conhecida como Ada 83.</a:t>
            </a:r>
          </a:p>
        </p:txBody>
      </p:sp>
    </p:spTree>
    <p:extLst>
      <p:ext uri="{BB962C8B-B14F-4D97-AF65-F5344CB8AC3E}">
        <p14:creationId xmlns:p14="http://schemas.microsoft.com/office/powerpoint/2010/main" val="2713003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F85E8-5DC0-4389-AD90-A9CD7259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AEB63-0E40-4081-86E7-32B605698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Verificação de tipos.</a:t>
            </a:r>
          </a:p>
          <a:p>
            <a:r>
              <a:rPr lang="pt-BR" dirty="0"/>
              <a:t>Uma exceção deve ser devidamente tratada.</a:t>
            </a:r>
          </a:p>
          <a:p>
            <a:r>
              <a:rPr lang="pt-BR" dirty="0"/>
              <a:t>Não pode apresentar vazamentos de memória, corrupção de dados ou saídas inválidas.</a:t>
            </a:r>
          </a:p>
        </p:txBody>
      </p:sp>
    </p:spTree>
    <p:extLst>
      <p:ext uri="{BB962C8B-B14F-4D97-AF65-F5344CB8AC3E}">
        <p14:creationId xmlns:p14="http://schemas.microsoft.com/office/powerpoint/2010/main" val="1298992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B4327-3512-4B44-BD6E-EABDDEA6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Confiabilidade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47DD59-7CCA-48C9-9BD3-82B4086D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Uma exceção pode ser iniciada por uma declaração especial </a:t>
            </a:r>
            <a:r>
              <a:rPr lang="pt-BR" dirty="0" err="1"/>
              <a:t>raise</a:t>
            </a:r>
            <a:r>
              <a:rPr lang="pt-BR" dirty="0"/>
              <a:t>.</a:t>
            </a:r>
          </a:p>
        </p:txBody>
      </p:sp>
      <p:pic>
        <p:nvPicPr>
          <p:cNvPr id="6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3495ECA-5C61-4880-93CA-F87DE3376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99" y="2057400"/>
            <a:ext cx="402327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1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0EE8F-B69A-459C-B9E3-847FE429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Confiabilidade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94776C-E779-44FB-8C6F-5C5635076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Outra forma de tratamento de exceções também bastante utilizado é a partir do </a:t>
            </a:r>
            <a:r>
              <a:rPr lang="pt-BR" dirty="0" err="1"/>
              <a:t>exception</a:t>
            </a:r>
            <a:r>
              <a:rPr lang="pt-BR" dirty="0"/>
              <a:t> </a:t>
            </a:r>
            <a:r>
              <a:rPr lang="pt-BR" dirty="0" err="1"/>
              <a:t>when</a:t>
            </a:r>
            <a:r>
              <a:rPr lang="pt-BR" dirty="0"/>
              <a:t>.</a:t>
            </a:r>
          </a:p>
        </p:txBody>
      </p:sp>
      <p:pic>
        <p:nvPicPr>
          <p:cNvPr id="6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AF6F91B-2185-4918-9E1F-A13A53EB6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80" y="2057400"/>
            <a:ext cx="3789282" cy="3163957"/>
          </a:xfrm>
          <a:prstGeom prst="rect">
            <a:avLst/>
          </a:prstGeom>
        </p:spPr>
      </p:pic>
      <p:pic>
        <p:nvPicPr>
          <p:cNvPr id="8" name="Imagem 7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4A9A164F-5958-4955-B3D6-2C3875F51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75" y="5353879"/>
            <a:ext cx="6302891" cy="13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91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5450C-4581-44B3-A254-318CFA6C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Confiabilidade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5F7DFD-D008-496B-9F46-6AA693F7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É possível também declarar exceções próprias e exibir mensagens através do procedimento </a:t>
            </a:r>
            <a:r>
              <a:rPr lang="pt-BR" dirty="0" err="1"/>
              <a:t>Raise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.</a:t>
            </a:r>
          </a:p>
        </p:txBody>
      </p:sp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CBB4C73-D25C-4CBA-AF22-19606E4A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19" y="2057400"/>
            <a:ext cx="5461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81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8215-B645-41FD-BD5D-2C486A5F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1B03D-BE2E-42A6-9B27-F3D1E016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Outro fator influente na confiabilidade são os apelidos restritos, também conhecidos como alias.</a:t>
            </a:r>
          </a:p>
          <a:p>
            <a:r>
              <a:rPr lang="pt-BR" dirty="0"/>
              <a:t>Tal recurso é considerado perigoso.</a:t>
            </a:r>
          </a:p>
          <a:p>
            <a:r>
              <a:rPr lang="pt-BR" dirty="0"/>
              <a:t>Em Ada, tem-se os chamados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, denominados ponteiros em muitas linguagens.</a:t>
            </a:r>
          </a:p>
          <a:p>
            <a:r>
              <a:rPr lang="pt-BR" dirty="0"/>
              <a:t>Existem quatro tipos diferentes de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Pool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General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Anonymous</a:t>
            </a:r>
            <a:r>
              <a:rPr lang="pt-BR" dirty="0"/>
              <a:t>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Access to </a:t>
            </a:r>
            <a:r>
              <a:rPr lang="pt-BR" dirty="0" err="1"/>
              <a:t>subprogram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3964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77258-A4BF-4FC2-8318-E63CCB16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Confiabilidade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A5CF9-F067-4E7E-A024-AE763468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Um pool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acessa objetos que foram criados em um </a:t>
            </a:r>
            <a:r>
              <a:rPr lang="pt-BR" dirty="0" err="1"/>
              <a:t>record</a:t>
            </a:r>
            <a:r>
              <a:rPr lang="pt-BR" dirty="0"/>
              <a:t> específico.</a:t>
            </a:r>
          </a:p>
          <a:p>
            <a:r>
              <a:rPr lang="pt-BR" dirty="0"/>
              <a:t>Para um novo objeto ser criado, é utilizada a palavra-chave new.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70BA8D-CFD4-4406-B148-6393C073C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31939"/>
            <a:ext cx="82296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0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3ADB5-D76B-44AB-9DFD-DBE98FAF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BE066-F1FD-4D87-8017-5E694A54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general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, garantem acesso a qualquer </a:t>
            </a:r>
            <a:r>
              <a:rPr lang="pt-BR" dirty="0" err="1"/>
              <a:t>storage</a:t>
            </a:r>
            <a:r>
              <a:rPr lang="pt-BR" dirty="0"/>
              <a:t> pool.</a:t>
            </a:r>
          </a:p>
          <a:p>
            <a:r>
              <a:rPr lang="pt-BR" dirty="0"/>
              <a:t>Caso o objeto seja de um tipo diferente de um </a:t>
            </a:r>
            <a:r>
              <a:rPr lang="pt-BR" dirty="0" err="1"/>
              <a:t>storage</a:t>
            </a:r>
            <a:r>
              <a:rPr lang="pt-BR" dirty="0"/>
              <a:t> pool, ele deve ser declarado como </a:t>
            </a:r>
            <a:r>
              <a:rPr lang="pt-BR" dirty="0" err="1"/>
              <a:t>aliased</a:t>
            </a:r>
            <a:r>
              <a:rPr lang="pt-BR" dirty="0"/>
              <a:t>.</a:t>
            </a:r>
          </a:p>
          <a:p>
            <a:r>
              <a:rPr lang="pt-BR" dirty="0"/>
              <a:t>Restrições de nível de acesso previnem que acessos a objetos “ultrapassem” os objetos acessados.</a:t>
            </a:r>
          </a:p>
        </p:txBody>
      </p:sp>
    </p:spTree>
    <p:extLst>
      <p:ext uri="{BB962C8B-B14F-4D97-AF65-F5344CB8AC3E}">
        <p14:creationId xmlns:p14="http://schemas.microsoft.com/office/powerpoint/2010/main" val="593990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81CF1-136B-451A-BD45-DF757629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Confiabilidade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47FCA0-D585-4644-88DA-002036593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atributo </a:t>
            </a:r>
            <a:r>
              <a:rPr lang="pt-BR" dirty="0" err="1"/>
              <a:t>all</a:t>
            </a:r>
            <a:r>
              <a:rPr lang="pt-BR" dirty="0"/>
              <a:t> garante o acesso de escrita e leitura, ao passo que o atributo </a:t>
            </a:r>
            <a:r>
              <a:rPr lang="pt-BR" dirty="0" err="1"/>
              <a:t>constant</a:t>
            </a:r>
            <a:r>
              <a:rPr lang="pt-BR" dirty="0"/>
              <a:t> garante acesso de somente leitura.</a:t>
            </a:r>
          </a:p>
        </p:txBody>
      </p:sp>
      <p:pic>
        <p:nvPicPr>
          <p:cNvPr id="6" name="Imagem 5" descr="Uma imagem contendo texto, captura de tela&#10;&#10;Descrição gerada com alta confiança">
            <a:extLst>
              <a:ext uri="{FF2B5EF4-FFF2-40B4-BE49-F238E27FC236}">
                <a16:creationId xmlns:a16="http://schemas.microsoft.com/office/drawing/2014/main" id="{74885396-00FF-46CB-A246-C020A7C63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3657600"/>
            <a:ext cx="7213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6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A7F8F-22D5-4450-9931-24E0A81E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1F76E2-B229-4000-895C-880B711E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Anonymous</a:t>
            </a:r>
            <a:r>
              <a:rPr lang="pt-BR" dirty="0"/>
              <a:t>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, o qual vem em duas versões.</a:t>
            </a:r>
          </a:p>
          <a:p>
            <a:r>
              <a:rPr lang="pt-BR" dirty="0"/>
              <a:t>Disponibilizando somente leitura e leitura e escrita, dependendo da palavra-chave utilizada durante a declaração.</a:t>
            </a:r>
          </a:p>
          <a:p>
            <a:r>
              <a:rPr lang="pt-BR" dirty="0"/>
              <a:t>Esse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é utilizado como parâmetro em procedimentos e funções.</a:t>
            </a:r>
          </a:p>
        </p:txBody>
      </p:sp>
    </p:spTree>
    <p:extLst>
      <p:ext uri="{BB962C8B-B14F-4D97-AF65-F5344CB8AC3E}">
        <p14:creationId xmlns:p14="http://schemas.microsoft.com/office/powerpoint/2010/main" val="1031545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8EB47-9ECC-4427-AD96-6F9E8254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Confiabilidade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6252BD-824A-4764-A507-F094BB68A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Access to </a:t>
            </a:r>
            <a:r>
              <a:rPr lang="pt-BR" dirty="0" err="1"/>
              <a:t>subprogram</a:t>
            </a:r>
            <a:r>
              <a:rPr lang="pt-BR" dirty="0"/>
              <a:t>, permite ao programador chamar um subprograma sem saber de seu nome ou da localização de sua declaração.</a:t>
            </a:r>
          </a:p>
          <a:p>
            <a:r>
              <a:rPr lang="pt-BR" dirty="0"/>
              <a:t>Conhecido como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</p:txBody>
      </p:sp>
      <p:pic>
        <p:nvPicPr>
          <p:cNvPr id="6" name="Imagem 5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16850CA3-234A-4653-95C6-32B2E0FE5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739426"/>
            <a:ext cx="75692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6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2A-0C71-4308-8426-E4539BAA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História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199AD-3E08-4C7A-8330-E8095739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foi uma homenagem à Condessa de </a:t>
            </a:r>
            <a:r>
              <a:rPr lang="pt-BR" dirty="0" err="1"/>
              <a:t>Lovelace</a:t>
            </a:r>
            <a:r>
              <a:rPr lang="pt-BR" dirty="0"/>
              <a:t>, Ada Augusta Byron King.</a:t>
            </a:r>
          </a:p>
          <a:p>
            <a:r>
              <a:rPr lang="pt-BR" dirty="0"/>
              <a:t>Matemática que desenvolveu o primeiro algoritmo legível por um computador.</a:t>
            </a:r>
          </a:p>
        </p:txBody>
      </p:sp>
    </p:spTree>
    <p:extLst>
      <p:ext uri="{BB962C8B-B14F-4D97-AF65-F5344CB8AC3E}">
        <p14:creationId xmlns:p14="http://schemas.microsoft.com/office/powerpoint/2010/main" val="2494430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A9DD1-59F7-4751-AC72-1C7B1058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Trade-Off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3984BF-1112-4F72-AEBB-C7877E8C4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744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47658-5C3D-467A-99B6-3FA306C8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Trade-Off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2D040-F313-41DD-BFA9-3F3D271D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Ada foi desenvolvida com três pontos em foco:</a:t>
            </a:r>
          </a:p>
          <a:p>
            <a:r>
              <a:rPr lang="pt-BR" dirty="0"/>
              <a:t>Confiabilidade e manutenibilidade de programas.</a:t>
            </a:r>
          </a:p>
          <a:p>
            <a:r>
              <a:rPr lang="pt-BR" dirty="0"/>
              <a:t>Programação como uma atividade humana.</a:t>
            </a:r>
          </a:p>
          <a:p>
            <a:r>
              <a:rPr lang="pt-BR" dirty="0"/>
              <a:t>Eficiência.</a:t>
            </a:r>
          </a:p>
          <a:p>
            <a:r>
              <a:rPr lang="pt-BR" dirty="0"/>
              <a:t>“Curva de aprendizagem” que desfavoreça os novatos ao Ada.</a:t>
            </a:r>
          </a:p>
          <a:p>
            <a:r>
              <a:rPr lang="pt-BR" dirty="0"/>
              <a:t>Programas simples se tornem desnecessariamente grandes.</a:t>
            </a:r>
          </a:p>
        </p:txBody>
      </p:sp>
    </p:spTree>
    <p:extLst>
      <p:ext uri="{BB962C8B-B14F-4D97-AF65-F5344CB8AC3E}">
        <p14:creationId xmlns:p14="http://schemas.microsoft.com/office/powerpoint/2010/main" val="3483708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FB475-EB34-4A49-BAC3-34365944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References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195E0-A220-48A0-A9E6-83240AA6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https://www.quora.com/Is-the-Ada-programming-language-still-used</a:t>
            </a:r>
          </a:p>
          <a:p>
            <a:r>
              <a:rPr lang="fr-FR" dirty="0"/>
              <a:t>http://homepages.dcc.ufmg.br/ rimsa/documents/decom009/lessons/Aula05.pdf</a:t>
            </a:r>
            <a:endParaRPr lang="pt-BR" dirty="0"/>
          </a:p>
          <a:p>
            <a:r>
              <a:rPr lang="pt-BR" dirty="0"/>
              <a:t>https://en.wikibooks.org/wiki/Ada </a:t>
            </a:r>
            <a:r>
              <a:rPr lang="pt-BR" dirty="0" err="1"/>
              <a:t>Programming</a:t>
            </a:r>
            <a:endParaRPr lang="pt-BR" dirty="0"/>
          </a:p>
          <a:p>
            <a:r>
              <a:rPr lang="pt-BR" dirty="0"/>
              <a:t>http://lpunb.wikia.com/wiki/Semin%C3%A1rio sobre Ada - 2012/2 -Grupo1</a:t>
            </a:r>
          </a:p>
          <a:p>
            <a:r>
              <a:rPr lang="pt-BR" dirty="0"/>
              <a:t>https://en.wikibooks.org/wiki/Ada </a:t>
            </a:r>
            <a:r>
              <a:rPr lang="pt-BR" dirty="0" err="1"/>
              <a:t>Programming</a:t>
            </a:r>
            <a:r>
              <a:rPr lang="pt-BR" dirty="0"/>
              <a:t>/</a:t>
            </a:r>
            <a:r>
              <a:rPr lang="pt-BR" dirty="0" err="1"/>
              <a:t>Operators</a:t>
            </a:r>
            <a:endParaRPr lang="pt-BR" dirty="0"/>
          </a:p>
          <a:p>
            <a:r>
              <a:rPr lang="pt-BR" dirty="0"/>
              <a:t>https://pt.linkedin.com/pulse/elabora%C3%A7%C3%A3o-de-algoritmos-tratamento-exce%C3%A7%C3%B5es-carlos-eduardo</a:t>
            </a:r>
          </a:p>
        </p:txBody>
      </p:sp>
    </p:spTree>
    <p:extLst>
      <p:ext uri="{BB962C8B-B14F-4D97-AF65-F5344CB8AC3E}">
        <p14:creationId xmlns:p14="http://schemas.microsoft.com/office/powerpoint/2010/main" val="1221357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7B147-02A7-4A98-8B8D-8ABECF76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References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8B360-E46A-4B99-8012-03FEE0D1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https://en.wikibooks.org/wiki/Ada Programming/Types/access</a:t>
            </a:r>
            <a:endParaRPr lang="pt-BR" dirty="0"/>
          </a:p>
          <a:p>
            <a:r>
              <a:rPr lang="pt-BR" dirty="0"/>
              <a:t>https://books.google.com.br/books?id=J3RZDwAAQBAJpg=PA7lpg=PA7dq=como+os+apelidos+restritos+afetam+a+confiabilidade+de+uma+linguagemsource=blots=IKGk1gN99sig=LDhCI8d923qW9iPyyJEsEGiFdoshl=ptBRsa=Xved=0ahUKEwi3undttLbAhVBEJAKHfytDb4Q6AEIKDAAv=snippetq=confiabilidadef=false</a:t>
            </a:r>
          </a:p>
          <a:p>
            <a:r>
              <a:rPr lang="en-US" dirty="0"/>
              <a:t>https://en.wikibooks.org/wiki/Ada Programming/Object </a:t>
            </a:r>
            <a:r>
              <a:rPr lang="en-US" dirty="0" err="1"/>
              <a:t>OrientationCreating</a:t>
            </a:r>
            <a:r>
              <a:rPr lang="en-US" dirty="0"/>
              <a:t> Objects</a:t>
            </a:r>
            <a:endParaRPr lang="pt-BR" dirty="0"/>
          </a:p>
          <a:p>
            <a:r>
              <a:rPr lang="en-US" dirty="0"/>
              <a:t>MAYOH, Brian. Problem Solving with ADA. Aarhus University: John Wiley Sons, 1982.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994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9E429-71B7-46C0-ABCD-7E7D347B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References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B2980-F303-49B5-95E7-7DF1CE5F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https://www.adacore.com/about-ada</a:t>
            </a:r>
          </a:p>
          <a:p>
            <a:r>
              <a:rPr lang="pt-BR" dirty="0"/>
              <a:t>https://pt.wikipedia.org/wiki/Ada </a:t>
            </a:r>
            <a:r>
              <a:rPr lang="pt-BR" dirty="0" err="1"/>
              <a:t>Lovelace</a:t>
            </a:r>
            <a:endParaRPr lang="pt-BR" dirty="0"/>
          </a:p>
          <a:p>
            <a:r>
              <a:rPr lang="pt-BR" dirty="0"/>
              <a:t>https://en.wikipedia.org/wiki/Ada (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r>
              <a:rPr lang="pt-BR" dirty="0"/>
              <a:t>https://pt.wikipedia.org/wiki/Ada (linguagem de programa%C3%A7%C3%A3o)</a:t>
            </a:r>
          </a:p>
          <a:p>
            <a:r>
              <a:rPr lang="pt-BR" dirty="0"/>
              <a:t>https://groups.google.com/forum/!topic/comp.lang.ada/1NnCRVaIVxg</a:t>
            </a:r>
          </a:p>
          <a:p>
            <a:r>
              <a:rPr lang="pt-BR" dirty="0"/>
              <a:t>http://www.electronicdesign.com/iot/comparing-ada-and-c</a:t>
            </a:r>
          </a:p>
        </p:txBody>
      </p:sp>
    </p:spTree>
    <p:extLst>
      <p:ext uri="{BB962C8B-B14F-4D97-AF65-F5344CB8AC3E}">
        <p14:creationId xmlns:p14="http://schemas.microsoft.com/office/powerpoint/2010/main" val="32771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2A-0C71-4308-8426-E4539BAA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História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199AD-3E08-4C7A-8330-E8095739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orientada a objetos.</a:t>
            </a:r>
          </a:p>
          <a:p>
            <a:r>
              <a:rPr lang="pt-BR" dirty="0"/>
              <a:t>Uma das primeiras a implementar esse paradigma.</a:t>
            </a:r>
          </a:p>
          <a:p>
            <a:r>
              <a:rPr lang="pt-BR" dirty="0"/>
              <a:t>Não estavam bem definidos os pilares da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240362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4AAE4-02D3-4487-84CA-9455174D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de 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95AC86-BA88-47A2-92B6-4047C62E1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26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014C6-6997-44D9-ABF3-8D92B0C1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de 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D9E8C-1B49-4AE6-8319-B22E7BCEE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Altamente precisa e confiável.</a:t>
            </a:r>
          </a:p>
          <a:p>
            <a:r>
              <a:rPr lang="pt-BR" dirty="0"/>
              <a:t>Extremamente forte tipagem, verificação de tipos e verificação minuciosa de erros na compilação.</a:t>
            </a:r>
          </a:p>
          <a:p>
            <a:r>
              <a:rPr lang="pt-BR" dirty="0"/>
              <a:t>Usada em sistemas críticos e de tempo real.</a:t>
            </a:r>
          </a:p>
          <a:p>
            <a:r>
              <a:rPr lang="pt-BR" dirty="0"/>
              <a:t>Linguagem de nicho.</a:t>
            </a:r>
          </a:p>
        </p:txBody>
      </p:sp>
    </p:spTree>
    <p:extLst>
      <p:ext uri="{BB962C8B-B14F-4D97-AF65-F5344CB8AC3E}">
        <p14:creationId xmlns:p14="http://schemas.microsoft.com/office/powerpoint/2010/main" val="181905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014C6-6997-44D9-ABF3-8D92B0C1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de 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D9E8C-1B49-4AE6-8319-B22E7BCEE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mais simples:</a:t>
            </a:r>
          </a:p>
          <a:p>
            <a:pPr lvl="1"/>
            <a:r>
              <a:rPr lang="pt-BR" dirty="0"/>
              <a:t>Hostil à programadores.</a:t>
            </a:r>
          </a:p>
          <a:p>
            <a:pPr lvl="1"/>
            <a:r>
              <a:rPr lang="pt-BR" dirty="0"/>
              <a:t>Mais trabalhosa.</a:t>
            </a:r>
          </a:p>
        </p:txBody>
      </p:sp>
    </p:spTree>
    <p:extLst>
      <p:ext uri="{BB962C8B-B14F-4D97-AF65-F5344CB8AC3E}">
        <p14:creationId xmlns:p14="http://schemas.microsoft.com/office/powerpoint/2010/main" val="226265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1E0D2-6702-4620-AB04-D5137241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em 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11B468-C1A6-4A76-97A3-9AD52BED0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</TotalTime>
  <Words>1309</Words>
  <Application>Microsoft Office PowerPoint</Application>
  <PresentationFormat>Apresentação na tela (4:3)</PresentationFormat>
  <Paragraphs>186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Ada Programming Language</vt:lpstr>
      <vt:lpstr>História da Linguagem</vt:lpstr>
      <vt:lpstr> História da Linguagem</vt:lpstr>
      <vt:lpstr> História da Linguagem</vt:lpstr>
      <vt:lpstr> História da Linguagem</vt:lpstr>
      <vt:lpstr>Usos de Ada</vt:lpstr>
      <vt:lpstr>Usos de Ada</vt:lpstr>
      <vt:lpstr>Usos de Ada</vt:lpstr>
      <vt:lpstr>Orientação a Objetos em Ada</vt:lpstr>
      <vt:lpstr>Orientação a Objetos em Ada</vt:lpstr>
      <vt:lpstr>Orientação a Objetos em Ada</vt:lpstr>
      <vt:lpstr>Orientação a Objetos em Ada</vt:lpstr>
      <vt:lpstr>Orientação a Objetos em Ada</vt:lpstr>
      <vt:lpstr>Orientação a Objetos em Ada</vt:lpstr>
      <vt:lpstr>Orientação a Objetos em Ada</vt:lpstr>
      <vt:lpstr>Orientação a Objetos em Ada</vt:lpstr>
      <vt:lpstr>Orientação a Objetos em Ada</vt:lpstr>
      <vt:lpstr>Orientação a Objetos em Ada</vt:lpstr>
      <vt:lpstr>Legibilidade</vt:lpstr>
      <vt:lpstr>Legibilidade</vt:lpstr>
      <vt:lpstr>Legibilidade</vt:lpstr>
      <vt:lpstr>Apresentação do PowerPoint</vt:lpstr>
      <vt:lpstr>Apresentação do PowerPoint</vt:lpstr>
      <vt:lpstr>Legibilidade</vt:lpstr>
      <vt:lpstr>Facilidade de Escrita</vt:lpstr>
      <vt:lpstr>Facilidade de Escrita</vt:lpstr>
      <vt:lpstr>Facilidade de Escrita</vt:lpstr>
      <vt:lpstr>Facilidade de Escrita</vt:lpstr>
      <vt:lpstr>Confiabilidade</vt:lpstr>
      <vt:lpstr>Confiabilidade</vt:lpstr>
      <vt:lpstr>Confiabilidade</vt:lpstr>
      <vt:lpstr>Confiabilidade</vt:lpstr>
      <vt:lpstr>Confiabilidade</vt:lpstr>
      <vt:lpstr>Confiabilidade</vt:lpstr>
      <vt:lpstr>Confiabilidade</vt:lpstr>
      <vt:lpstr>Confiabilidade</vt:lpstr>
      <vt:lpstr>Confiabilidade</vt:lpstr>
      <vt:lpstr>Confiabilidade</vt:lpstr>
      <vt:lpstr>Confiabilidade</vt:lpstr>
      <vt:lpstr>Trade-Off</vt:lpstr>
      <vt:lpstr>Trade-Off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Programming Language</dc:title>
  <dc:creator>VICTOR AZADINHO MIRANDA</dc:creator>
  <cp:lastModifiedBy>Victor Azadinho</cp:lastModifiedBy>
  <cp:revision>22</cp:revision>
  <dcterms:created xsi:type="dcterms:W3CDTF">2018-06-14T00:30:47Z</dcterms:created>
  <dcterms:modified xsi:type="dcterms:W3CDTF">2018-06-15T04:21:00Z</dcterms:modified>
</cp:coreProperties>
</file>