
<file path=[Content_Types].xml><?xml version="1.0" encoding="utf-8"?>
<Types xmlns="http://schemas.openxmlformats.org/package/2006/content-types">
  <Default Extension="rels" ContentType="application/vnd.openxmlformats-package.relationships+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8.9-->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Lst>
  <p:sldSz cx="1219212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tags" Target="tags/tag1.xml" /><Relationship Id="rId55" Type="http://schemas.openxmlformats.org/officeDocument/2006/relationships/presProps" Target="presProps.xml" /><Relationship Id="rId56" Type="http://schemas.openxmlformats.org/officeDocument/2006/relationships/viewProps" Target="viewProps.xml" /><Relationship Id="rId57" Type="http://schemas.openxmlformats.org/officeDocument/2006/relationships/theme" Target="theme/theme1.xml" /><Relationship Id="rId58" Type="http://schemas.openxmlformats.org/officeDocument/2006/relationships/tableStyles" Target="tableStyles.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chart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numRef>
              <c:f>Sheet1!$A$2:$A$16</c:f>
              <c:numCache>
                <c:formatCode>General</c:formatCode>
                <c:ptCount val="15"/>
                <c:pt idx="0">
                  <c:v>2018</c:v>
                </c:pt>
                <c:pt idx="1">
                  <c:v>2017</c:v>
                </c:pt>
                <c:pt idx="2">
                  <c:v>2016</c:v>
                </c:pt>
                <c:pt idx="3">
                  <c:v>2015</c:v>
                </c:pt>
                <c:pt idx="4">
                  <c:v>2014</c:v>
                </c:pt>
                <c:pt idx="5">
                  <c:v>2013</c:v>
                </c:pt>
                <c:pt idx="6">
                  <c:v>2012</c:v>
                </c:pt>
                <c:pt idx="7">
                  <c:v>2011</c:v>
                </c:pt>
                <c:pt idx="8">
                  <c:v>2010</c:v>
                </c:pt>
                <c:pt idx="9">
                  <c:v>2009</c:v>
                </c:pt>
                <c:pt idx="10">
                  <c:v>2008</c:v>
                </c:pt>
                <c:pt idx="11">
                  <c:v>2007</c:v>
                </c:pt>
                <c:pt idx="12">
                  <c:v>2006</c:v>
                </c:pt>
                <c:pt idx="13">
                  <c:v>2005</c:v>
                </c:pt>
                <c:pt idx="14">
                  <c:v>2004</c:v>
                </c:pt>
              </c:numCache>
            </c:numRef>
          </c:cat>
          <c:val>
            <c:numRef>
              <c:f>Sheet1!$B$2:$B$16</c:f>
              <c:numCache>
                <c:ptCount val="15"/>
                <c:pt idx="0">
                  <c:v>0.816</c:v>
                </c:pt>
                <c:pt idx="1">
                  <c:v>0.817</c:v>
                </c:pt>
                <c:pt idx="2">
                  <c:v>0.805</c:v>
                </c:pt>
                <c:pt idx="3">
                  <c:v>0.796</c:v>
                </c:pt>
                <c:pt idx="4">
                  <c:v>0.786</c:v>
                </c:pt>
                <c:pt idx="5">
                  <c:v>0.783</c:v>
                </c:pt>
                <c:pt idx="6">
                  <c:v>0.765</c:v>
                </c:pt>
                <c:pt idx="7">
                  <c:v>0.77</c:v>
                </c:pt>
                <c:pt idx="8">
                  <c:v>0.769</c:v>
                </c:pt>
                <c:pt idx="9">
                  <c:v>0.77</c:v>
                </c:pt>
                <c:pt idx="10">
                  <c:v>0.771</c:v>
                </c:pt>
                <c:pt idx="11">
                  <c:v>0.778</c:v>
                </c:pt>
                <c:pt idx="12">
                  <c:v>0.769</c:v>
                </c:pt>
                <c:pt idx="13">
                  <c:v>0.77</c:v>
                </c:pt>
                <c:pt idx="14">
                  <c:v>0.766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Provo-Orem, UT</c:v>
                </c:pt>
                <c:pt idx="1">
                  <c:v>Baton Rouge, LA</c:v>
                </c:pt>
                <c:pt idx="2">
                  <c:v>Youngstown-Warren-Boardman, OH-PA</c:v>
                </c:pt>
                <c:pt idx="3">
                  <c:v>Boise, ID</c:v>
                </c:pt>
                <c:pt idx="4">
                  <c:v>Ogden-Clearfield, UT</c:v>
                </c:pt>
                <c:pt idx="5">
                  <c:v>Toledo, OH</c:v>
                </c:pt>
                <c:pt idx="6">
                  <c:v>Bakersfield, CA</c:v>
                </c:pt>
                <c:pt idx="7">
                  <c:v>Wichita, KS</c:v>
                </c:pt>
                <c:pt idx="8">
                  <c:v>Salt Lake City, UT</c:v>
                </c:pt>
                <c:pt idx="9">
                  <c:v>Augusta-Richmond County, GA-SC</c:v>
                </c:pt>
              </c:strCache>
            </c:strRef>
          </c:cat>
          <c:val>
            <c:numRef>
              <c:f>Sheet1!$B$2:$B$11</c:f>
              <c:numCache>
                <c:ptCount val="10"/>
                <c:pt idx="0">
                  <c:v>0.635</c:v>
                </c:pt>
                <c:pt idx="1">
                  <c:v>0.67</c:v>
                </c:pt>
                <c:pt idx="2">
                  <c:v>0.705</c:v>
                </c:pt>
                <c:pt idx="3">
                  <c:v>0.716</c:v>
                </c:pt>
                <c:pt idx="4">
                  <c:v>0.72</c:v>
                </c:pt>
                <c:pt idx="5">
                  <c:v>0.72</c:v>
                </c:pt>
                <c:pt idx="6">
                  <c:v>0.725</c:v>
                </c:pt>
                <c:pt idx="7">
                  <c:v>0.727</c:v>
                </c:pt>
                <c:pt idx="8">
                  <c:v>0.732</c:v>
                </c:pt>
                <c:pt idx="9">
                  <c:v>0.742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Iceland</c:v>
                </c:pt>
                <c:pt idx="1">
                  <c:v>Norway</c:v>
                </c:pt>
                <c:pt idx="2">
                  <c:v>Sweden</c:v>
                </c:pt>
                <c:pt idx="3">
                  <c:v>Finland</c:v>
                </c:pt>
                <c:pt idx="4">
                  <c:v>Nicaragua</c:v>
                </c:pt>
                <c:pt idx="5">
                  <c:v>Rwanda</c:v>
                </c:pt>
                <c:pt idx="6">
                  <c:v>New Zealand</c:v>
                </c:pt>
                <c:pt idx="7">
                  <c:v>Philippines</c:v>
                </c:pt>
                <c:pt idx="8">
                  <c:v>Ireland</c:v>
                </c:pt>
                <c:pt idx="9">
                  <c:v>Namibia</c:v>
                </c:pt>
                <c:pt idx="10">
                  <c:v>Slovenia</c:v>
                </c:pt>
                <c:pt idx="11">
                  <c:v>France</c:v>
                </c:pt>
                <c:pt idx="12">
                  <c:v>Denmark</c:v>
                </c:pt>
                <c:pt idx="13">
                  <c:v>Germany</c:v>
                </c:pt>
                <c:pt idx="14">
                  <c:v>United Kingdom</c:v>
                </c:pt>
              </c:strCache>
            </c:strRef>
          </c:cat>
          <c:val>
            <c:numRef>
              <c:f>Sheet1!$B$2:$B$16</c:f>
              <c:numCache>
                <c:ptCount val="15"/>
                <c:pt idx="0">
                  <c:v>0.86</c:v>
                </c:pt>
                <c:pt idx="1">
                  <c:v>0.84</c:v>
                </c:pt>
                <c:pt idx="2">
                  <c:v>0.82</c:v>
                </c:pt>
                <c:pt idx="3">
                  <c:v>0.82</c:v>
                </c:pt>
                <c:pt idx="4">
                  <c:v>0.81</c:v>
                </c:pt>
                <c:pt idx="5">
                  <c:v>0.8</c:v>
                </c:pt>
                <c:pt idx="6">
                  <c:v>0.8</c:v>
                </c:pt>
                <c:pt idx="7">
                  <c:v>0.8</c:v>
                </c:pt>
                <c:pt idx="8">
                  <c:v>0.8</c:v>
                </c:pt>
                <c:pt idx="9">
                  <c:v>0.79</c:v>
                </c:pt>
                <c:pt idx="10">
                  <c:v>0.78</c:v>
                </c:pt>
                <c:pt idx="11">
                  <c:v>0.78</c:v>
                </c:pt>
                <c:pt idx="12">
                  <c:v>0.78</c:v>
                </c:pt>
                <c:pt idx="13">
                  <c:v>0.78</c:v>
                </c:pt>
                <c:pt idx="14">
                  <c:v>0.77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Total</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Sheet1!$B$2:$B$15</c:f>
              <c:numCache>
                <c:ptCount val="14"/>
                <c:pt idx="0">
                  <c:v>49097</c:v>
                </c:pt>
                <c:pt idx="1">
                  <c:v>51042</c:v>
                </c:pt>
                <c:pt idx="2">
                  <c:v>51588</c:v>
                </c:pt>
                <c:pt idx="3">
                  <c:v>53940</c:v>
                </c:pt>
                <c:pt idx="4">
                  <c:v>54787</c:v>
                </c:pt>
                <c:pt idx="5">
                  <c:v>55134</c:v>
                </c:pt>
                <c:pt idx="6">
                  <c:v>57193</c:v>
                </c:pt>
                <c:pt idx="7">
                  <c:v>58178</c:v>
                </c:pt>
                <c:pt idx="8">
                  <c:v>58881</c:v>
                </c:pt>
                <c:pt idx="9">
                  <c:v>59317</c:v>
                </c:pt>
                <c:pt idx="10">
                  <c:v>61915</c:v>
                </c:pt>
                <c:pt idx="11">
                  <c:v>53406</c:v>
                </c:pt>
                <c:pt idx="12">
                  <c:v>53536</c:v>
                </c:pt>
                <c:pt idx="13">
                  <c:v>55619</c:v>
                </c:pt>
              </c:numCache>
            </c:numRef>
          </c:val>
          <c:smooth val="0"/>
        </c:ser>
        <c:ser>
          <c:idx val="1"/>
          <c:order val="1"/>
          <c:tx>
            <c:strRef>
              <c:f>Sheet1!$C$1</c:f>
              <c:strCache>
                <c:ptCount val="1"/>
                <c:pt idx="0">
                  <c:v>Less Than 9th Grade</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Sheet1!$C$2:$C$15</c:f>
              <c:numCache>
                <c:ptCount val="14"/>
                <c:pt idx="0">
                  <c:v>23604</c:v>
                </c:pt>
                <c:pt idx="1">
                  <c:v>25034</c:v>
                </c:pt>
                <c:pt idx="2">
                  <c:v>25902</c:v>
                </c:pt>
                <c:pt idx="3">
                  <c:v>26382</c:v>
                </c:pt>
                <c:pt idx="4">
                  <c:v>24356</c:v>
                </c:pt>
                <c:pt idx="5">
                  <c:v>26412</c:v>
                </c:pt>
                <c:pt idx="6">
                  <c:v>26545</c:v>
                </c:pt>
                <c:pt idx="7">
                  <c:v>26679</c:v>
                </c:pt>
                <c:pt idx="8">
                  <c:v>28542</c:v>
                </c:pt>
                <c:pt idx="9">
                  <c:v>31288</c:v>
                </c:pt>
                <c:pt idx="10">
                  <c:v>32453</c:v>
                </c:pt>
                <c:pt idx="11">
                  <c:v>28592</c:v>
                </c:pt>
                <c:pt idx="12">
                  <c:v>27597</c:v>
                </c:pt>
                <c:pt idx="13">
                  <c:v>28746</c:v>
                </c:pt>
              </c:numCache>
            </c:numRef>
          </c:val>
          <c:smooth val="0"/>
        </c:ser>
        <c:ser>
          <c:idx val="2"/>
          <c:order val="2"/>
          <c:tx>
            <c:strRef>
              <c:f>Sheet1!$D$1</c:f>
              <c:strCache>
                <c:ptCount val="1"/>
                <c:pt idx="0">
                  <c:v>High School (9th to 12th Nongrad)</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Sheet1!$D$2:$D$15</c:f>
              <c:numCache>
                <c:ptCount val="14"/>
                <c:pt idx="0">
                  <c:v>27475</c:v>
                </c:pt>
                <c:pt idx="1">
                  <c:v>28881</c:v>
                </c:pt>
                <c:pt idx="2">
                  <c:v>29120</c:v>
                </c:pt>
                <c:pt idx="3">
                  <c:v>29824</c:v>
                </c:pt>
                <c:pt idx="4">
                  <c:v>29785</c:v>
                </c:pt>
                <c:pt idx="5">
                  <c:v>30149</c:v>
                </c:pt>
                <c:pt idx="6">
                  <c:v>31201</c:v>
                </c:pt>
                <c:pt idx="7">
                  <c:v>30877</c:v>
                </c:pt>
                <c:pt idx="8">
                  <c:v>33382</c:v>
                </c:pt>
                <c:pt idx="9">
                  <c:v>35446</c:v>
                </c:pt>
                <c:pt idx="10">
                  <c:v>35551</c:v>
                </c:pt>
                <c:pt idx="11">
                  <c:v>30035</c:v>
                </c:pt>
                <c:pt idx="12">
                  <c:v>26469</c:v>
                </c:pt>
                <c:pt idx="13">
                  <c:v>26220</c:v>
                </c:pt>
              </c:numCache>
            </c:numRef>
          </c:val>
          <c:smooth val="0"/>
        </c:ser>
        <c:ser>
          <c:idx val="3"/>
          <c:order val="3"/>
          <c:tx>
            <c:strRef>
              <c:f>Sheet1!$E$1</c:f>
              <c:strCache>
                <c:ptCount val="1"/>
                <c:pt idx="0">
                  <c:v>Graduate (Incl GED)</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Sheet1!$E$2:$E$15</c:f>
              <c:numCache>
                <c:ptCount val="14"/>
                <c:pt idx="0">
                  <c:v>35591</c:v>
                </c:pt>
                <c:pt idx="1">
                  <c:v>37303</c:v>
                </c:pt>
                <c:pt idx="2">
                  <c:v>37548</c:v>
                </c:pt>
                <c:pt idx="3">
                  <c:v>38800</c:v>
                </c:pt>
                <c:pt idx="4">
                  <c:v>38745</c:v>
                </c:pt>
                <c:pt idx="5">
                  <c:v>39440</c:v>
                </c:pt>
                <c:pt idx="6">
                  <c:v>40634</c:v>
                </c:pt>
                <c:pt idx="7">
                  <c:v>41248</c:v>
                </c:pt>
                <c:pt idx="8">
                  <c:v>40437</c:v>
                </c:pt>
                <c:pt idx="9">
                  <c:v>42094</c:v>
                </c:pt>
                <c:pt idx="10">
                  <c:v>43061</c:v>
                </c:pt>
                <c:pt idx="11">
                  <c:v>35613</c:v>
                </c:pt>
                <c:pt idx="12">
                  <c:v>38145</c:v>
                </c:pt>
                <c:pt idx="13">
                  <c:v>38936</c:v>
                </c:pt>
              </c:numCache>
            </c:numRef>
          </c:val>
          <c:smooth val="0"/>
        </c:ser>
        <c:ser>
          <c:idx val="4"/>
          <c:order val="4"/>
          <c:tx>
            <c:strRef>
              <c:f>Sheet1!$F$1</c:f>
              <c:strCache>
                <c:ptCount val="1"/>
                <c:pt idx="0">
                  <c:v>Some College No Degree</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Sheet1!$F$2:$F$15</c:f>
              <c:numCache>
                <c:ptCount val="14"/>
                <c:pt idx="0">
                  <c:v>42184</c:v>
                </c:pt>
                <c:pt idx="1">
                  <c:v>42868</c:v>
                </c:pt>
                <c:pt idx="2">
                  <c:v>43554</c:v>
                </c:pt>
                <c:pt idx="3">
                  <c:v>44011</c:v>
                </c:pt>
                <c:pt idx="4">
                  <c:v>45200</c:v>
                </c:pt>
                <c:pt idx="5">
                  <c:v>44582</c:v>
                </c:pt>
                <c:pt idx="6">
                  <c:v>46072</c:v>
                </c:pt>
                <c:pt idx="7">
                  <c:v>47355</c:v>
                </c:pt>
                <c:pt idx="8">
                  <c:v>48771</c:v>
                </c:pt>
                <c:pt idx="9">
                  <c:v>47389</c:v>
                </c:pt>
                <c:pt idx="10">
                  <c:v>48681</c:v>
                </c:pt>
                <c:pt idx="11">
                  <c:v>42621</c:v>
                </c:pt>
                <c:pt idx="12">
                  <c:v>38695</c:v>
                </c:pt>
                <c:pt idx="13">
                  <c:v>39945</c:v>
                </c:pt>
              </c:numCache>
            </c:numRef>
          </c:val>
          <c:smooth val="0"/>
        </c:ser>
        <c:ser>
          <c:idx val="5"/>
          <c:order val="5"/>
          <c:tx>
            <c:strRef>
              <c:f>Sheet1!$G$1</c:f>
              <c:strCache>
                <c:ptCount val="1"/>
                <c:pt idx="0">
                  <c:v>Associate Degree</c:v>
                </c:pt>
              </c:strCache>
            </c:strRef>
          </c:tx>
          <c:spPr>
            <a:ln>
              <a:solidFill>
                <a:srgbClr val="EBB523"/>
              </a:solidFill>
            </a:ln>
          </c:spPr>
          <c:marker>
            <c:symbol val="circle"/>
            <c:spPr>
              <a:solidFill>
                <a:srgbClr val="EBB523"/>
              </a:solidFill>
              <a:ln>
                <a:solidFill>
                  <a:srgbClr val="EBB523"/>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Sheet1!$G$2:$G$15</c:f>
              <c:numCache>
                <c:ptCount val="14"/>
                <c:pt idx="0">
                  <c:v>44888</c:v>
                </c:pt>
                <c:pt idx="1">
                  <c:v>46169</c:v>
                </c:pt>
                <c:pt idx="2">
                  <c:v>46896</c:v>
                </c:pt>
                <c:pt idx="3">
                  <c:v>47424</c:v>
                </c:pt>
                <c:pt idx="4">
                  <c:v>48886</c:v>
                </c:pt>
                <c:pt idx="5">
                  <c:v>48307</c:v>
                </c:pt>
                <c:pt idx="6">
                  <c:v>50029</c:v>
                </c:pt>
                <c:pt idx="7">
                  <c:v>48735</c:v>
                </c:pt>
                <c:pt idx="8">
                  <c:v>49399</c:v>
                </c:pt>
                <c:pt idx="9">
                  <c:v>51648</c:v>
                </c:pt>
                <c:pt idx="10">
                  <c:v>52941</c:v>
                </c:pt>
                <c:pt idx="11">
                  <c:v>45731</c:v>
                </c:pt>
                <c:pt idx="12">
                  <c:v>46381</c:v>
                </c:pt>
                <c:pt idx="13">
                  <c:v>48238</c:v>
                </c:pt>
              </c:numCache>
            </c:numRef>
          </c:val>
          <c:smooth val="0"/>
        </c:ser>
        <c:ser>
          <c:idx val="6"/>
          <c:order val="6"/>
          <c:tx>
            <c:strRef>
              <c:f>Sheet1!$H$1</c:f>
              <c:strCache>
                <c:ptCount val="1"/>
                <c:pt idx="0">
                  <c:v>Bachelor's Degree</c:v>
                </c:pt>
              </c:strCache>
            </c:strRef>
          </c:tx>
          <c:spPr>
            <a:ln>
              <a:solidFill>
                <a:srgbClr val="5D2B76"/>
              </a:solidFill>
            </a:ln>
          </c:spPr>
          <c:marker>
            <c:symbol val="circle"/>
            <c:spPr>
              <a:solidFill>
                <a:srgbClr val="5D2B76"/>
              </a:solidFill>
              <a:ln>
                <a:solidFill>
                  <a:srgbClr val="5D2B76"/>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Sheet1!$H$2:$H$15</c:f>
              <c:numCache>
                <c:ptCount val="14"/>
                <c:pt idx="0">
                  <c:v>63863</c:v>
                </c:pt>
                <c:pt idx="1">
                  <c:v>66445</c:v>
                </c:pt>
                <c:pt idx="2">
                  <c:v>66689</c:v>
                </c:pt>
                <c:pt idx="3">
                  <c:v>69605</c:v>
                </c:pt>
                <c:pt idx="4">
                  <c:v>67416</c:v>
                </c:pt>
                <c:pt idx="5">
                  <c:v>68367</c:v>
                </c:pt>
                <c:pt idx="6">
                  <c:v>70459</c:v>
                </c:pt>
                <c:pt idx="7">
                  <c:v>70432</c:v>
                </c:pt>
                <c:pt idx="8">
                  <c:v>72519</c:v>
                </c:pt>
                <c:pt idx="9">
                  <c:v>72896</c:v>
                </c:pt>
                <c:pt idx="10">
                  <c:v>76310</c:v>
                </c:pt>
                <c:pt idx="11">
                  <c:v>63121</c:v>
                </c:pt>
                <c:pt idx="12">
                  <c:v>67763</c:v>
                </c:pt>
                <c:pt idx="13">
                  <c:v>71155</c:v>
                </c:pt>
              </c:numCache>
            </c:numRef>
          </c:val>
          <c:smooth val="0"/>
        </c:ser>
        <c:ser>
          <c:idx val="7"/>
          <c:order val="7"/>
          <c:tx>
            <c:strRef>
              <c:f>Sheet1!$I$1</c:f>
              <c:strCache>
                <c:ptCount val="1"/>
                <c:pt idx="0">
                  <c:v>Master's Degree</c:v>
                </c:pt>
              </c:strCache>
            </c:strRef>
          </c:tx>
          <c:spPr>
            <a:ln>
              <a:solidFill>
                <a:srgbClr val="C271DA"/>
              </a:solidFill>
            </a:ln>
          </c:spPr>
          <c:marker>
            <c:symbol val="circle"/>
            <c:spPr>
              <a:solidFill>
                <a:srgbClr val="C271DA"/>
              </a:solidFill>
              <a:ln>
                <a:solidFill>
                  <a:srgbClr val="C271DA"/>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Sheet1!$I$2:$I$15</c:f>
              <c:numCache>
                <c:ptCount val="14"/>
                <c:pt idx="0">
                  <c:v>79203</c:v>
                </c:pt>
                <c:pt idx="1">
                  <c:v>81687</c:v>
                </c:pt>
                <c:pt idx="2">
                  <c:v>79628</c:v>
                </c:pt>
                <c:pt idx="3">
                  <c:v>83149</c:v>
                </c:pt>
                <c:pt idx="4">
                  <c:v>87719</c:v>
                </c:pt>
                <c:pt idx="5">
                  <c:v>84341</c:v>
                </c:pt>
                <c:pt idx="6">
                  <c:v>90265</c:v>
                </c:pt>
                <c:pt idx="7">
                  <c:v>88477</c:v>
                </c:pt>
                <c:pt idx="8">
                  <c:v>89911</c:v>
                </c:pt>
                <c:pt idx="9">
                  <c:v>88532</c:v>
                </c:pt>
                <c:pt idx="10">
                  <c:v>92977</c:v>
                </c:pt>
                <c:pt idx="11">
                  <c:v>79071</c:v>
                </c:pt>
                <c:pt idx="12">
                  <c:v>87674</c:v>
                </c:pt>
                <c:pt idx="13">
                  <c:v>87123</c:v>
                </c:pt>
              </c:numCache>
            </c:numRef>
          </c:val>
          <c:smooth val="0"/>
        </c:ser>
        <c:ser>
          <c:idx val="8"/>
          <c:order val="8"/>
          <c:tx>
            <c:strRef>
              <c:f>Sheet1!$J$1</c:f>
              <c:strCache>
                <c:ptCount val="1"/>
                <c:pt idx="0">
                  <c:v>Professional Degree</c:v>
                </c:pt>
              </c:strCache>
            </c:strRef>
          </c:tx>
          <c:spPr>
            <a:ln>
              <a:solidFill>
                <a:srgbClr val="76A5E3"/>
              </a:solidFill>
            </a:ln>
          </c:spPr>
          <c:marker>
            <c:symbol val="circle"/>
            <c:spPr>
              <a:solidFill>
                <a:srgbClr val="76A5E3"/>
              </a:solidFill>
              <a:ln>
                <a:solidFill>
                  <a:srgbClr val="76A5E3"/>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Sheet1!$J$2:$J$15</c:f>
              <c:numCache>
                <c:ptCount val="14"/>
                <c:pt idx="0">
                  <c:v>135635</c:v>
                </c:pt>
                <c:pt idx="1">
                  <c:v>130023</c:v>
                </c:pt>
                <c:pt idx="2">
                  <c:v>132381</c:v>
                </c:pt>
                <c:pt idx="3">
                  <c:v>142055</c:v>
                </c:pt>
                <c:pt idx="4">
                  <c:v>146276</c:v>
                </c:pt>
                <c:pt idx="5">
                  <c:v>142934</c:v>
                </c:pt>
                <c:pt idx="6">
                  <c:v>144155</c:v>
                </c:pt>
                <c:pt idx="7">
                  <c:v>159070</c:v>
                </c:pt>
                <c:pt idx="8">
                  <c:v>136127</c:v>
                </c:pt>
                <c:pt idx="9">
                  <c:v>153943</c:v>
                </c:pt>
                <c:pt idx="10">
                  <c:v>160485</c:v>
                </c:pt>
                <c:pt idx="11">
                  <c:v>118674</c:v>
                </c:pt>
                <c:pt idx="12">
                  <c:v>138378</c:v>
                </c:pt>
                <c:pt idx="13">
                  <c:v>149837</c:v>
                </c:pt>
              </c:numCache>
            </c:numRef>
          </c:val>
          <c:smooth val="0"/>
        </c:ser>
        <c:ser>
          <c:idx val="9"/>
          <c:order val="9"/>
          <c:tx>
            <c:strRef>
              <c:f>Sheet1!$K$1</c:f>
              <c:strCache>
                <c:ptCount val="1"/>
                <c:pt idx="0">
                  <c:v>Doctorate Degree</c:v>
                </c:pt>
              </c:strCache>
            </c:strRef>
          </c:tx>
          <c:spPr>
            <a:ln>
              <a:solidFill>
                <a:srgbClr val="099676"/>
              </a:solidFill>
            </a:ln>
          </c:spPr>
          <c:marker>
            <c:symbol val="circle"/>
            <c:spPr>
              <a:solidFill>
                <a:srgbClr val="099676"/>
              </a:solidFill>
              <a:ln>
                <a:solidFill>
                  <a:srgbClr val="099676"/>
                </a:solidFill>
              </a:ln>
            </c:spPr>
          </c:marker>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Lbl>
              <c:idx val="1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dLblPos val="t"/>
              <c:showLegendKey val="0"/>
              <c:showVal val="0"/>
              <c:showCatName val="0"/>
              <c:showSerName val="0"/>
              <c:showPercent val="0"/>
              <c:showBubbleSize val="0"/>
              <c:extLst/>
            </c:dLbl>
            <c:delete val="1"/>
            <c:extLst/>
          </c:dLbls>
          <c:cat>
            <c:numRef>
              <c:f>Sheet1!$A$2:$A$15</c:f>
              <c:numCache>
                <c:formatCode>General</c:formatCode>
                <c:ptCount val="14"/>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numCache>
            </c:numRef>
          </c:cat>
          <c:val>
            <c:numRef>
              <c:f>Sheet1!$K$2:$K$15</c:f>
              <c:numCache>
                <c:ptCount val="14"/>
                <c:pt idx="0">
                  <c:v>107382</c:v>
                </c:pt>
                <c:pt idx="1">
                  <c:v>115377</c:v>
                </c:pt>
                <c:pt idx="2">
                  <c:v>106014</c:v>
                </c:pt>
                <c:pt idx="3">
                  <c:v>113455</c:v>
                </c:pt>
                <c:pt idx="4">
                  <c:v>115870</c:v>
                </c:pt>
                <c:pt idx="5">
                  <c:v>115481</c:v>
                </c:pt>
                <c:pt idx="6">
                  <c:v>119887</c:v>
                </c:pt>
                <c:pt idx="7">
                  <c:v>129507</c:v>
                </c:pt>
                <c:pt idx="8">
                  <c:v>129163</c:v>
                </c:pt>
                <c:pt idx="9">
                  <c:v>116948</c:v>
                </c:pt>
                <c:pt idx="10">
                  <c:v>126259</c:v>
                </c:pt>
                <c:pt idx="11">
                  <c:v>102508</c:v>
                </c:pt>
                <c:pt idx="12">
                  <c:v>118903</c:v>
                </c:pt>
                <c:pt idx="13">
                  <c:v>124879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900" b="0">
                    <a:solidFill>
                      <a:srgbClr val="0F283E"/>
                    </a:solidFill>
                    <a:latin typeface="Arial" pitchFamily="34" charset="0"/>
                  </a:rPr>
                  <a:t>Level of Education</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Mean earnings in U.S. dollars</a:t>
                </a:r>
              </a:p>
            </c:rich>
          </c:tx>
          <c:overlay val="0"/>
        </c:title>
        <c:numFmt formatCode="#,##0" sourceLinked="0"/>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Less than a high school diploma</c:v>
                </c:pt>
                <c:pt idx="1">
                  <c:v>High school graduates, no college</c:v>
                </c:pt>
                <c:pt idx="2">
                  <c:v>Some college, no degree</c:v>
                </c:pt>
                <c:pt idx="3">
                  <c:v>Associate degree</c:v>
                </c:pt>
                <c:pt idx="4">
                  <c:v>Bachelor's degree and higher</c:v>
                </c:pt>
              </c:strCache>
            </c:strRef>
          </c:cat>
          <c:val>
            <c:numRef>
              <c:f>Sheet1!$B$2:$B$6</c:f>
              <c:numCache>
                <c:ptCount val="5"/>
                <c:pt idx="0">
                  <c:v>330</c:v>
                </c:pt>
                <c:pt idx="1">
                  <c:v>538</c:v>
                </c:pt>
                <c:pt idx="2">
                  <c:v>606</c:v>
                </c:pt>
                <c:pt idx="3">
                  <c:v>137</c:v>
                </c:pt>
                <c:pt idx="4">
                  <c:v>237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Finance</c:v>
                </c:pt>
                <c:pt idx="1">
                  <c:v>Biomedical Engineering</c:v>
                </c:pt>
                <c:pt idx="2">
                  <c:v>Computer Science</c:v>
                </c:pt>
                <c:pt idx="3">
                  <c:v>Information Systems</c:v>
                </c:pt>
                <c:pt idx="4">
                  <c:v>Statistics</c:v>
                </c:pt>
                <c:pt idx="5">
                  <c:v>Physician Assistant</c:v>
                </c:pt>
                <c:pt idx="6">
                  <c:v>Civil Engineering</c:v>
                </c:pt>
                <c:pt idx="7">
                  <c:v>Nurse Practitioner</c:v>
                </c:pt>
                <c:pt idx="8">
                  <c:v>Health Administration</c:v>
                </c:pt>
                <c:pt idx="9">
                  <c:v>Occupational Therapy</c:v>
                </c:pt>
              </c:strCache>
            </c:strRef>
          </c:cat>
          <c:val>
            <c:numRef>
              <c:f>Sheet1!$B$2:$B$11</c:f>
              <c:numCache>
                <c:ptCount val="10"/>
                <c:pt idx="0">
                  <c:v>125208</c:v>
                </c:pt>
                <c:pt idx="1">
                  <c:v>117243</c:v>
                </c:pt>
                <c:pt idx="2">
                  <c:v>115730</c:v>
                </c:pt>
                <c:pt idx="3">
                  <c:v>110678</c:v>
                </c:pt>
                <c:pt idx="4">
                  <c:v>106402</c:v>
                </c:pt>
                <c:pt idx="5">
                  <c:v>100108</c:v>
                </c:pt>
                <c:pt idx="6">
                  <c:v>94396</c:v>
                </c:pt>
                <c:pt idx="7">
                  <c:v>94269</c:v>
                </c:pt>
                <c:pt idx="8">
                  <c:v>88675</c:v>
                </c:pt>
                <c:pt idx="9">
                  <c:v>71087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Counseling</c:v>
                </c:pt>
                <c:pt idx="1">
                  <c:v>Social Work</c:v>
                </c:pt>
                <c:pt idx="2">
                  <c:v>Music</c:v>
                </c:pt>
                <c:pt idx="3">
                  <c:v>Education</c:v>
                </c:pt>
                <c:pt idx="4">
                  <c:v>Library and Information Science</c:v>
                </c:pt>
                <c:pt idx="5">
                  <c:v>History</c:v>
                </c:pt>
                <c:pt idx="6">
                  <c:v>Fine Arts</c:v>
                </c:pt>
                <c:pt idx="7">
                  <c:v>Biology</c:v>
                </c:pt>
                <c:pt idx="8">
                  <c:v>Architecture</c:v>
                </c:pt>
                <c:pt idx="9">
                  <c:v>Human Resources Management</c:v>
                </c:pt>
              </c:strCache>
            </c:strRef>
          </c:cat>
          <c:val>
            <c:numRef>
              <c:f>Sheet1!$B$2:$B$11</c:f>
              <c:numCache>
                <c:ptCount val="10"/>
                <c:pt idx="0">
                  <c:v>55451</c:v>
                </c:pt>
                <c:pt idx="1">
                  <c:v>59270</c:v>
                </c:pt>
                <c:pt idx="2">
                  <c:v>60931</c:v>
                </c:pt>
                <c:pt idx="3">
                  <c:v>62017</c:v>
                </c:pt>
                <c:pt idx="4">
                  <c:v>62035</c:v>
                </c:pt>
                <c:pt idx="5">
                  <c:v>67641</c:v>
                </c:pt>
                <c:pt idx="6">
                  <c:v>68001</c:v>
                </c:pt>
                <c:pt idx="7">
                  <c:v>73262</c:v>
                </c:pt>
                <c:pt idx="8">
                  <c:v>75045</c:v>
                </c:pt>
                <c:pt idx="9">
                  <c:v>74234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Sheet1!$A$2:$A$11</c:f>
              <c:strCache>
                <c:ptCount val="10"/>
                <c:pt idx="0">
                  <c:v>Vaughn College of Aeronautics and Technology</c:v>
                </c:pt>
                <c:pt idx="1">
                  <c:v>City College of New York</c:v>
                </c:pt>
                <c:pt idx="2">
                  <c:v>Texas A&amp;M International University</c:v>
                </c:pt>
                <c:pt idx="3">
                  <c:v>Lehman College</c:v>
                </c:pt>
                <c:pt idx="4">
                  <c:v>Bernard M. Baruch College</c:v>
                </c:pt>
                <c:pt idx="5">
                  <c:v>California State University, Los Angeles</c:v>
                </c:pt>
                <c:pt idx="6">
                  <c:v>Crimson Technical College</c:v>
                </c:pt>
                <c:pt idx="7">
                  <c:v>University of Texas-Pan American</c:v>
                </c:pt>
                <c:pt idx="8">
                  <c:v>New York City College of Technology</c:v>
                </c:pt>
                <c:pt idx="9">
                  <c:v>John Jay College of Criminal Justice</c:v>
                </c:pt>
              </c:strCache>
            </c:strRef>
          </c:cat>
          <c:val>
            <c:numRef>
              <c:f>Sheet1!$B$2:$B$11</c:f>
              <c:numCache>
                <c:ptCount val="10"/>
                <c:pt idx="0">
                  <c:v>43.9</c:v>
                </c:pt>
                <c:pt idx="1">
                  <c:v>38.1</c:v>
                </c:pt>
                <c:pt idx="2">
                  <c:v>37.9</c:v>
                </c:pt>
                <c:pt idx="3">
                  <c:v>36.8</c:v>
                </c:pt>
                <c:pt idx="4">
                  <c:v>36.2</c:v>
                </c:pt>
                <c:pt idx="5">
                  <c:v>35.7</c:v>
                </c:pt>
                <c:pt idx="6">
                  <c:v>35.5</c:v>
                </c:pt>
                <c:pt idx="7">
                  <c:v>34.2</c:v>
                </c:pt>
                <c:pt idx="8">
                  <c:v>33.7</c:v>
                </c:pt>
                <c:pt idx="9">
                  <c:v>33.2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Pt>
            <c:idx val="14"/>
            <c:invertIfNegative val="0"/>
            <c:spPr>
              <a:solidFill>
                <a:srgbClr val="808080"/>
              </a:solidFill>
            </c:spPr>
          </c:dPt>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District of Columbia</c:v>
                </c:pt>
                <c:pt idx="1">
                  <c:v>New York</c:v>
                </c:pt>
                <c:pt idx="2">
                  <c:v>Massachusetts</c:v>
                </c:pt>
                <c:pt idx="3">
                  <c:v>Connecticut</c:v>
                </c:pt>
                <c:pt idx="4">
                  <c:v>California</c:v>
                </c:pt>
                <c:pt idx="5">
                  <c:v>Washington</c:v>
                </c:pt>
                <c:pt idx="6">
                  <c:v>New Jersey</c:v>
                </c:pt>
                <c:pt idx="7">
                  <c:v>Illinois</c:v>
                </c:pt>
                <c:pt idx="8">
                  <c:v>Colorado</c:v>
                </c:pt>
                <c:pt idx="9">
                  <c:v>Maryland</c:v>
                </c:pt>
                <c:pt idx="10">
                  <c:v>Texas</c:v>
                </c:pt>
                <c:pt idx="11">
                  <c:v>Minnesota</c:v>
                </c:pt>
                <c:pt idx="12">
                  <c:v>Virginia</c:v>
                </c:pt>
                <c:pt idx="13">
                  <c:v>New Hampshire</c:v>
                </c:pt>
                <c:pt idx="14">
                  <c:v>United States</c:v>
                </c:pt>
              </c:strCache>
            </c:strRef>
          </c:cat>
          <c:val>
            <c:numRef>
              <c:f>Sheet1!$B$2:$B$16</c:f>
              <c:numCache>
                <c:ptCount val="15"/>
                <c:pt idx="0">
                  <c:v>88219</c:v>
                </c:pt>
                <c:pt idx="1">
                  <c:v>73475</c:v>
                </c:pt>
                <c:pt idx="2">
                  <c:v>73446</c:v>
                </c:pt>
                <c:pt idx="3">
                  <c:v>68307</c:v>
                </c:pt>
                <c:pt idx="4">
                  <c:v>68209</c:v>
                </c:pt>
                <c:pt idx="5">
                  <c:v>66632</c:v>
                </c:pt>
                <c:pt idx="6">
                  <c:v>65330</c:v>
                </c:pt>
                <c:pt idx="7">
                  <c:v>60424</c:v>
                </c:pt>
                <c:pt idx="8">
                  <c:v>59305</c:v>
                </c:pt>
                <c:pt idx="9">
                  <c:v>58757</c:v>
                </c:pt>
                <c:pt idx="10">
                  <c:v>58627</c:v>
                </c:pt>
                <c:pt idx="11">
                  <c:v>58436</c:v>
                </c:pt>
                <c:pt idx="12">
                  <c:v>57852</c:v>
                </c:pt>
                <c:pt idx="13">
                  <c:v>57534</c:v>
                </c:pt>
                <c:pt idx="14">
                  <c:v>57198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Louisiana</c:v>
                </c:pt>
                <c:pt idx="1">
                  <c:v>South Carolina</c:v>
                </c:pt>
                <c:pt idx="2">
                  <c:v>District of Columbia</c:v>
                </c:pt>
                <c:pt idx="3">
                  <c:v>Tennessee</c:v>
                </c:pt>
                <c:pt idx="4">
                  <c:v>Texas</c:v>
                </c:pt>
                <c:pt idx="5">
                  <c:v>Alabama</c:v>
                </c:pt>
                <c:pt idx="6">
                  <c:v>North Carolina</c:v>
                </c:pt>
                <c:pt idx="7">
                  <c:v>Mississippi</c:v>
                </c:pt>
                <c:pt idx="8">
                  <c:v>New Hampshire</c:v>
                </c:pt>
                <c:pt idx="9">
                  <c:v>Virginia</c:v>
                </c:pt>
                <c:pt idx="10">
                  <c:v>Pennsylvania</c:v>
                </c:pt>
                <c:pt idx="11">
                  <c:v>New Mexico</c:v>
                </c:pt>
                <c:pt idx="12">
                  <c:v>Kentucky</c:v>
                </c:pt>
                <c:pt idx="13">
                  <c:v>Indiana</c:v>
                </c:pt>
                <c:pt idx="14">
                  <c:v>Oklahoma</c:v>
                </c:pt>
              </c:strCache>
            </c:strRef>
          </c:cat>
          <c:val>
            <c:numRef>
              <c:f>Sheet1!$B$2:$B$16</c:f>
              <c:numCache>
                <c:ptCount val="15"/>
                <c:pt idx="0">
                  <c:v>0.045</c:v>
                </c:pt>
                <c:pt idx="1">
                  <c:v>0.041</c:v>
                </c:pt>
                <c:pt idx="2">
                  <c:v>0.037</c:v>
                </c:pt>
                <c:pt idx="3">
                  <c:v>0.034</c:v>
                </c:pt>
                <c:pt idx="4">
                  <c:v>0.034</c:v>
                </c:pt>
                <c:pt idx="5">
                  <c:v>0.031</c:v>
                </c:pt>
                <c:pt idx="6">
                  <c:v>0.031</c:v>
                </c:pt>
                <c:pt idx="7">
                  <c:v>0.03</c:v>
                </c:pt>
                <c:pt idx="8">
                  <c:v>0.03</c:v>
                </c:pt>
                <c:pt idx="9">
                  <c:v>0.028</c:v>
                </c:pt>
                <c:pt idx="10">
                  <c:v>0.028</c:v>
                </c:pt>
                <c:pt idx="11">
                  <c:v>0.028</c:v>
                </c:pt>
                <c:pt idx="12">
                  <c:v>0.026</c:v>
                </c:pt>
                <c:pt idx="13">
                  <c:v>0.026</c:v>
                </c:pt>
                <c:pt idx="14">
                  <c:v>0.026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Alaska</c:v>
                </c:pt>
                <c:pt idx="1">
                  <c:v>Arizona</c:v>
                </c:pt>
                <c:pt idx="2">
                  <c:v>Arkansas</c:v>
                </c:pt>
                <c:pt idx="3">
                  <c:v>California</c:v>
                </c:pt>
                <c:pt idx="4">
                  <c:v>Colorado</c:v>
                </c:pt>
                <c:pt idx="5">
                  <c:v>Connecticut</c:v>
                </c:pt>
                <c:pt idx="6">
                  <c:v>Delaware</c:v>
                </c:pt>
                <c:pt idx="7">
                  <c:v>District of Columbia</c:v>
                </c:pt>
                <c:pt idx="8">
                  <c:v>Florida</c:v>
                </c:pt>
                <c:pt idx="9">
                  <c:v>Georgia</c:v>
                </c:pt>
                <c:pt idx="10">
                  <c:v>Hawaii</c:v>
                </c:pt>
                <c:pt idx="11">
                  <c:v>Idaho</c:v>
                </c:pt>
                <c:pt idx="12">
                  <c:v>Illinois</c:v>
                </c:pt>
                <c:pt idx="13">
                  <c:v>Indiana</c:v>
                </c:pt>
                <c:pt idx="14">
                  <c:v>Iowa</c:v>
                </c:pt>
              </c:strCache>
            </c:strRef>
          </c:cat>
          <c:val>
            <c:numRef>
              <c:f>Sheet1!$B$2:$B$16</c:f>
              <c:numCache>
                <c:ptCount val="15"/>
                <c:pt idx="0">
                  <c:v>9.89</c:v>
                </c:pt>
                <c:pt idx="1">
                  <c:v>11</c:v>
                </c:pt>
                <c:pt idx="2">
                  <c:v>9.25</c:v>
                </c:pt>
                <c:pt idx="3">
                  <c:v>11</c:v>
                </c:pt>
                <c:pt idx="4">
                  <c:v>11.1</c:v>
                </c:pt>
                <c:pt idx="5">
                  <c:v>10.1</c:v>
                </c:pt>
                <c:pt idx="6">
                  <c:v>8.75</c:v>
                </c:pt>
                <c:pt idx="7">
                  <c:v>13.25</c:v>
                </c:pt>
                <c:pt idx="8">
                  <c:v>8.46</c:v>
                </c:pt>
                <c:pt idx="9">
                  <c:v>7.25</c:v>
                </c:pt>
                <c:pt idx="10">
                  <c:v>10.1</c:v>
                </c:pt>
                <c:pt idx="11">
                  <c:v>7.25</c:v>
                </c:pt>
                <c:pt idx="12">
                  <c:v>8.25</c:v>
                </c:pt>
                <c:pt idx="13">
                  <c:v>7.25</c:v>
                </c:pt>
                <c:pt idx="14">
                  <c:v>7.25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Men</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Total</c:v>
                </c:pt>
                <c:pt idx="1">
                  <c:v>Less than a high school diploma</c:v>
                </c:pt>
                <c:pt idx="2">
                  <c:v>High school, no college</c:v>
                </c:pt>
                <c:pt idx="3">
                  <c:v>Some college or associate's degree</c:v>
                </c:pt>
                <c:pt idx="4">
                  <c:v>Bachelor's degree</c:v>
                </c:pt>
                <c:pt idx="5">
                  <c:v>Advanced degree</c:v>
                </c:pt>
              </c:strCache>
            </c:strRef>
          </c:cat>
          <c:val>
            <c:numRef>
              <c:f>Sheet1!$B$2:$B$7</c:f>
              <c:numCache>
                <c:ptCount val="6"/>
                <c:pt idx="0">
                  <c:v>1026</c:v>
                </c:pt>
                <c:pt idx="1">
                  <c:v>607</c:v>
                </c:pt>
                <c:pt idx="2">
                  <c:v>819</c:v>
                </c:pt>
                <c:pt idx="3">
                  <c:v>951</c:v>
                </c:pt>
                <c:pt idx="4">
                  <c:v>1384</c:v>
                </c:pt>
                <c:pt idx="5">
                  <c:v>1774</c:v>
                </c:pt>
              </c:numCache>
            </c:numRef>
          </c:val>
        </c:ser>
        <c:ser>
          <c:idx val="1"/>
          <c:order val="1"/>
          <c:tx>
            <c:strRef>
              <c:f>Sheet1!$C$1</c:f>
              <c:strCache>
                <c:ptCount val="1"/>
                <c:pt idx="0">
                  <c:v>Women</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Total</c:v>
                </c:pt>
                <c:pt idx="1">
                  <c:v>Less than a high school diploma</c:v>
                </c:pt>
                <c:pt idx="2">
                  <c:v>High school, no college</c:v>
                </c:pt>
                <c:pt idx="3">
                  <c:v>Some college or associate's degree</c:v>
                </c:pt>
                <c:pt idx="4">
                  <c:v>Bachelor's degree</c:v>
                </c:pt>
                <c:pt idx="5">
                  <c:v>Advanced degree</c:v>
                </c:pt>
              </c:strCache>
            </c:strRef>
          </c:cat>
          <c:val>
            <c:numRef>
              <c:f>Sheet1!$C$2:$C$7</c:f>
              <c:numCache>
                <c:ptCount val="6"/>
                <c:pt idx="0">
                  <c:v>830</c:v>
                </c:pt>
                <c:pt idx="1">
                  <c:v>469</c:v>
                </c:pt>
                <c:pt idx="2">
                  <c:v>616</c:v>
                </c:pt>
                <c:pt idx="3">
                  <c:v>717</c:v>
                </c:pt>
                <c:pt idx="4">
                  <c:v>1041</c:v>
                </c:pt>
                <c:pt idx="5">
                  <c:v>1323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Wage in current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Women</c:v>
                </c:pt>
              </c:strCache>
            </c:strRef>
          </c:tx>
          <c:spPr>
            <a:solidFill>
              <a:srgbClr val="2875DD"/>
            </a:solidFill>
            <a:ln>
              <a:solidFill>
                <a:srgbClr val="2875DD"/>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Asian</c:v>
                </c:pt>
                <c:pt idx="1">
                  <c:v>White</c:v>
                </c:pt>
                <c:pt idx="2">
                  <c:v>Total</c:v>
                </c:pt>
                <c:pt idx="3">
                  <c:v>Black or African American</c:v>
                </c:pt>
                <c:pt idx="4">
                  <c:v>Hispanic or Latino</c:v>
                </c:pt>
              </c:strCache>
            </c:strRef>
          </c:cat>
          <c:val>
            <c:numRef>
              <c:f>Sheet1!$B$2:$B$6</c:f>
              <c:numCache>
                <c:ptCount val="5"/>
                <c:pt idx="0">
                  <c:v>974</c:v>
                </c:pt>
                <c:pt idx="1">
                  <c:v>857</c:v>
                </c:pt>
                <c:pt idx="2">
                  <c:v>830</c:v>
                </c:pt>
                <c:pt idx="3">
                  <c:v>683</c:v>
                </c:pt>
                <c:pt idx="4">
                  <c:v>644</c:v>
                </c:pt>
              </c:numCache>
            </c:numRef>
          </c:val>
        </c:ser>
        <c:ser>
          <c:idx val="1"/>
          <c:order val="1"/>
          <c:tx>
            <c:strRef>
              <c:f>Sheet1!$C$1</c:f>
              <c:strCache>
                <c:ptCount val="1"/>
                <c:pt idx="0">
                  <c:v>Men</c:v>
                </c:pt>
              </c:strCache>
            </c:strRef>
          </c:tx>
          <c:spPr>
            <a:solidFill>
              <a:srgbClr val="0F283E"/>
            </a:solidFill>
            <a:ln>
              <a:solidFill>
                <a:srgbClr val="0F283E"/>
              </a:solidFill>
            </a:ln>
          </c:spPr>
          <c:invertIfNegative val="0"/>
          <c:dLbls>
            <c:dLbl>
              <c:idx val="0"/>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Sheet1!$A$2:$A$6</c:f>
              <c:strCache>
                <c:ptCount val="5"/>
                <c:pt idx="0">
                  <c:v>Asian</c:v>
                </c:pt>
                <c:pt idx="1">
                  <c:v>White</c:v>
                </c:pt>
                <c:pt idx="2">
                  <c:v>Total</c:v>
                </c:pt>
                <c:pt idx="3">
                  <c:v>Black or African American</c:v>
                </c:pt>
                <c:pt idx="4">
                  <c:v>Hispanic or Latino</c:v>
                </c:pt>
              </c:strCache>
            </c:strRef>
          </c:cat>
          <c:val>
            <c:numRef>
              <c:f>Sheet1!$C$2:$C$6</c:f>
              <c:numCache>
                <c:ptCount val="5"/>
                <c:pt idx="0">
                  <c:v>1280</c:v>
                </c:pt>
                <c:pt idx="1">
                  <c:v>1064</c:v>
                </c:pt>
                <c:pt idx="2">
                  <c:v>1026</c:v>
                </c:pt>
                <c:pt idx="3">
                  <c:v>775</c:v>
                </c:pt>
                <c:pt idx="4">
                  <c:v>755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Wage in U.S. dollars</a:t>
                </a:r>
              </a:p>
            </c:rich>
          </c:tx>
          <c:overlay val="0"/>
        </c:title>
        <c:numFmt formatCode="General" sourceLinked="1"/>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1000" b="1" smtId="4294967295">
                      <a:solidFill>
                        <a:srgbClr val="0F283E"/>
                      </a:solidFill>
                      <a:latin typeface="Arial" pitchFamily="34" charset="0"/>
                    </a:defRPr>
                  </a:pPr>
                  <a:endParaRPr sz="10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showLegendKey val="0"/>
            <c:showVal val="1"/>
            <c:showCatName val="0"/>
            <c:showSerName val="0"/>
            <c:showPercent val="0"/>
            <c:showBubbleSize val="0"/>
            <c:extLst/>
          </c:dLbls>
          <c:cat>
            <c:strRef>
              <c:f>Sheet1!$A$2:$A$7</c:f>
              <c:strCache>
                <c:ptCount val="6"/>
                <c:pt idx="0">
                  <c:v>16 to 24</c:v>
                </c:pt>
                <c:pt idx="1">
                  <c:v>25 to 34</c:v>
                </c:pt>
                <c:pt idx="2">
                  <c:v>35 to 44</c:v>
                </c:pt>
                <c:pt idx="3">
                  <c:v>45 to 54</c:v>
                </c:pt>
                <c:pt idx="4">
                  <c:v>55 to 64</c:v>
                </c:pt>
                <c:pt idx="5">
                  <c:v>65 and older</c:v>
                </c:pt>
              </c:strCache>
            </c:strRef>
          </c:cat>
          <c:val>
            <c:numRef>
              <c:f>Sheet1!$B$2:$B$7</c:f>
              <c:numCache>
                <c:ptCount val="6"/>
                <c:pt idx="0">
                  <c:v>0.8851</c:v>
                </c:pt>
                <c:pt idx="1">
                  <c:v>0.87</c:v>
                </c:pt>
                <c:pt idx="2">
                  <c:v>0.7887</c:v>
                </c:pt>
                <c:pt idx="3">
                  <c:v>0.7698</c:v>
                </c:pt>
                <c:pt idx="4">
                  <c:v>0.7515</c:v>
                </c:pt>
                <c:pt idx="5">
                  <c:v>0.73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title>
          <c:tx>
            <c:rich>
              <a:bodyPr/>
              <a:lstStyle/>
              <a:p>
                <a:pPr>
                  <a:defRPr/>
                </a:pPr>
                <a:r>
                  <a:rPr sz="900" b="0">
                    <a:solidFill>
                      <a:srgbClr val="0F283E"/>
                    </a:solidFill>
                    <a:latin typeface="Arial" pitchFamily="34" charset="0"/>
                  </a:rPr>
                  <a:t>Age group</a:t>
                </a:r>
              </a:p>
            </c:rich>
          </c:tx>
          <c:overlay val="0"/>
        </c:title>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l"/>
        <c:majorGridlines>
          <c:spPr>
            <a:ln>
              <a:solidFill>
                <a:srgbClr val="2F2F2F"/>
              </a:solidFill>
              <a:prstDash val="dot"/>
            </a:ln>
          </c:spPr>
        </c:majorGridlines>
        <c:title>
          <c:tx>
            <c:rich>
              <a:bodyPr/>
              <a:lstStyle/>
              <a:p>
                <a:pPr>
                  <a:defRPr/>
                </a:pPr>
                <a:r>
                  <a:rPr sz="900" b="0">
                    <a:solidFill>
                      <a:srgbClr val="0F283E"/>
                    </a:solidFill>
                    <a:latin typeface="Arial" pitchFamily="34" charset="0"/>
                  </a:rPr>
                  <a:t>Earnings ratio in percent</a:t>
                </a:r>
              </a:p>
            </c:rich>
          </c:tx>
          <c:overlay val="0"/>
        </c:title>
        <c:numFmt formatCode="#,##0.0%" sourceLinked="0"/>
        <c:majorTickMark val="none"/>
        <c:minorTickMark val="none"/>
        <c:tickLblPos val="low"/>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Men</c:v>
                </c:pt>
              </c:strCache>
            </c:strRef>
          </c:tx>
          <c:spPr>
            <a:solidFill>
              <a:srgbClr val="0F283E"/>
            </a:solidFill>
            <a:ln>
              <a:solidFill>
                <a:srgbClr val="0F283E"/>
              </a:solidFill>
            </a:ln>
          </c:spPr>
          <c:invertIfNegative val="0"/>
          <c:dLbls>
            <c:dLbl>
              <c:idx val="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numRef>
              <c:f>Sheet1!$A$2:$A$15</c:f>
              <c:numCache>
                <c:formatCode>General</c:formatCode>
                <c:ptCount val="14"/>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numCache>
            </c:numRef>
          </c:cat>
          <c:val>
            <c:numRef>
              <c:f>Sheet1!$B$2:$B$15</c:f>
              <c:numCache>
                <c:ptCount val="14"/>
                <c:pt idx="0">
                  <c:v>0.097</c:v>
                </c:pt>
                <c:pt idx="1">
                  <c:v>0.096</c:v>
                </c:pt>
                <c:pt idx="2">
                  <c:v>0.086</c:v>
                </c:pt>
                <c:pt idx="3">
                  <c:v>0.084</c:v>
                </c:pt>
                <c:pt idx="4">
                  <c:v>0.075</c:v>
                </c:pt>
                <c:pt idx="5">
                  <c:v>0.069</c:v>
                </c:pt>
                <c:pt idx="6">
                  <c:v>0.059</c:v>
                </c:pt>
                <c:pt idx="7">
                  <c:v>0.054</c:v>
                </c:pt>
                <c:pt idx="8">
                  <c:v>0.044</c:v>
                </c:pt>
                <c:pt idx="9">
                  <c:v>0.035</c:v>
                </c:pt>
                <c:pt idx="10">
                  <c:v>0.034</c:v>
                </c:pt>
                <c:pt idx="11">
                  <c:v>0.06</c:v>
                </c:pt>
                <c:pt idx="12">
                  <c:v>0.059</c:v>
                </c:pt>
                <c:pt idx="13">
                  <c:v>0.051</c:v>
                </c:pt>
              </c:numCache>
            </c:numRef>
          </c:val>
        </c:ser>
        <c:ser>
          <c:idx val="1"/>
          <c:order val="1"/>
          <c:tx>
            <c:strRef>
              <c:f>Sheet1!$C$1</c:f>
              <c:strCache>
                <c:ptCount val="1"/>
                <c:pt idx="0">
                  <c:v>Women</c:v>
                </c:pt>
              </c:strCache>
            </c:strRef>
          </c:tx>
          <c:spPr>
            <a:solidFill>
              <a:srgbClr val="2875DD"/>
            </a:solidFill>
            <a:ln>
              <a:solidFill>
                <a:srgbClr val="2875DD"/>
              </a:solidFill>
            </a:ln>
          </c:spPr>
          <c:invertIfNegative val="0"/>
          <c:dLbls>
            <c:dLbl>
              <c:idx val="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numRef>
              <c:f>Sheet1!$A$2:$A$15</c:f>
              <c:numCache>
                <c:formatCode>General</c:formatCode>
                <c:ptCount val="14"/>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numCache>
            </c:numRef>
          </c:cat>
          <c:val>
            <c:numRef>
              <c:f>Sheet1!$C$2:$C$15</c:f>
              <c:numCache>
                <c:ptCount val="14"/>
                <c:pt idx="0">
                  <c:v>0.216</c:v>
                </c:pt>
                <c:pt idx="1">
                  <c:v>0.213</c:v>
                </c:pt>
                <c:pt idx="2">
                  <c:v>0.173</c:v>
                </c:pt>
                <c:pt idx="3">
                  <c:v>0.164</c:v>
                </c:pt>
                <c:pt idx="4">
                  <c:v>0.148</c:v>
                </c:pt>
                <c:pt idx="5">
                  <c:v>0.132</c:v>
                </c:pt>
                <c:pt idx="6">
                  <c:v>0.119</c:v>
                </c:pt>
                <c:pt idx="7">
                  <c:v>0.105</c:v>
                </c:pt>
                <c:pt idx="8">
                  <c:v>0.086</c:v>
                </c:pt>
                <c:pt idx="9">
                  <c:v>0.067</c:v>
                </c:pt>
                <c:pt idx="10">
                  <c:v>0.069</c:v>
                </c:pt>
                <c:pt idx="11">
                  <c:v>0.109</c:v>
                </c:pt>
                <c:pt idx="12">
                  <c:v>0.097</c:v>
                </c:pt>
                <c:pt idx="13">
                  <c:v>0.084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Men's earnings</c:v>
                </c:pt>
              </c:strCache>
            </c:strRef>
          </c:tx>
          <c:spPr>
            <a:solidFill>
              <a:srgbClr val="0F283E"/>
            </a:solidFill>
            <a:ln>
              <a:solidFill>
                <a:srgbClr val="0F283E"/>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Agriculture and related industries</c:v>
                </c:pt>
                <c:pt idx="1">
                  <c:v>Construction</c:v>
                </c:pt>
                <c:pt idx="2">
                  <c:v>Education and health services</c:v>
                </c:pt>
                <c:pt idx="3">
                  <c:v>Financial activities</c:v>
                </c:pt>
                <c:pt idx="4">
                  <c:v>Information</c:v>
                </c:pt>
                <c:pt idx="5">
                  <c:v>Leisure and hospitality</c:v>
                </c:pt>
                <c:pt idx="6">
                  <c:v>Manufacturing</c:v>
                </c:pt>
                <c:pt idx="7">
                  <c:v>Mining, quarrying, and oil and gas extraction</c:v>
                </c:pt>
                <c:pt idx="8">
                  <c:v>Other services</c:v>
                </c:pt>
                <c:pt idx="9">
                  <c:v>Professional and business services</c:v>
                </c:pt>
                <c:pt idx="10">
                  <c:v>Public administration</c:v>
                </c:pt>
                <c:pt idx="11">
                  <c:v>Retail trade</c:v>
                </c:pt>
                <c:pt idx="12">
                  <c:v>Total</c:v>
                </c:pt>
                <c:pt idx="13">
                  <c:v>Transportation and utilities</c:v>
                </c:pt>
              </c:strCache>
            </c:strRef>
          </c:cat>
          <c:val>
            <c:numRef>
              <c:f>Sheet1!$B$2:$B$15</c:f>
              <c:numCache>
                <c:ptCount val="14"/>
                <c:pt idx="0">
                  <c:v>640</c:v>
                </c:pt>
                <c:pt idx="1">
                  <c:v>841</c:v>
                </c:pt>
                <c:pt idx="2">
                  <c:v>1080</c:v>
                </c:pt>
                <c:pt idx="3">
                  <c:v>1236</c:v>
                </c:pt>
                <c:pt idx="4">
                  <c:v>1302</c:v>
                </c:pt>
                <c:pt idx="5">
                  <c:v>596</c:v>
                </c:pt>
                <c:pt idx="6">
                  <c:v>954</c:v>
                </c:pt>
                <c:pt idx="7">
                  <c:v>1272</c:v>
                </c:pt>
                <c:pt idx="8">
                  <c:v>782</c:v>
                </c:pt>
                <c:pt idx="9">
                  <c:v>1186</c:v>
                </c:pt>
                <c:pt idx="10">
                  <c:v>1160</c:v>
                </c:pt>
                <c:pt idx="11">
                  <c:v>731</c:v>
                </c:pt>
                <c:pt idx="12">
                  <c:v>941</c:v>
                </c:pt>
                <c:pt idx="13">
                  <c:v>957</c:v>
                </c:pt>
              </c:numCache>
            </c:numRef>
          </c:val>
        </c:ser>
        <c:ser>
          <c:idx val="1"/>
          <c:order val="1"/>
          <c:tx>
            <c:strRef>
              <c:f>Sheet1!$C$1</c:f>
              <c:strCache>
                <c:ptCount val="1"/>
                <c:pt idx="0">
                  <c:v>Women's earnings</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Agriculture and related industries</c:v>
                </c:pt>
                <c:pt idx="1">
                  <c:v>Construction</c:v>
                </c:pt>
                <c:pt idx="2">
                  <c:v>Education and health services</c:v>
                </c:pt>
                <c:pt idx="3">
                  <c:v>Financial activities</c:v>
                </c:pt>
                <c:pt idx="4">
                  <c:v>Information</c:v>
                </c:pt>
                <c:pt idx="5">
                  <c:v>Leisure and hospitality</c:v>
                </c:pt>
                <c:pt idx="6">
                  <c:v>Manufacturing</c:v>
                </c:pt>
                <c:pt idx="7">
                  <c:v>Mining, quarrying, and oil and gas extraction</c:v>
                </c:pt>
                <c:pt idx="8">
                  <c:v>Other services</c:v>
                </c:pt>
                <c:pt idx="9">
                  <c:v>Professional and business services</c:v>
                </c:pt>
                <c:pt idx="10">
                  <c:v>Public administration</c:v>
                </c:pt>
                <c:pt idx="11">
                  <c:v>Retail trade</c:v>
                </c:pt>
                <c:pt idx="12">
                  <c:v>Total</c:v>
                </c:pt>
                <c:pt idx="13">
                  <c:v>Transportation and utilities</c:v>
                </c:pt>
              </c:strCache>
            </c:strRef>
          </c:cat>
          <c:val>
            <c:numRef>
              <c:f>Sheet1!$C$2:$C$15</c:f>
              <c:numCache>
                <c:ptCount val="14"/>
                <c:pt idx="0">
                  <c:v>515</c:v>
                </c:pt>
                <c:pt idx="1">
                  <c:v>873</c:v>
                </c:pt>
                <c:pt idx="2">
                  <c:v>832</c:v>
                </c:pt>
                <c:pt idx="3">
                  <c:v>886</c:v>
                </c:pt>
                <c:pt idx="4">
                  <c:v>950</c:v>
                </c:pt>
                <c:pt idx="5">
                  <c:v>510</c:v>
                </c:pt>
                <c:pt idx="6">
                  <c:v>729</c:v>
                </c:pt>
                <c:pt idx="7">
                  <c:v>1124</c:v>
                </c:pt>
                <c:pt idx="8">
                  <c:v>613</c:v>
                </c:pt>
                <c:pt idx="9">
                  <c:v>883</c:v>
                </c:pt>
                <c:pt idx="10">
                  <c:v>924</c:v>
                </c:pt>
                <c:pt idx="11">
                  <c:v>591</c:v>
                </c:pt>
                <c:pt idx="12">
                  <c:v>770</c:v>
                </c:pt>
                <c:pt idx="13">
                  <c:v>733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Men's earnings</c:v>
                </c:pt>
              </c:strCache>
            </c:strRef>
          </c:tx>
          <c:spPr>
            <a:solidFill>
              <a:srgbClr val="0F283E"/>
            </a:solidFill>
            <a:ln>
              <a:solidFill>
                <a:srgbClr val="0F283E"/>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Elementary and middle school teachers</c:v>
                </c:pt>
                <c:pt idx="1">
                  <c:v>Registered nurses</c:v>
                </c:pt>
                <c:pt idx="2">
                  <c:v>Secretaries and administrative assistants</c:v>
                </c:pt>
                <c:pt idx="3">
                  <c:v>Nursing, psychiatric, and home health aides</c:v>
                </c:pt>
                <c:pt idx="4">
                  <c:v>Customer service representatives</c:v>
                </c:pt>
                <c:pt idx="5">
                  <c:v>Managers, all other</c:v>
                </c:pt>
                <c:pt idx="6">
                  <c:v>First-line supervisors of retail sales workers</c:v>
                </c:pt>
                <c:pt idx="7">
                  <c:v>Cashiers</c:v>
                </c:pt>
                <c:pt idx="8">
                  <c:v>Accountants and auditors</c:v>
                </c:pt>
                <c:pt idx="9">
                  <c:v>Receptionists and information clerks</c:v>
                </c:pt>
                <c:pt idx="10">
                  <c:v>First-line supervisors of office and administrative support workers</c:v>
                </c:pt>
                <c:pt idx="11">
                  <c:v>Office clerks, general</c:v>
                </c:pt>
                <c:pt idx="12">
                  <c:v>Retail salespersons</c:v>
                </c:pt>
                <c:pt idx="13">
                  <c:v>Maids and housekeeping cleaners</c:v>
                </c:pt>
              </c:strCache>
            </c:strRef>
          </c:cat>
          <c:val>
            <c:numRef>
              <c:f>Sheet1!$B$2:$B$15</c:f>
              <c:numCache>
                <c:ptCount val="14"/>
                <c:pt idx="0">
                  <c:v>1139</c:v>
                </c:pt>
                <c:pt idx="1">
                  <c:v>1260</c:v>
                </c:pt>
                <c:pt idx="2">
                  <c:v>852</c:v>
                </c:pt>
                <c:pt idx="3">
                  <c:v>583</c:v>
                </c:pt>
                <c:pt idx="4">
                  <c:v>712</c:v>
                </c:pt>
                <c:pt idx="5">
                  <c:v>1629</c:v>
                </c:pt>
                <c:pt idx="6">
                  <c:v>891</c:v>
                </c:pt>
                <c:pt idx="7">
                  <c:v>493</c:v>
                </c:pt>
                <c:pt idx="8">
                  <c:v>1389</c:v>
                </c:pt>
                <c:pt idx="9">
                  <c:v>652</c:v>
                </c:pt>
                <c:pt idx="10">
                  <c:v>987</c:v>
                </c:pt>
                <c:pt idx="11">
                  <c:v>780</c:v>
                </c:pt>
                <c:pt idx="12">
                  <c:v>704</c:v>
                </c:pt>
                <c:pt idx="13">
                  <c:v>508</c:v>
                </c:pt>
              </c:numCache>
            </c:numRef>
          </c:val>
        </c:ser>
        <c:ser>
          <c:idx val="1"/>
          <c:order val="1"/>
          <c:tx>
            <c:strRef>
              <c:f>Sheet1!$C$1</c:f>
              <c:strCache>
                <c:ptCount val="1"/>
                <c:pt idx="0">
                  <c:v>Women's earnings</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Elementary and middle school teachers</c:v>
                </c:pt>
                <c:pt idx="1">
                  <c:v>Registered nurses</c:v>
                </c:pt>
                <c:pt idx="2">
                  <c:v>Secretaries and administrative assistants</c:v>
                </c:pt>
                <c:pt idx="3">
                  <c:v>Nursing, psychiatric, and home health aides</c:v>
                </c:pt>
                <c:pt idx="4">
                  <c:v>Customer service representatives</c:v>
                </c:pt>
                <c:pt idx="5">
                  <c:v>Managers, all other</c:v>
                </c:pt>
                <c:pt idx="6">
                  <c:v>First-line supervisors of retail sales workers</c:v>
                </c:pt>
                <c:pt idx="7">
                  <c:v>Cashiers</c:v>
                </c:pt>
                <c:pt idx="8">
                  <c:v>Accountants and auditors</c:v>
                </c:pt>
                <c:pt idx="9">
                  <c:v>Receptionists and information clerks</c:v>
                </c:pt>
                <c:pt idx="10">
                  <c:v>First-line supervisors of office and administrative support workers</c:v>
                </c:pt>
                <c:pt idx="11">
                  <c:v>Office clerks, general</c:v>
                </c:pt>
                <c:pt idx="12">
                  <c:v>Retail salespersons</c:v>
                </c:pt>
                <c:pt idx="13">
                  <c:v>Maids and housekeeping cleaners</c:v>
                </c:pt>
              </c:strCache>
            </c:strRef>
          </c:cat>
          <c:val>
            <c:numRef>
              <c:f>Sheet1!$C$2:$C$15</c:f>
              <c:numCache>
                <c:ptCount val="14"/>
                <c:pt idx="0">
                  <c:v>987</c:v>
                </c:pt>
                <c:pt idx="1">
                  <c:v>1143</c:v>
                </c:pt>
                <c:pt idx="2">
                  <c:v>735</c:v>
                </c:pt>
                <c:pt idx="3">
                  <c:v>493</c:v>
                </c:pt>
                <c:pt idx="4">
                  <c:v>637</c:v>
                </c:pt>
                <c:pt idx="5">
                  <c:v>1251</c:v>
                </c:pt>
                <c:pt idx="6">
                  <c:v>639</c:v>
                </c:pt>
                <c:pt idx="7">
                  <c:v>422</c:v>
                </c:pt>
                <c:pt idx="8">
                  <c:v>1065</c:v>
                </c:pt>
                <c:pt idx="9">
                  <c:v>599</c:v>
                </c:pt>
                <c:pt idx="10">
                  <c:v>819</c:v>
                </c:pt>
                <c:pt idx="11">
                  <c:v>670</c:v>
                </c:pt>
                <c:pt idx="12">
                  <c:v>523</c:v>
                </c:pt>
                <c:pt idx="13">
                  <c:v>439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Women's earnings</c:v>
                </c:pt>
              </c:strCache>
            </c:strRef>
          </c:tx>
          <c:spPr>
            <a:solidFill>
              <a:srgbClr val="0F283E"/>
            </a:solidFill>
            <a:ln>
              <a:solidFill>
                <a:srgbClr val="0F283E"/>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 sourceLinked="0"/>
              <c:txPr>
                <a:bodyPr/>
                <a:p>
                  <a:pPr>
                    <a:defRPr smtId="4294967295">
                      <a:noFill/>
                    </a:defRPr>
                  </a:pPr>
                  <a:endParaRPr smtId="4294967295">
                    <a:noFill/>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Driver/sales workers and truck drivers</c:v>
                </c:pt>
                <c:pt idx="1">
                  <c:v>Managers, all other</c:v>
                </c:pt>
                <c:pt idx="2">
                  <c:v>Construction laborers*</c:v>
                </c:pt>
                <c:pt idx="3">
                  <c:v>First-line supervisors of retail sales workers</c:v>
                </c:pt>
                <c:pt idx="4">
                  <c:v>Software developers, applications and systems software</c:v>
                </c:pt>
                <c:pt idx="5">
                  <c:v>Laborers and freight, stock, and material movers, hand</c:v>
                </c:pt>
                <c:pt idx="6">
                  <c:v>Janitors and building cleaners</c:v>
                </c:pt>
                <c:pt idx="7">
                  <c:v>Retail salespersons</c:v>
                </c:pt>
                <c:pt idx="8">
                  <c:v>Carpenters*</c:v>
                </c:pt>
                <c:pt idx="9">
                  <c:v>Sales representatives, wholesale and manufacturing</c:v>
                </c:pt>
                <c:pt idx="10">
                  <c:v>Cooks</c:v>
                </c:pt>
                <c:pt idx="11">
                  <c:v>Grounds maintenance workers*</c:v>
                </c:pt>
                <c:pt idx="12">
                  <c:v>Chief executives</c:v>
                </c:pt>
                <c:pt idx="13">
                  <c:v>Electricians*</c:v>
                </c:pt>
              </c:strCache>
            </c:strRef>
          </c:cat>
          <c:val>
            <c:numRef>
              <c:f>Sheet1!$B$2:$B$15</c:f>
              <c:numCache>
                <c:ptCount val="14"/>
                <c:pt idx="0">
                  <c:v>559</c:v>
                </c:pt>
                <c:pt idx="1">
                  <c:v>1341</c:v>
                </c:pt>
                <c:pt idx="3">
                  <c:v>672</c:v>
                </c:pt>
                <c:pt idx="4">
                  <c:v>1644</c:v>
                </c:pt>
                <c:pt idx="5">
                  <c:v>541</c:v>
                </c:pt>
                <c:pt idx="6">
                  <c:v>491</c:v>
                </c:pt>
                <c:pt idx="7">
                  <c:v>543</c:v>
                </c:pt>
                <c:pt idx="9">
                  <c:v>1009</c:v>
                </c:pt>
                <c:pt idx="10">
                  <c:v>437</c:v>
                </c:pt>
                <c:pt idx="12">
                  <c:v>1736</c:v>
                </c:pt>
              </c:numCache>
            </c:numRef>
          </c:val>
        </c:ser>
        <c:ser>
          <c:idx val="1"/>
          <c:order val="1"/>
          <c:tx>
            <c:strRef>
              <c:f>Sheet1!$C$1</c:f>
              <c:strCache>
                <c:ptCount val="1"/>
                <c:pt idx="0">
                  <c:v>Men's earnings</c:v>
                </c:pt>
              </c:strCache>
            </c:strRef>
          </c:tx>
          <c:spPr>
            <a:solidFill>
              <a:srgbClr val="2875DD"/>
            </a:solidFill>
            <a:ln>
              <a:solidFill>
                <a:srgbClr val="2875DD"/>
              </a:solidFill>
            </a:ln>
          </c:spPr>
          <c:invertIfNegative val="0"/>
          <c:dLbls>
            <c:dLbl>
              <c:idx val="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Sheet1!$A$2:$A$15</c:f>
              <c:strCache>
                <c:ptCount val="14"/>
                <c:pt idx="0">
                  <c:v>Driver/sales workers and truck drivers</c:v>
                </c:pt>
                <c:pt idx="1">
                  <c:v>Managers, all other</c:v>
                </c:pt>
                <c:pt idx="2">
                  <c:v>Construction laborers*</c:v>
                </c:pt>
                <c:pt idx="3">
                  <c:v>First-line supervisors of retail sales workers</c:v>
                </c:pt>
                <c:pt idx="4">
                  <c:v>Software developers, applications and systems software</c:v>
                </c:pt>
                <c:pt idx="5">
                  <c:v>Laborers and freight, stock, and material movers, hand</c:v>
                </c:pt>
                <c:pt idx="6">
                  <c:v>Janitors and building cleaners</c:v>
                </c:pt>
                <c:pt idx="7">
                  <c:v>Retail salespersons</c:v>
                </c:pt>
                <c:pt idx="8">
                  <c:v>Carpenters*</c:v>
                </c:pt>
                <c:pt idx="9">
                  <c:v>Sales representatives, wholesale and manufacturing</c:v>
                </c:pt>
                <c:pt idx="10">
                  <c:v>Cooks</c:v>
                </c:pt>
                <c:pt idx="11">
                  <c:v>Grounds maintenance workers*</c:v>
                </c:pt>
                <c:pt idx="12">
                  <c:v>Chief executives</c:v>
                </c:pt>
                <c:pt idx="13">
                  <c:v>Electricians*</c:v>
                </c:pt>
              </c:strCache>
            </c:strRef>
          </c:cat>
          <c:val>
            <c:numRef>
              <c:f>Sheet1!$C$2:$C$15</c:f>
              <c:numCache>
                <c:ptCount val="14"/>
                <c:pt idx="0">
                  <c:v>829</c:v>
                </c:pt>
                <c:pt idx="1">
                  <c:v>1628</c:v>
                </c:pt>
                <c:pt idx="2">
                  <c:v>717</c:v>
                </c:pt>
                <c:pt idx="3">
                  <c:v>911</c:v>
                </c:pt>
                <c:pt idx="4">
                  <c:v>1894</c:v>
                </c:pt>
                <c:pt idx="5">
                  <c:v>620</c:v>
                </c:pt>
                <c:pt idx="6">
                  <c:v>607</c:v>
                </c:pt>
                <c:pt idx="7">
                  <c:v>764</c:v>
                </c:pt>
                <c:pt idx="8">
                  <c:v>759</c:v>
                </c:pt>
                <c:pt idx="9">
                  <c:v>1239</c:v>
                </c:pt>
                <c:pt idx="10">
                  <c:v>518</c:v>
                </c:pt>
                <c:pt idx="11">
                  <c:v>576</c:v>
                </c:pt>
                <c:pt idx="12">
                  <c:v>2488</c:v>
                </c:pt>
                <c:pt idx="13">
                  <c:v>966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General" sourceLinked="1"/>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legend>
      <c:legendPos val="t"/>
      <c:overlay val="0"/>
      <c:txPr>
        <a:bodyPr/>
        <a:p>
          <a:pPr>
            <a:defRPr sz="900" smtId="4294967295">
              <a:solidFill>
                <a:srgbClr val="0F283E"/>
              </a:solidFill>
              <a:latin typeface="Arial" pitchFamily="34" charset="0"/>
            </a:defRPr>
          </a:pPr>
          <a:endParaRPr sz="900" smtId="4294967295">
            <a:solidFill>
              <a:srgbClr val="0F283E"/>
            </a:solidFill>
            <a:latin typeface="Arial" pitchFamily="34" charset="0"/>
          </a:endParaRPr>
        </a:p>
      </c:txPr>
    </c:legend>
    <c:plotVisOnly val="1"/>
    <c:dispBlanksAs/>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data</c:v>
                </c:pt>
              </c:strCache>
            </c:strRef>
          </c:tx>
          <c:spPr>
            <a:solidFill>
              <a:srgbClr val="2875DD"/>
            </a:solidFill>
            <a:ln>
              <a:solidFill>
                <a:srgbClr val="2875DD"/>
              </a:solidFill>
            </a:ln>
          </c:spPr>
          <c:invertIfNegative val="0"/>
          <c:dLbls>
            <c:dLbl>
              <c:idx val="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3"/>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5"/>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6"/>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7"/>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8"/>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9"/>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0"/>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1"/>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2"/>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3"/>
              <c:numFmt formatCode="#,##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dLbl>
              <c:idx val="14"/>
              <c:numFmt formatCode="#,##0.00%" sourceLinked="0"/>
              <c:txPr>
                <a:bodyPr/>
                <a:p>
                  <a:pPr>
                    <a:defRPr sz="800" b="1" smtId="4294967295">
                      <a:solidFill>
                        <a:srgbClr val="0F283E"/>
                      </a:solidFill>
                      <a:latin typeface="Arial" pitchFamily="34" charset="0"/>
                    </a:defRPr>
                  </a:pPr>
                  <a:endParaRPr sz="800" b="1" smtId="4294967295">
                    <a:solidFill>
                      <a:srgbClr val="0F283E"/>
                    </a:solidFill>
                    <a:latin typeface="Arial" pitchFamily="34" charset="0"/>
                  </a:endParaRPr>
                </a:p>
              </c:txPr>
              <c:showLegendKey val="0"/>
              <c:showVal val="1"/>
              <c:showCatName val="0"/>
              <c:showSerName val="0"/>
              <c:showPercent val="0"/>
              <c:showBubbleSize val="0"/>
              <c:extLst/>
            </c:dLbl>
            <c:txPr>
              <a:bodyPr/>
              <a:p>
                <a:pPr>
                  <a:defRPr sz="700" b="0" smtId="4294967295">
                    <a:solidFill>
                      <a:srgbClr val="0F283E"/>
                    </a:solidFill>
                    <a:latin typeface="Arial" pitchFamily="34" charset="0"/>
                  </a:defRPr>
                </a:pPr>
                <a:endParaRPr sz="700" b="0" smtId="4294967295">
                  <a:solidFill>
                    <a:srgbClr val="0F283E"/>
                  </a:solidFill>
                  <a:latin typeface="Arial" pitchFamily="34" charset="0"/>
                </a:endParaRPr>
              </a:p>
            </c:txPr>
            <c:showLegendKey val="0"/>
            <c:showVal val="1"/>
            <c:showCatName val="0"/>
            <c:showSerName val="0"/>
            <c:showPercent val="0"/>
            <c:showBubbleSize val="0"/>
            <c:extLst/>
          </c:dLbls>
          <c:cat>
            <c:strRef>
              <c:f>Sheet1!$A$2:$A$16</c:f>
              <c:strCache>
                <c:ptCount val="15"/>
                <c:pt idx="0">
                  <c:v>District of Columbia</c:v>
                </c:pt>
                <c:pt idx="1">
                  <c:v>Nevada</c:v>
                </c:pt>
                <c:pt idx="2">
                  <c:v>Vermont</c:v>
                </c:pt>
                <c:pt idx="3">
                  <c:v>Arizona</c:v>
                </c:pt>
                <c:pt idx="4">
                  <c:v>Maine</c:v>
                </c:pt>
                <c:pt idx="5">
                  <c:v>New York</c:v>
                </c:pt>
                <c:pt idx="6">
                  <c:v>Florida</c:v>
                </c:pt>
                <c:pt idx="7">
                  <c:v>Hawaii</c:v>
                </c:pt>
                <c:pt idx="8">
                  <c:v>North Carolina</c:v>
                </c:pt>
                <c:pt idx="9">
                  <c:v>California</c:v>
                </c:pt>
                <c:pt idx="10">
                  <c:v>Maryland</c:v>
                </c:pt>
                <c:pt idx="11">
                  <c:v>Delaware</c:v>
                </c:pt>
                <c:pt idx="12">
                  <c:v>Arkansas</c:v>
                </c:pt>
                <c:pt idx="13">
                  <c:v>South Carolina</c:v>
                </c:pt>
                <c:pt idx="14">
                  <c:v>Montana</c:v>
                </c:pt>
              </c:strCache>
            </c:strRef>
          </c:cat>
          <c:val>
            <c:numRef>
              <c:f>Sheet1!$B$2:$B$16</c:f>
              <c:numCache>
                <c:ptCount val="15"/>
                <c:pt idx="0">
                  <c:v>0.8788</c:v>
                </c:pt>
                <c:pt idx="1">
                  <c:v>0.8188</c:v>
                </c:pt>
                <c:pt idx="2">
                  <c:v>0.8163</c:v>
                </c:pt>
                <c:pt idx="3">
                  <c:v>0.8039</c:v>
                </c:pt>
                <c:pt idx="4">
                  <c:v>0.7853</c:v>
                </c:pt>
                <c:pt idx="5">
                  <c:v>0.7764</c:v>
                </c:pt>
                <c:pt idx="6">
                  <c:v>0.7742</c:v>
                </c:pt>
                <c:pt idx="7">
                  <c:v>0.7741</c:v>
                </c:pt>
                <c:pt idx="8">
                  <c:v>0.7495</c:v>
                </c:pt>
                <c:pt idx="9">
                  <c:v>0.7479</c:v>
                </c:pt>
                <c:pt idx="10">
                  <c:v>0.7428</c:v>
                </c:pt>
                <c:pt idx="11">
                  <c:v>0.7427</c:v>
                </c:pt>
                <c:pt idx="12">
                  <c:v>0.7402</c:v>
                </c:pt>
                <c:pt idx="13">
                  <c:v>0.737</c:v>
                </c:pt>
                <c:pt idx="14">
                  <c:v>0.7319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numFmt formatCode="General" sourceLinked="1"/>
        <c:majorTickMark val="none"/>
        <c:minorTickMark val="none"/>
        <c:tickLblPos val="low"/>
        <c:spPr>
          <a:ln w="25400">
            <a:solidFill>
              <a:srgbClr val="2F2F2F"/>
            </a:solid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6437120"/>
        <c:crosses val="autoZero"/>
        <c:auto val="0"/>
        <c:lblAlgn val="ctr"/>
        <c:lblOffset/>
        <c:noMultiLvlLbl val="0"/>
      </c:catAx>
      <c:valAx>
        <c:axId val="66437120"/>
        <c:scaling>
          <c:orientation/>
          <c:min val="0"/>
        </c:scaling>
        <c:delete val="0"/>
        <c:axPos val="b"/>
        <c:majorGridlines>
          <c:spPr>
            <a:ln>
              <a:solidFill>
                <a:srgbClr val="2F2F2F"/>
              </a:solidFill>
              <a:prstDash val="dot"/>
            </a:ln>
          </c:spPr>
        </c:majorGridlines>
        <c:numFmt formatCode="#,##0.0%" sourceLinked="0"/>
        <c:majorTickMark val="none"/>
        <c:minorTickMark val="none"/>
        <c:spPr>
          <a:ln>
            <a:noFill/>
          </a:ln>
        </c:spPr>
        <c:txPr>
          <a:bodyPr/>
          <a:p>
            <a:pPr>
              <a:defRPr sz="900" b="0" smtId="4294967295">
                <a:solidFill>
                  <a:srgbClr val="0F283E"/>
                </a:solidFill>
                <a:latin typeface="Arial" pitchFamily="34" charset="0"/>
              </a:defRPr>
            </a:pPr>
            <a:endParaRPr sz="900" b="0" smtId="4294967295">
              <a:solidFill>
                <a:srgbClr val="0F283E"/>
              </a:solidFill>
              <a:latin typeface="Arial" pitchFamily="34" charset="0"/>
            </a:endParaRPr>
          </a:p>
        </c:txPr>
        <c:crossAx val="67451136"/>
        <c:crosses val="autoZero"/>
        <c:crossBetween val="between"/>
      </c:valAx>
    </c:plotArea>
    <c:plotVisOnly val="1"/>
    <c:dispBlanksAs/>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5.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5.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592CE0A7-D240-46B4-BC1D-72354B8A3AD0}"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DD0F7F49-40F8-4431-B220-897AD4D072C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AB32AC6F-DA2C-403A-A5D1-3751ACB7379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B81C6D4B-900A-4C74-AD4F-442890E596F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6FB3D5B8-C555-4D45-A44E-7F8010BDCF79}"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91E1A0DB-2AE6-4337-AA32-1ADAB7633F60}"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0029B26-17AC-49F6-9DBE-7F45296FBB6B}"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5C3D5823-38B6-4137-A79D-D1F82BCC6A10}"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993008B3-98DF-41E1-B161-EA650A016431}"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98F9FABC-4DE9-482E-B358-772EAD65445C}"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C03F1645-DF3E-41E0-B4E6-144ABB34258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2.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5.xml" /><Relationship Id="rId5" Type="http://schemas.openxmlformats.org/officeDocument/2006/relationships/image" Target="../media/image4.png" /><Relationship Id="rId6" Type="http://schemas.openxmlformats.org/officeDocument/2006/relationships/oleObject" Target="../embeddings/oleObject7.bin" TargetMode="Internal" /><Relationship Id="rId7" Type="http://schemas.openxmlformats.org/officeDocument/2006/relationships/image" Target="../media/image5.png" /><Relationship Id="rId8" Type="http://schemas.openxmlformats.org/officeDocument/2006/relationships/slide" Target="slide35.xml" TargetMode="Internal" /><Relationship Id="rId9" Type="http://schemas.openxmlformats.org/officeDocument/2006/relationships/hyperlink" Target="http://www.statista.com/statistics/185536/share-of-workers-paid-at-the-minimum-wage-by-gender" TargetMode="Externa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6.xml" /><Relationship Id="rId5" Type="http://schemas.openxmlformats.org/officeDocument/2006/relationships/image" Target="../media/image4.png" /><Relationship Id="rId6" Type="http://schemas.openxmlformats.org/officeDocument/2006/relationships/oleObject" Target="../embeddings/oleObject9.bin" TargetMode="Internal" /><Relationship Id="rId7" Type="http://schemas.openxmlformats.org/officeDocument/2006/relationships/image" Target="../media/image5.png" /><Relationship Id="rId8" Type="http://schemas.openxmlformats.org/officeDocument/2006/relationships/slide" Target="slide36.xml" TargetMode="Internal" /><Relationship Id="rId9" Type="http://schemas.openxmlformats.org/officeDocument/2006/relationships/hyperlink" Target="http://www.statista.com/statistics/244202/us-gender-wage-gap-by-industry" TargetMode="Externa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4.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7.xml" /><Relationship Id="rId5" Type="http://schemas.openxmlformats.org/officeDocument/2006/relationships/image" Target="../media/image4.png" /><Relationship Id="rId6" Type="http://schemas.openxmlformats.org/officeDocument/2006/relationships/oleObject" Target="../embeddings/oleObject11.bin" TargetMode="Internal" /><Relationship Id="rId7" Type="http://schemas.openxmlformats.org/officeDocument/2006/relationships/image" Target="../media/image5.png" /><Relationship Id="rId8" Type="http://schemas.openxmlformats.org/officeDocument/2006/relationships/slide" Target="slide37.xml" TargetMode="Internal" /><Relationship Id="rId9" Type="http://schemas.openxmlformats.org/officeDocument/2006/relationships/hyperlink" Target="http://www.statista.com/statistics/244096/us-gender-wage-gap-for-the-20-most-common-occupations-for-women" TargetMode="Externa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5.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8.xml" /><Relationship Id="rId5" Type="http://schemas.openxmlformats.org/officeDocument/2006/relationships/image" Target="../media/image4.png" /><Relationship Id="rId6" Type="http://schemas.openxmlformats.org/officeDocument/2006/relationships/oleObject" Target="../embeddings/oleObject13.bin" TargetMode="Internal" /><Relationship Id="rId7" Type="http://schemas.openxmlformats.org/officeDocument/2006/relationships/image" Target="../media/image5.png" /><Relationship Id="rId8" Type="http://schemas.openxmlformats.org/officeDocument/2006/relationships/slide" Target="slide38.xml" TargetMode="Internal" /><Relationship Id="rId9" Type="http://schemas.openxmlformats.org/officeDocument/2006/relationships/hyperlink" Target="http://www.statista.com/statistics/244192/us-gender-wage-gap-for-the-20-most-common-occupations-for-men" TargetMode="Externa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6.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9.xml" /><Relationship Id="rId5" Type="http://schemas.openxmlformats.org/officeDocument/2006/relationships/image" Target="../media/image4.png" /><Relationship Id="rId6" Type="http://schemas.openxmlformats.org/officeDocument/2006/relationships/oleObject" Target="../embeddings/oleObject15.bin" TargetMode="Internal" /><Relationship Id="rId7" Type="http://schemas.openxmlformats.org/officeDocument/2006/relationships/image" Target="../media/image5.png" /><Relationship Id="rId8" Type="http://schemas.openxmlformats.org/officeDocument/2006/relationships/slide" Target="slide39.xml" TargetMode="Internal" /><Relationship Id="rId9" Type="http://schemas.openxmlformats.org/officeDocument/2006/relationships/hyperlink" Target="http://www.statista.com/statistics/244361/female-to-male-earnings-ratio-of-workers-in-the-us-by-state" TargetMode="Externa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10.xml" /><Relationship Id="rId5" Type="http://schemas.openxmlformats.org/officeDocument/2006/relationships/slide" Target="slide40.xml" TargetMode="Internal" /><Relationship Id="rId6" Type="http://schemas.openxmlformats.org/officeDocument/2006/relationships/hyperlink" Target="http://www.statista.com/statistics/220263/the-worst-paying-cities-for-women-in-the-us" TargetMode="Externa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7.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11.xml" /><Relationship Id="rId5" Type="http://schemas.openxmlformats.org/officeDocument/2006/relationships/image" Target="../media/image4.png" /><Relationship Id="rId6" Type="http://schemas.openxmlformats.org/officeDocument/2006/relationships/oleObject" Target="../embeddings/oleObject18.bin" TargetMode="Internal" /><Relationship Id="rId7" Type="http://schemas.openxmlformats.org/officeDocument/2006/relationships/image" Target="../media/image5.png" /><Relationship Id="rId8" Type="http://schemas.openxmlformats.org/officeDocument/2006/relationships/slide" Target="slide41.xml" TargetMode="Internal" /><Relationship Id="rId9" Type="http://schemas.openxmlformats.org/officeDocument/2006/relationships/hyperlink" Target="http://www.statista.com/statistics/244387/the-global-gender-gap-index" TargetMode="Externa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chart" Target="../charts/chart12.xml" /><Relationship Id="rId5" Type="http://schemas.openxmlformats.org/officeDocument/2006/relationships/slide" Target="slide42.xml" TargetMode="Internal" /><Relationship Id="rId6" Type="http://schemas.openxmlformats.org/officeDocument/2006/relationships/hyperlink" Target="http://www.statista.com/statistics/184242/mean-earnings-by-educational-attainment"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chart" Target="../charts/chart13.xml" /><Relationship Id="rId5" Type="http://schemas.openxmlformats.org/officeDocument/2006/relationships/slide" Target="slide43.xml" TargetMode="Internal" /><Relationship Id="rId6" Type="http://schemas.openxmlformats.org/officeDocument/2006/relationships/hyperlink" Target="http://www.statista.com/statistics/299395/us-minimum-wage-workers-by-education"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slide" Target="slide44.xml" TargetMode="Internal" /><Relationship Id="rId5" Type="http://schemas.openxmlformats.org/officeDocument/2006/relationships/hyperlink" Target="http://www.statista.com/statistics/693492/rate-of-new-entrepreneurs-by-education-us" TargetMode="Externa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chart" Target="../charts/chart14.xml" /><Relationship Id="rId5" Type="http://schemas.openxmlformats.org/officeDocument/2006/relationships/slide" Target="slide45.xml" TargetMode="Internal" /><Relationship Id="rId6" Type="http://schemas.openxmlformats.org/officeDocument/2006/relationships/hyperlink" Target="http://www.statista.com/statistics/226669/best-masters-degrees-for-jobs-in-the-united-states" TargetMode="Externa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chart" Target="../charts/chart15.xml" /><Relationship Id="rId5" Type="http://schemas.openxmlformats.org/officeDocument/2006/relationships/slide" Target="slide46.xml" TargetMode="Internal" /><Relationship Id="rId6" Type="http://schemas.openxmlformats.org/officeDocument/2006/relationships/hyperlink" Target="http://www.statista.com/statistics/226674/worst-masters-degrees-for-jobs-in-the-united-states"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image" Target="../media/image4.png" /><Relationship Id="rId5" Type="http://schemas.openxmlformats.org/officeDocument/2006/relationships/oleObject" Target="../embeddings/oleObject23.bin" TargetMode="Internal" /><Relationship Id="rId6" Type="http://schemas.openxmlformats.org/officeDocument/2006/relationships/image" Target="../media/image5.png" /><Relationship Id="rId7" Type="http://schemas.openxmlformats.org/officeDocument/2006/relationships/slide" Target="slide47.xml" TargetMode="Internal" /><Relationship Id="rId8" Type="http://schemas.openxmlformats.org/officeDocument/2006/relationships/hyperlink" Target="http://www.statista.com/statistics/244473/top-us-colleges-by-starting-and-mid-career-pay-of-graduates" TargetMode="External" /><Relationship Id="rId9" Type="http://schemas.openxmlformats.org/officeDocument/2006/relationships/vmlDrawing" Target="../drawings/vmlDrawing8.v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17.xml" TargetMode="Internal" /><Relationship Id="rId4" Type="http://schemas.openxmlformats.org/officeDocument/2006/relationships/chart" Target="../charts/chart16.xml" /><Relationship Id="rId5" Type="http://schemas.openxmlformats.org/officeDocument/2006/relationships/slide" Target="slide48.xml" TargetMode="Internal" /><Relationship Id="rId6" Type="http://schemas.openxmlformats.org/officeDocument/2006/relationships/hyperlink" Target="http://www.statista.com/statistics/686274/colleges-in-the-united-states-with-the-best-income-mobility-rate" TargetMode="Externa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9.vml" /><Relationship Id="rId2" Type="http://schemas.openxmlformats.org/officeDocument/2006/relationships/image" Target="../media/image3.png" /><Relationship Id="rId3" Type="http://schemas.openxmlformats.org/officeDocument/2006/relationships/slide" Target="slide25.xml" TargetMode="Internal" /><Relationship Id="rId4" Type="http://schemas.openxmlformats.org/officeDocument/2006/relationships/chart" Target="../charts/chart17.xml" /><Relationship Id="rId5" Type="http://schemas.openxmlformats.org/officeDocument/2006/relationships/image" Target="../media/image4.png" /><Relationship Id="rId6" Type="http://schemas.openxmlformats.org/officeDocument/2006/relationships/oleObject" Target="../embeddings/oleObject26.bin" TargetMode="Internal" /><Relationship Id="rId7" Type="http://schemas.openxmlformats.org/officeDocument/2006/relationships/image" Target="../media/image5.png" /><Relationship Id="rId8" Type="http://schemas.openxmlformats.org/officeDocument/2006/relationships/slide" Target="slide49.xml" TargetMode="Internal" /><Relationship Id="rId9" Type="http://schemas.openxmlformats.org/officeDocument/2006/relationships/hyperlink" Target="http://www.statista.com/statistics/243850/private-industry-wages-per-employee-in-the-us-by-state"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25.xml" TargetMode="Internal" /><Relationship Id="rId4" Type="http://schemas.openxmlformats.org/officeDocument/2006/relationships/slide" Target="slide50.xml" TargetMode="Internal" /><Relationship Id="rId5" Type="http://schemas.openxmlformats.org/officeDocument/2006/relationships/hyperlink" Target="http://www.statista.com/statistics/226377/most-affordable-states-in-the-us"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0.vml" /><Relationship Id="rId2" Type="http://schemas.openxmlformats.org/officeDocument/2006/relationships/image" Target="../media/image3.png" /><Relationship Id="rId3" Type="http://schemas.openxmlformats.org/officeDocument/2006/relationships/slide" Target="slide25.xml" TargetMode="Internal" /><Relationship Id="rId4" Type="http://schemas.openxmlformats.org/officeDocument/2006/relationships/chart" Target="../charts/chart18.xml" /><Relationship Id="rId5" Type="http://schemas.openxmlformats.org/officeDocument/2006/relationships/image" Target="../media/image4.png" /><Relationship Id="rId6" Type="http://schemas.openxmlformats.org/officeDocument/2006/relationships/oleObject" Target="../embeddings/oleObject28.bin" TargetMode="Internal" /><Relationship Id="rId7" Type="http://schemas.openxmlformats.org/officeDocument/2006/relationships/image" Target="../media/image5.png" /><Relationship Id="rId8" Type="http://schemas.openxmlformats.org/officeDocument/2006/relationships/slide" Target="slide51.xml" TargetMode="Internal" /><Relationship Id="rId9" Type="http://schemas.openxmlformats.org/officeDocument/2006/relationships/hyperlink" Target="http://www.statista.com/statistics/635009/us-minimum-wage-workers-by-state" TargetMode="Ex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1.vml" /><Relationship Id="rId2" Type="http://schemas.openxmlformats.org/officeDocument/2006/relationships/image" Target="../media/image3.png" /><Relationship Id="rId3" Type="http://schemas.openxmlformats.org/officeDocument/2006/relationships/slide" Target="slide25.xml" TargetMode="Internal" /><Relationship Id="rId4" Type="http://schemas.openxmlformats.org/officeDocument/2006/relationships/chart" Target="../charts/chart19.xml" /><Relationship Id="rId5" Type="http://schemas.openxmlformats.org/officeDocument/2006/relationships/image" Target="../media/image4.png" /><Relationship Id="rId6" Type="http://schemas.openxmlformats.org/officeDocument/2006/relationships/oleObject" Target="../embeddings/oleObject30.bin" TargetMode="Internal" /><Relationship Id="rId7" Type="http://schemas.openxmlformats.org/officeDocument/2006/relationships/image" Target="../media/image5.png" /><Relationship Id="rId8" Type="http://schemas.openxmlformats.org/officeDocument/2006/relationships/slide" Target="slide52.xml" TargetMode="Internal" /><Relationship Id="rId9" Type="http://schemas.openxmlformats.org/officeDocument/2006/relationships/hyperlink" Target="http://www.statista.com/statistics/238997/minimum-wage-by-us-state" TargetMode="Externa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4.xml" TargetMode="Internal" /><Relationship Id="rId11" Type="http://schemas.openxmlformats.org/officeDocument/2006/relationships/slide" Target="slide15.xml" TargetMode="Internal" /><Relationship Id="rId12" Type="http://schemas.openxmlformats.org/officeDocument/2006/relationships/slide" Target="slide16.xml" TargetMode="Internal" /><Relationship Id="rId13" Type="http://schemas.openxmlformats.org/officeDocument/2006/relationships/slide" Target="slide18.xml" TargetMode="Internal" /><Relationship Id="rId14" Type="http://schemas.openxmlformats.org/officeDocument/2006/relationships/slide" Target="slide19.xml" TargetMode="Internal" /><Relationship Id="rId15" Type="http://schemas.openxmlformats.org/officeDocument/2006/relationships/slide" Target="slide20.xml" TargetMode="Internal" /><Relationship Id="rId16" Type="http://schemas.openxmlformats.org/officeDocument/2006/relationships/slide" Target="slide21.xml" TargetMode="Internal" /><Relationship Id="rId2" Type="http://schemas.openxmlformats.org/officeDocument/2006/relationships/slide" Target="slide6.xml" TargetMode="Internal" /><Relationship Id="rId3" Type="http://schemas.openxmlformats.org/officeDocument/2006/relationships/slide" Target="slide7.xml" TargetMode="Internal" /><Relationship Id="rId4" Type="http://schemas.openxmlformats.org/officeDocument/2006/relationships/slide" Target="slide8.xml" TargetMode="Internal" /><Relationship Id="rId5" Type="http://schemas.openxmlformats.org/officeDocument/2006/relationships/slide" Target="slide9.xml" TargetMode="Internal" /><Relationship Id="rId6" Type="http://schemas.openxmlformats.org/officeDocument/2006/relationships/slide" Target="slide10.xml" TargetMode="Internal" /><Relationship Id="rId7" Type="http://schemas.openxmlformats.org/officeDocument/2006/relationships/slide" Target="slide11.xml" TargetMode="Internal" /><Relationship Id="rId8" Type="http://schemas.openxmlformats.org/officeDocument/2006/relationships/slide" Target="slide12.xml" TargetMode="Internal" /><Relationship Id="rId9" Type="http://schemas.openxmlformats.org/officeDocument/2006/relationships/slide" Target="slide13.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03459/female-to-male-earnings-ratio-of-workers-in-the-us/" TargetMode="External" /><Relationship Id="rId5" Type="http://schemas.openxmlformats.org/officeDocument/2006/relationships/slide" Target="slide6.xml" TargetMode="Interna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185332/median-weekly-earnings-of-full-time-wage-and-salary-workers-by-educational-attainment/" TargetMode="External" /><Relationship Id="rId5" Type="http://schemas.openxmlformats.org/officeDocument/2006/relationships/slide" Target="slide7.xml" TargetMode="In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185409/median-weekly-earnings-of-full-time-wage-and-salary-workers-by-gender-and-ethnicity/" TargetMode="External" /><Relationship Id="rId5" Type="http://schemas.openxmlformats.org/officeDocument/2006/relationships/slide" Target="slide8.xml" TargetMode="Interna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383/female-to-male-earnings-ratio-of-workers-in-the-us-by-age/" TargetMode="External" /><Relationship Id="rId5" Type="http://schemas.openxmlformats.org/officeDocument/2006/relationships/slide" Target="slide9.xml" TargetMode="Interna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185536/share-of-workers-paid-at-the-minimum-wage-by-gender/" TargetMode="External" /><Relationship Id="rId5" Type="http://schemas.openxmlformats.org/officeDocument/2006/relationships/slide" Target="slide10.xml"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202/us-gender-wage-gap-by-industry/" TargetMode="External" /><Relationship Id="rId5" Type="http://schemas.openxmlformats.org/officeDocument/2006/relationships/slide" Target="slide11.xml" TargetMode="Interna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096/us-gender-wage-gap-for-the-20-most-common-occupations-for-women/" TargetMode="External" /><Relationship Id="rId5" Type="http://schemas.openxmlformats.org/officeDocument/2006/relationships/slide" Target="slide12.xml" TargetMode="Interna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192/us-gender-wage-gap-for-the-20-most-common-occupations-for-men/" TargetMode="External" /><Relationship Id="rId5" Type="http://schemas.openxmlformats.org/officeDocument/2006/relationships/slide" Target="slide13.xml"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361/female-to-male-earnings-ratio-of-workers-in-the-us-by-state/" TargetMode="External" /><Relationship Id="rId5" Type="http://schemas.openxmlformats.org/officeDocument/2006/relationships/slide" Target="slide14.xml"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slide" Target="slide22.xml" TargetMode="Internal" /><Relationship Id="rId3" Type="http://schemas.openxmlformats.org/officeDocument/2006/relationships/slide" Target="slide23.xml" TargetMode="Internal" /><Relationship Id="rId4" Type="http://schemas.openxmlformats.org/officeDocument/2006/relationships/slide" Target="slide24.xml" TargetMode="Internal" /><Relationship Id="rId5" Type="http://schemas.openxmlformats.org/officeDocument/2006/relationships/slide" Target="slide26.xml" TargetMode="Internal" /><Relationship Id="rId6" Type="http://schemas.openxmlformats.org/officeDocument/2006/relationships/slide" Target="slide27.xml" TargetMode="Internal" /><Relationship Id="rId7" Type="http://schemas.openxmlformats.org/officeDocument/2006/relationships/slide" Target="slide28.xml" TargetMode="Internal" /><Relationship Id="rId8" Type="http://schemas.openxmlformats.org/officeDocument/2006/relationships/slide" Target="slide29.xml" TargetMode="Interna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20263/the-worst-paying-cities-for-women-in-the-us/" TargetMode="External" /><Relationship Id="rId5" Type="http://schemas.openxmlformats.org/officeDocument/2006/relationships/slide" Target="slide15.xml"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387/the-global-gender-gap-index/" TargetMode="External" /><Relationship Id="rId5" Type="http://schemas.openxmlformats.org/officeDocument/2006/relationships/slide" Target="slide16.xml" TargetMode="Interna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184242/mean-earnings-by-educational-attainment/" TargetMode="External" /><Relationship Id="rId5" Type="http://schemas.openxmlformats.org/officeDocument/2006/relationships/slide" Target="slide18.xml" TargetMode="Interna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99395/us-minimum-wage-workers-by-education/" TargetMode="External" /><Relationship Id="rId5" Type="http://schemas.openxmlformats.org/officeDocument/2006/relationships/slide" Target="slide19.xml" TargetMode="In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693492/rate-of-new-entrepreneurs-by-education-us/" TargetMode="External" /><Relationship Id="rId5" Type="http://schemas.openxmlformats.org/officeDocument/2006/relationships/slide" Target="slide20.xml" TargetMode="Interna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26669/best-masters-degrees-for-jobs-in-the-united-states/" TargetMode="External" /><Relationship Id="rId5" Type="http://schemas.openxmlformats.org/officeDocument/2006/relationships/slide" Target="slide21.xml" TargetMode="Interna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26674/worst-masters-degrees-for-jobs-in-the-united-states/" TargetMode="External" /><Relationship Id="rId5" Type="http://schemas.openxmlformats.org/officeDocument/2006/relationships/slide" Target="slide22.xml" TargetMode="Interna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4473/top-us-colleges-by-starting-and-mid-career-pay-of-graduates/" TargetMode="External" /><Relationship Id="rId5" Type="http://schemas.openxmlformats.org/officeDocument/2006/relationships/slide" Target="slide23.xml"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686274/colleges-in-the-united-states-with-the-best-income-mobility-rate/" TargetMode="External" /><Relationship Id="rId5" Type="http://schemas.openxmlformats.org/officeDocument/2006/relationships/slide" Target="slide24.xml"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43850/private-industry-wages-per-employee-in-the-us-by-state/" TargetMode="External" /><Relationship Id="rId5" Type="http://schemas.openxmlformats.org/officeDocument/2006/relationships/slide" Target="slide25.xml" TargetMode="Interna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26377/most-affordable-states-in-the-us/" TargetMode="External" /><Relationship Id="rId5" Type="http://schemas.openxmlformats.org/officeDocument/2006/relationships/slide" Target="slide27.xml" TargetMode="Interna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635009/us-minimum-wage-workers-by-state/" TargetMode="External" /><Relationship Id="rId5" Type="http://schemas.openxmlformats.org/officeDocument/2006/relationships/slide" Target="slide28.xml" TargetMode="Interna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30.xml" TargetMode="Internal" /><Relationship Id="rId4" Type="http://schemas.openxmlformats.org/officeDocument/2006/relationships/hyperlink" Target="http://www.statista.com/statistics/238997/minimum-wage-by-us-state/" TargetMode="External" /><Relationship Id="rId5" Type="http://schemas.openxmlformats.org/officeDocument/2006/relationships/slide" Target="slide29.xml" TargetMode="In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1.xml" /><Relationship Id="rId5" Type="http://schemas.openxmlformats.org/officeDocument/2006/relationships/image" Target="../media/image4.png" /><Relationship Id="rId6" Type="http://schemas.openxmlformats.org/officeDocument/2006/relationships/oleObject" Target="../embeddings/oleObject2.bin" TargetMode="Internal" /><Relationship Id="rId7" Type="http://schemas.openxmlformats.org/officeDocument/2006/relationships/image" Target="../media/image5.png" /><Relationship Id="rId8" Type="http://schemas.openxmlformats.org/officeDocument/2006/relationships/slide" Target="slide31.xml" TargetMode="Internal" /><Relationship Id="rId9" Type="http://schemas.openxmlformats.org/officeDocument/2006/relationships/hyperlink" Target="http://www.statista.com/statistics/203459/female-to-male-earnings-ratio-of-workers-in-the-us" TargetMode="Externa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2.xml" /><Relationship Id="rId5" Type="http://schemas.openxmlformats.org/officeDocument/2006/relationships/slide" Target="slide32.xml" TargetMode="Internal" /><Relationship Id="rId6" Type="http://schemas.openxmlformats.org/officeDocument/2006/relationships/hyperlink" Target="http://www.statista.com/statistics/185332/median-weekly-earnings-of-full-time-wage-and-salary-workers-by-educational-attainment" TargetMode="Externa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3.xml" /><Relationship Id="rId5" Type="http://schemas.openxmlformats.org/officeDocument/2006/relationships/slide" Target="slide33.xml" TargetMode="Internal" /><Relationship Id="rId6" Type="http://schemas.openxmlformats.org/officeDocument/2006/relationships/hyperlink" Target="http://www.statista.com/statistics/185409/median-weekly-earnings-of-full-time-wage-and-salary-workers-by-gender-and-ethnicity" TargetMode="Externa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png" /><Relationship Id="rId3" Type="http://schemas.openxmlformats.org/officeDocument/2006/relationships/slide" Target="slide5.xml" TargetMode="Internal" /><Relationship Id="rId4" Type="http://schemas.openxmlformats.org/officeDocument/2006/relationships/chart" Target="../charts/chart4.xml" /><Relationship Id="rId5" Type="http://schemas.openxmlformats.org/officeDocument/2006/relationships/slide" Target="slide34.xml" TargetMode="Internal" /><Relationship Id="rId6" Type="http://schemas.openxmlformats.org/officeDocument/2006/relationships/hyperlink" Target="http://www.statista.com/statistics/244383/female-to-male-earnings-ratio-of-workers-in-the-us-by-age" TargetMode="Externa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4"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3"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0000" lnSpcReduction="10000"/>
          </a:bodyPr>
          <a:lstStyle/>
          <a:p>
            <a:pPr algn="ctr">
              <a:lnSpc>
                <a:spcPct val="100000"/>
              </a:lnSpc>
              <a:spcAft>
                <a:spcPct val="20000"/>
              </a:spcAft>
            </a:pPr>
            <a:r>
              <a:rPr sz="7000" b="1">
                <a:solidFill>
                  <a:srgbClr val="FFFFFF"/>
                </a:solidFill>
                <a:latin typeface="Arial" pitchFamily="34" charset="0"/>
              </a:rPr>
              <a:t>WAGE INEQUALITY IN THE U.S.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1"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9" showAsIcon="1" r:id="rId6" progId="Excel.Sheet.185536">
                  <p:embed/>
                </p:oleObj>
              </mc:Choice>
              <mc:Fallback>
                <p:oleObj showAsIcon="1" r:id="rId6" progId="Excel.Sheet.185536">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5242800" y="1440000"/>
            <a:ext cx="15240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Share of workers</a:t>
            </a:r>
          </a:p>
        </p:txBody>
      </p:sp>
      <p:sp>
        <p:nvSpPr>
          <p:cNvPr id="7"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1980 to 2018; 16 years and older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185536</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06</a:t>
            </a:r>
          </a:p>
        </p:txBody>
      </p:sp>
      <p:sp>
        <p:nvSpPr>
          <p:cNvPr id="9"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Share of workers paid hourly rates at or below prevailing federal minimum wage in the United States from 1980 to 2018, by gender</a:t>
            </a:r>
          </a:p>
        </p:txBody>
      </p:sp>
      <p:sp>
        <p:nvSpPr>
          <p:cNvPr id="10"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Minimum wage in the U.S.: share of workers by gender 1980-2018</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0" showAsIcon="1" r:id="rId6" progId="Excel.Sheet.244202">
                  <p:embed/>
                </p:oleObj>
              </mc:Choice>
              <mc:Fallback>
                <p:oleObj showAsIcon="1" r:id="rId6" progId="Excel.Sheet.244202">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995150" y="1440000"/>
            <a:ext cx="20193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Median weekly earnings</a:t>
            </a:r>
          </a:p>
        </p:txBody>
      </p:sp>
      <p:sp>
        <p:nvSpPr>
          <p:cNvPr id="7" name="New shape"/>
          <p:cNvSpPr/>
          <p:nvPr/>
        </p:nvSpPr>
        <p:spPr>
          <a:xfrm>
            <a:off x="676800" y="3256100"/>
            <a:ext cx="190500" cy="1130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Occupation</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2017; 16 years and older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244202</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07</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Gender wage gap by industry in the United States in 2017, by median weekly earnings (in U.S. dollars)</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by industry 2017</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1" showAsIcon="1" r:id="rId6" progId="Excel.Sheet.244096">
                  <p:embed/>
                </p:oleObj>
              </mc:Choice>
              <mc:Fallback>
                <p:oleObj showAsIcon="1" r:id="rId6" progId="Excel.Sheet.244096">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995150" y="1440000"/>
            <a:ext cx="20193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Median weekly earnings</a:t>
            </a:r>
          </a:p>
        </p:txBody>
      </p:sp>
      <p:sp>
        <p:nvSpPr>
          <p:cNvPr id="7" name="New shape"/>
          <p:cNvSpPr/>
          <p:nvPr/>
        </p:nvSpPr>
        <p:spPr>
          <a:xfrm>
            <a:off x="676800" y="3256100"/>
            <a:ext cx="190500" cy="1130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Occupation</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244096</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08</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Gender wage gap for the 20 most common occupations for women in the U.S. in 2017, by median weekly earnings (in U.S. dollars)</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for the 20 most common occupations for women 2017</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2" showAsIcon="1" r:id="rId6" progId="Excel.Sheet.244192">
                  <p:embed/>
                </p:oleObj>
              </mc:Choice>
              <mc:Fallback>
                <p:oleObj showAsIcon="1" r:id="rId6" progId="Excel.Sheet.244192">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995150" y="1440000"/>
            <a:ext cx="20193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Median weekly earnings</a:t>
            </a:r>
          </a:p>
        </p:txBody>
      </p:sp>
      <p:sp>
        <p:nvSpPr>
          <p:cNvPr id="7" name="New shape"/>
          <p:cNvSpPr/>
          <p:nvPr/>
        </p:nvSpPr>
        <p:spPr>
          <a:xfrm>
            <a:off x="676800" y="3256100"/>
            <a:ext cx="190500" cy="1130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Occupation</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244192</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09</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Gender wage gap for the 20 most common occupations for men in the U.S. in 2018, by median weekly earnings (in U.S. dollars)</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for the 20 most common occupations for men 2018</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3" showAsIcon="1" r:id="rId6" progId="Excel.Sheet.244361">
                  <p:embed/>
                </p:oleObj>
              </mc:Choice>
              <mc:Fallback>
                <p:oleObj showAsIcon="1" r:id="rId6" progId="Excel.Sheet.244361">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982450" y="1440000"/>
            <a:ext cx="20447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Earnings ratio in percent</a:t>
            </a:r>
          </a:p>
        </p:txBody>
      </p:sp>
      <p:sp>
        <p:nvSpPr>
          <p:cNvPr id="7" name="New shape"/>
          <p:cNvSpPr/>
          <p:nvPr/>
        </p:nvSpPr>
        <p:spPr>
          <a:xfrm>
            <a:off x="676800" y="3472000"/>
            <a:ext cx="1905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State</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 16 years and older; Full-time, year-round workers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US Census Bureau; </a:t>
            </a:r>
            <a:r>
              <a:rPr sz="800">
                <a:solidFill>
                  <a:srgbClr val="555555"/>
                </a:solidFill>
                <a:latin typeface="Arial" pitchFamily="34" charset="0"/>
                <a:hlinkClick r:id="rId9"/>
              </a:rPr>
              <a:t>ID 244361</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10</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in 2018, by state</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pay gap in 2018, by state</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436350" y="1440000"/>
            <a:ext cx="31369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Women´s pay as a percentage of men´s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2016</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24/7 Wall St.; </a:t>
            </a:r>
            <a:r>
              <a:rPr sz="800">
                <a:solidFill>
                  <a:srgbClr val="555555"/>
                </a:solidFill>
                <a:latin typeface="Arial" pitchFamily="34" charset="0"/>
                <a:hlinkClick r:id="rId6"/>
              </a:rPr>
              <a:t>ID 220263</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11</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a:bodyPr>
          <a:lstStyle/>
          <a:p>
            <a:pPr algn="l">
              <a:lnSpc>
                <a:spcPct val="100000"/>
              </a:lnSpc>
              <a:spcAft>
                <a:spcPct val="20000"/>
              </a:spcAft>
            </a:pPr>
            <a:r>
              <a:rPr sz="2400">
                <a:solidFill>
                  <a:srgbClr val="0A85E6"/>
                </a:solidFill>
                <a:latin typeface="Arial" pitchFamily="34" charset="0"/>
              </a:rPr>
              <a:t>The worst-paying cities for women in the U.S. in 2016 (women's pay as a percentage of men's)</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worst-paying cities for women in the U.S. in 2016</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4" showAsIcon="1" r:id="rId6" progId="Excel.Sheet.244387">
                  <p:embed/>
                </p:oleObj>
              </mc:Choice>
              <mc:Fallback>
                <p:oleObj showAsIcon="1" r:id="rId6" progId="Excel.Sheet.244387">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5236450" y="1440000"/>
            <a:ext cx="15367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2018 Index score</a:t>
            </a:r>
          </a:p>
        </p:txBody>
      </p:sp>
      <p:sp>
        <p:nvSpPr>
          <p:cNvPr id="7" name="New shape"/>
          <p:cNvSpPr/>
          <p:nvPr/>
        </p:nvSpPr>
        <p:spPr>
          <a:xfrm>
            <a:off x="676800" y="3383100"/>
            <a:ext cx="190500" cy="87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Country</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Worldwide;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37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World Economic Forum; </a:t>
            </a:r>
            <a:r>
              <a:rPr sz="800">
                <a:solidFill>
                  <a:srgbClr val="555555"/>
                </a:solidFill>
                <a:latin typeface="Arial" pitchFamily="34" charset="0"/>
                <a:hlinkClick r:id="rId9"/>
              </a:rPr>
              <a:t>ID 244387</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12</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The global gender gap index 2018</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global gender gap index 2018</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0000" lnSpcReduction="20000"/>
          </a:bodyPr>
          <a:lstStyle/>
          <a:p>
            <a:pPr algn="ctr">
              <a:lnSpc>
                <a:spcPct val="100000"/>
              </a:lnSpc>
              <a:spcAft>
                <a:spcPct val="20000"/>
              </a:spcAft>
            </a:pPr>
            <a:r>
              <a:rPr sz="7000" b="1">
                <a:solidFill>
                  <a:srgbClr val="FFFFFF"/>
                </a:solidFill>
                <a:latin typeface="Arial" pitchFamily="34" charset="0"/>
              </a:rPr>
              <a:t>IMPACT OF EDUCATION</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Wage inequality in the U.S.</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2005 to 2018; 18 years and older; Persons with earnings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US Census Bureau; </a:t>
            </a:r>
            <a:r>
              <a:rPr sz="800">
                <a:solidFill>
                  <a:srgbClr val="555555"/>
                </a:solidFill>
                <a:latin typeface="Arial" pitchFamily="34" charset="0"/>
                <a:hlinkClick r:id="rId6"/>
              </a:rPr>
              <a:t>ID 184242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a:bodyPr>
          <a:lstStyle/>
          <a:p>
            <a:pPr algn="l">
              <a:lnSpc>
                <a:spcPct val="100000"/>
              </a:lnSpc>
              <a:spcAft>
                <a:spcPct val="20000"/>
              </a:spcAft>
            </a:pPr>
            <a:r>
              <a:rPr sz="2400">
                <a:solidFill>
                  <a:srgbClr val="0A85E6"/>
                </a:solidFill>
                <a:latin typeface="Arial" pitchFamily="34" charset="0"/>
              </a:rPr>
              <a:t>Mean earnings in the United States from 2005 to 2018, by highest educational degree earned</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Mean earnings in the U.S. by educational attainment 2005-2018</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4734800" y="1440000"/>
            <a:ext cx="25400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Number of workers in thousand</a:t>
            </a:r>
          </a:p>
        </p:txBody>
      </p:sp>
      <p:sp>
        <p:nvSpPr>
          <p:cNvPr id="5" name="New shape"/>
          <p:cNvSpPr/>
          <p:nvPr/>
        </p:nvSpPr>
        <p:spPr>
          <a:xfrm>
            <a:off x="676800" y="2849700"/>
            <a:ext cx="190500" cy="194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Educational attainment</a:t>
            </a:r>
          </a:p>
        </p:txBody>
      </p:sp>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 16 years and older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6"/>
              </a:rPr>
              <a:t>ID 299395</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15</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Number of workers paid hourly rates with earnings at or below the minimum wage in the U.S. in 2018, by educational attainment (in thousands)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Number of U.S. minimum wage workers in 2018, by education</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0000" lnSpcReduction="20000"/>
          </a:bodyPr>
          <a:lstStyle/>
          <a:p>
            <a:pPr algn="ctr">
              <a:lnSpc>
                <a:spcPct val="100000"/>
              </a:lnSpc>
              <a:spcAft>
                <a:spcPct val="20000"/>
              </a:spcAft>
            </a:pPr>
            <a:r>
              <a:rPr sz="7000" b="1">
                <a:solidFill>
                  <a:srgbClr val="FFFFFF"/>
                </a:solidFill>
                <a:latin typeface="Arial" pitchFamily="34" charset="0"/>
              </a:rPr>
              <a:t>TABLE OF CONTENTS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Wage inequality in the U.S.</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New Table"/>
          <p:cNvGraphicFramePr>
            <a:graphicFrameLocks noGrp="1"/>
          </p:cNvGraphicFramePr>
          <p:nvPr/>
        </p:nvGraphicFramePr>
        <p:xfrm>
          <a:off x="676800" y="1440000"/>
          <a:ext cx="10656000" cy="4343400"/>
        </p:xfrm>
        <a:graphic>
          <a:graphicData uri="http://schemas.openxmlformats.org/drawingml/2006/table">
            <a:tbl>
              <a:tblPr firstRow="1" bandRow="1">
                <a:tableStyleId>{5C22544A-7EE6-4342-B048-85BDC9FD1C3A}</a:tableStyleId>
              </a:tblPr>
              <a:tblGrid>
                <a:gridCol w="3007640"/>
                <a:gridCol w="2185140"/>
                <a:gridCol w="2134340"/>
                <a:gridCol w="1512040"/>
                <a:gridCol w="1816840"/>
              </a:tblGrid>
              <a:tr h="0">
                <a:tc>
                  <a:txBody>
                    <a:bodyPr/>
                    <a:lstStyle/>
                    <a:p>
                      <a:pPr algn="l"/>
                      <a:endParaRPr sz="900" b="1">
                        <a:solidFill>
                          <a:srgbClr val="0F283E"/>
                        </a:solidFill>
                        <a:latin typeface="Arial" pitchFamily="34" charset="0"/>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Less than high school</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High school graduate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Some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College graduate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0.61%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0.56%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0.52%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0.57%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0.59%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2003</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0.44%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0.35%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0.29%</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0.26%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2000 to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4" action="ppaction://hlinksldjump"/>
              </a:rPr>
              <a:t>page 40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Kauffman Foundation; </a:t>
            </a:r>
            <a:r>
              <a:rPr sz="800">
                <a:solidFill>
                  <a:srgbClr val="555555"/>
                </a:solidFill>
                <a:latin typeface="Arial" pitchFamily="34" charset="0"/>
                <a:hlinkClick r:id="rId5"/>
              </a:rPr>
              <a:t>ID 693492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16</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97500"/>
          </a:bodyPr>
          <a:lstStyle/>
          <a:p>
            <a:pPr algn="l">
              <a:lnSpc>
                <a:spcPct val="100000"/>
              </a:lnSpc>
              <a:spcAft>
                <a:spcPct val="20000"/>
              </a:spcAft>
            </a:pPr>
            <a:r>
              <a:rPr sz="2400">
                <a:solidFill>
                  <a:srgbClr val="0A85E6"/>
                </a:solidFill>
                <a:latin typeface="Arial" pitchFamily="34" charset="0"/>
              </a:rPr>
              <a:t>Rate of new entrepreneurs in the United States from 2000 to 2017, by education</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New entrepreneur rate in the U.S. from 2000 to 2017, by education</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563350" y="1440000"/>
            <a:ext cx="28829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Mid-career median pay (U.S. dollars)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41</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Website (thebalancecareers.com); PayScale; </a:t>
            </a:r>
            <a:r>
              <a:rPr sz="800">
                <a:solidFill>
                  <a:srgbClr val="555555"/>
                </a:solidFill>
                <a:latin typeface="Arial" pitchFamily="34" charset="0"/>
                <a:hlinkClick r:id="rId6"/>
              </a:rPr>
              <a:t>ID 226669</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17</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Masters degrees with the best job prospects in the United States in 2019, by mid-career median pay (in U.S. dollars)</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best master's degrees for jobs in the U.S. 2019</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4531600" y="1440000"/>
            <a:ext cx="29464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Mid-career median pay in U.S. dollars</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42</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PayScale; Website (thebalancecareers.com); </a:t>
            </a:r>
            <a:r>
              <a:rPr sz="800">
                <a:solidFill>
                  <a:srgbClr val="555555"/>
                </a:solidFill>
                <a:latin typeface="Arial" pitchFamily="34" charset="0"/>
                <a:hlinkClick r:id="rId6"/>
              </a:rPr>
              <a:t>ID 226674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18</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Masters degrees with the worst job prospects in the United States in 2019, by mid-career median pay (in U.S. dollars)</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worst master's degrees for jobs in the U.S. 2019</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New Table"/>
          <p:cNvGraphicFramePr>
            <a:graphicFrameLocks noGrp="1"/>
          </p:cNvGraphicFramePr>
          <p:nvPr/>
        </p:nvGraphicFramePr>
        <p:xfrm>
          <a:off x="676800" y="1440000"/>
          <a:ext cx="10656000" cy="4343400"/>
        </p:xfrm>
        <a:graphic>
          <a:graphicData uri="http://schemas.openxmlformats.org/drawingml/2006/table">
            <a:tbl>
              <a:tblPr firstRow="1" bandRow="1">
                <a:tableStyleId>{5C22544A-7EE6-4342-B048-85BDC9FD1C3A}</a:tableStyleId>
              </a:tblPr>
              <a:tblGrid>
                <a:gridCol w="4354333"/>
                <a:gridCol w="2998433"/>
                <a:gridCol w="3303233"/>
              </a:tblGrid>
              <a:tr h="0">
                <a:tc>
                  <a:txBody>
                    <a:bodyPr/>
                    <a:lstStyle/>
                    <a:p>
                      <a:pPr algn="l"/>
                      <a:endParaRPr sz="900" b="1">
                        <a:solidFill>
                          <a:srgbClr val="0F283E"/>
                        </a:solidFill>
                        <a:latin typeface="Arial" pitchFamily="34" charset="0"/>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Starting salary*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Mid-career salary**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Harvey Mudd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90,700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161,800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Stanford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83,500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161,400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Massachusetts Institute of Technology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89,900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159,400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United States Naval Academy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85,000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158,800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California Institute of Technology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89,900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156,900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Harvard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77,700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156,500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SUNY Maritime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74,700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156,300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United States Military Academy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83,500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155,000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Princeton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76,800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154,300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Dartmouth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73,100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152,700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Yale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73,900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151,500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University of Pennsylvania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75,000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149,500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Babson College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71,400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149,400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Santa Clara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70,400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146,700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Duke University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73,500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146,600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United States Air Force Academy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77,800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146,500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Albany College of Pharmacy and Health Sciences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79,600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145,900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Stevens Institute of Technology</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76,200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145,800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613300" y="5250000"/>
            <a:ext cx="10783000" cy="762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5" showAsIcon="1" r:id="rId5" progId="Excel.Sheet.244473">
                  <p:embed/>
                </p:oleObj>
              </mc:Choice>
              <mc:Fallback>
                <p:oleObj showAsIcon="1" r:id="rId5" progId="Excel.Sheet.244473">
                  <p:embed/>
                  <p:pic>
                    <p:nvPicPr>
                      <p:cNvPr id="0" name="OLE substitute image"/>
                      <p:cNvPicPr/>
                      <p:nvPr/>
                    </p:nvPicPr>
                    <p:blipFill>
                      <a:blip r:embed="rId6"/>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7" action="ppaction://hlinksldjump"/>
              </a:rPr>
              <a:t>page 43</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PayScale; </a:t>
            </a:r>
            <a:r>
              <a:rPr sz="800">
                <a:solidFill>
                  <a:srgbClr val="555555"/>
                </a:solidFill>
                <a:latin typeface="Arial" pitchFamily="34" charset="0"/>
                <a:hlinkClick r:id="rId8"/>
              </a:rPr>
              <a:t>ID 244473</a:t>
            </a: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19</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U.S. colleges whose graduates (All Alumni) earn the most in 2019/20, ranked by starting and mid-career salary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Top U.S. colleges by starting and mid-career pay of graduates (All Alumni) 2019/20</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9"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Impact of education</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5134850" y="1440000"/>
            <a:ext cx="17399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Income mobility rate</a:t>
            </a:r>
          </a:p>
        </p:txBody>
      </p:sp>
      <p:sp>
        <p:nvSpPr>
          <p:cNvPr id="5"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2017</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44</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New York Times; </a:t>
            </a:r>
            <a:r>
              <a:rPr sz="800">
                <a:solidFill>
                  <a:srgbClr val="555555"/>
                </a:solidFill>
                <a:latin typeface="Arial" pitchFamily="34" charset="0"/>
                <a:hlinkClick r:id="rId6"/>
              </a:rPr>
              <a:t>ID 686274</a:t>
            </a:r>
          </a:p>
        </p:txBody>
      </p:sp>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20</a:t>
            </a:r>
          </a:p>
        </p:txBody>
      </p:sp>
      <p:sp>
        <p:nvSpPr>
          <p:cNvPr id="7"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Top ten colleges for income group mobility in the United States 2017</a:t>
            </a:r>
          </a:p>
        </p:txBody>
      </p:sp>
      <p:sp>
        <p:nvSpPr>
          <p:cNvPr id="8"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Mobility rate of top 10 colleges in the U.S., 2017</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0000" lnSpcReduction="20000"/>
          </a:bodyPr>
          <a:lstStyle/>
          <a:p>
            <a:pPr algn="ctr">
              <a:lnSpc>
                <a:spcPct val="100000"/>
              </a:lnSpc>
              <a:spcAft>
                <a:spcPct val="20000"/>
              </a:spcAft>
            </a:pPr>
            <a:r>
              <a:rPr sz="7000" b="1">
                <a:solidFill>
                  <a:srgbClr val="FFFFFF"/>
                </a:solidFill>
                <a:latin typeface="Arial" pitchFamily="34" charset="0"/>
              </a:rPr>
              <a:t>REGIONAL DIFFERENCES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Wage inequality in the U.S.</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Regional differences</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6" showAsIcon="1" r:id="rId6" progId="Excel.Sheet.243850">
                  <p:embed/>
                </p:oleObj>
              </mc:Choice>
              <mc:Fallback>
                <p:oleObj showAsIcon="1" r:id="rId6" progId="Excel.Sheet.243850">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5052300" y="1440000"/>
            <a:ext cx="19050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Mean wage and salary</a:t>
            </a:r>
          </a:p>
        </p:txBody>
      </p:sp>
      <p:sp>
        <p:nvSpPr>
          <p:cNvPr id="7" name="New shape"/>
          <p:cNvSpPr/>
          <p:nvPr/>
        </p:nvSpPr>
        <p:spPr>
          <a:xfrm>
            <a:off x="676800" y="3472000"/>
            <a:ext cx="190500" cy="69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State</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45</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243850</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22</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Annual private industry wages per employee in the United States in 2018, by state (in U.S. dollars)</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Private industry wages per employee, by state U.S. 2018</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Regional differences</a:t>
            </a:r>
          </a:p>
        </p:txBody>
      </p:sp>
      <p:graphicFrame>
        <p:nvGraphicFramePr>
          <p:cNvPr id="3" name="New Table"/>
          <p:cNvGraphicFramePr>
            <a:graphicFrameLocks noGrp="1"/>
          </p:cNvGraphicFramePr>
          <p:nvPr/>
        </p:nvGraphicFramePr>
        <p:xfrm>
          <a:off x="676800" y="1440000"/>
          <a:ext cx="10656000" cy="2514600"/>
        </p:xfrm>
        <a:graphic>
          <a:graphicData uri="http://schemas.openxmlformats.org/drawingml/2006/table">
            <a:tbl>
              <a:tblPr firstRow="1" bandRow="1">
                <a:tableStyleId>{5C22544A-7EE6-4342-B048-85BDC9FD1C3A}</a:tableStyleId>
              </a:tblPr>
              <a:tblGrid>
                <a:gridCol w="4345867"/>
                <a:gridCol w="3332867"/>
                <a:gridCol w="2977267"/>
              </a:tblGrid>
              <a:tr h="0">
                <a:tc>
                  <a:txBody>
                    <a:bodyPr/>
                    <a:lstStyle/>
                    <a:p>
                      <a:pPr algn="l"/>
                      <a:endParaRPr sz="900" b="1">
                        <a:solidFill>
                          <a:srgbClr val="0F283E"/>
                        </a:solidFill>
                        <a:latin typeface="Arial" pitchFamily="34" charset="0"/>
                      </a:endParaRP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Cost of Living Index</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b="1">
                          <a:solidFill>
                            <a:srgbClr val="0F283E"/>
                          </a:solidFill>
                          <a:latin typeface="Arial" pitchFamily="34" charset="0"/>
                        </a:rPr>
                        <a:t>Median Income</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[1] Wyoming</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90.5</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40,240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[2] Washington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109.4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46,100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[3] Texas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91.6</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37,100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[4] Minnesota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101.4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42,630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[5] Michigan</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89.2</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37,620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[6] Missouri</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88.8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36,040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[7] Illinois</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96.1</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39,950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[8] Ohio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92.8</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37,360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[9] North Dakota</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98.7</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41,340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r h="0">
                <a:tc>
                  <a:txBody>
                    <a:bodyPr/>
                    <a:lstStyle/>
                    <a:p>
                      <a:r>
                        <a:rPr sz="900">
                          <a:solidFill>
                            <a:srgbClr val="0F283E"/>
                          </a:solidFill>
                          <a:latin typeface="Arial" pitchFamily="34" charset="0"/>
                        </a:rPr>
                        <a:t>[10] Colorado</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105.4</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c>
                  <a:txBody>
                    <a:bodyPr/>
                    <a:lstStyle/>
                    <a:p>
                      <a:pPr algn="r"/>
                      <a:r>
                        <a:rPr sz="900">
                          <a:solidFill>
                            <a:srgbClr val="0F283E"/>
                          </a:solidFill>
                          <a:latin typeface="Arial" pitchFamily="34" charset="0"/>
                        </a:rPr>
                        <a:t>42,310</a:t>
                      </a:r>
                    </a:p>
                  </a:txBody>
                  <a:tcPr>
                    <a:lnL>
                      <a:solidFill>
                        <a:srgbClr val="FFFFFF">
                          <a:alpha val="0"/>
                        </a:srgbClr>
                      </a:solidFill>
                    </a:lnL>
                    <a:lnR>
                      <a:solidFill>
                        <a:srgbClr val="FFFFFF">
                          <a:alpha val="0"/>
                        </a:srgbClr>
                      </a:solidFill>
                    </a:lnR>
                    <a:lnT>
                      <a:solidFill>
                        <a:srgbClr val="FFFFFF">
                          <a:alpha val="0"/>
                        </a:srgbClr>
                      </a:solidFill>
                    </a:lnT>
                    <a:lnB>
                      <a:solidFill>
                        <a:srgbClr val="FFFFFF">
                          <a:alpha val="0"/>
                        </a:srgbClr>
                      </a:solidFill>
                    </a:lnB>
                    <a:solidFill>
                      <a:srgbClr val="FFFFFF">
                        <a:alpha val="0"/>
                      </a:srgbClr>
                    </a:solidFill>
                  </a:tcPr>
                </a:tc>
              </a:tr>
            </a:tbl>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4" action="ppaction://hlinksldjump"/>
              </a:rPr>
              <a:t>page 46</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Website (money-rates.com); </a:t>
            </a:r>
            <a:r>
              <a:rPr sz="800">
                <a:solidFill>
                  <a:srgbClr val="555555"/>
                </a:solidFill>
                <a:latin typeface="Arial" pitchFamily="34" charset="0"/>
                <a:hlinkClick r:id="rId5"/>
              </a:rPr>
              <a:t>ID 226377</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Best states to make a living in the United States in 2019</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Best states to make a living in the U.S. 2019</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1"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Regional differences</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7" showAsIcon="1" r:id="rId6" progId="Excel.Sheet.635009">
                  <p:embed/>
                </p:oleObj>
              </mc:Choice>
              <mc:Fallback>
                <p:oleObj showAsIcon="1" r:id="rId6" progId="Excel.Sheet.635009">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823700" y="1440000"/>
            <a:ext cx="23622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Share of hourly state workers</a:t>
            </a:r>
          </a:p>
        </p:txBody>
      </p:sp>
      <p:sp>
        <p:nvSpPr>
          <p:cNvPr id="7"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 16 years and older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47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9"/>
              </a:rPr>
              <a:t>ID 635009</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24</a:t>
            </a:r>
          </a:p>
        </p:txBody>
      </p:sp>
      <p:sp>
        <p:nvSpPr>
          <p:cNvPr id="9"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Share of workers paid hourly rates with earnings at or below the minimum wage in the U.S. in 2018, by state</a:t>
            </a:r>
          </a:p>
        </p:txBody>
      </p:sp>
      <p:sp>
        <p:nvSpPr>
          <p:cNvPr id="10"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minimum wage workers 2018, by state</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1"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Regional differences</a:t>
            </a:r>
          </a:p>
        </p:txBody>
      </p:sp>
      <p:graphicFrame>
        <p:nvGraphicFramePr>
          <p:cNvPr id="3" name="ChartObject"/>
          <p:cNvGraphicFramePr/>
          <p:nvPr/>
        </p:nvGraphicFramePr>
        <p:xfrm>
          <a:off x="676800" y="1630500"/>
          <a:ext cx="106560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48" showAsIcon="1" r:id="rId6" progId="Excel.Sheet.238997">
                  <p:embed/>
                </p:oleObj>
              </mc:Choice>
              <mc:Fallback>
                <p:oleObj showAsIcon="1" r:id="rId6" progId="Excel.Sheet.238997">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639550" y="1440000"/>
            <a:ext cx="27305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Minimum wage rate in U.S. dollars</a:t>
            </a:r>
          </a:p>
        </p:txBody>
      </p:sp>
      <p:sp>
        <p:nvSpPr>
          <p:cNvPr id="7"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January 1, 2019</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48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US Department of Labor; </a:t>
            </a:r>
            <a:r>
              <a:rPr sz="800">
                <a:solidFill>
                  <a:srgbClr val="555555"/>
                </a:solidFill>
                <a:latin typeface="Arial" pitchFamily="34" charset="0"/>
                <a:hlinkClick r:id="rId9"/>
              </a:rPr>
              <a:t>ID 238997</a:t>
            </a:r>
          </a:p>
        </p:txBody>
      </p:sp>
      <p:sp>
        <p:nvSpPr>
          <p:cNvPr id="8"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25</a:t>
            </a:r>
          </a:p>
        </p:txBody>
      </p:sp>
      <p:sp>
        <p:nvSpPr>
          <p:cNvPr id="9"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State minimum wage rates in the United States as of January 1, 2019, by state ( in U.S. dollars)</a:t>
            </a:r>
          </a:p>
        </p:txBody>
      </p:sp>
      <p:sp>
        <p:nvSpPr>
          <p:cNvPr id="10"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Minimum wages in the United States, by state 2019</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Table of Contents</a:t>
            </a:r>
          </a:p>
        </p:txBody>
      </p:sp>
      <p:sp>
        <p:nvSpPr>
          <p:cNvPr id="3" name="New shape"/>
          <p:cNvSpPr/>
          <p:nvPr/>
        </p:nvSpPr>
        <p:spPr>
          <a:xfrm>
            <a:off x="422800" y="1440000"/>
            <a:ext cx="5080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1875">
                <a:solidFill>
                  <a:srgbClr val="0F283E"/>
                </a:solidFill>
                <a:latin typeface="Arial" pitchFamily="34" charset="0"/>
              </a:rPr>
              <a:t>01</a:t>
            </a:r>
          </a:p>
        </p:txBody>
      </p:sp>
      <p:sp>
        <p:nvSpPr>
          <p:cNvPr id="4" name="New shape"/>
          <p:cNvSpPr/>
          <p:nvPr/>
        </p:nvSpPr>
        <p:spPr>
          <a:xfrm>
            <a:off x="676800" y="1440000"/>
            <a:ext cx="10666656" cy="322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spAutoFit/>
          </a:bodyPr>
          <a:lstStyle/>
          <a:p>
            <a:pPr algn="l">
              <a:spcAft>
                <a:spcPct val="20000"/>
              </a:spcAft>
            </a:pPr>
            <a:r>
              <a:rPr sz="1500">
                <a:solidFill>
                  <a:srgbClr val="0F283E"/>
                </a:solidFill>
                <a:latin typeface="Arial" pitchFamily="34" charset="0"/>
              </a:rPr>
              <a:t>The gender pay gap</a:t>
            </a:r>
          </a:p>
        </p:txBody>
      </p:sp>
      <p:sp>
        <p:nvSpPr>
          <p:cNvPr id="5" name="New shape"/>
          <p:cNvSpPr/>
          <p:nvPr/>
        </p:nvSpPr>
        <p:spPr>
          <a:xfrm>
            <a:off x="781200" y="182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2" action="ppaction://hlinksldjump"/>
              </a:rPr>
              <a:t>02</a:t>
            </a:r>
          </a:p>
        </p:txBody>
      </p:sp>
      <p:sp>
        <p:nvSpPr>
          <p:cNvPr id="6" name="New shape"/>
          <p:cNvSpPr/>
          <p:nvPr/>
        </p:nvSpPr>
        <p:spPr>
          <a:xfrm>
            <a:off x="781200" y="182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worker earnings - female to male ratio 1990-2018</a:t>
            </a:r>
          </a:p>
        </p:txBody>
      </p:sp>
      <p:sp>
        <p:nvSpPr>
          <p:cNvPr id="7" name="New shape"/>
          <p:cNvSpPr/>
          <p:nvPr/>
        </p:nvSpPr>
        <p:spPr>
          <a:xfrm>
            <a:off x="781200" y="2042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3" action="ppaction://hlinksldjump"/>
              </a:rPr>
              <a:t>03</a:t>
            </a:r>
          </a:p>
        </p:txBody>
      </p:sp>
      <p:sp>
        <p:nvSpPr>
          <p:cNvPr id="8" name="New shape"/>
          <p:cNvSpPr/>
          <p:nvPr/>
        </p:nvSpPr>
        <p:spPr>
          <a:xfrm>
            <a:off x="781200" y="2042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wage and salary workers: weekly earnings by education and gender 2018</a:t>
            </a:r>
          </a:p>
        </p:txBody>
      </p:sp>
      <p:sp>
        <p:nvSpPr>
          <p:cNvPr id="9" name="New shape"/>
          <p:cNvSpPr/>
          <p:nvPr/>
        </p:nvSpPr>
        <p:spPr>
          <a:xfrm>
            <a:off x="781200" y="2258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4" action="ppaction://hlinksldjump"/>
              </a:rPr>
              <a:t>04</a:t>
            </a:r>
          </a:p>
        </p:txBody>
      </p:sp>
      <p:sp>
        <p:nvSpPr>
          <p:cNvPr id="10" name="New shape"/>
          <p:cNvSpPr/>
          <p:nvPr/>
        </p:nvSpPr>
        <p:spPr>
          <a:xfrm>
            <a:off x="781200" y="2258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wage and salary workers: weekly earnings by gender and ethnicity 2018</a:t>
            </a:r>
          </a:p>
        </p:txBody>
      </p:sp>
      <p:sp>
        <p:nvSpPr>
          <p:cNvPr id="11" name="New shape"/>
          <p:cNvSpPr/>
          <p:nvPr/>
        </p:nvSpPr>
        <p:spPr>
          <a:xfrm>
            <a:off x="781200" y="2474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5" action="ppaction://hlinksldjump"/>
              </a:rPr>
              <a:t>05</a:t>
            </a:r>
          </a:p>
        </p:txBody>
      </p:sp>
      <p:sp>
        <p:nvSpPr>
          <p:cNvPr id="12" name="New shape"/>
          <p:cNvSpPr/>
          <p:nvPr/>
        </p:nvSpPr>
        <p:spPr>
          <a:xfrm>
            <a:off x="781200" y="2474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gender pay gap by age group Q4 2018</a:t>
            </a:r>
          </a:p>
        </p:txBody>
      </p:sp>
      <p:sp>
        <p:nvSpPr>
          <p:cNvPr id="13" name="New shape"/>
          <p:cNvSpPr/>
          <p:nvPr/>
        </p:nvSpPr>
        <p:spPr>
          <a:xfrm>
            <a:off x="781200" y="2690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6" action="ppaction://hlinksldjump"/>
              </a:rPr>
              <a:t>06</a:t>
            </a:r>
          </a:p>
        </p:txBody>
      </p:sp>
      <p:sp>
        <p:nvSpPr>
          <p:cNvPr id="14" name="New shape"/>
          <p:cNvSpPr/>
          <p:nvPr/>
        </p:nvSpPr>
        <p:spPr>
          <a:xfrm>
            <a:off x="781200" y="2690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Minimum wage in the U.S.: share of workers by gender 1980-2018</a:t>
            </a:r>
          </a:p>
        </p:txBody>
      </p:sp>
      <p:sp>
        <p:nvSpPr>
          <p:cNvPr id="15" name="New shape"/>
          <p:cNvSpPr/>
          <p:nvPr/>
        </p:nvSpPr>
        <p:spPr>
          <a:xfrm>
            <a:off x="781200" y="290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7" action="ppaction://hlinksldjump"/>
              </a:rPr>
              <a:t>07</a:t>
            </a:r>
          </a:p>
        </p:txBody>
      </p:sp>
      <p:sp>
        <p:nvSpPr>
          <p:cNvPr id="16" name="New shape"/>
          <p:cNvSpPr/>
          <p:nvPr/>
        </p:nvSpPr>
        <p:spPr>
          <a:xfrm>
            <a:off x="781200" y="290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gender wage gap, by industry 2017</a:t>
            </a:r>
          </a:p>
        </p:txBody>
      </p:sp>
      <p:sp>
        <p:nvSpPr>
          <p:cNvPr id="17" name="New shape"/>
          <p:cNvSpPr/>
          <p:nvPr/>
        </p:nvSpPr>
        <p:spPr>
          <a:xfrm>
            <a:off x="781200" y="3122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8" action="ppaction://hlinksldjump"/>
              </a:rPr>
              <a:t>08</a:t>
            </a:r>
          </a:p>
        </p:txBody>
      </p:sp>
      <p:sp>
        <p:nvSpPr>
          <p:cNvPr id="18" name="New shape"/>
          <p:cNvSpPr/>
          <p:nvPr/>
        </p:nvSpPr>
        <p:spPr>
          <a:xfrm>
            <a:off x="781200" y="3122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gender wage gap for the 20 most common occupations for women 2017</a:t>
            </a:r>
          </a:p>
        </p:txBody>
      </p:sp>
      <p:sp>
        <p:nvSpPr>
          <p:cNvPr id="19" name="New shape"/>
          <p:cNvSpPr/>
          <p:nvPr/>
        </p:nvSpPr>
        <p:spPr>
          <a:xfrm>
            <a:off x="781200" y="3338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9" action="ppaction://hlinksldjump"/>
              </a:rPr>
              <a:t>09</a:t>
            </a:r>
          </a:p>
        </p:txBody>
      </p:sp>
      <p:sp>
        <p:nvSpPr>
          <p:cNvPr id="20" name="New shape"/>
          <p:cNvSpPr/>
          <p:nvPr/>
        </p:nvSpPr>
        <p:spPr>
          <a:xfrm>
            <a:off x="781200" y="3338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gender wage gap for the 20 most common occupations for men 2018</a:t>
            </a:r>
          </a:p>
        </p:txBody>
      </p:sp>
      <p:sp>
        <p:nvSpPr>
          <p:cNvPr id="21" name="New shape"/>
          <p:cNvSpPr/>
          <p:nvPr/>
        </p:nvSpPr>
        <p:spPr>
          <a:xfrm>
            <a:off x="781200" y="3554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0" action="ppaction://hlinksldjump"/>
              </a:rPr>
              <a:t>10</a:t>
            </a:r>
          </a:p>
        </p:txBody>
      </p:sp>
      <p:sp>
        <p:nvSpPr>
          <p:cNvPr id="22" name="New shape"/>
          <p:cNvSpPr/>
          <p:nvPr/>
        </p:nvSpPr>
        <p:spPr>
          <a:xfrm>
            <a:off x="781200" y="3554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gender pay gap in 2018, by state</a:t>
            </a:r>
          </a:p>
        </p:txBody>
      </p:sp>
      <p:sp>
        <p:nvSpPr>
          <p:cNvPr id="23" name="New shape"/>
          <p:cNvSpPr/>
          <p:nvPr/>
        </p:nvSpPr>
        <p:spPr>
          <a:xfrm>
            <a:off x="781200" y="3770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1" action="ppaction://hlinksldjump"/>
              </a:rPr>
              <a:t>11</a:t>
            </a:r>
          </a:p>
        </p:txBody>
      </p:sp>
      <p:sp>
        <p:nvSpPr>
          <p:cNvPr id="24" name="New shape"/>
          <p:cNvSpPr/>
          <p:nvPr/>
        </p:nvSpPr>
        <p:spPr>
          <a:xfrm>
            <a:off x="781200" y="3770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The worst-paying cities for women in the U.S. in 2016</a:t>
            </a:r>
          </a:p>
        </p:txBody>
      </p:sp>
      <p:sp>
        <p:nvSpPr>
          <p:cNvPr id="25" name="New shape"/>
          <p:cNvSpPr/>
          <p:nvPr/>
        </p:nvSpPr>
        <p:spPr>
          <a:xfrm>
            <a:off x="781200" y="398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2" action="ppaction://hlinksldjump"/>
              </a:rPr>
              <a:t>12</a:t>
            </a:r>
          </a:p>
        </p:txBody>
      </p:sp>
      <p:sp>
        <p:nvSpPr>
          <p:cNvPr id="26" name="New shape"/>
          <p:cNvSpPr/>
          <p:nvPr/>
        </p:nvSpPr>
        <p:spPr>
          <a:xfrm>
            <a:off x="781200" y="3986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The global gender gap index 2018</a:t>
            </a:r>
          </a:p>
        </p:txBody>
      </p:sp>
      <p:sp>
        <p:nvSpPr>
          <p:cNvPr id="27" name="New shape"/>
          <p:cNvSpPr/>
          <p:nvPr/>
        </p:nvSpPr>
        <p:spPr>
          <a:xfrm>
            <a:off x="422800" y="4329403"/>
            <a:ext cx="5080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1875">
                <a:solidFill>
                  <a:srgbClr val="0F283E"/>
                </a:solidFill>
                <a:latin typeface="Arial" pitchFamily="34" charset="0"/>
              </a:rPr>
              <a:t>02</a:t>
            </a:r>
          </a:p>
        </p:txBody>
      </p:sp>
      <p:sp>
        <p:nvSpPr>
          <p:cNvPr id="28" name="New shape"/>
          <p:cNvSpPr/>
          <p:nvPr/>
        </p:nvSpPr>
        <p:spPr>
          <a:xfrm>
            <a:off x="676800" y="4329402"/>
            <a:ext cx="10666656" cy="322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spAutoFit/>
          </a:bodyPr>
          <a:lstStyle/>
          <a:p>
            <a:pPr algn="l">
              <a:spcAft>
                <a:spcPct val="20000"/>
              </a:spcAft>
            </a:pPr>
            <a:r>
              <a:rPr sz="1500">
                <a:solidFill>
                  <a:srgbClr val="0F283E"/>
                </a:solidFill>
                <a:latin typeface="Arial" pitchFamily="34" charset="0"/>
              </a:rPr>
              <a:t>Impact of education</a:t>
            </a:r>
          </a:p>
        </p:txBody>
      </p:sp>
      <p:sp>
        <p:nvSpPr>
          <p:cNvPr id="29" name="New shape"/>
          <p:cNvSpPr/>
          <p:nvPr/>
        </p:nvSpPr>
        <p:spPr>
          <a:xfrm>
            <a:off x="781200" y="4715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3" action="ppaction://hlinksldjump"/>
              </a:rPr>
              <a:t>14</a:t>
            </a:r>
          </a:p>
        </p:txBody>
      </p:sp>
      <p:sp>
        <p:nvSpPr>
          <p:cNvPr id="30" name="New shape"/>
          <p:cNvSpPr/>
          <p:nvPr/>
        </p:nvSpPr>
        <p:spPr>
          <a:xfrm>
            <a:off x="781200" y="4715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Mean earnings in the U.S. by educational attainment 2005-2018</a:t>
            </a:r>
          </a:p>
        </p:txBody>
      </p:sp>
      <p:sp>
        <p:nvSpPr>
          <p:cNvPr id="31" name="New shape"/>
          <p:cNvSpPr/>
          <p:nvPr/>
        </p:nvSpPr>
        <p:spPr>
          <a:xfrm>
            <a:off x="781200" y="4931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4" action="ppaction://hlinksldjump"/>
              </a:rPr>
              <a:t>15</a:t>
            </a:r>
          </a:p>
        </p:txBody>
      </p:sp>
      <p:sp>
        <p:nvSpPr>
          <p:cNvPr id="32" name="New shape"/>
          <p:cNvSpPr/>
          <p:nvPr/>
        </p:nvSpPr>
        <p:spPr>
          <a:xfrm>
            <a:off x="781200" y="4931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Number of U.S. minimum wage workers in 2018, by education</a:t>
            </a:r>
          </a:p>
        </p:txBody>
      </p:sp>
      <p:sp>
        <p:nvSpPr>
          <p:cNvPr id="33" name="New shape"/>
          <p:cNvSpPr/>
          <p:nvPr/>
        </p:nvSpPr>
        <p:spPr>
          <a:xfrm>
            <a:off x="781200" y="5147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5" action="ppaction://hlinksldjump"/>
              </a:rPr>
              <a:t>16</a:t>
            </a:r>
          </a:p>
        </p:txBody>
      </p:sp>
      <p:sp>
        <p:nvSpPr>
          <p:cNvPr id="34" name="New shape"/>
          <p:cNvSpPr/>
          <p:nvPr/>
        </p:nvSpPr>
        <p:spPr>
          <a:xfrm>
            <a:off x="781200" y="5147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New entrepreneur rate in the U.S. from 2000 to 2017, by education</a:t>
            </a:r>
          </a:p>
        </p:txBody>
      </p:sp>
      <p:sp>
        <p:nvSpPr>
          <p:cNvPr id="35" name="New shape"/>
          <p:cNvSpPr/>
          <p:nvPr/>
        </p:nvSpPr>
        <p:spPr>
          <a:xfrm>
            <a:off x="781200" y="5363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16" action="ppaction://hlinksldjump"/>
              </a:rPr>
              <a:t>17</a:t>
            </a:r>
          </a:p>
        </p:txBody>
      </p:sp>
      <p:sp>
        <p:nvSpPr>
          <p:cNvPr id="36" name="New shape"/>
          <p:cNvSpPr/>
          <p:nvPr/>
        </p:nvSpPr>
        <p:spPr>
          <a:xfrm>
            <a:off x="781200" y="5363806"/>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The best master's degrees for jobs in the U.S. 2019</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0000" lnSpcReduction="20000"/>
          </a:bodyPr>
          <a:lstStyle/>
          <a:p>
            <a:pPr algn="ctr">
              <a:lnSpc>
                <a:spcPct val="100000"/>
              </a:lnSpc>
              <a:spcAft>
                <a:spcPct val="20000"/>
              </a:spcAft>
            </a:pPr>
            <a:r>
              <a:rPr sz="7000" b="1">
                <a:solidFill>
                  <a:srgbClr val="FFFFFF"/>
                </a:solidFill>
                <a:latin typeface="Arial" pitchFamily="34" charset="0"/>
              </a:rPr>
              <a:t>REFERENCES</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Wage inequality in the U.S.</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1990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Income and Poverty in the United States 2018, page 45</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from 1990 to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worker earnings - female to male ratio 1990-2018</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25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Median weekly earnings of full-time wage and salary workers in the United States in 2018, by educational attainment and gender (in current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wage and salary workers: weekly earnings by education and gender 2018</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29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25 years and over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Median weekly earnings of full-time wage and salary workers in the United States in 2018, by gender and ethnicity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wage and salary workers: weekly earnings by gender and ethnicity 2018</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Q4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Full-time, year-round workers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data is based on median usual weekly earnings of full-time wage and salary workers in current U.S. dollars. Fourth quarter averages, not seasonally adjusted.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in Q4 2018, by age group</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pay gap by age group Q4 2018</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1980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Data for 1990-91, 1996-97, and 2007-09 reflect changes in the minimum wage that took place in those years. The prevailing Federal minimum wage was $2.90 in 1979, $3.10 in 1980, and $3.35 in 1981-89. Theminimum wage rose to $3.80 in April 1990, to $4.25 in April 1991, to $4.75 in October 1996, to $5.15 in September 1997, to $5.85 in July 2007, to $6.55 in July 2008, and to $7.25 in July 2009.</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Share of workers paid hourly rates at or below prevailing federal minimum wage in the United States from 1980 to 2018, by gender</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Minimum wage in the U.S.: share of workers by gender 1980-2018</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Women in the labor force: a databook, table 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data is based on full-time workers only. Earnings data are published only for occupations with an estimated minimum of 50,000 workers.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Gender wage gap by industry in the United States in 2017, by median weekly earnings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by industry 2017</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Women in the labor force: a databook, table 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 Data not available for men's earnings. The data is based on full-time workers only. Earnings data are published only for occupations with an estimated minimum of 50,000 workers.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Gender wage gap for the 20 most common occupations for women in the U.S. in 2017, by median weekly earnings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for the 20 most common occupations for women 2017</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Gender Wage Gap by Occupation 2018, page 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data is based on full-time workers only. Earnings data are published only for occupations with an estimated minimum of 50,000 workers. *Women's median weekly earning data not available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Gender wage gap for the 20 most common occupations for men in the U.S. in 2018, by median weekly earnings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wage gap for the 20 most common occupations for men 2018</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Full-time, year-round workers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census.gov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Based on median annual earnings.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in 2018, by state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pay gap in 2018, by state</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Table of Contents</a:t>
            </a:r>
          </a:p>
        </p:txBody>
      </p:sp>
      <p:sp>
        <p:nvSpPr>
          <p:cNvPr id="3"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2" action="ppaction://hlinksldjump"/>
              </a:rPr>
              <a:t>18</a:t>
            </a:r>
          </a:p>
        </p:txBody>
      </p:sp>
      <p:sp>
        <p:nvSpPr>
          <p:cNvPr id="4" name="New shape"/>
          <p:cNvSpPr/>
          <p:nvPr/>
        </p:nvSpPr>
        <p:spPr>
          <a:xfrm>
            <a:off x="781200" y="1440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The worst master's degrees for jobs in the U.S. 2019</a:t>
            </a:r>
          </a:p>
        </p:txBody>
      </p:sp>
      <p:sp>
        <p:nvSpPr>
          <p:cNvPr id="5"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3" action="ppaction://hlinksldjump"/>
              </a:rPr>
              <a:t>19</a:t>
            </a:r>
          </a:p>
        </p:txBody>
      </p:sp>
      <p:sp>
        <p:nvSpPr>
          <p:cNvPr id="6" name="New shape"/>
          <p:cNvSpPr/>
          <p:nvPr/>
        </p:nvSpPr>
        <p:spPr>
          <a:xfrm>
            <a:off x="781200" y="1656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Top U.S. colleges by starting and mid-career pay of graduates (All Alumni) 2019/20</a:t>
            </a:r>
          </a:p>
        </p:txBody>
      </p:sp>
      <p:sp>
        <p:nvSpPr>
          <p:cNvPr id="7"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4" action="ppaction://hlinksldjump"/>
              </a:rPr>
              <a:t>20</a:t>
            </a:r>
          </a:p>
        </p:txBody>
      </p:sp>
      <p:sp>
        <p:nvSpPr>
          <p:cNvPr id="8" name="New shape"/>
          <p:cNvSpPr/>
          <p:nvPr/>
        </p:nvSpPr>
        <p:spPr>
          <a:xfrm>
            <a:off x="781200" y="1872000"/>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Mobility rate of top 10 colleges in the U.S., 2017</a:t>
            </a:r>
          </a:p>
        </p:txBody>
      </p:sp>
      <p:sp>
        <p:nvSpPr>
          <p:cNvPr id="9" name="New shape"/>
          <p:cNvSpPr/>
          <p:nvPr/>
        </p:nvSpPr>
        <p:spPr>
          <a:xfrm>
            <a:off x="422800" y="2215000"/>
            <a:ext cx="508000" cy="35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pPr algn="l">
              <a:spcAft>
                <a:spcPct val="20000"/>
              </a:spcAft>
            </a:pPr>
            <a:r>
              <a:rPr sz="1875">
                <a:solidFill>
                  <a:srgbClr val="0F283E"/>
                </a:solidFill>
                <a:latin typeface="Arial" pitchFamily="34" charset="0"/>
              </a:rPr>
              <a:t>03</a:t>
            </a:r>
          </a:p>
        </p:txBody>
      </p:sp>
      <p:sp>
        <p:nvSpPr>
          <p:cNvPr id="10" name="New shape"/>
          <p:cNvSpPr/>
          <p:nvPr/>
        </p:nvSpPr>
        <p:spPr>
          <a:xfrm>
            <a:off x="676800" y="2215000"/>
            <a:ext cx="10666656" cy="322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spAutoFit/>
          </a:bodyPr>
          <a:lstStyle/>
          <a:p>
            <a:pPr algn="l">
              <a:spcAft>
                <a:spcPct val="20000"/>
              </a:spcAft>
            </a:pPr>
            <a:r>
              <a:rPr sz="1500">
                <a:solidFill>
                  <a:srgbClr val="0F283E"/>
                </a:solidFill>
                <a:latin typeface="Arial" pitchFamily="34" charset="0"/>
              </a:rPr>
              <a:t>Regional differences</a:t>
            </a:r>
          </a:p>
        </p:txBody>
      </p:sp>
      <p:sp>
        <p:nvSpPr>
          <p:cNvPr id="11" name="New shape"/>
          <p:cNvSpPr/>
          <p:nvPr/>
        </p:nvSpPr>
        <p:spPr>
          <a:xfrm>
            <a:off x="781200" y="2601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5" action="ppaction://hlinksldjump"/>
              </a:rPr>
              <a:t>22</a:t>
            </a:r>
          </a:p>
        </p:txBody>
      </p:sp>
      <p:sp>
        <p:nvSpPr>
          <p:cNvPr id="12" name="New shape"/>
          <p:cNvSpPr/>
          <p:nvPr/>
        </p:nvSpPr>
        <p:spPr>
          <a:xfrm>
            <a:off x="781200" y="2601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Private industry wages per employee, by state U.S. 2018</a:t>
            </a:r>
          </a:p>
        </p:txBody>
      </p:sp>
      <p:sp>
        <p:nvSpPr>
          <p:cNvPr id="13" name="New shape"/>
          <p:cNvSpPr/>
          <p:nvPr/>
        </p:nvSpPr>
        <p:spPr>
          <a:xfrm>
            <a:off x="781200" y="2817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6" action="ppaction://hlinksldjump"/>
              </a:rPr>
              <a:t>23</a:t>
            </a:r>
          </a:p>
        </p:txBody>
      </p:sp>
      <p:sp>
        <p:nvSpPr>
          <p:cNvPr id="14" name="New shape"/>
          <p:cNvSpPr/>
          <p:nvPr/>
        </p:nvSpPr>
        <p:spPr>
          <a:xfrm>
            <a:off x="781200" y="2817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Best states to make a living in the U.S. 2019</a:t>
            </a:r>
          </a:p>
        </p:txBody>
      </p:sp>
      <p:sp>
        <p:nvSpPr>
          <p:cNvPr id="15" name="New shape"/>
          <p:cNvSpPr/>
          <p:nvPr/>
        </p:nvSpPr>
        <p:spPr>
          <a:xfrm>
            <a:off x="781200" y="3033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7" action="ppaction://hlinksldjump"/>
              </a:rPr>
              <a:t>24</a:t>
            </a:r>
          </a:p>
        </p:txBody>
      </p:sp>
      <p:sp>
        <p:nvSpPr>
          <p:cNvPr id="16" name="New shape"/>
          <p:cNvSpPr/>
          <p:nvPr/>
        </p:nvSpPr>
        <p:spPr>
          <a:xfrm>
            <a:off x="781200" y="3033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U.S. minimum wage workers 2018, by state</a:t>
            </a:r>
          </a:p>
        </p:txBody>
      </p:sp>
      <p:sp>
        <p:nvSpPr>
          <p:cNvPr id="17" name="New shape"/>
          <p:cNvSpPr/>
          <p:nvPr/>
        </p:nvSpPr>
        <p:spPr>
          <a:xfrm>
            <a:off x="781200" y="3249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r">
              <a:spcAft>
                <a:spcPct val="20000"/>
              </a:spcAft>
            </a:pPr>
            <a:r>
              <a:rPr sz="900">
                <a:solidFill>
                  <a:srgbClr val="0F283E"/>
                </a:solidFill>
                <a:latin typeface="Arial" pitchFamily="34" charset="0"/>
                <a:hlinkClick r:id="rId8" action="ppaction://hlinksldjump"/>
              </a:rPr>
              <a:t>25</a:t>
            </a:r>
          </a:p>
        </p:txBody>
      </p:sp>
      <p:sp>
        <p:nvSpPr>
          <p:cNvPr id="18" name="New shape"/>
          <p:cNvSpPr/>
          <p:nvPr/>
        </p:nvSpPr>
        <p:spPr>
          <a:xfrm>
            <a:off x="781200" y="3249403"/>
            <a:ext cx="10656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900">
                <a:solidFill>
                  <a:srgbClr val="0F283E"/>
                </a:solidFill>
                <a:latin typeface="Arial" pitchFamily="34" charset="0"/>
              </a:rPr>
              <a:t>Minimum wages in the United States, by state 2019</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24/7 Wall St.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24/7 Wall St.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24/7 Wall St.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247wallst.com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a:bodyPr>
          <a:lstStyle/>
          <a:p>
            <a:pPr algn="l">
              <a:lnSpc>
                <a:spcPct val="100000"/>
              </a:lnSpc>
              <a:spcAft>
                <a:spcPct val="20000"/>
              </a:spcAft>
            </a:pPr>
            <a:r>
              <a:rPr sz="2400">
                <a:solidFill>
                  <a:srgbClr val="0A85E6"/>
                </a:solidFill>
                <a:latin typeface="Arial" pitchFamily="34" charset="0"/>
              </a:rPr>
              <a:t>The worst-paying cities for women in the U.S. in 2016 (women's pay as a percentage of men's)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worst-paying cities for women in the U.S. in 2016</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 Economic Forum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 Economic Forum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Worldwide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World Economic Forum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December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 global gender gap report 2018, page 10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Global Gender Gap Index, is a framework for capturing the magnitude and scope of gender-based disparities and tracking their progress. The Index benchmarks national gender gaps on economic, political, education- and health-based criteria, and is based on a total of 14 indicators from these categories.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The global gender gap index 2018</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global gender gap index 2018</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2005 to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Persons with earnings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Census Bureau</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Educational Attainment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a:bodyPr>
          <a:lstStyle/>
          <a:p>
            <a:pPr algn="l">
              <a:lnSpc>
                <a:spcPct val="100000"/>
              </a:lnSpc>
              <a:spcAft>
                <a:spcPct val="20000"/>
              </a:spcAft>
            </a:pPr>
            <a:r>
              <a:rPr sz="2400">
                <a:solidFill>
                  <a:srgbClr val="0A85E6"/>
                </a:solidFill>
                <a:latin typeface="Arial" pitchFamily="34" charset="0"/>
              </a:rPr>
              <a:t>Mean earnings in the United States from 2005 to 2018, by highest educational degree earned</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Mean earnings in the U.S. by educational attainment 2005-2018</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39</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Characteristics of minimum wage workers, 2018, Table 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Data exclude all self-employed persons whether or not their businesses are incorporated.</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Number of workers paid hourly rates with earnings at or below the minimum wage in the U.S. in 2018, by educational attainment (in thousands)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Number of U.S. minimum wage workers in 2018, by education</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40</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Kauffman Foundation</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Kauffman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2000 to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Kauffman Foundation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February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 National Report on Early-Stage Entrepreneurship, page 14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rate of new entrepreneurs is calculated as the average percentage of U.S. adults that become entrepreneurs in a given month.</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97500"/>
          </a:bodyPr>
          <a:lstStyle/>
          <a:p>
            <a:pPr algn="l">
              <a:lnSpc>
                <a:spcPct val="100000"/>
              </a:lnSpc>
              <a:spcAft>
                <a:spcPct val="20000"/>
              </a:spcAft>
            </a:pPr>
            <a:r>
              <a:rPr sz="2400">
                <a:solidFill>
                  <a:srgbClr val="0A85E6"/>
                </a:solidFill>
                <a:latin typeface="Arial" pitchFamily="34" charset="0"/>
              </a:rPr>
              <a:t>Rate of new entrepreneurs in the United States from 2000 to 2017, by education</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New entrepreneur rate in the U.S. from 2000 to 2017, by education</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41</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(thebalancecareers.com)</a:t>
                      </a:r>
                      <a:r>
                        <a:rPr sz="700">
                          <a:solidFill>
                            <a:srgbClr val="0F283E"/>
                          </a:solidFill>
                          <a:latin typeface="Arial" pitchFamily="34" charset="0"/>
                        </a:rPr>
                        <a:t>; </a:t>
                      </a:r>
                      <a:r>
                        <a:rPr sz="700">
                          <a:solidFill>
                            <a:srgbClr val="0F283E"/>
                          </a:solidFill>
                          <a:latin typeface="Arial" pitchFamily="34" charset="0"/>
                        </a:rPr>
                        <a:t>PayScale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18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To determine the best master's degrees, data was sourced from Payscale.com to determine mid-career salaries of workers with 45 of the most popular degrees. Data on employment projection was also sourced from the Bureau of Labor Statistics.</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Masters degrees with the best job prospects in the United States in 2019, by mid-career median pay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best master's degrees for jobs in the U.S. 2019</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42</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PayScale</a:t>
                      </a:r>
                      <a:r>
                        <a:rPr sz="700">
                          <a:solidFill>
                            <a:srgbClr val="0F283E"/>
                          </a:solidFill>
                          <a:latin typeface="Arial" pitchFamily="34" charset="0"/>
                        </a:rPr>
                        <a:t>; </a:t>
                      </a:r>
                      <a:r>
                        <a:rPr sz="700">
                          <a:solidFill>
                            <a:srgbClr val="0F283E"/>
                          </a:solidFill>
                          <a:latin typeface="Arial" pitchFamily="34" charset="0"/>
                        </a:rPr>
                        <a:t>Website (thebalancecareers.com)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thebalancecareers.com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To determine the worst master's degrees for jobs, data was sourced from Payscale.com to determine mid-career salaries of workers with 45 of the most popular degrees. Data on employment projection was also sourced from the Bureau of Labor Statistic.</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Masters degrees with the worst job prospects in the United States in 2019, by mid-career median pay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The worst master's degrees for jobs in the U.S. 2019</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43</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PayScale</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PayScale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PayScale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College Salary Report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Salary combines base annual salary or hourly wage, bonuses, profit sharing, tips, commissions, overtime, and other forms of cash earnings, as applicable. Salary does not include equity (stock) compensation, which can be a significant portion of pay for some executive and high-tech jobs. In addition, salary does not include cash value of retirement benefits, or value of other non-cash benefits (e.g. healthcare). * Starting Employees are full-time employees with five years of experience or less in their career or field who hold a bachelor's degree and no higher degrees. The typical (median) starting employee is 25 years old and has two years of experience. ** Mid-Career Employees are full-time employees with at least 10 years of experience in their career or field who hold a bachelor's degree and no higher degrees. The typical (median) mid-career employee is 42 years old and has 15 years of experience.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U.S. colleges whose graduates (All Alumni) earn the most in 2019/20, ranked by starting and mid-career salary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Top U.S. colleges by starting and mid-career pay of graduates (All Alumni) 2019/20</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44</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 York Times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 York Times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New York Times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2017</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nytimes.com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The income mobility rate was calculated by taking the percentage of students from the bottom 60 percent of U.S. incomes enrolled in the school divided by the success rate. The success rate is the share of those lower-income students who ended up in the top 40 percent of incomes. This cohort used was those born between 1980 and 1982 as there is less income fluctuation by this stage of life.</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Top ten colleges for income group mobility in the United States 2017</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Mobility rate of top 10 colleges in the U.S., 2017</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45</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September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bls.gov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Annual private industry wages per employee in the United States in 2018, by state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Private industry wages per employee, by state U.S. 2018</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bg>
      <p:bgPr>
        <a:solidFill>
          <a:srgbClr val="0F283E"/>
        </a:solidFill>
      </p:bgPr>
    </p:bg>
    <p:spTree>
      <p:nvGrpSpPr>
        <p:cNvPr id="1" name=""/>
        <p:cNvGrpSpPr/>
        <p:nvPr/>
      </p:nvGrpSpPr>
      <p:grpSpPr>
        <a:xfrm>
          <a:off x="0" y="0"/>
          <a:ext cx="0" cy="0"/>
        </a:xfrm>
      </p:grpSpPr>
      <p:sp>
        <p:nvSpPr>
          <p:cNvPr id="5" name="New shape"/>
          <p:cNvSpPr/>
          <p:nvPr/>
        </p:nvSpPr>
        <p:spPr>
          <a:xfrm>
            <a:off x="10510200" y="6417000"/>
            <a:ext cx="1368000" cy="28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p:cNvSpPr/>
          <p:nvPr/>
        </p:nvSpPr>
        <p:spPr>
          <a:xfrm>
            <a:off x="1202400" y="676800"/>
            <a:ext cx="9788401" cy="55044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1209600" y="2930401"/>
            <a:ext cx="9968400" cy="78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0000" lnSpcReduction="20000"/>
          </a:bodyPr>
          <a:lstStyle/>
          <a:p>
            <a:pPr algn="ctr">
              <a:lnSpc>
                <a:spcPct val="100000"/>
              </a:lnSpc>
              <a:spcAft>
                <a:spcPct val="20000"/>
              </a:spcAft>
            </a:pPr>
            <a:r>
              <a:rPr sz="7000" b="1">
                <a:solidFill>
                  <a:srgbClr val="FFFFFF"/>
                </a:solidFill>
                <a:latin typeface="Arial" pitchFamily="34" charset="0"/>
              </a:rPr>
              <a:t>THE GENDER PAY GAP</a:t>
            </a:r>
          </a:p>
        </p:txBody>
      </p:sp>
      <p:sp>
        <p:nvSpPr>
          <p:cNvPr id="3" name="New shape"/>
          <p:cNvSpPr/>
          <p:nvPr/>
        </p:nvSpPr>
        <p:spPr>
          <a:xfrm>
            <a:off x="1209600" y="3769200"/>
            <a:ext cx="99684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fontScale="85000" lnSpcReduction="20000"/>
          </a:bodyPr>
          <a:lstStyle/>
          <a:p>
            <a:pPr algn="ctr">
              <a:lnSpc>
                <a:spcPct val="100000"/>
              </a:lnSpc>
              <a:spcAft>
                <a:spcPct val="20000"/>
              </a:spcAft>
            </a:pPr>
            <a:r>
              <a:rPr sz="2000">
                <a:solidFill>
                  <a:srgbClr val="FFFFFF"/>
                </a:solidFill>
                <a:latin typeface="Arial" pitchFamily="34" charset="0"/>
              </a:rPr>
              <a:t>Wage inequality in the U.S.</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46</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(money-rates.com)</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(money-rates.com)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Website (money-rates.com)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April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MoneyRates.com</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Source considered five major factors to evaluate as followings: Median wages, State tax rates, Cost of living, The unemployment rate, Incidents of workplace illness, injuries and fatalities. Detailed methodology can be found here .</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Best states to make a living in the United States in 2019</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Best states to make a living in the U.S. 2019</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47</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16 years and older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Bureau of Labor Statistics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March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Characteristics of minimum wage workers, 2018, Table 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Share of workers paid hourly rates with earnings at or below the minimum wage in the U.S. in 2018, by state</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minimum wage workers 2018, by state</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0"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References</a:t>
            </a:r>
          </a:p>
        </p:txBody>
      </p:sp>
      <p:sp>
        <p:nvSpPr>
          <p:cNvPr id="3"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48</a:t>
            </a:r>
          </a:p>
        </p:txBody>
      </p:sp>
      <p:sp>
        <p:nvSpPr>
          <p:cNvPr id="4"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gridCol w="3556000"/>
              </a:tblGrid>
              <a:tr h="0">
                <a:tc gridSpan="2">
                  <a:txBody>
                    <a:bodyPr/>
                    <a:lstStyle/>
                    <a:p>
                      <a:pPr algn="l"/>
                      <a:r>
                        <a:rPr sz="1100" b="1">
                          <a:solidFill>
                            <a:srgbClr val="0F283E"/>
                          </a:solidFill>
                          <a:latin typeface="Arial" pitchFamily="34" charset="0"/>
                        </a:rPr>
                        <a:t>Source and methodology information</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txBody>
                  <a:tcPr>
                    <a:lnL>
                      <a:solidFill>
                        <a:prstClr val="black">
                          <a:alpha val="0"/>
                        </a:prstClr>
                      </a:solidFill>
                    </a:lnL>
                    <a:lnB>
                      <a:solidFill>
                        <a:prstClr val="black">
                          <a:alpha val="0"/>
                          <a:alpha val="0"/>
                          <a:alpha val="0"/>
                        </a:prstClr>
                      </a:solidFill>
                    </a:lnB>
                  </a:tcPr>
                </a:tc>
              </a:tr>
              <a:tr h="0">
                <a:tc>
                  <a:txBody>
                    <a:bodyPr/>
                    <a:lstStyle/>
                    <a:p>
                      <a:r>
                        <a:rPr sz="700">
                          <a:solidFill>
                            <a:srgbClr val="0F283E"/>
                          </a:solidFill>
                          <a:latin typeface="Arial" pitchFamily="34" charset="0"/>
                        </a:rPr>
                        <a:t>Source(s)</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Department of Labor</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Conducted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Department of Labor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Survey period</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1,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Region(s)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United States</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Number of respondents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Age group</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Special characteristics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Published by</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US Department of Labor</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Publication date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January 2019</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Original source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dol.gov</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tr>
              <a:tr h="0">
                <a:tc>
                  <a:txBody>
                    <a:bodyPr/>
                    <a:lstStyle/>
                    <a:p>
                      <a:r>
                        <a:rPr sz="700">
                          <a:solidFill>
                            <a:srgbClr val="0F283E"/>
                          </a:solidFill>
                          <a:latin typeface="Arial" pitchFamily="34" charset="0"/>
                        </a:rPr>
                        <a:t>Website URL</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4"/>
                        </a:rPr>
                        <a:t>visit the website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tr>
            </a:tbl>
          </a:graphicData>
        </a:graphic>
      </p:graphicFrame>
      <p:sp>
        <p:nvSpPr>
          <p:cNvPr id="6" name="New shape"/>
          <p:cNvSpPr/>
          <p:nvPr/>
        </p:nvSpPr>
        <p:spPr>
          <a:xfrm>
            <a:off x="6094800" y="6015175"/>
            <a:ext cx="5238000" cy="30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lstStyle/>
          <a:p>
            <a:pPr algn="l">
              <a:spcAft>
                <a:spcPct val="20000"/>
              </a:spcAft>
            </a:pPr>
            <a:r>
              <a:rPr sz="700">
                <a:solidFill>
                  <a:srgbClr val="0F283E"/>
                </a:solidFill>
                <a:latin typeface="Arial" pitchFamily="34" charset="0"/>
                <a:hlinkClick r:id="rId5" action="ppaction://hlinksldjump"/>
              </a:rPr>
              <a:t>Back to statistic</a:t>
            </a:r>
          </a:p>
        </p:txBody>
      </p:sp>
      <p:sp>
        <p:nvSpPr>
          <p:cNvPr id="7"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lstStyle/>
          <a:p>
            <a:pPr algn="l">
              <a:spcAft>
                <a:spcPct val="20000"/>
              </a:spcAft>
            </a:pPr>
            <a:r>
              <a:rPr sz="1100" b="1">
                <a:solidFill>
                  <a:srgbClr val="0F283E"/>
                </a:solidFill>
                <a:latin typeface="Arial" pitchFamily="34" charset="0"/>
              </a:rPr>
              <a:t>Notes:</a:t>
            </a:r>
          </a:p>
          <a:p>
            <a:pPr algn="l"/>
            <a:endParaRPr sz="700">
              <a:solidFill>
                <a:srgbClr val="0F283E"/>
              </a:solidFill>
              <a:latin typeface="Arial" pitchFamily="34" charset="0"/>
            </a:endParaRPr>
          </a:p>
          <a:p>
            <a:pPr algn="l"/>
            <a:r>
              <a:rPr sz="700">
                <a:solidFill>
                  <a:srgbClr val="0F283E"/>
                </a:solidFill>
                <a:latin typeface="Arial" pitchFamily="34" charset="0"/>
              </a:rPr>
              <a:t>State of Alabama, Tennessee, South Carolina, Mississippi, Louisiana do not have a state minimum wage law. *In Minnesota there are two minimum wage rates. The rate for large employers (annual receipts of more than $500,000) is $9.86. For employers with enterprises smaller than this the rate is $8.04. ** In Montana businesses with gross annual sales of less than $110,000 may pay a minimum wage of $4.00 per hour. ***In Nevada the rate for employees who no health insurance benefits provided by the employer is $8.25 per hour. The rate with health insurance provided by the employer is $7.25 per hour **** In Ohio businesses with gross annual sales of less than $305,000 may pay a minimum wage of $7.25 per hour. ***** In Oklahoma businesses with gross annual sales of less than $100,000 or businesses with less than 10 employees may pay a minimum wage of $2.00 per hour.</a:t>
            </a:r>
          </a:p>
        </p:txBody>
      </p:sp>
      <p:sp>
        <p:nvSpPr>
          <p:cNvPr id="8"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85000" lnSpcReduction="20000"/>
          </a:bodyPr>
          <a:lstStyle/>
          <a:p>
            <a:pPr algn="l">
              <a:lnSpc>
                <a:spcPct val="100000"/>
              </a:lnSpc>
              <a:spcAft>
                <a:spcPct val="20000"/>
              </a:spcAft>
            </a:pPr>
            <a:r>
              <a:rPr sz="2400">
                <a:solidFill>
                  <a:srgbClr val="0A85E6"/>
                </a:solidFill>
                <a:latin typeface="Arial" pitchFamily="34" charset="0"/>
              </a:rPr>
              <a:t>State minimum wage rates in the United States as of January 1, 2019, by state ( in U.S. dollars)</a:t>
            </a:r>
          </a:p>
        </p:txBody>
      </p:sp>
      <p:sp>
        <p:nvSpPr>
          <p:cNvPr id="9"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Minimum wages in the United States, by state 2019</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12"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867300" y="1630500"/>
          <a:ext cx="10465500" cy="4381500"/>
        </p:xfrm>
        <a:graphic>
          <a:graphicData uri="http://schemas.openxmlformats.org/drawingml/2006/chart">
            <c:chart xmlns:c="http://schemas.openxmlformats.org/drawingml/2006/chart" r:id="rId4"/>
          </a:graphicData>
        </a:graphic>
      </p:graphicFrame>
      <p:sp>
        <p:nvSpPr>
          <p:cNvPr id="4" name="New shape"/>
          <p:cNvSpPr/>
          <p:nvPr/>
        </p:nvSpPr>
        <p:spPr>
          <a:xfrm>
            <a:off x="613300" y="5250000"/>
            <a:ext cx="10783000" cy="7620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5" name="OleObject"/>
          <p:cNvGraphicFramePr>
            <a:graphicFrameLocks noChangeAspect="1"/>
          </p:cNvGraphicFramePr>
          <p:nvPr/>
        </p:nvGraphicFramePr>
        <p:xfrm>
          <a:off x="9304559" y="5364900"/>
          <a:ext cx="1868400" cy="532800"/>
        </p:xfrm>
        <a:graphic>
          <a:graphicData uri="http://schemas.openxmlformats.org/presentationml/2006/ole">
            <mc:AlternateContent xmlns:mc="http://schemas.openxmlformats.org/markup-compatibility/2006">
              <mc:Choice xmlns:v="urn:schemas-microsoft-com:vml" Requires="v">
                <p:oleObj spid="_x0000_s1038" showAsIcon="1" r:id="rId6" progId="Excel.Sheet.203459">
                  <p:embed/>
                </p:oleObj>
              </mc:Choice>
              <mc:Fallback>
                <p:oleObj showAsIcon="1" r:id="rId6" progId="Excel.Sheet.203459">
                  <p:embed/>
                  <p:pic>
                    <p:nvPicPr>
                      <p:cNvPr id="0" name="OLE substitute image"/>
                      <p:cNvPicPr/>
                      <p:nvPr/>
                    </p:nvPicPr>
                    <p:blipFill>
                      <a:blip r:embed="rId7"/>
                      <a:stretch>
                        <a:fillRect/>
                      </a:stretch>
                    </p:blipFill>
                    <p:spPr>
                      <a:xfrm>
                        <a:off x="9304559" y="5364900"/>
                        <a:ext cx="1868400" cy="532800"/>
                      </a:xfrm>
                      <a:prstGeom prst="rect">
                        <a:avLst/>
                      </a:prstGeom>
                    </p:spPr>
                  </p:pic>
                </p:oleObj>
              </mc:Fallback>
            </mc:AlternateContent>
          </a:graphicData>
        </a:graphic>
      </p:graphicFrame>
      <p:sp>
        <p:nvSpPr>
          <p:cNvPr id="6" name="New shape"/>
          <p:cNvSpPr/>
          <p:nvPr/>
        </p:nvSpPr>
        <p:spPr>
          <a:xfrm>
            <a:off x="4982450" y="1440000"/>
            <a:ext cx="20447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900">
                <a:solidFill>
                  <a:srgbClr val="0F283E"/>
                </a:solidFill>
                <a:latin typeface="Arial" pitchFamily="34" charset="0"/>
              </a:rPr>
              <a:t>Earnings ratio in percent</a:t>
            </a:r>
          </a:p>
        </p:txBody>
      </p:sp>
      <p:sp>
        <p:nvSpPr>
          <p:cNvPr id="7" name="New shape"/>
          <p:cNvSpPr/>
          <p:nvPr/>
        </p:nvSpPr>
        <p:spPr>
          <a:xfrm>
            <a:off x="676800" y="3497400"/>
            <a:ext cx="190500" cy="647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900">
                <a:solidFill>
                  <a:srgbClr val="0F283E"/>
                </a:solidFill>
                <a:latin typeface="Arial" pitchFamily="34" charset="0"/>
              </a:rPr>
              <a:t>Year</a:t>
            </a:r>
          </a:p>
        </p:txBody>
      </p:sp>
      <p:sp>
        <p:nvSpPr>
          <p:cNvPr id="8"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1990 to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8" action="ppaction://hlinksldjump"/>
              </a:rPr>
              <a:t>page 27</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US Census Bureau; </a:t>
            </a:r>
            <a:r>
              <a:rPr sz="800">
                <a:solidFill>
                  <a:srgbClr val="555555"/>
                </a:solidFill>
                <a:latin typeface="Arial" pitchFamily="34" charset="0"/>
                <a:hlinkClick r:id="rId9"/>
              </a:rPr>
              <a:t>ID 203459</a:t>
            </a:r>
          </a:p>
        </p:txBody>
      </p:sp>
      <p:sp>
        <p:nvSpPr>
          <p:cNvPr id="9"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02</a:t>
            </a:r>
          </a:p>
        </p:txBody>
      </p:sp>
      <p:sp>
        <p:nvSpPr>
          <p:cNvPr id="10"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from 1990 to 2018</a:t>
            </a:r>
          </a:p>
        </p:txBody>
      </p:sp>
      <p:sp>
        <p:nvSpPr>
          <p:cNvPr id="11"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worker earnings - female to male ratio 1990-2018</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28</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6"/>
              </a:rPr>
              <a:t>ID 185332</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03</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Median weekly earnings of full-time wage and salary workers in the United States in 2018, by educational attainment and gender (in current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wage and salary workers: weekly earnings by education and gender 2018</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2018; 25 years and over</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29</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6"/>
              </a:rPr>
              <a:t>ID 185409</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04</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fontScale="75000" lnSpcReduction="10000"/>
          </a:bodyPr>
          <a:lstStyle/>
          <a:p>
            <a:pPr algn="l">
              <a:lnSpc>
                <a:spcPct val="100000"/>
              </a:lnSpc>
              <a:spcAft>
                <a:spcPct val="20000"/>
              </a:spcAft>
            </a:pPr>
            <a:r>
              <a:rPr sz="2400">
                <a:solidFill>
                  <a:srgbClr val="0A85E6"/>
                </a:solidFill>
                <a:latin typeface="Arial" pitchFamily="34" charset="0"/>
              </a:rPr>
              <a:t>Median weekly earnings of full-time wage and salary workers in the United States in 2018, by gender and ethnicity (in U.S. dollars)</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wage and salary workers: weekly earnings by gender and ethnicity 2018</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name="">
    <p:spTree>
      <p:nvGrpSpPr>
        <p:cNvPr id="1" name=""/>
        <p:cNvGrpSpPr/>
        <p:nvPr/>
      </p:nvGrpSpPr>
      <p:grpSpPr>
        <a:xfrm>
          <a:off x="0" y="0"/>
          <a: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p:cNvSpPr/>
          <p:nvPr/>
        </p:nvSpPr>
        <p:spPr>
          <a:xfrm>
            <a:off x="9529200" y="6508800"/>
            <a:ext cx="198000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ctr">
            <a:normAutofit/>
          </a:bodyPr>
          <a:lstStyle/>
          <a:p>
            <a:pPr algn="r">
              <a:lnSpc>
                <a:spcPct val="100000"/>
              </a:lnSpc>
              <a:spcAft>
                <a:spcPct val="20000"/>
              </a:spcAft>
            </a:pPr>
            <a:r>
              <a:rPr sz="800">
                <a:solidFill>
                  <a:srgbClr val="555555"/>
                </a:solidFill>
                <a:latin typeface="Arial" pitchFamily="34" charset="0"/>
                <a:hlinkClick r:id="rId3" action="ppaction://hlinksldjump"/>
              </a:rPr>
              <a:t>The gender pay gap</a:t>
            </a:r>
          </a:p>
        </p:txBody>
      </p:sp>
      <p:graphicFrame>
        <p:nvGraphicFramePr>
          <p:cNvPr id="3" name="ChartObject"/>
          <p:cNvGraphicFramePr/>
          <p:nvPr/>
        </p:nvGraphicFramePr>
        <p:xfrm>
          <a:off x="676800" y="1440000"/>
          <a:ext cx="10656000" cy="4572000"/>
        </p:xfrm>
        <a:graphic>
          <a:graphicData uri="http://schemas.openxmlformats.org/drawingml/2006/chart">
            <c:chart xmlns:c="http://schemas.openxmlformats.org/drawingml/2006/chart" r:id="rId4"/>
          </a:graphicData>
        </a:graphic>
      </p:graphicFrame>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800" b="1">
                <a:solidFill>
                  <a:srgbClr val="555555"/>
                </a:solidFill>
                <a:latin typeface="Arial" pitchFamily="34" charset="0"/>
              </a:rPr>
              <a:t>Note: </a:t>
            </a:r>
            <a:r>
              <a:rPr sz="800">
                <a:solidFill>
                  <a:srgbClr val="555555"/>
                </a:solidFill>
                <a:latin typeface="Arial" pitchFamily="34" charset="0"/>
              </a:rPr>
              <a:t> United States; Q4 2018; 16 years and older; Full-time, year-round workers</a:t>
            </a:r>
          </a:p>
          <a:p>
            <a:pPr algn="l"/>
            <a:r>
              <a:rPr sz="800">
                <a:solidFill>
                  <a:srgbClr val="555555"/>
                </a:solidFill>
                <a:latin typeface="Arial" pitchFamily="34" charset="0"/>
              </a:rPr>
              <a:t>Further information regarding this statistic can be found on </a:t>
            </a:r>
            <a:r>
              <a:rPr sz="800">
                <a:solidFill>
                  <a:srgbClr val="555555"/>
                </a:solidFill>
                <a:latin typeface="Arial" pitchFamily="34" charset="0"/>
                <a:hlinkClick r:id="rId5" action="ppaction://hlinksldjump"/>
              </a:rPr>
              <a:t>page 30</a:t>
            </a:r>
            <a:r>
              <a:rPr sz="800">
                <a:solidFill>
                  <a:srgbClr val="555555"/>
                </a:solidFill>
                <a:latin typeface="Arial" pitchFamily="34" charset="0"/>
              </a:rPr>
              <a:t>.</a:t>
            </a:r>
          </a:p>
          <a:p>
            <a:pPr algn="l"/>
            <a:r>
              <a:rPr sz="800" b="1">
                <a:solidFill>
                  <a:srgbClr val="555555"/>
                </a:solidFill>
                <a:latin typeface="Arial" pitchFamily="34" charset="0"/>
              </a:rPr>
              <a:t>Source(s): </a:t>
            </a:r>
            <a:r>
              <a:rPr sz="800">
                <a:solidFill>
                  <a:srgbClr val="555555"/>
                </a:solidFill>
                <a:latin typeface="Arial" pitchFamily="34" charset="0"/>
              </a:rPr>
              <a:t>Bureau of Labor Statistics; </a:t>
            </a:r>
            <a:r>
              <a:rPr sz="800">
                <a:solidFill>
                  <a:srgbClr val="555555"/>
                </a:solidFill>
                <a:latin typeface="Arial" pitchFamily="34" charset="0"/>
                <a:hlinkClick r:id="rId6"/>
              </a:rPr>
              <a:t>ID 244383</a:t>
            </a:r>
          </a:p>
        </p:txBody>
      </p:sp>
      <p:sp>
        <p:nvSpPr>
          <p:cNvPr id="5"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000">
                <a:solidFill>
                  <a:srgbClr val="FFFFFF"/>
                </a:solidFill>
                <a:latin typeface="Arial" pitchFamily="34" charset="0"/>
              </a:rPr>
              <a:t>05</a:t>
            </a:r>
          </a:p>
        </p:txBody>
      </p:sp>
      <p:sp>
        <p:nvSpPr>
          <p:cNvPr id="6"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b">
            <a:normAutofit/>
          </a:bodyPr>
          <a:lstStyle/>
          <a:p>
            <a:pPr algn="l">
              <a:lnSpc>
                <a:spcPct val="100000"/>
              </a:lnSpc>
              <a:spcAft>
                <a:spcPct val="20000"/>
              </a:spcAft>
            </a:pPr>
            <a:r>
              <a:rPr sz="2400">
                <a:solidFill>
                  <a:srgbClr val="0A85E6"/>
                </a:solidFill>
                <a:latin typeface="Arial" pitchFamily="34" charset="0"/>
              </a:rPr>
              <a:t>Female to male earnings ratio of workers in the U.S. in Q4 2018, by age group</a:t>
            </a:r>
          </a:p>
        </p:txBody>
      </p:sp>
      <p:sp>
        <p:nvSpPr>
          <p:cNvPr id="7"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normAutofit fontScale="97500" lnSpcReduction="10000"/>
          </a:bodyPr>
          <a:lstStyle/>
          <a:p>
            <a:pPr algn="l">
              <a:lnSpc>
                <a:spcPct val="100000"/>
              </a:lnSpc>
              <a:spcAft>
                <a:spcPct val="20000"/>
              </a:spcAft>
            </a:pPr>
            <a:r>
              <a:rPr sz="1600">
                <a:solidFill>
                  <a:srgbClr val="919191"/>
                </a:solidFill>
                <a:latin typeface="Arial" pitchFamily="34" charset="0"/>
              </a:rPr>
              <a:t>U.S. gender pay gap by age group Q4 2018</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18.09.12"/>
  <p:tag name="AS_TITLE" val="Aspose.Slides for .NET 4.0 Client Profile"/>
  <p:tag name="AS_VERSION" val="18.9"/>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394</Paragraphs>
  <Slides>52</Slides>
  <Notes>0</Notes>
  <TotalTime>1</TotalTime>
  <HiddenSlides>0</HiddenSlides>
  <MMClips>0</MMClips>
  <ScaleCrop>0</ScaleCrop>
  <HeadingPairs>
    <vt:vector baseType="variant" size="4">
      <vt:variant>
        <vt:lpstr>Theme</vt:lpstr>
      </vt:variant>
      <vt:variant>
        <vt:i4>1</vt:i4>
      </vt:variant>
      <vt:variant>
        <vt:lpstr>Slide Titles</vt:lpstr>
      </vt:variant>
      <vt:variant>
        <vt:i4>52</vt:i4>
      </vt:variant>
    </vt:vector>
  </HeadingPairs>
  <TitlesOfParts>
    <vt:vector baseType="lpstr" size="53">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0</LinksUpToDate>
  <SharedDoc>0</SharedDoc>
  <HyperlinksChanged>0</HyperlinksChanged>
  <Application>Aspose.Slides for .NET</Application>
  <AppVersion>18.0900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2019-11-14T17:12:24.722</cp:lastPrinted>
  <dcterms:created xsi:type="dcterms:W3CDTF">2019-11-14T16:12:24Z</dcterms:created>
  <dcterms:modified xsi:type="dcterms:W3CDTF">2019-11-14T16:12:25Z</dcterms:modified>
</cp:coreProperties>
</file>