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50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4C1E1-9D69-48CF-A9B1-01B0B4BC2FE6}" type="datetimeFigureOut">
              <a:rPr lang="zh-CN" altLang="en-US" smtClean="0"/>
              <a:t>2020/4/21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0B2A9-8571-4643-A525-F27DF71FC903}" type="slidenum">
              <a:rPr lang="zh-CN" altLang="en-US" smtClean="0"/>
              <a:t>‹#›</a:t>
            </a:fld>
            <a:endParaRPr lang="zh-CN" altLang="en-US"/>
          </a:p>
        </p:txBody>
      </p:sp>
    </p:spTree>
    <p:extLst>
      <p:ext uri="{BB962C8B-B14F-4D97-AF65-F5344CB8AC3E}">
        <p14:creationId xmlns:p14="http://schemas.microsoft.com/office/powerpoint/2010/main" val="3886672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409575" y="754063"/>
            <a:ext cx="5854700" cy="3294062"/>
          </a:xfrm>
        </p:spPr>
      </p:sp>
      <p:sp>
        <p:nvSpPr>
          <p:cNvPr id="19459" name="Rectangle 3"/>
          <p:cNvSpPr>
            <a:spLocks noGrp="1" noChangeArrowheads="1"/>
          </p:cNvSpPr>
          <p:nvPr>
            <p:ph type="body" idx="1"/>
          </p:nvPr>
        </p:nvSpPr>
        <p:spPr>
          <a:noFill/>
        </p:spPr>
        <p:txBody>
          <a:bodyPr/>
          <a:lstStyle/>
          <a:p>
            <a:r>
              <a:rPr lang="zh-CN" altLang="en-US" sz="2000" smtClean="0"/>
              <a:t/>
            </a:r>
            <a:br>
              <a:rPr lang="zh-CN" altLang="en-US" sz="2000" smtClean="0"/>
            </a:br>
            <a:endParaRPr lang="zh-CN" altLang="en-US" sz="2000" smtClean="0"/>
          </a:p>
        </p:txBody>
      </p:sp>
    </p:spTree>
    <p:extLst>
      <p:ext uri="{BB962C8B-B14F-4D97-AF65-F5344CB8AC3E}">
        <p14:creationId xmlns:p14="http://schemas.microsoft.com/office/powerpoint/2010/main" val="123180832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299061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198401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245817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74524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268182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226775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250695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154863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100801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328346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0952ACC-54B3-4967-80DA-868A962B54DD}"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273300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52ACC-54B3-4967-80DA-868A962B54DD}" type="datetimeFigureOut">
              <a:rPr lang="zh-CN" altLang="en-US" smtClean="0"/>
              <a:t>2020/4/21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2950E-D081-43F6-B212-7CEA17289BFE}" type="slidenum">
              <a:rPr lang="zh-CN" altLang="en-US" smtClean="0"/>
              <a:t>‹#›</a:t>
            </a:fld>
            <a:endParaRPr lang="zh-CN" altLang="en-US"/>
          </a:p>
        </p:txBody>
      </p:sp>
    </p:spTree>
    <p:extLst>
      <p:ext uri="{BB962C8B-B14F-4D97-AF65-F5344CB8AC3E}">
        <p14:creationId xmlns:p14="http://schemas.microsoft.com/office/powerpoint/2010/main" val="18866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99005" y="172991"/>
            <a:ext cx="3467616" cy="584775"/>
          </a:xfrm>
          <a:prstGeom prst="rect">
            <a:avLst/>
          </a:prstGeom>
          <a:noFill/>
        </p:spPr>
        <p:txBody>
          <a:bodyPr wrap="none" rtlCol="0">
            <a:spAutoFit/>
          </a:bodyPr>
          <a:lstStyle/>
          <a:p>
            <a:r>
              <a:rPr lang="zh-CN" altLang="en-US" sz="3200" dirty="0" smtClean="0"/>
              <a:t>传感器</a:t>
            </a:r>
            <a:r>
              <a:rPr lang="zh-CN" altLang="en-US" sz="3200" dirty="0" smtClean="0"/>
              <a:t>课程学习题</a:t>
            </a:r>
            <a:endParaRPr lang="zh-CN" altLang="en-US" sz="3200" dirty="0"/>
          </a:p>
        </p:txBody>
      </p:sp>
      <p:sp>
        <p:nvSpPr>
          <p:cNvPr id="6" name="文本框 5"/>
          <p:cNvSpPr txBox="1"/>
          <p:nvPr/>
        </p:nvSpPr>
        <p:spPr>
          <a:xfrm>
            <a:off x="930875" y="1049765"/>
            <a:ext cx="10620765" cy="2554545"/>
          </a:xfrm>
          <a:prstGeom prst="rect">
            <a:avLst/>
          </a:prstGeom>
          <a:noFill/>
        </p:spPr>
        <p:txBody>
          <a:bodyPr wrap="square" rtlCol="0">
            <a:spAutoFit/>
          </a:bodyPr>
          <a:lstStyle/>
          <a:p>
            <a:pPr>
              <a:spcBef>
                <a:spcPts val="600"/>
              </a:spcBef>
            </a:pPr>
            <a:r>
              <a:rPr lang="en-US" altLang="zh-CN" sz="2000" dirty="0" smtClean="0"/>
              <a:t>1</a:t>
            </a:r>
            <a:r>
              <a:rPr lang="zh-CN" altLang="en-US" sz="2000" dirty="0" smtClean="0"/>
              <a:t>、什么是测量误差？什么是测量值的绝对误差和相对误差？请用公式表示绝对误差和相对误差。</a:t>
            </a:r>
            <a:endParaRPr lang="en-US" altLang="zh-CN" sz="2000" dirty="0" smtClean="0"/>
          </a:p>
          <a:p>
            <a:pPr>
              <a:spcBef>
                <a:spcPts val="600"/>
              </a:spcBef>
            </a:pPr>
            <a:r>
              <a:rPr lang="en-US" altLang="zh-CN" sz="2000" dirty="0" smtClean="0"/>
              <a:t>2</a:t>
            </a:r>
            <a:r>
              <a:rPr lang="zh-CN" altLang="en-US" sz="2000" dirty="0" smtClean="0"/>
              <a:t>、什么是测量的随机误差？如何减小随机误差对测量结果的影响？</a:t>
            </a:r>
            <a:endParaRPr lang="en-US" altLang="zh-CN" sz="2000" dirty="0" smtClean="0"/>
          </a:p>
          <a:p>
            <a:pPr>
              <a:spcBef>
                <a:spcPts val="600"/>
              </a:spcBef>
            </a:pPr>
            <a:r>
              <a:rPr lang="en-US" altLang="zh-CN" sz="2000" dirty="0" smtClean="0"/>
              <a:t>3</a:t>
            </a:r>
            <a:r>
              <a:rPr lang="zh-CN" altLang="en-US" sz="2000" dirty="0" smtClean="0"/>
              <a:t>、什么是传感器？它由哪几部分组成？各部分的作用是什么？请举例两个具体的传感器的例子解释它们的各个部分。</a:t>
            </a:r>
          </a:p>
          <a:p>
            <a:pPr>
              <a:spcBef>
                <a:spcPts val="600"/>
              </a:spcBef>
            </a:pPr>
            <a:r>
              <a:rPr lang="en-US" altLang="zh-CN" sz="2000" dirty="0" smtClean="0"/>
              <a:t>4</a:t>
            </a:r>
            <a:r>
              <a:rPr lang="zh-CN" altLang="en-US" sz="2000" dirty="0" smtClean="0"/>
              <a:t>、试描述如何用随身携带的智能手机中的三轴加速度传感器的测量数据计算人走路的步频。</a:t>
            </a:r>
            <a:endParaRPr lang="en-US" altLang="zh-CN" sz="2000" dirty="0" smtClean="0"/>
          </a:p>
          <a:p>
            <a:pPr>
              <a:spcBef>
                <a:spcPts val="600"/>
              </a:spcBef>
            </a:pPr>
            <a:r>
              <a:rPr lang="en-US" altLang="zh-CN" sz="2000" dirty="0" smtClean="0"/>
              <a:t>5</a:t>
            </a:r>
            <a:r>
              <a:rPr lang="zh-CN" altLang="en-US" sz="2000" dirty="0" smtClean="0"/>
              <a:t>、某压力传感器测试数据如右下表所示，请描述如何计算其非线性误差、迟滞和重复性误差。</a:t>
            </a:r>
            <a:endParaRPr lang="en-US" altLang="zh-CN" sz="2000" dirty="0" smtClean="0"/>
          </a:p>
        </p:txBody>
      </p:sp>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b="4460"/>
          <a:stretch>
            <a:fillRect/>
          </a:stretch>
        </p:blipFill>
        <p:spPr bwMode="auto">
          <a:xfrm rot="10800000">
            <a:off x="7036951" y="3745343"/>
            <a:ext cx="4843272" cy="2251030"/>
          </a:xfrm>
          <a:prstGeom prst="rect">
            <a:avLst/>
          </a:prstGeom>
        </p:spPr>
      </p:pic>
      <p:sp>
        <p:nvSpPr>
          <p:cNvPr id="8" name="文本框 7"/>
          <p:cNvSpPr txBox="1"/>
          <p:nvPr/>
        </p:nvSpPr>
        <p:spPr>
          <a:xfrm>
            <a:off x="930875" y="3593586"/>
            <a:ext cx="6434659" cy="2913380"/>
          </a:xfrm>
          <a:prstGeom prst="rect">
            <a:avLst/>
          </a:prstGeom>
          <a:noFill/>
        </p:spPr>
        <p:txBody>
          <a:bodyPr wrap="square" rtlCol="0">
            <a:spAutoFit/>
          </a:bodyPr>
          <a:lstStyle/>
          <a:p>
            <a:pPr>
              <a:spcBef>
                <a:spcPts val="600"/>
              </a:spcBef>
            </a:pPr>
            <a:r>
              <a:rPr lang="en-US" altLang="zh-CN" sz="2000" dirty="0"/>
              <a:t>6</a:t>
            </a:r>
            <a:r>
              <a:rPr lang="zh-CN" altLang="en-US" sz="2000" dirty="0" smtClean="0"/>
              <a:t>、什么是直流电桥？请分别用图表示单臂直流电桥、半桥差动电桥和全桥差动电桥。</a:t>
            </a:r>
            <a:endParaRPr lang="en-US" altLang="zh-CN" sz="2000" dirty="0" smtClean="0"/>
          </a:p>
          <a:p>
            <a:pPr>
              <a:spcBef>
                <a:spcPts val="600"/>
              </a:spcBef>
            </a:pPr>
            <a:r>
              <a:rPr lang="en-US" altLang="zh-CN" sz="2000" dirty="0" smtClean="0"/>
              <a:t>7</a:t>
            </a:r>
            <a:r>
              <a:rPr lang="zh-CN" altLang="en-US" sz="2000" dirty="0" smtClean="0"/>
              <a:t>、试设计一种应用电阻应变片</a:t>
            </a:r>
            <a:r>
              <a:rPr lang="zh-CN" altLang="en-US" sz="2000" dirty="0"/>
              <a:t>测量汽车的重量的方案。</a:t>
            </a:r>
            <a:endParaRPr lang="en-US" altLang="zh-CN" sz="2000" dirty="0"/>
          </a:p>
          <a:p>
            <a:pPr>
              <a:spcBef>
                <a:spcPts val="600"/>
              </a:spcBef>
            </a:pPr>
            <a:r>
              <a:rPr lang="en-US" altLang="zh-CN" sz="2000" dirty="0"/>
              <a:t>8</a:t>
            </a:r>
            <a:r>
              <a:rPr lang="zh-CN" altLang="en-US" sz="2000" dirty="0"/>
              <a:t>、试描述一种电感式传感器测量齿轮转动速度的原理。</a:t>
            </a:r>
            <a:endParaRPr lang="en-US" altLang="zh-CN" sz="2000" dirty="0"/>
          </a:p>
          <a:p>
            <a:pPr>
              <a:spcBef>
                <a:spcPts val="600"/>
              </a:spcBef>
            </a:pPr>
            <a:r>
              <a:rPr lang="en-US" altLang="zh-CN" sz="2000" dirty="0"/>
              <a:t>9</a:t>
            </a:r>
            <a:r>
              <a:rPr lang="zh-CN" altLang="en-US" sz="2000" dirty="0"/>
              <a:t>、试描述一种光电传感器检测烟雾的原理</a:t>
            </a:r>
            <a:r>
              <a:rPr lang="zh-CN" altLang="en-US" sz="2000" dirty="0" smtClean="0"/>
              <a:t>。</a:t>
            </a:r>
          </a:p>
          <a:p>
            <a:pPr>
              <a:spcBef>
                <a:spcPts val="600"/>
              </a:spcBef>
            </a:pPr>
            <a:r>
              <a:rPr lang="en-US" altLang="zh-CN" sz="2000" dirty="0" smtClean="0">
                <a:sym typeface="+mn-ea"/>
              </a:rPr>
              <a:t>10</a:t>
            </a:r>
            <a:r>
              <a:rPr lang="zh-CN" altLang="en-US" sz="2000" dirty="0" smtClean="0">
                <a:sym typeface="+mn-ea"/>
              </a:rPr>
              <a:t>、试描述一种光纤传感器测量温度的原理，并绘出对应的传感器结构示意图。</a:t>
            </a:r>
            <a:endParaRPr lang="en-US" altLang="zh-CN" sz="2000" dirty="0" smtClean="0"/>
          </a:p>
          <a:p>
            <a:pPr>
              <a:spcBef>
                <a:spcPts val="600"/>
              </a:spcBef>
            </a:pPr>
            <a:endParaRPr lang="en-US" altLang="zh-CN" sz="2000" dirty="0" smtClean="0"/>
          </a:p>
        </p:txBody>
      </p:sp>
      <p:sp>
        <p:nvSpPr>
          <p:cNvPr id="2" name="文本框 1"/>
          <p:cNvSpPr txBox="1"/>
          <p:nvPr/>
        </p:nvSpPr>
        <p:spPr>
          <a:xfrm>
            <a:off x="2921677" y="6322300"/>
            <a:ext cx="5493812" cy="369332"/>
          </a:xfrm>
          <a:prstGeom prst="rect">
            <a:avLst/>
          </a:prstGeom>
          <a:noFill/>
        </p:spPr>
        <p:txBody>
          <a:bodyPr wrap="none" rtlCol="0">
            <a:spAutoFit/>
          </a:bodyPr>
          <a:lstStyle/>
          <a:p>
            <a:r>
              <a:rPr lang="zh-CN" altLang="en-US" dirty="0" smtClean="0">
                <a:solidFill>
                  <a:srgbClr val="FF0000"/>
                </a:solidFill>
              </a:rPr>
              <a:t>这里的学习题仅供同学们自己学习用，不需要提交。</a:t>
            </a:r>
            <a:endParaRPr lang="zh-CN" altLang="en-US" dirty="0">
              <a:solidFill>
                <a:srgbClr val="FF0000"/>
              </a:solidFill>
            </a:endParaRPr>
          </a:p>
        </p:txBody>
      </p:sp>
    </p:spTree>
    <p:extLst>
      <p:ext uri="{BB962C8B-B14F-4D97-AF65-F5344CB8AC3E}">
        <p14:creationId xmlns:p14="http://schemas.microsoft.com/office/powerpoint/2010/main" val="114005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92851" y="172991"/>
            <a:ext cx="5314275" cy="584775"/>
          </a:xfrm>
          <a:prstGeom prst="rect">
            <a:avLst/>
          </a:prstGeom>
          <a:noFill/>
        </p:spPr>
        <p:txBody>
          <a:bodyPr wrap="none" rtlCol="0">
            <a:spAutoFit/>
          </a:bodyPr>
          <a:lstStyle/>
          <a:p>
            <a:r>
              <a:rPr lang="zh-CN" altLang="en-US" sz="3200" dirty="0" smtClean="0"/>
              <a:t>传感器</a:t>
            </a:r>
            <a:r>
              <a:rPr lang="zh-CN" altLang="en-US" sz="3200" dirty="0" smtClean="0"/>
              <a:t>课程学习题</a:t>
            </a:r>
            <a:r>
              <a:rPr lang="en-US" altLang="zh-CN" sz="3200" dirty="0" smtClean="0"/>
              <a:t>_</a:t>
            </a:r>
            <a:r>
              <a:rPr lang="zh-CN" altLang="en-US" sz="3200" dirty="0" smtClean="0"/>
              <a:t>参考答案</a:t>
            </a:r>
            <a:endParaRPr lang="zh-CN" altLang="en-US" sz="3200" dirty="0"/>
          </a:p>
        </p:txBody>
      </p:sp>
      <p:sp>
        <p:nvSpPr>
          <p:cNvPr id="6" name="文本框 5"/>
          <p:cNvSpPr txBox="1"/>
          <p:nvPr/>
        </p:nvSpPr>
        <p:spPr>
          <a:xfrm>
            <a:off x="537683" y="994901"/>
            <a:ext cx="10620765" cy="2554545"/>
          </a:xfrm>
          <a:prstGeom prst="rect">
            <a:avLst/>
          </a:prstGeom>
          <a:noFill/>
        </p:spPr>
        <p:txBody>
          <a:bodyPr wrap="square" rtlCol="0">
            <a:spAutoFit/>
          </a:bodyPr>
          <a:lstStyle/>
          <a:p>
            <a:pPr>
              <a:spcBef>
                <a:spcPts val="600"/>
              </a:spcBef>
            </a:pPr>
            <a:r>
              <a:rPr lang="en-US" altLang="zh-CN" sz="2000" dirty="0" smtClean="0"/>
              <a:t>1</a:t>
            </a:r>
            <a:r>
              <a:rPr lang="zh-CN" altLang="en-US" sz="2000" dirty="0" smtClean="0"/>
              <a:t>、什么是测量误差？什么是测量值的绝对误差和相对误差？请用公式表示绝对误差和相对误差。</a:t>
            </a:r>
            <a:r>
              <a:rPr lang="en-US" altLang="zh-CN" sz="2000" dirty="0" smtClean="0"/>
              <a:t>P6</a:t>
            </a:r>
          </a:p>
          <a:p>
            <a:pPr>
              <a:spcBef>
                <a:spcPts val="600"/>
              </a:spcBef>
            </a:pPr>
            <a:r>
              <a:rPr lang="en-US" altLang="zh-CN" sz="2000" dirty="0" smtClean="0"/>
              <a:t>2</a:t>
            </a:r>
            <a:r>
              <a:rPr lang="zh-CN" altLang="en-US" sz="2000" dirty="0" smtClean="0"/>
              <a:t>、什么是测量的随机误差？如何减小随机误差对测量结果的影响？</a:t>
            </a:r>
            <a:r>
              <a:rPr lang="en-US" altLang="zh-CN" sz="2000" dirty="0" smtClean="0"/>
              <a:t>P7</a:t>
            </a:r>
          </a:p>
          <a:p>
            <a:pPr>
              <a:spcBef>
                <a:spcPts val="600"/>
              </a:spcBef>
            </a:pPr>
            <a:r>
              <a:rPr lang="en-US" altLang="zh-CN" sz="2000" dirty="0" smtClean="0"/>
              <a:t>3</a:t>
            </a:r>
            <a:r>
              <a:rPr lang="zh-CN" altLang="en-US" sz="2000" dirty="0" smtClean="0"/>
              <a:t>、什么是传感器？它由哪几部分组成？各部分的作用是什么？请举例两个具体的传感器的例子解释它们的各个部分。</a:t>
            </a:r>
            <a:r>
              <a:rPr lang="en-US" altLang="zh-CN" sz="2000" dirty="0" smtClean="0"/>
              <a:t>P27</a:t>
            </a:r>
            <a:endParaRPr lang="zh-CN" altLang="en-US" sz="2000" dirty="0" smtClean="0"/>
          </a:p>
          <a:p>
            <a:pPr>
              <a:spcBef>
                <a:spcPts val="600"/>
              </a:spcBef>
            </a:pPr>
            <a:r>
              <a:rPr lang="en-US" altLang="zh-CN" sz="2000" dirty="0" smtClean="0"/>
              <a:t>4</a:t>
            </a:r>
            <a:r>
              <a:rPr lang="zh-CN" altLang="en-US" sz="2000" dirty="0" smtClean="0"/>
              <a:t>、试描述如何用随身携带的智能手机中的三轴加速度传感器的测量数据计算人走路的步频。</a:t>
            </a:r>
            <a:endParaRPr lang="en-US" altLang="zh-CN" sz="2000" dirty="0" smtClean="0"/>
          </a:p>
          <a:p>
            <a:pPr>
              <a:spcBef>
                <a:spcPts val="600"/>
              </a:spcBef>
            </a:pPr>
            <a:r>
              <a:rPr lang="en-US" altLang="zh-CN" sz="2000" dirty="0" smtClean="0"/>
              <a:t>5</a:t>
            </a:r>
            <a:r>
              <a:rPr lang="zh-CN" altLang="en-US" sz="2000" dirty="0" smtClean="0"/>
              <a:t>、某压力传感器测试数据如右下表所示，请描述如何计算其非线性误差、迟滞和重复性误差。</a:t>
            </a:r>
            <a:endParaRPr lang="en-US" altLang="zh-CN" sz="2000" dirty="0" smtClean="0"/>
          </a:p>
        </p:txBody>
      </p:sp>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b="4460"/>
          <a:stretch>
            <a:fillRect/>
          </a:stretch>
        </p:blipFill>
        <p:spPr bwMode="auto">
          <a:xfrm rot="10800000">
            <a:off x="6819969" y="3680229"/>
            <a:ext cx="4843272" cy="2251030"/>
          </a:xfrm>
          <a:prstGeom prst="rect">
            <a:avLst/>
          </a:prstGeom>
        </p:spPr>
      </p:pic>
      <p:sp>
        <p:nvSpPr>
          <p:cNvPr id="8" name="文本框 7"/>
          <p:cNvSpPr txBox="1"/>
          <p:nvPr/>
        </p:nvSpPr>
        <p:spPr>
          <a:xfrm>
            <a:off x="537683" y="3566154"/>
            <a:ext cx="6434659" cy="2477601"/>
          </a:xfrm>
          <a:prstGeom prst="rect">
            <a:avLst/>
          </a:prstGeom>
          <a:noFill/>
        </p:spPr>
        <p:txBody>
          <a:bodyPr wrap="square" rtlCol="0">
            <a:spAutoFit/>
          </a:bodyPr>
          <a:lstStyle/>
          <a:p>
            <a:pPr>
              <a:spcBef>
                <a:spcPts val="600"/>
              </a:spcBef>
            </a:pPr>
            <a:r>
              <a:rPr lang="en-US" altLang="zh-CN" sz="2000" dirty="0"/>
              <a:t>6</a:t>
            </a:r>
            <a:r>
              <a:rPr lang="zh-CN" altLang="en-US" sz="2000" dirty="0" smtClean="0"/>
              <a:t>、什么是直流电桥？请分别用图表示单臂直流电桥、半桥差动电桥和全桥差动电桥。</a:t>
            </a:r>
            <a:r>
              <a:rPr lang="en-US" altLang="zh-CN" sz="2000" dirty="0" smtClean="0"/>
              <a:t>P50-51</a:t>
            </a:r>
          </a:p>
          <a:p>
            <a:pPr>
              <a:spcBef>
                <a:spcPts val="600"/>
              </a:spcBef>
            </a:pPr>
            <a:r>
              <a:rPr lang="en-US" altLang="zh-CN" sz="2000" dirty="0" smtClean="0"/>
              <a:t>7</a:t>
            </a:r>
            <a:r>
              <a:rPr lang="zh-CN" altLang="en-US" sz="2000" dirty="0" smtClean="0"/>
              <a:t>、试设计一种应用电阻应变片测量汽车的重量的方案。</a:t>
            </a:r>
            <a:r>
              <a:rPr lang="en-US" altLang="zh-CN" sz="2000" dirty="0" smtClean="0"/>
              <a:t>8</a:t>
            </a:r>
            <a:r>
              <a:rPr lang="zh-CN" altLang="en-US" sz="2000" dirty="0" smtClean="0"/>
              <a:t>、试描述一种电感式传感器</a:t>
            </a:r>
            <a:r>
              <a:rPr lang="zh-CN" altLang="en-US" sz="2000" dirty="0"/>
              <a:t>测量齿轮转动速度的原理</a:t>
            </a:r>
            <a:r>
              <a:rPr lang="zh-CN" altLang="en-US" sz="2000" dirty="0" smtClean="0"/>
              <a:t>。</a:t>
            </a:r>
            <a:endParaRPr lang="en-US" altLang="zh-CN" sz="2000" dirty="0" smtClean="0"/>
          </a:p>
          <a:p>
            <a:pPr>
              <a:spcBef>
                <a:spcPts val="600"/>
              </a:spcBef>
            </a:pPr>
            <a:r>
              <a:rPr lang="en-US" altLang="zh-CN" sz="2000" dirty="0" smtClean="0"/>
              <a:t>9</a:t>
            </a:r>
            <a:r>
              <a:rPr lang="zh-CN" altLang="en-US" sz="2000" dirty="0" smtClean="0"/>
              <a:t>、试描述一种光电传感器检测烟雾的原理。</a:t>
            </a:r>
          </a:p>
          <a:p>
            <a:pPr>
              <a:spcBef>
                <a:spcPts val="600"/>
              </a:spcBef>
            </a:pPr>
            <a:r>
              <a:rPr lang="en-US" altLang="zh-CN" sz="2000" dirty="0" smtClean="0">
                <a:sym typeface="+mn-ea"/>
              </a:rPr>
              <a:t>10</a:t>
            </a:r>
            <a:r>
              <a:rPr lang="zh-CN" altLang="en-US" sz="2000" dirty="0" smtClean="0">
                <a:sym typeface="+mn-ea"/>
              </a:rPr>
              <a:t>、试描述一种光纤传感器测量温度的原理，并绘出对应的传感器结构示意图。（示意图</a:t>
            </a:r>
            <a:r>
              <a:rPr lang="zh-CN" altLang="en-US" sz="2000" dirty="0" smtClean="0"/>
              <a:t>见后面几页</a:t>
            </a:r>
            <a:r>
              <a:rPr lang="zh-CN" altLang="en-US" sz="2000" dirty="0">
                <a:sym typeface="+mn-ea"/>
              </a:rPr>
              <a:t>）</a:t>
            </a:r>
            <a:endParaRPr lang="en-US" altLang="zh-CN" sz="2000" dirty="0" smtClean="0"/>
          </a:p>
        </p:txBody>
      </p:sp>
      <p:sp>
        <p:nvSpPr>
          <p:cNvPr id="2" name="文本框 1"/>
          <p:cNvSpPr txBox="1"/>
          <p:nvPr/>
        </p:nvSpPr>
        <p:spPr>
          <a:xfrm>
            <a:off x="11042069" y="3169689"/>
            <a:ext cx="537327" cy="369332"/>
          </a:xfrm>
          <a:prstGeom prst="rect">
            <a:avLst/>
          </a:prstGeom>
          <a:noFill/>
        </p:spPr>
        <p:txBody>
          <a:bodyPr wrap="none" rtlCol="0">
            <a:spAutoFit/>
          </a:bodyPr>
          <a:lstStyle/>
          <a:p>
            <a:r>
              <a:rPr lang="en-US" altLang="zh-CN" dirty="0" smtClean="0"/>
              <a:t>P29</a:t>
            </a:r>
            <a:endParaRPr lang="zh-CN" altLang="en-US" dirty="0"/>
          </a:p>
        </p:txBody>
      </p:sp>
      <p:sp>
        <p:nvSpPr>
          <p:cNvPr id="3" name="文本框 2"/>
          <p:cNvSpPr txBox="1"/>
          <p:nvPr/>
        </p:nvSpPr>
        <p:spPr>
          <a:xfrm>
            <a:off x="6646279" y="4251746"/>
            <a:ext cx="537327" cy="369332"/>
          </a:xfrm>
          <a:prstGeom prst="rect">
            <a:avLst/>
          </a:prstGeom>
          <a:noFill/>
        </p:spPr>
        <p:txBody>
          <a:bodyPr wrap="none" rtlCol="0">
            <a:spAutoFit/>
          </a:bodyPr>
          <a:lstStyle/>
          <a:p>
            <a:r>
              <a:rPr lang="en-US" altLang="zh-CN" dirty="0" smtClean="0"/>
              <a:t>P54</a:t>
            </a:r>
            <a:endParaRPr lang="en-US" altLang="zh-CN" dirty="0"/>
          </a:p>
        </p:txBody>
      </p:sp>
      <p:sp>
        <p:nvSpPr>
          <p:cNvPr id="9" name="文本框 8"/>
          <p:cNvSpPr txBox="1"/>
          <p:nvPr/>
        </p:nvSpPr>
        <p:spPr>
          <a:xfrm>
            <a:off x="6646279" y="4548907"/>
            <a:ext cx="537327" cy="369332"/>
          </a:xfrm>
          <a:prstGeom prst="rect">
            <a:avLst/>
          </a:prstGeom>
          <a:noFill/>
        </p:spPr>
        <p:txBody>
          <a:bodyPr wrap="none" rtlCol="0">
            <a:spAutoFit/>
          </a:bodyPr>
          <a:lstStyle/>
          <a:p>
            <a:r>
              <a:rPr lang="en-US" altLang="zh-CN" dirty="0" smtClean="0"/>
              <a:t>P81</a:t>
            </a:r>
            <a:endParaRPr lang="zh-CN" altLang="en-US" dirty="0"/>
          </a:p>
        </p:txBody>
      </p:sp>
      <p:sp>
        <p:nvSpPr>
          <p:cNvPr id="10" name="文本框 9"/>
          <p:cNvSpPr txBox="1"/>
          <p:nvPr/>
        </p:nvSpPr>
        <p:spPr>
          <a:xfrm>
            <a:off x="5780669" y="4918239"/>
            <a:ext cx="654346" cy="369332"/>
          </a:xfrm>
          <a:prstGeom prst="rect">
            <a:avLst/>
          </a:prstGeom>
          <a:noFill/>
        </p:spPr>
        <p:txBody>
          <a:bodyPr wrap="none" rtlCol="0">
            <a:spAutoFit/>
          </a:bodyPr>
          <a:lstStyle/>
          <a:p>
            <a:r>
              <a:rPr lang="en-US" altLang="zh-CN" dirty="0" smtClean="0"/>
              <a:t>P129</a:t>
            </a:r>
            <a:endParaRPr lang="zh-CN" altLang="en-US" dirty="0"/>
          </a:p>
        </p:txBody>
      </p:sp>
      <p:sp>
        <p:nvSpPr>
          <p:cNvPr id="5" name="文本框 4"/>
          <p:cNvSpPr txBox="1"/>
          <p:nvPr/>
        </p:nvSpPr>
        <p:spPr>
          <a:xfrm>
            <a:off x="10833391" y="2789933"/>
            <a:ext cx="1338828" cy="369332"/>
          </a:xfrm>
          <a:prstGeom prst="rect">
            <a:avLst/>
          </a:prstGeom>
          <a:noFill/>
        </p:spPr>
        <p:txBody>
          <a:bodyPr wrap="none" rtlCol="0">
            <a:spAutoFit/>
          </a:bodyPr>
          <a:lstStyle/>
          <a:p>
            <a:r>
              <a:rPr lang="zh-CN" altLang="en-US" dirty="0" smtClean="0"/>
              <a:t>（见下页</a:t>
            </a:r>
            <a:r>
              <a:rPr lang="zh-CN" altLang="en-US" dirty="0"/>
              <a:t>）</a:t>
            </a:r>
            <a:endParaRPr lang="zh-CN" altLang="en-US" b="1" dirty="0"/>
          </a:p>
        </p:txBody>
      </p:sp>
      <p:sp>
        <p:nvSpPr>
          <p:cNvPr id="11" name="文本框 10"/>
          <p:cNvSpPr txBox="1"/>
          <p:nvPr/>
        </p:nvSpPr>
        <p:spPr>
          <a:xfrm>
            <a:off x="2546610" y="6228421"/>
            <a:ext cx="6660798" cy="369332"/>
          </a:xfrm>
          <a:prstGeom prst="rect">
            <a:avLst/>
          </a:prstGeom>
          <a:noFill/>
        </p:spPr>
        <p:txBody>
          <a:bodyPr wrap="none" rtlCol="0">
            <a:spAutoFit/>
          </a:bodyPr>
          <a:lstStyle/>
          <a:p>
            <a:r>
              <a:rPr lang="zh-CN" altLang="en-US" dirty="0">
                <a:solidFill>
                  <a:srgbClr val="FF0000"/>
                </a:solidFill>
              </a:rPr>
              <a:t>本</a:t>
            </a:r>
            <a:r>
              <a:rPr lang="zh-CN" altLang="en-US" dirty="0" smtClean="0">
                <a:solidFill>
                  <a:srgbClr val="FF0000"/>
                </a:solidFill>
              </a:rPr>
              <a:t>页里的</a:t>
            </a:r>
            <a:r>
              <a:rPr lang="en-US" altLang="zh-CN" dirty="0" smtClean="0">
                <a:solidFill>
                  <a:srgbClr val="FF0000"/>
                </a:solidFill>
              </a:rPr>
              <a:t>P6</a:t>
            </a:r>
            <a:r>
              <a:rPr lang="zh-CN" altLang="en-US" dirty="0">
                <a:solidFill>
                  <a:srgbClr val="FF0000"/>
                </a:solidFill>
              </a:rPr>
              <a:t>和</a:t>
            </a:r>
            <a:r>
              <a:rPr lang="en-US" altLang="zh-CN" dirty="0" smtClean="0">
                <a:solidFill>
                  <a:srgbClr val="FF0000"/>
                </a:solidFill>
              </a:rPr>
              <a:t>P7</a:t>
            </a:r>
            <a:r>
              <a:rPr lang="zh-CN" altLang="en-US" dirty="0" smtClean="0">
                <a:solidFill>
                  <a:srgbClr val="FF0000"/>
                </a:solidFill>
              </a:rPr>
              <a:t>是指该题对应的内容在教科书的第</a:t>
            </a:r>
            <a:r>
              <a:rPr lang="en-US" altLang="zh-CN" dirty="0">
                <a:solidFill>
                  <a:srgbClr val="FF0000"/>
                </a:solidFill>
              </a:rPr>
              <a:t>6</a:t>
            </a:r>
            <a:r>
              <a:rPr lang="zh-CN" altLang="en-US" dirty="0" smtClean="0">
                <a:solidFill>
                  <a:srgbClr val="FF0000"/>
                </a:solidFill>
              </a:rPr>
              <a:t>页和第</a:t>
            </a:r>
            <a:r>
              <a:rPr lang="en-US" altLang="zh-CN" dirty="0" smtClean="0">
                <a:solidFill>
                  <a:srgbClr val="FF0000"/>
                </a:solidFill>
              </a:rPr>
              <a:t>7</a:t>
            </a:r>
            <a:r>
              <a:rPr lang="zh-CN" altLang="en-US" dirty="0" smtClean="0">
                <a:solidFill>
                  <a:srgbClr val="FF0000"/>
                </a:solidFill>
              </a:rPr>
              <a:t>页。</a:t>
            </a:r>
            <a:endParaRPr lang="zh-CN" altLang="en-US" dirty="0">
              <a:solidFill>
                <a:srgbClr val="FF0000"/>
              </a:solidFill>
            </a:endParaRPr>
          </a:p>
        </p:txBody>
      </p:sp>
    </p:spTree>
    <p:extLst>
      <p:ext uri="{BB962C8B-B14F-4D97-AF65-F5344CB8AC3E}">
        <p14:creationId xmlns:p14="http://schemas.microsoft.com/office/powerpoint/2010/main" val="1369736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1"/>
          <p:cNvSpPr>
            <a:spLocks noChangeArrowheads="1"/>
          </p:cNvSpPr>
          <p:nvPr/>
        </p:nvSpPr>
        <p:spPr bwMode="auto">
          <a:xfrm>
            <a:off x="4267200" y="1674813"/>
            <a:ext cx="3317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solidFill>
                <a:srgbClr val="000000"/>
              </a:solidFill>
              <a:latin typeface="Calibri" panose="020F0502020204030204" pitchFamily="34" charset="0"/>
              <a:sym typeface="宋体" panose="02010600030101010101" pitchFamily="2" charset="-122"/>
            </a:endParaRPr>
          </a:p>
        </p:txBody>
      </p:sp>
      <p:sp>
        <p:nvSpPr>
          <p:cNvPr id="18435" name="文本框 27"/>
          <p:cNvSpPr>
            <a:spLocks noChangeArrowheads="1"/>
          </p:cNvSpPr>
          <p:nvPr/>
        </p:nvSpPr>
        <p:spPr bwMode="auto">
          <a:xfrm>
            <a:off x="5803900" y="1577975"/>
            <a:ext cx="3187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rgbClr val="000000"/>
              </a:solidFill>
              <a:latin typeface="Calibri" panose="020F0502020204030204" pitchFamily="34" charset="0"/>
              <a:sym typeface="宋体" panose="02010600030101010101" pitchFamily="2" charset="-122"/>
            </a:endParaRPr>
          </a:p>
        </p:txBody>
      </p:sp>
      <p:sp>
        <p:nvSpPr>
          <p:cNvPr id="18436" name="文本框 28"/>
          <p:cNvSpPr>
            <a:spLocks noChangeArrowheads="1"/>
          </p:cNvSpPr>
          <p:nvPr/>
        </p:nvSpPr>
        <p:spPr bwMode="auto">
          <a:xfrm>
            <a:off x="6835776" y="2933701"/>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Calibri" panose="020F0502020204030204" pitchFamily="34" charset="0"/>
              <a:sym typeface="宋体" panose="02010600030101010101" pitchFamily="2" charset="-122"/>
            </a:endParaRPr>
          </a:p>
        </p:txBody>
      </p:sp>
      <p:sp>
        <p:nvSpPr>
          <p:cNvPr id="18437" name="文本框 29"/>
          <p:cNvSpPr>
            <a:spLocks noChangeArrowheads="1"/>
          </p:cNvSpPr>
          <p:nvPr/>
        </p:nvSpPr>
        <p:spPr bwMode="auto">
          <a:xfrm>
            <a:off x="6267451" y="3873501"/>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Calibri" panose="020F0502020204030204" pitchFamily="34" charset="0"/>
              <a:sym typeface="宋体" panose="02010600030101010101" pitchFamily="2" charset="-122"/>
            </a:endParaRPr>
          </a:p>
        </p:txBody>
      </p:sp>
      <p:sp>
        <p:nvSpPr>
          <p:cNvPr id="18438" name="文本框 48"/>
          <p:cNvSpPr>
            <a:spLocks noChangeArrowheads="1"/>
          </p:cNvSpPr>
          <p:nvPr/>
        </p:nvSpPr>
        <p:spPr bwMode="auto">
          <a:xfrm>
            <a:off x="6254751" y="535622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1">
              <a:solidFill>
                <a:srgbClr val="000000"/>
              </a:solidFill>
              <a:latin typeface="Calibri" panose="020F0502020204030204" pitchFamily="34" charset="0"/>
              <a:sym typeface="Calibri" panose="020F0502020204030204" pitchFamily="34" charset="0"/>
            </a:endParaRPr>
          </a:p>
        </p:txBody>
      </p:sp>
      <p:sp>
        <p:nvSpPr>
          <p:cNvPr id="18439" name="文本框 4"/>
          <p:cNvSpPr txBox="1">
            <a:spLocks noChangeArrowheads="1"/>
          </p:cNvSpPr>
          <p:nvPr/>
        </p:nvSpPr>
        <p:spPr bwMode="auto">
          <a:xfrm>
            <a:off x="3773489" y="330200"/>
            <a:ext cx="52800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600">
                <a:latin typeface="微软雅黑" panose="020B0503020204020204" pitchFamily="34" charset="-122"/>
                <a:ea typeface="微软雅黑" panose="020B0503020204020204" pitchFamily="34" charset="-122"/>
              </a:rPr>
              <a:t>三轴加速度传感器的应用</a:t>
            </a:r>
            <a:endParaRPr lang="zh-CN" altLang="en-US"/>
          </a:p>
        </p:txBody>
      </p:sp>
      <p:sp>
        <p:nvSpPr>
          <p:cNvPr id="18440" name="Rectangle 5"/>
          <p:cNvSpPr txBox="1">
            <a:spLocks noChangeArrowheads="1"/>
          </p:cNvSpPr>
          <p:nvPr/>
        </p:nvSpPr>
        <p:spPr bwMode="auto">
          <a:xfrm>
            <a:off x="1662113" y="971551"/>
            <a:ext cx="5173662"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rgbClr val="00B0F0"/>
                </a:solidFill>
                <a:latin typeface="微软雅黑" panose="020B0503020204020204" pitchFamily="34" charset="-122"/>
                <a:ea typeface="微软雅黑" panose="020B0503020204020204" pitchFamily="34" charset="-122"/>
              </a:rPr>
              <a:t>利用三轴加速度传感器的计步测算法</a:t>
            </a:r>
          </a:p>
        </p:txBody>
      </p:sp>
      <p:pic>
        <p:nvPicPr>
          <p:cNvPr id="184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1381125"/>
            <a:ext cx="2438400"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 Box 10"/>
          <p:cNvSpPr txBox="1">
            <a:spLocks noChangeArrowheads="1"/>
          </p:cNvSpPr>
          <p:nvPr/>
        </p:nvSpPr>
        <p:spPr bwMode="auto">
          <a:xfrm>
            <a:off x="1882775" y="1473200"/>
            <a:ext cx="59309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rPr>
              <a:t>       利用智能手机里的三轴加速度传感器（x,y,z轴代表方向如图）的值来分析，可以用以检测人步行中三个方向的加速度变化。收脚的动作中，由于重心向上单只脚触地，垂直方向加速度是呈正向增加的趋势，之后继续向前，重心下移两脚触底，加速度相反。水平加速度在收脚时减小，在迈步时增加。</a:t>
            </a:r>
          </a:p>
        </p:txBody>
      </p:sp>
      <p:sp>
        <p:nvSpPr>
          <p:cNvPr id="18443" name="Text Box 11"/>
          <p:cNvSpPr txBox="1">
            <a:spLocks noChangeArrowheads="1"/>
          </p:cNvSpPr>
          <p:nvPr/>
        </p:nvSpPr>
        <p:spPr bwMode="auto">
          <a:xfrm>
            <a:off x="7678739" y="3808413"/>
            <a:ext cx="3049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iOS 设备的三轴加速度传感器示意图 </a:t>
            </a:r>
          </a:p>
        </p:txBody>
      </p:sp>
      <p:pic>
        <p:nvPicPr>
          <p:cNvPr id="184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316" y="4217988"/>
            <a:ext cx="68675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543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21"/>
          <p:cNvSpPr>
            <a:spLocks noChangeArrowheads="1"/>
          </p:cNvSpPr>
          <p:nvPr/>
        </p:nvSpPr>
        <p:spPr bwMode="auto">
          <a:xfrm>
            <a:off x="4267200" y="1674813"/>
            <a:ext cx="3317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solidFill>
                <a:srgbClr val="000000"/>
              </a:solidFill>
              <a:latin typeface="Calibri" panose="020F0502020204030204" pitchFamily="34" charset="0"/>
              <a:sym typeface="宋体" panose="02010600030101010101" pitchFamily="2" charset="-122"/>
            </a:endParaRPr>
          </a:p>
        </p:txBody>
      </p:sp>
      <p:sp>
        <p:nvSpPr>
          <p:cNvPr id="20483" name="文本框 27"/>
          <p:cNvSpPr>
            <a:spLocks noChangeArrowheads="1"/>
          </p:cNvSpPr>
          <p:nvPr/>
        </p:nvSpPr>
        <p:spPr bwMode="auto">
          <a:xfrm>
            <a:off x="5803900" y="1577975"/>
            <a:ext cx="3187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rgbClr val="000000"/>
              </a:solidFill>
              <a:latin typeface="Calibri" panose="020F0502020204030204" pitchFamily="34" charset="0"/>
              <a:sym typeface="宋体" panose="02010600030101010101" pitchFamily="2" charset="-122"/>
            </a:endParaRPr>
          </a:p>
        </p:txBody>
      </p:sp>
      <p:sp>
        <p:nvSpPr>
          <p:cNvPr id="20484" name="文本框 28"/>
          <p:cNvSpPr>
            <a:spLocks noChangeArrowheads="1"/>
          </p:cNvSpPr>
          <p:nvPr/>
        </p:nvSpPr>
        <p:spPr bwMode="auto">
          <a:xfrm>
            <a:off x="6835776" y="2933701"/>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Calibri" panose="020F0502020204030204" pitchFamily="34" charset="0"/>
              <a:sym typeface="宋体" panose="02010600030101010101" pitchFamily="2" charset="-122"/>
            </a:endParaRPr>
          </a:p>
        </p:txBody>
      </p:sp>
      <p:sp>
        <p:nvSpPr>
          <p:cNvPr id="20485" name="文本框 29"/>
          <p:cNvSpPr>
            <a:spLocks noChangeArrowheads="1"/>
          </p:cNvSpPr>
          <p:nvPr/>
        </p:nvSpPr>
        <p:spPr bwMode="auto">
          <a:xfrm>
            <a:off x="6267451" y="3873501"/>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Calibri" panose="020F0502020204030204" pitchFamily="34" charset="0"/>
              <a:sym typeface="宋体" panose="02010600030101010101" pitchFamily="2" charset="-122"/>
            </a:endParaRPr>
          </a:p>
        </p:txBody>
      </p:sp>
      <p:sp>
        <p:nvSpPr>
          <p:cNvPr id="20486" name="文本框 48"/>
          <p:cNvSpPr>
            <a:spLocks noChangeArrowheads="1"/>
          </p:cNvSpPr>
          <p:nvPr/>
        </p:nvSpPr>
        <p:spPr bwMode="auto">
          <a:xfrm>
            <a:off x="6254751" y="535622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1">
              <a:solidFill>
                <a:srgbClr val="000000"/>
              </a:solidFill>
              <a:latin typeface="Calibri" panose="020F0502020204030204" pitchFamily="34" charset="0"/>
              <a:sym typeface="Calibri" panose="020F0502020204030204" pitchFamily="34" charset="0"/>
            </a:endParaRPr>
          </a:p>
        </p:txBody>
      </p:sp>
      <p:sp>
        <p:nvSpPr>
          <p:cNvPr id="20487" name="文本框 4"/>
          <p:cNvSpPr txBox="1">
            <a:spLocks noChangeArrowheads="1"/>
          </p:cNvSpPr>
          <p:nvPr/>
        </p:nvSpPr>
        <p:spPr bwMode="auto">
          <a:xfrm>
            <a:off x="3773489" y="330200"/>
            <a:ext cx="52800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600">
                <a:latin typeface="微软雅黑" panose="020B0503020204020204" pitchFamily="34" charset="-122"/>
                <a:ea typeface="微软雅黑" panose="020B0503020204020204" pitchFamily="34" charset="-122"/>
              </a:rPr>
              <a:t>三轴加速度传感器的应用</a:t>
            </a:r>
            <a:endParaRPr lang="zh-CN" altLang="en-US"/>
          </a:p>
        </p:txBody>
      </p:sp>
      <p:sp>
        <p:nvSpPr>
          <p:cNvPr id="20488" name="Rectangle 5"/>
          <p:cNvSpPr txBox="1">
            <a:spLocks noChangeArrowheads="1"/>
          </p:cNvSpPr>
          <p:nvPr/>
        </p:nvSpPr>
        <p:spPr bwMode="auto">
          <a:xfrm>
            <a:off x="1651001" y="914401"/>
            <a:ext cx="518477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rgbClr val="00B0F0"/>
                </a:solidFill>
                <a:latin typeface="微软雅黑" panose="020B0503020204020204" pitchFamily="34" charset="-122"/>
                <a:ea typeface="微软雅黑" panose="020B0503020204020204" pitchFamily="34" charset="-122"/>
              </a:rPr>
              <a:t>利用三轴加速度传感器的计步测算法</a:t>
            </a:r>
          </a:p>
        </p:txBody>
      </p:sp>
      <p:pic>
        <p:nvPicPr>
          <p:cNvPr id="204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00" y="1560513"/>
            <a:ext cx="61912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10"/>
          <p:cNvSpPr txBox="1">
            <a:spLocks noChangeArrowheads="1"/>
          </p:cNvSpPr>
          <p:nvPr/>
        </p:nvSpPr>
        <p:spPr bwMode="auto">
          <a:xfrm>
            <a:off x="8090536" y="2028032"/>
            <a:ext cx="228282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       反映到图表中，可以看到，在步行运动中，垂直和前进产生的加速度与时间大致为一个周期性波动的曲线，同时也统计了加速度沿x，y，z轴的分加速度随时间的变化。</a:t>
            </a:r>
          </a:p>
        </p:txBody>
      </p:sp>
    </p:spTree>
    <p:extLst>
      <p:ext uri="{BB962C8B-B14F-4D97-AF65-F5344CB8AC3E}">
        <p14:creationId xmlns:p14="http://schemas.microsoft.com/office/powerpoint/2010/main" val="1164409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1"/>
          <p:cNvSpPr>
            <a:spLocks noChangeArrowheads="1"/>
          </p:cNvSpPr>
          <p:nvPr/>
        </p:nvSpPr>
        <p:spPr bwMode="auto">
          <a:xfrm>
            <a:off x="4267200" y="1674813"/>
            <a:ext cx="3317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800">
              <a:solidFill>
                <a:srgbClr val="000000"/>
              </a:solidFill>
              <a:latin typeface="Calibri" panose="020F0502020204030204" pitchFamily="34" charset="0"/>
              <a:sym typeface="宋体" panose="02010600030101010101" pitchFamily="2" charset="-122"/>
            </a:endParaRPr>
          </a:p>
        </p:txBody>
      </p:sp>
      <p:sp>
        <p:nvSpPr>
          <p:cNvPr id="21507" name="文本框 27"/>
          <p:cNvSpPr>
            <a:spLocks noChangeArrowheads="1"/>
          </p:cNvSpPr>
          <p:nvPr/>
        </p:nvSpPr>
        <p:spPr bwMode="auto">
          <a:xfrm>
            <a:off x="5803900" y="1577975"/>
            <a:ext cx="3187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rgbClr val="000000"/>
              </a:solidFill>
              <a:latin typeface="Calibri" panose="020F0502020204030204" pitchFamily="34" charset="0"/>
              <a:sym typeface="宋体" panose="02010600030101010101" pitchFamily="2" charset="-122"/>
            </a:endParaRPr>
          </a:p>
        </p:txBody>
      </p:sp>
      <p:sp>
        <p:nvSpPr>
          <p:cNvPr id="21508" name="文本框 28"/>
          <p:cNvSpPr>
            <a:spLocks noChangeArrowheads="1"/>
          </p:cNvSpPr>
          <p:nvPr/>
        </p:nvSpPr>
        <p:spPr bwMode="auto">
          <a:xfrm>
            <a:off x="6835776" y="2933701"/>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latin typeface="Calibri" panose="020F0502020204030204" pitchFamily="34" charset="0"/>
              <a:sym typeface="宋体" panose="02010600030101010101" pitchFamily="2" charset="-122"/>
            </a:endParaRPr>
          </a:p>
        </p:txBody>
      </p:sp>
      <p:sp>
        <p:nvSpPr>
          <p:cNvPr id="21509" name="文本框 48"/>
          <p:cNvSpPr>
            <a:spLocks noChangeArrowheads="1"/>
          </p:cNvSpPr>
          <p:nvPr/>
        </p:nvSpPr>
        <p:spPr bwMode="auto">
          <a:xfrm>
            <a:off x="6254751" y="535622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1">
              <a:solidFill>
                <a:srgbClr val="000000"/>
              </a:solidFill>
              <a:latin typeface="Calibri" panose="020F0502020204030204" pitchFamily="34" charset="0"/>
              <a:sym typeface="Calibri" panose="020F0502020204030204" pitchFamily="34" charset="0"/>
            </a:endParaRPr>
          </a:p>
        </p:txBody>
      </p:sp>
      <p:sp>
        <p:nvSpPr>
          <p:cNvPr id="21510" name="文本框 4"/>
          <p:cNvSpPr txBox="1">
            <a:spLocks noChangeArrowheads="1"/>
          </p:cNvSpPr>
          <p:nvPr/>
        </p:nvSpPr>
        <p:spPr bwMode="auto">
          <a:xfrm>
            <a:off x="3773489" y="330200"/>
            <a:ext cx="52800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600">
                <a:latin typeface="微软雅黑" panose="020B0503020204020204" pitchFamily="34" charset="-122"/>
                <a:ea typeface="微软雅黑" panose="020B0503020204020204" pitchFamily="34" charset="-122"/>
              </a:rPr>
              <a:t>三轴加速度传感器的应用</a:t>
            </a:r>
            <a:endParaRPr lang="zh-CN" altLang="en-US"/>
          </a:p>
        </p:txBody>
      </p:sp>
      <p:sp>
        <p:nvSpPr>
          <p:cNvPr id="21511" name="Rectangle 5"/>
          <p:cNvSpPr txBox="1">
            <a:spLocks noChangeArrowheads="1"/>
          </p:cNvSpPr>
          <p:nvPr/>
        </p:nvSpPr>
        <p:spPr bwMode="auto">
          <a:xfrm>
            <a:off x="1719264" y="962026"/>
            <a:ext cx="509587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rgbClr val="00B0F0"/>
                </a:solidFill>
                <a:latin typeface="微软雅黑" panose="020B0503020204020204" pitchFamily="34" charset="-122"/>
                <a:ea typeface="微软雅黑" panose="020B0503020204020204" pitchFamily="34" charset="-122"/>
              </a:rPr>
              <a:t>利用三轴加速度传感器的计步测算法</a:t>
            </a:r>
          </a:p>
        </p:txBody>
      </p:sp>
      <p:pic>
        <p:nvPicPr>
          <p:cNvPr id="21512" name="Picture 9" descr="QQ截图20150928185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1949450"/>
            <a:ext cx="85534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 Box 10"/>
          <p:cNvSpPr txBox="1">
            <a:spLocks noChangeArrowheads="1"/>
          </p:cNvSpPr>
          <p:nvPr/>
        </p:nvSpPr>
        <p:spPr bwMode="auto">
          <a:xfrm>
            <a:off x="2020888" y="1349375"/>
            <a:ext cx="299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ea typeface="微软雅黑" panose="020B0503020204020204" pitchFamily="34" charset="-122"/>
              </a:rPr>
              <a:t>计算步数</a:t>
            </a:r>
          </a:p>
        </p:txBody>
      </p:sp>
      <p:sp>
        <p:nvSpPr>
          <p:cNvPr id="21514" name="Line 11"/>
          <p:cNvSpPr>
            <a:spLocks noChangeShapeType="1"/>
          </p:cNvSpPr>
          <p:nvPr/>
        </p:nvSpPr>
        <p:spPr bwMode="auto">
          <a:xfrm>
            <a:off x="2020889" y="2933700"/>
            <a:ext cx="85105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5" name="Line 12"/>
          <p:cNvSpPr>
            <a:spLocks noChangeShapeType="1"/>
          </p:cNvSpPr>
          <p:nvPr/>
        </p:nvSpPr>
        <p:spPr bwMode="auto">
          <a:xfrm>
            <a:off x="1978025" y="3459164"/>
            <a:ext cx="85105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Text Box 13"/>
          <p:cNvSpPr txBox="1">
            <a:spLocks noChangeArrowheads="1"/>
          </p:cNvSpPr>
          <p:nvPr/>
        </p:nvSpPr>
        <p:spPr bwMode="auto">
          <a:xfrm>
            <a:off x="1866901" y="3276601"/>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66"/>
                </a:solidFill>
              </a:rPr>
              <a:t>A</a:t>
            </a:r>
          </a:p>
        </p:txBody>
      </p:sp>
      <p:sp>
        <p:nvSpPr>
          <p:cNvPr id="21517" name="Text Box 14"/>
          <p:cNvSpPr txBox="1">
            <a:spLocks noChangeArrowheads="1"/>
          </p:cNvSpPr>
          <p:nvPr/>
        </p:nvSpPr>
        <p:spPr bwMode="auto">
          <a:xfrm>
            <a:off x="1968500" y="2844800"/>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66"/>
                </a:solidFill>
              </a:rPr>
              <a:t>B</a:t>
            </a:r>
          </a:p>
        </p:txBody>
      </p:sp>
      <p:sp>
        <p:nvSpPr>
          <p:cNvPr id="21518" name="Text Box 15"/>
          <p:cNvSpPr txBox="1">
            <a:spLocks noChangeArrowheads="1"/>
          </p:cNvSpPr>
          <p:nvPr/>
        </p:nvSpPr>
        <p:spPr bwMode="auto">
          <a:xfrm>
            <a:off x="2809875" y="3276601"/>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66"/>
                </a:solidFill>
              </a:rPr>
              <a:t>A</a:t>
            </a:r>
          </a:p>
        </p:txBody>
      </p:sp>
      <p:sp>
        <p:nvSpPr>
          <p:cNvPr id="21519" name="Text Box 16"/>
          <p:cNvSpPr txBox="1">
            <a:spLocks noChangeArrowheads="1"/>
          </p:cNvSpPr>
          <p:nvPr/>
        </p:nvSpPr>
        <p:spPr bwMode="auto">
          <a:xfrm>
            <a:off x="2809875" y="2844801"/>
            <a:ext cx="311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66"/>
                </a:solidFill>
              </a:rPr>
              <a:t>B</a:t>
            </a:r>
          </a:p>
        </p:txBody>
      </p:sp>
      <p:sp>
        <p:nvSpPr>
          <p:cNvPr id="21520" name="Text Box 17"/>
          <p:cNvSpPr txBox="1">
            <a:spLocks noChangeArrowheads="1"/>
          </p:cNvSpPr>
          <p:nvPr/>
        </p:nvSpPr>
        <p:spPr bwMode="auto">
          <a:xfrm>
            <a:off x="2371726" y="3276601"/>
            <a:ext cx="3095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66"/>
                </a:solidFill>
              </a:rPr>
              <a:t>A</a:t>
            </a:r>
          </a:p>
        </p:txBody>
      </p:sp>
      <p:sp>
        <p:nvSpPr>
          <p:cNvPr id="21521" name="Text Box 18"/>
          <p:cNvSpPr txBox="1">
            <a:spLocks noChangeArrowheads="1"/>
          </p:cNvSpPr>
          <p:nvPr/>
        </p:nvSpPr>
        <p:spPr bwMode="auto">
          <a:xfrm>
            <a:off x="2371726" y="2844800"/>
            <a:ext cx="30956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66"/>
                </a:solidFill>
              </a:rPr>
              <a:t>B</a:t>
            </a:r>
          </a:p>
        </p:txBody>
      </p:sp>
      <p:sp>
        <p:nvSpPr>
          <p:cNvPr id="21522" name="Text Box 19"/>
          <p:cNvSpPr txBox="1">
            <a:spLocks noChangeArrowheads="1"/>
          </p:cNvSpPr>
          <p:nvPr/>
        </p:nvSpPr>
        <p:spPr bwMode="auto">
          <a:xfrm>
            <a:off x="3430588" y="3276601"/>
            <a:ext cx="76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66"/>
                </a:solidFill>
              </a:rPr>
              <a:t>A</a:t>
            </a:r>
          </a:p>
        </p:txBody>
      </p:sp>
      <p:sp>
        <p:nvSpPr>
          <p:cNvPr id="21523" name="Text Box 20"/>
          <p:cNvSpPr txBox="1">
            <a:spLocks noChangeArrowheads="1"/>
          </p:cNvSpPr>
          <p:nvPr/>
        </p:nvSpPr>
        <p:spPr bwMode="auto">
          <a:xfrm>
            <a:off x="3430588" y="2844800"/>
            <a:ext cx="30956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66"/>
                </a:solidFill>
              </a:rPr>
              <a:t>B</a:t>
            </a:r>
          </a:p>
        </p:txBody>
      </p:sp>
      <p:sp>
        <p:nvSpPr>
          <p:cNvPr id="21524" name="Text Box 21"/>
          <p:cNvSpPr txBox="1">
            <a:spLocks noChangeArrowheads="1"/>
          </p:cNvSpPr>
          <p:nvPr/>
        </p:nvSpPr>
        <p:spPr bwMode="auto">
          <a:xfrm>
            <a:off x="1806633" y="4303712"/>
            <a:ext cx="872484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200" dirty="0">
                <a:latin typeface="微软雅黑" panose="020B0503020204020204" pitchFamily="34" charset="-122"/>
                <a:ea typeface="微软雅黑" panose="020B0503020204020204" pitchFamily="34" charset="-122"/>
              </a:rPr>
              <a:t>        如图，画两条基准线，且使每条基准线介于每个周期的波峰与波谷之间，我们只关注基准线与波形图的交点。预定两种状态</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，默认开始处于</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状态。当处于</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状态时，波形图与高线相交，状态改为</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；当处于</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状态时，波形图与低线相交，状态改为</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。如此状态会在</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之间轮流转换。计算步数时，只需要计算出从状态从A转换成B的转换次数，即为步数</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步</a:t>
            </a:r>
            <a:r>
              <a:rPr lang="zh-CN" altLang="en-US" sz="2200" dirty="0" smtClean="0">
                <a:latin typeface="微软雅黑" panose="020B0503020204020204" pitchFamily="34" charset="-122"/>
                <a:ea typeface="微软雅黑" panose="020B0503020204020204" pitchFamily="34" charset="-122"/>
              </a:rPr>
              <a:t>数除时间，就是步频。</a:t>
            </a:r>
            <a:endParaRPr lang="zh-CN" altLang="en-US" sz="2200" dirty="0">
              <a:latin typeface="微软雅黑" panose="020B0503020204020204" pitchFamily="34" charset="-122"/>
              <a:ea typeface="微软雅黑" panose="020B0503020204020204" pitchFamily="34" charset="-122"/>
            </a:endParaRPr>
          </a:p>
        </p:txBody>
      </p:sp>
      <p:sp>
        <p:nvSpPr>
          <p:cNvPr id="21525" name="Text Box 22"/>
          <p:cNvSpPr txBox="1">
            <a:spLocks noChangeArrowheads="1"/>
          </p:cNvSpPr>
          <p:nvPr/>
        </p:nvSpPr>
        <p:spPr bwMode="auto">
          <a:xfrm>
            <a:off x="10044907" y="2557993"/>
            <a:ext cx="641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FF0066"/>
                </a:solidFill>
              </a:rPr>
              <a:t>高线</a:t>
            </a:r>
          </a:p>
        </p:txBody>
      </p:sp>
      <p:sp>
        <p:nvSpPr>
          <p:cNvPr id="21526" name="Text Box 23"/>
          <p:cNvSpPr txBox="1">
            <a:spLocks noChangeArrowheads="1"/>
          </p:cNvSpPr>
          <p:nvPr/>
        </p:nvSpPr>
        <p:spPr bwMode="auto">
          <a:xfrm>
            <a:off x="10085387" y="3094038"/>
            <a:ext cx="6413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solidFill>
                  <a:srgbClr val="FF0066"/>
                </a:solidFill>
              </a:rPr>
              <a:t>低线</a:t>
            </a:r>
          </a:p>
        </p:txBody>
      </p:sp>
    </p:spTree>
    <p:extLst>
      <p:ext uri="{BB962C8B-B14F-4D97-AF65-F5344CB8AC3E}">
        <p14:creationId xmlns:p14="http://schemas.microsoft.com/office/powerpoint/2010/main" val="2531571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3175"/>
            <a:ext cx="912495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矩形 13"/>
          <p:cNvSpPr>
            <a:spLocks noChangeArrowheads="1"/>
          </p:cNvSpPr>
          <p:nvPr/>
        </p:nvSpPr>
        <p:spPr bwMode="auto">
          <a:xfrm>
            <a:off x="4656139" y="404813"/>
            <a:ext cx="2492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Arial" panose="020B0604020202020204" pitchFamily="34" charset="0"/>
              <a:buNone/>
            </a:pPr>
            <a:r>
              <a:rPr lang="zh-CN" altLang="zh-CN" sz="3600">
                <a:latin typeface="微软雅黑" panose="020B0503020204020204" pitchFamily="34" charset="-122"/>
                <a:ea typeface="微软雅黑" panose="020B0503020204020204" pitchFamily="34" charset="-122"/>
              </a:rPr>
              <a:t>光纤传感器</a:t>
            </a:r>
          </a:p>
        </p:txBody>
      </p:sp>
      <p:pic>
        <p:nvPicPr>
          <p:cNvPr id="225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1916113"/>
            <a:ext cx="7159625"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10"/>
          <p:cNvSpPr txBox="1">
            <a:spLocks noChangeArrowheads="1"/>
          </p:cNvSpPr>
          <p:nvPr/>
        </p:nvSpPr>
        <p:spPr bwMode="auto">
          <a:xfrm>
            <a:off x="8936039" y="2295525"/>
            <a:ext cx="15525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 typeface="Arial" panose="020B0604020202020204" pitchFamily="34" charset="0"/>
              <a:buNone/>
            </a:pPr>
            <a:r>
              <a:rPr lang="zh-CN" altLang="en-US" sz="2400">
                <a:solidFill>
                  <a:srgbClr val="CC0000"/>
                </a:solidFill>
                <a:latin typeface="微软雅黑" panose="020B0503020204020204" pitchFamily="34" charset="-122"/>
                <a:ea typeface="微软雅黑" panose="020B0503020204020204" pitchFamily="34" charset="-122"/>
              </a:rPr>
              <a:t>温度变化</a:t>
            </a:r>
            <a:endParaRPr lang="en-US" altLang="zh-CN" sz="2400">
              <a:solidFill>
                <a:srgbClr val="CC0000"/>
              </a:solidFill>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r>
              <a:rPr lang="zh-CN" altLang="en-US" sz="2400">
                <a:solidFill>
                  <a:srgbClr val="CC0000"/>
                </a:solidFill>
                <a:latin typeface="微软雅黑" panose="020B0503020204020204" pitchFamily="34" charset="-122"/>
                <a:ea typeface="微软雅黑" panose="020B0503020204020204" pitchFamily="34" charset="-122"/>
              </a:rPr>
              <a:t>导致</a:t>
            </a:r>
            <a:endParaRPr lang="en-US" altLang="zh-CN" sz="2400">
              <a:solidFill>
                <a:srgbClr val="CC0000"/>
              </a:solidFill>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r>
              <a:rPr lang="zh-CN" altLang="zh-CN" sz="2400">
                <a:solidFill>
                  <a:srgbClr val="CC0000"/>
                </a:solidFill>
                <a:latin typeface="微软雅黑" panose="020B0503020204020204" pitchFamily="34" charset="-122"/>
                <a:ea typeface="微软雅黑" panose="020B0503020204020204" pitchFamily="34" charset="-122"/>
              </a:rPr>
              <a:t>相位变化 </a:t>
            </a:r>
          </a:p>
        </p:txBody>
      </p:sp>
      <p:sp>
        <p:nvSpPr>
          <p:cNvPr id="22535" name="矩形 12"/>
          <p:cNvSpPr>
            <a:spLocks noChangeArrowheads="1"/>
          </p:cNvSpPr>
          <p:nvPr/>
        </p:nvSpPr>
        <p:spPr bwMode="auto">
          <a:xfrm>
            <a:off x="2089151" y="1116013"/>
            <a:ext cx="3179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 typeface="Arial" panose="020B0604020202020204" pitchFamily="34" charset="0"/>
              <a:buNone/>
            </a:pPr>
            <a:r>
              <a:rPr lang="zh-CN" altLang="zh-CN">
                <a:solidFill>
                  <a:srgbClr val="00B0F0"/>
                </a:solidFill>
                <a:latin typeface="微软雅黑" panose="020B0503020204020204" pitchFamily="34" charset="-122"/>
                <a:ea typeface="微软雅黑" panose="020B0503020204020204" pitchFamily="34" charset="-122"/>
              </a:rPr>
              <a:t>光纤温度传感器 </a:t>
            </a:r>
          </a:p>
        </p:txBody>
      </p:sp>
      <p:sp>
        <p:nvSpPr>
          <p:cNvPr id="22536" name="文本框 1"/>
          <p:cNvSpPr txBox="1">
            <a:spLocks noChangeArrowheads="1"/>
          </p:cNvSpPr>
          <p:nvPr/>
        </p:nvSpPr>
        <p:spPr bwMode="auto">
          <a:xfrm>
            <a:off x="2089150" y="5157789"/>
            <a:ext cx="81216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       一束光，分成两路，一路（图中下面那一路）作为参考，另一路（图中上面那一路）经过待测温度区，由于温度导致光纤里的光会产生一点相位变化，然后两路光汇合在一起产生干涉，通过检测干涉纹，来推算待测温度是多少。</a:t>
            </a:r>
          </a:p>
        </p:txBody>
      </p:sp>
    </p:spTree>
    <p:extLst>
      <p:ext uri="{BB962C8B-B14F-4D97-AF65-F5344CB8AC3E}">
        <p14:creationId xmlns:p14="http://schemas.microsoft.com/office/powerpoint/2010/main" val="4014299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799</TotalTime>
  <Words>906</Words>
  <Application>Microsoft Office PowerPoint</Application>
  <PresentationFormat>宽屏</PresentationFormat>
  <Paragraphs>56</Paragraphs>
  <Slides>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lastModifiedBy>esong</cp:lastModifiedBy>
  <cp:revision>28</cp:revision>
  <dcterms:created xsi:type="dcterms:W3CDTF">2015-12-22T02:23:55Z</dcterms:created>
  <dcterms:modified xsi:type="dcterms:W3CDTF">2020-04-21T01:17:40Z</dcterms:modified>
</cp:coreProperties>
</file>