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05" r:id="rId2"/>
    <p:sldId id="332" r:id="rId3"/>
    <p:sldId id="333" r:id="rId4"/>
    <p:sldId id="336" r:id="rId5"/>
    <p:sldId id="327" r:id="rId6"/>
    <p:sldId id="355" r:id="rId7"/>
    <p:sldId id="328" r:id="rId8"/>
    <p:sldId id="334" r:id="rId9"/>
    <p:sldId id="335" r:id="rId10"/>
    <p:sldId id="347" r:id="rId11"/>
    <p:sldId id="348" r:id="rId12"/>
    <p:sldId id="354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94660"/>
  </p:normalViewPr>
  <p:slideViewPr>
    <p:cSldViewPr snapToGrid="0" snapToObjects="1" showGuides="1">
      <p:cViewPr varScale="1">
        <p:scale>
          <a:sx n="66" d="100"/>
          <a:sy n="66" d="100"/>
        </p:scale>
        <p:origin x="1128" y="40"/>
      </p:cViewPr>
      <p:guideLst>
        <p:guide orient="horz" pos="2124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8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单击此处编辑母版文本样式
第二级
第三级
第四级
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0A2F09-371C-4720-823B-AF66BCBFD15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004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47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544050" cy="7153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2"/>
          <p:cNvSpPr/>
          <p:nvPr/>
        </p:nvSpPr>
        <p:spPr>
          <a:xfrm>
            <a:off x="2654361" y="3062288"/>
            <a:ext cx="5057796" cy="132343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手机上的传感器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4000" smtClean="0"/>
              <a:t>传感器</a:t>
            </a:r>
            <a:r>
              <a:rPr lang="zh-CN" altLang="en-US" sz="4000" smtClean="0"/>
              <a:t>综合实验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940800" y="6451600"/>
            <a:ext cx="406400" cy="40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6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4"/>
          <p:cNvSpPr txBox="1"/>
          <p:nvPr/>
        </p:nvSpPr>
        <p:spPr>
          <a:xfrm>
            <a:off x="2719388" y="419100"/>
            <a:ext cx="3852862" cy="678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实验时间及地点</a:t>
            </a:r>
          </a:p>
        </p:txBody>
      </p:sp>
      <p:sp>
        <p:nvSpPr>
          <p:cNvPr id="16387" name="文本框 1"/>
          <p:cNvSpPr txBox="1"/>
          <p:nvPr/>
        </p:nvSpPr>
        <p:spPr>
          <a:xfrm>
            <a:off x="297814" y="1854200"/>
            <a:ext cx="8846185" cy="1815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：第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周星期一和星期二（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日）下午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:00-5:30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晚上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18:30-21:50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各自家里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9903" y="4814418"/>
            <a:ext cx="7276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       在实验课的上课时间，宋老师及助教瞿荣辉，会在微信群里给大家答疑。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4"/>
          <p:cNvSpPr txBox="1"/>
          <p:nvPr/>
        </p:nvSpPr>
        <p:spPr>
          <a:xfrm>
            <a:off x="2589371" y="1008887"/>
            <a:ext cx="3852862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 意 事 项</a:t>
            </a:r>
          </a:p>
        </p:txBody>
      </p:sp>
      <p:sp>
        <p:nvSpPr>
          <p:cNvPr id="16387" name="文本框 1"/>
          <p:cNvSpPr txBox="1"/>
          <p:nvPr/>
        </p:nvSpPr>
        <p:spPr>
          <a:xfrm>
            <a:off x="1431671" y="2390648"/>
            <a:ext cx="5068882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、细心，不要摔坏了手机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、独立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思考，亲自动手</a:t>
            </a:r>
          </a:p>
        </p:txBody>
      </p:sp>
    </p:spTree>
    <p:extLst>
      <p:ext uri="{BB962C8B-B14F-4D97-AF65-F5344CB8AC3E}">
        <p14:creationId xmlns:p14="http://schemas.microsoft.com/office/powerpoint/2010/main" val="8376377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19618" y="2770496"/>
            <a:ext cx="6207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祝大家实验顺利、都有收获！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19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5"/>
          <p:cNvSpPr txBox="1"/>
          <p:nvPr/>
        </p:nvSpPr>
        <p:spPr>
          <a:xfrm>
            <a:off x="3325813" y="511175"/>
            <a:ext cx="20605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/>
          <p:nvPr/>
        </p:nvSpPr>
        <p:spPr>
          <a:xfrm>
            <a:off x="2589213" y="2274888"/>
            <a:ext cx="3319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实验设备</a:t>
            </a:r>
          </a:p>
        </p:txBody>
      </p:sp>
      <p:sp>
        <p:nvSpPr>
          <p:cNvPr id="4100" name="文本框 4"/>
          <p:cNvSpPr txBox="1"/>
          <p:nvPr/>
        </p:nvSpPr>
        <p:spPr>
          <a:xfrm>
            <a:off x="2589213" y="2998788"/>
            <a:ext cx="3319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4101" name="文本框 4"/>
          <p:cNvSpPr txBox="1"/>
          <p:nvPr/>
        </p:nvSpPr>
        <p:spPr>
          <a:xfrm>
            <a:off x="2589213" y="3673475"/>
            <a:ext cx="3319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  <p:sp>
        <p:nvSpPr>
          <p:cNvPr id="4104" name="文本框 1"/>
          <p:cNvSpPr txBox="1"/>
          <p:nvPr/>
        </p:nvSpPr>
        <p:spPr>
          <a:xfrm>
            <a:off x="2589213" y="1633538"/>
            <a:ext cx="3319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</p:txBody>
      </p:sp>
      <p:sp>
        <p:nvSpPr>
          <p:cNvPr id="4105" name="文本框 4"/>
          <p:cNvSpPr txBox="1"/>
          <p:nvPr/>
        </p:nvSpPr>
        <p:spPr>
          <a:xfrm>
            <a:off x="2589213" y="4459154"/>
            <a:ext cx="331946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实验报告及要求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4"/>
          <p:cNvSpPr txBox="1"/>
          <p:nvPr/>
        </p:nvSpPr>
        <p:spPr>
          <a:xfrm>
            <a:off x="3333750" y="374650"/>
            <a:ext cx="24669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</p:txBody>
      </p:sp>
      <p:sp>
        <p:nvSpPr>
          <p:cNvPr id="5123" name="矩形 2"/>
          <p:cNvSpPr/>
          <p:nvPr/>
        </p:nvSpPr>
        <p:spPr>
          <a:xfrm>
            <a:off x="393699" y="1939608"/>
            <a:ext cx="8347075" cy="175432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通过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学习将手机上的传感器用于做复合数据采集和应用，包括：多传感器协同测量，多维数据的记录、整理和分析。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框 4"/>
          <p:cNvSpPr txBox="1"/>
          <p:nvPr/>
        </p:nvSpPr>
        <p:spPr>
          <a:xfrm>
            <a:off x="2970213" y="374650"/>
            <a:ext cx="327342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实验设备</a:t>
            </a:r>
          </a:p>
        </p:txBody>
      </p:sp>
      <p:sp>
        <p:nvSpPr>
          <p:cNvPr id="2" name="矩形 1"/>
          <p:cNvSpPr/>
          <p:nvPr/>
        </p:nvSpPr>
        <p:spPr>
          <a:xfrm>
            <a:off x="1041795" y="2952176"/>
            <a:ext cx="463310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/>
              <a:defRPr/>
            </a:pPr>
            <a:r>
              <a:rPr lang="zh-CN" altLang="en-US" sz="2400" kern="1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智能手机</a:t>
            </a:r>
            <a:r>
              <a:rPr lang="zh-CN" altLang="en-US" sz="24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lang="zh-CN" altLang="en-US" sz="2400" kern="1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/>
              <a:defRPr/>
            </a:pPr>
            <a:endParaRPr lang="en-US" altLang="zh-CN" sz="24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/>
              <a:defRPr/>
            </a:pP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自行车一辆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/>
              <a:defRPr/>
            </a:pPr>
            <a:endParaRPr kumimoji="0" lang="zh-CN" altLang="zh-CN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 startAt="2"/>
              <a:defRPr/>
            </a:pPr>
            <a:r>
              <a:rPr lang="zh-CN" altLang="en-US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绳子</a:t>
            </a:r>
            <a:endParaRPr lang="en-US" altLang="zh-CN" sz="2400" kern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 startAt="2"/>
              <a:defRPr/>
            </a:pPr>
            <a:endParaRPr kumimoji="0" lang="zh-CN" altLang="zh-CN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 startAt="3"/>
              <a:defRPr/>
            </a:pP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尺子等测量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工具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 startAt="3"/>
              <a:defRPr/>
            </a:pPr>
            <a:endParaRPr kumimoji="0" lang="zh-CN" altLang="zh-CN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7" r="24755"/>
          <a:stretch/>
        </p:blipFill>
        <p:spPr>
          <a:xfrm>
            <a:off x="5505445" y="2392307"/>
            <a:ext cx="2907837" cy="3391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4"/>
          <p:cNvSpPr txBox="1"/>
          <p:nvPr/>
        </p:nvSpPr>
        <p:spPr>
          <a:xfrm>
            <a:off x="2970213" y="374650"/>
            <a:ext cx="3273425" cy="6461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7097" y="1595708"/>
            <a:ext cx="78650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一部或两部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固定在自行车上的合适地方。推着或骑着自行车行走一段距离，同时采集和自动记录手机上的多个传感器的值。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试着用这些值来分析描述路途的情况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自己编写程序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记录的值绘出自行车的运动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轨迹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图。最好能在网上下载一个当地的局部地貌图，把轨迹绘制这个图上。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轨迹上若干处（至少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处）有特点的地方（如拐弯、上坡、树荫）标出当时的各种传感器的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四、根据各点处的传感器的值，计算各种环境和运动参数，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时间、速度、加速度、坡度、拐弯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温度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、光照强度、噪声强度、颠簸程度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4"/>
          <p:cNvSpPr txBox="1"/>
          <p:nvPr/>
        </p:nvSpPr>
        <p:spPr>
          <a:xfrm>
            <a:off x="2970213" y="374650"/>
            <a:ext cx="3273425" cy="6461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4421" y="1422452"/>
            <a:ext cx="78650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各处状况对传感器值的影响（如有汽车从旁呼啸而过，所以噪声强度瞬时增大；到了树荫处，所以温度和亮度都暂时变低；下坡到了坡底转上坡，所以此处有较大的负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加速度。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六、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着用这些传感器的值计算一些间接的参数，如在某转弯处自行车转弯圆弧的半径，转弯时自行车向弯道内侧倾斜的角度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某下坡路段的长度；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某上坡路段人登脚踏的节奏（频率）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七、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分选择项：有条件的同学，可以增加蓝牙或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传输功能，把传感器数据实时传输到笔记本电脑上，由笔记本电脑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记录并实时绘制轨迹地图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2438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4"/>
          <p:cNvSpPr txBox="1"/>
          <p:nvPr/>
        </p:nvSpPr>
        <p:spPr>
          <a:xfrm>
            <a:off x="3560763" y="393700"/>
            <a:ext cx="22002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  <p:sp>
        <p:nvSpPr>
          <p:cNvPr id="8195" name="矩形 1"/>
          <p:cNvSpPr/>
          <p:nvPr/>
        </p:nvSpPr>
        <p:spPr>
          <a:xfrm>
            <a:off x="710951" y="1268900"/>
            <a:ext cx="7855529" cy="51706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、按照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描述，首先确定自己的实验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方案。手机固定在自行车的什么地方，采集什么传感器的值，可以获得什么样的环境参数和运动参数，用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什么计算方法来获得想要的值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、验证实验方案和计算方法。按照自己设计的方案，读取传感器的值，计算所要求的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结果，并用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其他方法验证（如用尺、照片、量角器通过几何计算得到的结果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、编写小程序，使得手机上可以实时显示测量计算的结果。如果不会编写小程序，建议学习一下。如果一时学不会，就用计算机编程实现计算和显示部分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、程序做好了，就重复做几次测量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考虑每次将自行车骑不同的路线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将自己程序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显示和计算的结果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与观察的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进行印证比较。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4"/>
          <p:cNvSpPr txBox="1"/>
          <p:nvPr/>
        </p:nvSpPr>
        <p:spPr>
          <a:xfrm>
            <a:off x="3614538" y="385813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1"/>
          <p:cNvSpPr txBox="1"/>
          <p:nvPr/>
        </p:nvSpPr>
        <p:spPr>
          <a:xfrm>
            <a:off x="850900" y="2447925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独立完成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12292" name="文本框 4"/>
          <p:cNvSpPr txBox="1"/>
          <p:nvPr/>
        </p:nvSpPr>
        <p:spPr>
          <a:xfrm>
            <a:off x="850900" y="3171825"/>
            <a:ext cx="7667458" cy="2246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  电子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档实验报告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由学习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委员收齐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在实验结束后的两周内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，通过电子邮件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发给助教瞿荣辉，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纸质档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报告等将来回到学校再提交。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收件邮箱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quronghui@hust.edu.cn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3" name="文本框 1"/>
          <p:cNvSpPr txBox="1"/>
          <p:nvPr/>
        </p:nvSpPr>
        <p:spPr>
          <a:xfrm>
            <a:off x="850900" y="1806575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4"/>
          <p:cNvSpPr txBox="1"/>
          <p:nvPr/>
        </p:nvSpPr>
        <p:spPr>
          <a:xfrm>
            <a:off x="3142900" y="384968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4"/>
          <p:cNvSpPr txBox="1"/>
          <p:nvPr/>
        </p:nvSpPr>
        <p:spPr>
          <a:xfrm>
            <a:off x="315913" y="1143000"/>
            <a:ext cx="62563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书写实验报告至少包括以下几点：</a:t>
            </a:r>
          </a:p>
        </p:txBody>
      </p:sp>
      <p:sp>
        <p:nvSpPr>
          <p:cNvPr id="13316" name="文本框 1"/>
          <p:cNvSpPr txBox="1"/>
          <p:nvPr/>
        </p:nvSpPr>
        <p:spPr>
          <a:xfrm>
            <a:off x="404813" y="2101850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</p:txBody>
      </p:sp>
      <p:sp>
        <p:nvSpPr>
          <p:cNvPr id="13317" name="文本框 1"/>
          <p:cNvSpPr txBox="1"/>
          <p:nvPr/>
        </p:nvSpPr>
        <p:spPr>
          <a:xfrm>
            <a:off x="403225" y="2703513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3318" name="文本框 1"/>
          <p:cNvSpPr txBox="1"/>
          <p:nvPr/>
        </p:nvSpPr>
        <p:spPr>
          <a:xfrm>
            <a:off x="404813" y="3305175"/>
            <a:ext cx="842645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实验方案（包括原理、计算公式）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文本框 1"/>
          <p:cNvSpPr txBox="1"/>
          <p:nvPr/>
        </p:nvSpPr>
        <p:spPr>
          <a:xfrm>
            <a:off x="393600" y="3999478"/>
            <a:ext cx="8585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实验过程、数据、结果（可以附上照片和截屏）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393600" y="4678928"/>
            <a:ext cx="6256337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程序核心代码及注释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401625" y="5360715"/>
            <a:ext cx="6256337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及问题分析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785</Words>
  <Application>Microsoft Office PowerPoint</Application>
  <PresentationFormat>全屏显示(4:3)</PresentationFormat>
  <Paragraphs>62</Paragraphs>
  <Slides>12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黑体</vt:lpstr>
      <vt:lpstr>宋体</vt:lpstr>
      <vt:lpstr>微软雅黑</vt:lpstr>
      <vt:lpstr>Arial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esong</cp:lastModifiedBy>
  <cp:revision>184</cp:revision>
  <dcterms:created xsi:type="dcterms:W3CDTF">2013-01-25T01:44:00Z</dcterms:created>
  <dcterms:modified xsi:type="dcterms:W3CDTF">2020-04-26T15:26:23Z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