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82" r:id="rId4"/>
    <p:sldId id="283" r:id="rId5"/>
    <p:sldId id="265" r:id="rId6"/>
    <p:sldId id="284" r:id="rId7"/>
    <p:sldId id="286" r:id="rId8"/>
    <p:sldId id="287" r:id="rId9"/>
    <p:sldId id="285" r:id="rId10"/>
    <p:sldId id="288" r:id="rId11"/>
    <p:sldId id="289" r:id="rId12"/>
    <p:sldId id="290" r:id="rId13"/>
    <p:sldId id="291" r:id="rId14"/>
    <p:sldId id="292" r:id="rId15"/>
    <p:sldId id="295" r:id="rId16"/>
    <p:sldId id="294" r:id="rId17"/>
    <p:sldId id="293" r:id="rId18"/>
  </p:sldIdLst>
  <p:sldSz cx="9144000" cy="5143500" type="screen16x9"/>
  <p:notesSz cx="6858000" cy="9144000"/>
  <p:embeddedFontLst>
    <p:embeddedFont>
      <p:font typeface="Anton" pitchFamily="2" charset="77"/>
      <p:regular r:id="rId20"/>
    </p:embeddedFont>
    <p:embeddedFont>
      <p:font typeface="Impact" panose="020B0806030902050204" pitchFamily="34" charset="0"/>
      <p:regular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Nunito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DD6D0-A23A-4543-BF92-CF135944B41F}">
  <a:tblStyle styleId="{221DD6D0-A23A-4543-BF92-CF135944B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0"/>
    <p:restoredTop sz="94577"/>
  </p:normalViewPr>
  <p:slideViewPr>
    <p:cSldViewPr snapToGrid="0">
      <p:cViewPr varScale="1">
        <p:scale>
          <a:sx n="155" d="100"/>
          <a:sy n="155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60a3cf719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60a3cf719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11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2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7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5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1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6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>
            <a:spLocks noGrp="1"/>
          </p:cNvSpPr>
          <p:nvPr>
            <p:ph type="body" idx="1"/>
          </p:nvPr>
        </p:nvSpPr>
        <p:spPr>
          <a:xfrm>
            <a:off x="614650" y="2617313"/>
            <a:ext cx="4304400" cy="21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26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573313" y="-1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8002628" y="-1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7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118507" y="1982714"/>
            <a:ext cx="7225393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/>
              <a:t>Bases de Datos II</a:t>
            </a:r>
            <a:endParaRPr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Excepciones, Cursores, Procedimientos, Funciones y Paquetes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E8502C-A756-049B-6897-1302686D8A4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2375" y="1843004"/>
            <a:ext cx="4695568" cy="2094681"/>
          </a:xfrm>
        </p:spPr>
        <p:txBody>
          <a:bodyPr/>
          <a:lstStyle/>
          <a:p>
            <a:pPr algn="l"/>
            <a:r>
              <a:rPr lang="es-HN" dirty="0"/>
              <a:t>Los procedimientos o funciones son bloques PL/SQL con nombre, que pueden recibir parámetros y pueden ser invocados desde distintos entornos: SQL*PLUS, Oracle*Forms, desde otros procedimientos y funciones y desde otras herramientas Oracle y aplicaciones.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6F78538-C242-647B-D9FE-1407D88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Procedimiento Almacenado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9B5AB-78F3-6C44-483C-AC25D2D0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8" y="1753457"/>
            <a:ext cx="4216057" cy="20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8D9A25A-8199-DF25-D17C-85608BD021E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6648" y="2571750"/>
            <a:ext cx="7620000" cy="1144200"/>
          </a:xfrm>
        </p:spPr>
        <p:txBody>
          <a:bodyPr/>
          <a:lstStyle/>
          <a:p>
            <a:pPr algn="l"/>
            <a:r>
              <a:rPr lang="es-HN" b="1" dirty="0"/>
              <a:t>IN</a:t>
            </a:r>
            <a:r>
              <a:rPr lang="es-HN" dirty="0"/>
              <a:t>: especifica que el parámetro es de entrada y que por tanto dicho parámetro tiene que tener un valor en el momento de llamar a la función o procedimiento. </a:t>
            </a:r>
          </a:p>
          <a:p>
            <a:pPr algn="l"/>
            <a:endParaRPr lang="es-HN" dirty="0"/>
          </a:p>
          <a:p>
            <a:pPr algn="l"/>
            <a:r>
              <a:rPr lang="es-HN" b="1" dirty="0"/>
              <a:t>OUT</a:t>
            </a:r>
            <a:r>
              <a:rPr lang="es-HN" dirty="0"/>
              <a:t>: especifica que se trata de un parámetro de salida. Son parámetros cuyo valor es devuelto después de la ejecución el procedimiento al bloque PL/SQL que lo llamó. </a:t>
            </a:r>
          </a:p>
          <a:p>
            <a:pPr algn="l"/>
            <a:endParaRPr lang="es-HN" dirty="0"/>
          </a:p>
          <a:p>
            <a:pPr algn="l"/>
            <a:r>
              <a:rPr lang="es-HN" b="1" dirty="0"/>
              <a:t>IN OUT</a:t>
            </a:r>
            <a:r>
              <a:rPr lang="es-HN" dirty="0"/>
              <a:t>: Son parámetros de entrada y salida a la vez. </a:t>
            </a:r>
          </a:p>
          <a:p>
            <a:pPr algn="l"/>
            <a:endParaRPr lang="es-HN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68609FB-7FF4-CE4B-99E0-0F5DD585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Procedimientos Almacenados</a:t>
            </a:r>
          </a:p>
        </p:txBody>
      </p:sp>
    </p:spTree>
    <p:extLst>
      <p:ext uri="{BB962C8B-B14F-4D97-AF65-F5344CB8AC3E}">
        <p14:creationId xmlns:p14="http://schemas.microsoft.com/office/powerpoint/2010/main" val="229097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6727F11-D676-3425-5E09-FB6E32AEC4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24728" y="1999650"/>
            <a:ext cx="6294443" cy="1144200"/>
          </a:xfrm>
        </p:spPr>
        <p:txBody>
          <a:bodyPr/>
          <a:lstStyle/>
          <a:p>
            <a:pPr algn="l"/>
            <a:r>
              <a:rPr lang="es-HN" dirty="0"/>
              <a:t>Agrupa componentes relacionados lógicamente</a:t>
            </a:r>
          </a:p>
          <a:p>
            <a:pPr algn="l"/>
            <a:endParaRPr lang="es-HN" dirty="0"/>
          </a:p>
          <a:p>
            <a:pPr algn="l"/>
            <a:r>
              <a:rPr lang="es-HN" dirty="0"/>
              <a:t>Consiste de 2 partes: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Una especificación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Un Cuerpo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2F46D8-DC3C-46A7-C8EE-B7031A60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Paquete</a:t>
            </a:r>
          </a:p>
        </p:txBody>
      </p:sp>
    </p:spTree>
    <p:extLst>
      <p:ext uri="{BB962C8B-B14F-4D97-AF65-F5344CB8AC3E}">
        <p14:creationId xmlns:p14="http://schemas.microsoft.com/office/powerpoint/2010/main" val="34344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54FA26C-A229-B8F3-2DA7-430A062F74B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00432" y="2032475"/>
            <a:ext cx="6145427" cy="1353276"/>
          </a:xfrm>
        </p:spPr>
        <p:txBody>
          <a:bodyPr/>
          <a:lstStyle/>
          <a:p>
            <a:r>
              <a:rPr lang="es-HN" dirty="0"/>
              <a:t>DBMS_OUTPUT</a:t>
            </a:r>
          </a:p>
          <a:p>
            <a:r>
              <a:rPr lang="es-HN" dirty="0"/>
              <a:t>UTL_FILE</a:t>
            </a:r>
          </a:p>
          <a:p>
            <a:r>
              <a:rPr lang="es-HN" dirty="0"/>
              <a:t>UTL_MAIL</a:t>
            </a:r>
          </a:p>
          <a:p>
            <a:r>
              <a:rPr lang="es-HN" dirty="0"/>
              <a:t>DBMS_ALERT</a:t>
            </a:r>
          </a:p>
          <a:p>
            <a:r>
              <a:rPr lang="es-HN" dirty="0"/>
              <a:t>DBMS_LOCK</a:t>
            </a:r>
          </a:p>
          <a:p>
            <a:r>
              <a:rPr lang="es-HN" dirty="0"/>
              <a:t>DBMS_SESSION</a:t>
            </a:r>
          </a:p>
          <a:p>
            <a:r>
              <a:rPr lang="es-HN" dirty="0"/>
              <a:t>DBMS_APPLICATION</a:t>
            </a:r>
          </a:p>
          <a:p>
            <a:r>
              <a:rPr lang="es-HN" dirty="0"/>
              <a:t>HTP</a:t>
            </a:r>
          </a:p>
          <a:p>
            <a:r>
              <a:rPr lang="es-HN" dirty="0"/>
              <a:t>DBMS_SCHEDULER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1557911-E46A-1C88-70BF-D8C958A7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Paquetes de Oracle</a:t>
            </a:r>
          </a:p>
        </p:txBody>
      </p:sp>
    </p:spTree>
    <p:extLst>
      <p:ext uri="{BB962C8B-B14F-4D97-AF65-F5344CB8AC3E}">
        <p14:creationId xmlns:p14="http://schemas.microsoft.com/office/powerpoint/2010/main" val="75254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09203C6-FF72-7A1B-6E68-A6FF27627A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3124" y="1227438"/>
            <a:ext cx="7578811" cy="1243913"/>
          </a:xfrm>
        </p:spPr>
        <p:txBody>
          <a:bodyPr/>
          <a:lstStyle/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r>
              <a:rPr lang="es-HN" dirty="0"/>
              <a:t>Los disparadores o triggers son bloques de código PLSQL asociados a una tabla y que se ejecutan automáticamente como reacción a una operación DML (insert, update, Delete)</a:t>
            </a:r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7250C2-B8A8-F321-A824-4AF9E65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Triggers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DEED4AF-A2FC-5E62-57FF-054B825D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71137"/>
              </p:ext>
            </p:extLst>
          </p:nvPr>
        </p:nvGraphicFramePr>
        <p:xfrm>
          <a:off x="1523950" y="2862820"/>
          <a:ext cx="6096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912856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005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HN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dirty="0"/>
                        <a:t>Eventos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HN" dirty="0"/>
                        <a:t>Before, After, Instead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dirty="0"/>
                        <a:t>Insert, update,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6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1BFA63D-BDC3-595B-E0E4-9032287CB04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9730" y="2032474"/>
            <a:ext cx="7208107" cy="19711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Registrar los cambios que se efectúan sobre las tablas y la identidad de quien los realizó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Realizar acciones cuando una tabla es modificada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Insertar, actualizar o eliminar datos de una tabla asociada en forma automática.</a:t>
            </a:r>
          </a:p>
          <a:p>
            <a:pPr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3744D8F-9EA2-2588-CB00-29E05F15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71342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09203C6-FF72-7A1B-6E68-A6FF27627A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50789" y="1949793"/>
            <a:ext cx="7578811" cy="1243913"/>
          </a:xfrm>
        </p:spPr>
        <p:txBody>
          <a:bodyPr/>
          <a:lstStyle/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7250C2-B8A8-F321-A824-4AF9E655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44500" y="0"/>
            <a:ext cx="6855000" cy="1144200"/>
          </a:xfrm>
        </p:spPr>
        <p:txBody>
          <a:bodyPr/>
          <a:lstStyle/>
          <a:p>
            <a:r>
              <a:rPr lang="es-HN" dirty="0"/>
              <a:t>Triggers Tipos y Eventos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FA0C8F-3D77-4A48-7A0F-E9CBCEFFB094}"/>
              </a:ext>
            </a:extLst>
          </p:cNvPr>
          <p:cNvSpPr txBox="1"/>
          <p:nvPr/>
        </p:nvSpPr>
        <p:spPr>
          <a:xfrm>
            <a:off x="543697" y="2050129"/>
            <a:ext cx="827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600" b="1" dirty="0">
                <a:solidFill>
                  <a:schemeClr val="dk1"/>
                </a:solidFill>
                <a:latin typeface="Nunito"/>
                <a:sym typeface="Nunito"/>
              </a:rPr>
              <a:t>Before</a:t>
            </a:r>
            <a:r>
              <a:rPr lang="es-HN" sz="1600" dirty="0">
                <a:solidFill>
                  <a:schemeClr val="dk1"/>
                </a:solidFill>
                <a:latin typeface="Nunito"/>
                <a:sym typeface="Nunito"/>
              </a:rPr>
              <a:t> : se ejecuta antes del evento especificado.</a:t>
            </a:r>
          </a:p>
          <a:p>
            <a:endParaRPr lang="es-HN" sz="1600" dirty="0">
              <a:solidFill>
                <a:schemeClr val="dk1"/>
              </a:solidFill>
              <a:latin typeface="Nunito"/>
              <a:sym typeface="Nunito"/>
            </a:endParaRPr>
          </a:p>
          <a:p>
            <a:r>
              <a:rPr lang="es-HN" sz="1600" b="1" dirty="0">
                <a:solidFill>
                  <a:schemeClr val="dk1"/>
                </a:solidFill>
                <a:latin typeface="Nunito"/>
                <a:sym typeface="Nunito"/>
              </a:rPr>
              <a:t>After</a:t>
            </a:r>
            <a:r>
              <a:rPr lang="es-HN" sz="1600" dirty="0">
                <a:solidFill>
                  <a:schemeClr val="dk1"/>
                </a:solidFill>
                <a:latin typeface="Nunito"/>
                <a:sym typeface="Nunito"/>
              </a:rPr>
              <a:t>: se ejecuta despues del evento especificado.</a:t>
            </a:r>
          </a:p>
          <a:p>
            <a:endParaRPr lang="es-HN" sz="1600" dirty="0">
              <a:solidFill>
                <a:schemeClr val="dk1"/>
              </a:solidFill>
              <a:latin typeface="Nunito"/>
              <a:sym typeface="Nunito"/>
            </a:endParaRPr>
          </a:p>
          <a:p>
            <a:r>
              <a:rPr lang="es-HN" sz="1600" b="1" dirty="0">
                <a:solidFill>
                  <a:schemeClr val="dk1"/>
                </a:solidFill>
                <a:latin typeface="Nunito"/>
                <a:sym typeface="Nunito"/>
              </a:rPr>
              <a:t>Instead Of</a:t>
            </a:r>
            <a:r>
              <a:rPr lang="es-HN" sz="1600" dirty="0">
                <a:solidFill>
                  <a:schemeClr val="dk1"/>
                </a:solidFill>
                <a:latin typeface="Nunito"/>
                <a:sym typeface="Nunito"/>
              </a:rPr>
              <a:t>:  solo puede definirse sobre vistas, anula la sentencia disparadora, se ejecuta en lugar de otra sentencia (ni antes ni después)</a:t>
            </a:r>
          </a:p>
        </p:txBody>
      </p:sp>
    </p:spTree>
    <p:extLst>
      <p:ext uri="{BB962C8B-B14F-4D97-AF65-F5344CB8AC3E}">
        <p14:creationId xmlns:p14="http://schemas.microsoft.com/office/powerpoint/2010/main" val="6417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46B741-79C4-E916-5BAA-302193CD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Disparadores/Triggers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B20E3A-0837-77F1-6454-164D6C85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03" y="1489763"/>
            <a:ext cx="5680087" cy="24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618624" y="1432936"/>
            <a:ext cx="7124943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HN" sz="1200" dirty="0"/>
              <a:t>Puedo controlar posibles error</a:t>
            </a:r>
          </a:p>
          <a:p>
            <a:pPr lvl="1"/>
            <a:r>
              <a:rPr lang="es-HN" sz="1200" dirty="0"/>
              <a:t>Excepciones de Sintaxis</a:t>
            </a:r>
          </a:p>
          <a:p>
            <a:pPr lvl="1"/>
            <a:r>
              <a:rPr lang="es-HN" sz="1200" dirty="0"/>
              <a:t>Excepciones de Datos Vacios</a:t>
            </a:r>
          </a:p>
          <a:p>
            <a:pPr lvl="1"/>
            <a:r>
              <a:rPr lang="es-HN" sz="1200" dirty="0"/>
              <a:t>Excepciones Inesperadas</a:t>
            </a:r>
          </a:p>
          <a:p>
            <a:pPr lvl="1"/>
            <a:endParaRPr lang="es-HN" dirty="0"/>
          </a:p>
          <a:p>
            <a:r>
              <a:rPr lang="es-HN" dirty="0"/>
              <a:t>Excepciones de Oracle</a:t>
            </a:r>
          </a:p>
          <a:p>
            <a:r>
              <a:rPr lang="es-HN" dirty="0"/>
              <a:t>Excepciones Definidas por el usuario</a:t>
            </a:r>
          </a:p>
          <a:p>
            <a:pPr marL="0" indent="0">
              <a:buNone/>
            </a:pPr>
            <a:endParaRPr lang="es-HN" sz="1200" dirty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sz="1200" dirty="0"/>
              <a:t>Todos los errores generalmente tienen un código proporcionado por oracle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Excepciones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8514D0-85C5-1571-890D-0A6777205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95" y="1290251"/>
            <a:ext cx="3775735" cy="2317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4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Excepciones</a:t>
            </a:r>
            <a:endParaRPr dirty="0"/>
          </a:p>
        </p:txBody>
      </p:sp>
      <p:grpSp>
        <p:nvGrpSpPr>
          <p:cNvPr id="1016" name="Google Shape;1016;p54"/>
          <p:cNvGrpSpPr/>
          <p:nvPr/>
        </p:nvGrpSpPr>
        <p:grpSpPr>
          <a:xfrm>
            <a:off x="6855691" y="1714915"/>
            <a:ext cx="2288561" cy="2856495"/>
            <a:chOff x="6855691" y="1714915"/>
            <a:chExt cx="2288561" cy="2856495"/>
          </a:xfrm>
        </p:grpSpPr>
        <p:sp>
          <p:nvSpPr>
            <p:cNvPr id="1017" name="Google Shape;1017;p54"/>
            <p:cNvSpPr/>
            <p:nvPr/>
          </p:nvSpPr>
          <p:spPr>
            <a:xfrm>
              <a:off x="7429010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 rot="10800000">
              <a:off x="8001142" y="399916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 rot="10800000">
              <a:off x="7428981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998011" y="342941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 rot="10800000">
              <a:off x="8001099" y="22856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 rot="10800000">
              <a:off x="7429012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 rot="10800000">
              <a:off x="6855691" y="342943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427781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 rot="10800000">
              <a:off x="6858061" y="228557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999178" y="285785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7993603" y="171491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8572005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 rot="10800000">
              <a:off x="8571975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 rot="10800000">
              <a:off x="8572007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8570776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 rot="10800000">
              <a:off x="8569525" y="1716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7429003" y="17165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594F7E5-0673-4974-C965-9E48ACDB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7" y="1548714"/>
            <a:ext cx="7224584" cy="25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5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HN" dirty="0"/>
              <a:t>PL/SQL utiliza cursores para gestionar las instrucciones SELECT</a:t>
            </a:r>
          </a:p>
          <a:p>
            <a:pPr marL="139700" indent="0" algn="l"/>
            <a:endParaRPr lang="es-HN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HN" dirty="0"/>
              <a:t>Un cursor es un mecanismo que provee una forma para seleccionar multiples filas de datos</a:t>
            </a:r>
          </a:p>
          <a:p>
            <a:pPr marL="139700" indent="0" algn="l"/>
            <a:endParaRPr lang="es-HN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s-HN" dirty="0"/>
              <a:t>Un cursor es basicamente un area de memoria que contiene una sentencia SQL  e información para procesarla.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47376" y="1270171"/>
            <a:ext cx="7870371" cy="3211212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Implicitos: Este tipo de cursores se utiliza para operaciones SELECT INTO. Se usan cuando la consulta devuelve un único registro.</a:t>
            </a:r>
          </a:p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Explicitos: Son los cursores que son declarados y controlados por el programador.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  <p:pic>
        <p:nvPicPr>
          <p:cNvPr id="1028" name="Picture 4" descr="PL/SQL Cursors - Oracle Appplications">
            <a:extLst>
              <a:ext uri="{FF2B5EF4-FFF2-40B4-BE49-F238E27FC236}">
                <a16:creationId xmlns:a16="http://schemas.microsoft.com/office/drawing/2014/main" id="{0B63222B-CF6D-7655-65C9-A819447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7" y="1563453"/>
            <a:ext cx="7358694" cy="26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1A69F1-D047-A89E-D731-BB6BE921F26C}"/>
              </a:ext>
            </a:extLst>
          </p:cNvPr>
          <p:cNvSpPr txBox="1"/>
          <p:nvPr/>
        </p:nvSpPr>
        <p:spPr>
          <a:xfrm>
            <a:off x="709015" y="1713345"/>
            <a:ext cx="7464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Un cursor se define como cualquier otra variable de PL/SQL y debe nombrarse de acuerdo a los mismos convenios que cualquier otra variable. Los cursores implicitos no necesitan declaración.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C70792-06EC-0374-33B2-301FABA1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74" y="2585836"/>
            <a:ext cx="6193453" cy="15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9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25CFEF-CE11-B54C-4D19-BA3E4465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23" y="1889210"/>
            <a:ext cx="6593153" cy="22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Cursores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1A69F1-D047-A89E-D731-BB6BE921F26C}"/>
              </a:ext>
            </a:extLst>
          </p:cNvPr>
          <p:cNvSpPr txBox="1"/>
          <p:nvPr/>
        </p:nvSpPr>
        <p:spPr>
          <a:xfrm>
            <a:off x="806077" y="2290119"/>
            <a:ext cx="7464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SQL%ISOPEN: True si el cursor está abierto.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SQL%FOUND: True si devuelve una fila</a:t>
            </a:r>
          </a:p>
          <a:p>
            <a:pPr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SQL%NOTFOUND: True si no se devuelve ninguna fila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SQL%ROWCOUNT: Proporciona el número total de filas devueltas hasta ese momento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1976394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14811</TotalTime>
  <Words>513</Words>
  <Application>Microsoft Macintosh PowerPoint</Application>
  <PresentationFormat>Presentación en pantalla (16:9)</PresentationFormat>
  <Paragraphs>91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Impact</vt:lpstr>
      <vt:lpstr>Anton</vt:lpstr>
      <vt:lpstr>Montserrat</vt:lpstr>
      <vt:lpstr>Nunito</vt:lpstr>
      <vt:lpstr>Muli</vt:lpstr>
      <vt:lpstr>Arial</vt:lpstr>
      <vt:lpstr>Modern Breakthrough by Slidesgo</vt:lpstr>
      <vt:lpstr>Bases de Datos II</vt:lpstr>
      <vt:lpstr>Excepciones</vt:lpstr>
      <vt:lpstr>Excepciones</vt:lpstr>
      <vt:lpstr>Cursores</vt:lpstr>
      <vt:lpstr>Cursores</vt:lpstr>
      <vt:lpstr>Cursores</vt:lpstr>
      <vt:lpstr>Cursores</vt:lpstr>
      <vt:lpstr>Cursores</vt:lpstr>
      <vt:lpstr>Cursores</vt:lpstr>
      <vt:lpstr>Procedimiento Almacenado</vt:lpstr>
      <vt:lpstr>Procedimientos Almacenados</vt:lpstr>
      <vt:lpstr>Paquete</vt:lpstr>
      <vt:lpstr>Paquetes de Oracle</vt:lpstr>
      <vt:lpstr>Triggers</vt:lpstr>
      <vt:lpstr>Funcionalidades</vt:lpstr>
      <vt:lpstr>Triggers Tipos y Eventos</vt:lpstr>
      <vt:lpstr>Disparadores/Triggers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II</dc:title>
  <cp:lastModifiedBy>Cindy Euceda</cp:lastModifiedBy>
  <cp:revision>18</cp:revision>
  <dcterms:modified xsi:type="dcterms:W3CDTF">2022-09-30T21:56:27Z</dcterms:modified>
</cp:coreProperties>
</file>