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0FFE5CD-8835-4C20-876C-5C4438862057}">
  <a:tblStyle styleId="{80FFE5CD-8835-4C20-876C-5C44388620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f6e75aede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f6e75aede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168f1a3f3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168f1a3f3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04aa810ad4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04aa810ad4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168f1a3f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168f1a3f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f93e53839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f93e53839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04aa810ad4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04aa810ad4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f6e75aede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f6e75aede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04aa810ad4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04aa810ad4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04aa810ad4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04aa810ad4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Required to preserve the syntactic and semantic meaning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04aa810ad4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04aa810ad4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c38d6a9b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c38d6a9b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04aa810ad4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04aa810ad4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c38f2da429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c38f2da429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04aa810ad4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04aa810ad4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c5fa66584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c5fa66584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c5fa665849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c5fa665849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f6f8ca30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f6f8ca302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f6f8ca302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f6f8ca302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f6f8ca302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f6f8ca302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04aa810ad4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04aa810ad4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f6f8ca3027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f6f8ca3027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04aa810ad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04aa810ad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f6f8ca3027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f6f8ca3027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f6f8ca3027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f6f8ca3027_1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f6f8ca3027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f6f8ca3027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f6f8ca3027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f6f8ca3027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f92d77ff2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f92d77ff2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04aa810ad4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04aa810ad4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f92d77ff2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f92d77ff2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f92d77ff2a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f92d77ff2a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f6f8ca3027_1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f6f8ca3027_1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04aa810ad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04aa810ad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161b72d583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161b72d583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161b72d583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161b72d583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Due to the time constraints and complexity of project, we could only design our model to a limited level. However there is always room for improvement.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c38f2da42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c38f2da42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c38f2da429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c38f2da429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f6e75aede0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f6e75aede0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c38f2da42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c38f2da42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c38f2da42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c38f2da429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c38f2da42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c38f2da42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c38f2da429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c38f2da429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165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None/>
              <a:defRPr sz="4400" b="1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594188"/>
            <a:ext cx="8520600" cy="27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167651" y="4663225"/>
            <a:ext cx="867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2"/>
          </p:nvPr>
        </p:nvSpPr>
        <p:spPr>
          <a:xfrm>
            <a:off x="8167651" y="4663225"/>
            <a:ext cx="867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167651" y="4663225"/>
            <a:ext cx="867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8167651" y="4663225"/>
            <a:ext cx="867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167651" y="4663225"/>
            <a:ext cx="867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167651" y="4739425"/>
            <a:ext cx="867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4"/>
          <p:cNvSpPr txBox="1"/>
          <p:nvPr/>
        </p:nvSpPr>
        <p:spPr>
          <a:xfrm>
            <a:off x="50089" y="4790000"/>
            <a:ext cx="1378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09/03/2023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167651" y="4663225"/>
            <a:ext cx="867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167651" y="4663225"/>
            <a:ext cx="867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167651" y="4663225"/>
            <a:ext cx="867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167651" y="4663225"/>
            <a:ext cx="867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167651" y="4663225"/>
            <a:ext cx="867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167651" y="4663225"/>
            <a:ext cx="867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220925" y="4451650"/>
            <a:ext cx="509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311700" y="76525"/>
            <a:ext cx="8520600" cy="138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00"/>
              <a:t>Automatic Name-based Software Bug Detection during Static Program Analysis</a:t>
            </a:r>
            <a:endParaRPr sz="3200" b="1"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311700" y="1592075"/>
            <a:ext cx="85206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Team Members:</a:t>
            </a:r>
            <a:endParaRPr sz="1700" b="1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b="1">
                <a:solidFill>
                  <a:schemeClr val="dk1"/>
                </a:solidFill>
              </a:rPr>
              <a:t>Shashank Ghimire (THA076BEI032)</a:t>
            </a:r>
            <a:endParaRPr sz="1700" b="1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b="1">
                <a:solidFill>
                  <a:schemeClr val="dk1"/>
                </a:solidFill>
              </a:rPr>
              <a:t>Shirshak Acharya (THA076BEI033)</a:t>
            </a:r>
            <a:endParaRPr sz="1700" b="1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b="1">
                <a:solidFill>
                  <a:schemeClr val="dk1"/>
                </a:solidFill>
              </a:rPr>
              <a:t>Yunij Karki (THA076BEI044)</a:t>
            </a:r>
            <a:endParaRPr sz="1700" b="1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</a:rPr>
              <a:t>Dipu Dahal (THA076BEI045)</a:t>
            </a:r>
            <a:endParaRPr sz="1700" b="1"/>
          </a:p>
        </p:txBody>
      </p:sp>
      <p:sp>
        <p:nvSpPr>
          <p:cNvPr id="59" name="Google Shape;59;p13"/>
          <p:cNvSpPr txBox="1"/>
          <p:nvPr/>
        </p:nvSpPr>
        <p:spPr>
          <a:xfrm>
            <a:off x="661650" y="3848100"/>
            <a:ext cx="78207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Department of Electronics and Computer Engineering</a:t>
            </a:r>
            <a:endParaRPr sz="17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Institute of Engineering, Thapathali Campus</a:t>
            </a:r>
            <a:endParaRPr sz="1700"/>
          </a:p>
        </p:txBody>
      </p:sp>
      <p:sp>
        <p:nvSpPr>
          <p:cNvPr id="60" name="Google Shape;60;p13"/>
          <p:cNvSpPr txBox="1"/>
          <p:nvPr/>
        </p:nvSpPr>
        <p:spPr>
          <a:xfrm>
            <a:off x="661650" y="4515400"/>
            <a:ext cx="7820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March 9, 2023</a:t>
            </a:r>
            <a:endParaRPr sz="1700"/>
          </a:p>
        </p:txBody>
      </p:sp>
      <p:sp>
        <p:nvSpPr>
          <p:cNvPr id="61" name="Google Shape;61;p13"/>
          <p:cNvSpPr txBox="1"/>
          <p:nvPr/>
        </p:nvSpPr>
        <p:spPr>
          <a:xfrm>
            <a:off x="661650" y="3117525"/>
            <a:ext cx="78207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Under the Supervision of</a:t>
            </a:r>
            <a:endParaRPr sz="17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Er. Dinesh Baniya Kshatri</a:t>
            </a:r>
            <a:endParaRPr sz="17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10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Methodology - [3]</a:t>
            </a:r>
            <a:endParaRPr sz="3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(Working Principle)</a:t>
            </a:r>
            <a:endParaRPr sz="2400"/>
          </a:p>
        </p:txBody>
      </p:sp>
      <p:sp>
        <p:nvSpPr>
          <p:cNvPr id="127" name="Google Shape;127;p22"/>
          <p:cNvSpPr txBox="1">
            <a:spLocks noGrp="1"/>
          </p:cNvSpPr>
          <p:nvPr>
            <p:ph type="sldNum" idx="12"/>
          </p:nvPr>
        </p:nvSpPr>
        <p:spPr>
          <a:xfrm>
            <a:off x="8167651" y="4739425"/>
            <a:ext cx="867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399400" y="1319650"/>
            <a:ext cx="8433000" cy="36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CodeT5 tokenizer was fine-tuned on C code</a:t>
            </a:r>
            <a:endParaRPr sz="2200">
              <a:solidFill>
                <a:schemeClr val="dk1"/>
              </a:solidFill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Code tokenization and Embedding vector generation was done</a:t>
            </a:r>
            <a:endParaRPr sz="2200">
              <a:solidFill>
                <a:schemeClr val="dk1"/>
              </a:solidFill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Model was trained with DistilBERT &amp; CodeT5 tokenizer</a:t>
            </a:r>
            <a:endParaRPr sz="2200">
              <a:solidFill>
                <a:schemeClr val="dk1"/>
              </a:solidFill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Hyperparameters were tuned using Grid Search</a:t>
            </a:r>
            <a:endParaRPr sz="2200">
              <a:solidFill>
                <a:schemeClr val="dk1"/>
              </a:solidFill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Transformer outputs result as 0 (correct) or 1 (incorrect)</a:t>
            </a:r>
            <a:endParaRPr sz="2200">
              <a:solidFill>
                <a:schemeClr val="dk1"/>
              </a:solidFill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Client-side and server-side web app were implemented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>
            <a:spLocks noGrp="1"/>
          </p:cNvSpPr>
          <p:nvPr>
            <p:ph type="title"/>
          </p:nvPr>
        </p:nvSpPr>
        <p:spPr>
          <a:xfrm>
            <a:off x="391550" y="38350"/>
            <a:ext cx="8520600" cy="11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</a:rPr>
              <a:t>Methodology - [4]:</a:t>
            </a:r>
            <a:r>
              <a:rPr lang="en" sz="2800">
                <a:solidFill>
                  <a:schemeClr val="dk1"/>
                </a:solidFill>
              </a:rPr>
              <a:t> </a:t>
            </a:r>
            <a:endParaRPr sz="28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(AST - General Structure of Function Declaration)</a:t>
            </a:r>
            <a:endParaRPr sz="2400"/>
          </a:p>
        </p:txBody>
      </p:sp>
      <p:sp>
        <p:nvSpPr>
          <p:cNvPr id="134" name="Google Shape;134;p23"/>
          <p:cNvSpPr txBox="1">
            <a:spLocks noGrp="1"/>
          </p:cNvSpPr>
          <p:nvPr>
            <p:ph type="sldNum" idx="12"/>
          </p:nvPr>
        </p:nvSpPr>
        <p:spPr>
          <a:xfrm>
            <a:off x="8167651" y="4739425"/>
            <a:ext cx="867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6500" y="2616988"/>
            <a:ext cx="438175" cy="48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/>
          <p:cNvPicPr preferRelativeResize="0"/>
          <p:nvPr/>
        </p:nvPicPr>
        <p:blipFill rotWithShape="1">
          <a:blip r:embed="rId4">
            <a:alphaModFix/>
          </a:blip>
          <a:srcRect l="4387" r="4012"/>
          <a:stretch/>
        </p:blipFill>
        <p:spPr>
          <a:xfrm>
            <a:off x="5274675" y="1653987"/>
            <a:ext cx="3637475" cy="2323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7600" y="1132513"/>
            <a:ext cx="3938201" cy="3608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>
            <a:spLocks noGrp="1"/>
          </p:cNvSpPr>
          <p:nvPr>
            <p:ph type="title"/>
          </p:nvPr>
        </p:nvSpPr>
        <p:spPr>
          <a:xfrm>
            <a:off x="355600" y="183250"/>
            <a:ext cx="8520600" cy="71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Methodology - [5]: </a:t>
            </a:r>
            <a:endParaRPr sz="3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(</a:t>
            </a:r>
            <a:r>
              <a:rPr lang="en" sz="2400"/>
              <a:t>AST Generation - Function Arguments Swap</a:t>
            </a:r>
            <a:r>
              <a:rPr lang="en" sz="2800"/>
              <a:t>)</a:t>
            </a:r>
            <a:endParaRPr sz="2800"/>
          </a:p>
        </p:txBody>
      </p:sp>
      <p:sp>
        <p:nvSpPr>
          <p:cNvPr id="143" name="Google Shape;143;p24"/>
          <p:cNvSpPr txBox="1">
            <a:spLocks noGrp="1"/>
          </p:cNvSpPr>
          <p:nvPr>
            <p:ph type="sldNum" idx="12"/>
          </p:nvPr>
        </p:nvSpPr>
        <p:spPr>
          <a:xfrm>
            <a:off x="8167651" y="4739425"/>
            <a:ext cx="867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44" name="Google Shape;144;p24"/>
          <p:cNvSpPr txBox="1">
            <a:spLocks noGrp="1"/>
          </p:cNvSpPr>
          <p:nvPr>
            <p:ph type="body" idx="1"/>
          </p:nvPr>
        </p:nvSpPr>
        <p:spPr>
          <a:xfrm>
            <a:off x="399400" y="1319650"/>
            <a:ext cx="8433000" cy="36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800"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7825" y="2571738"/>
            <a:ext cx="438175" cy="48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6000" y="2390375"/>
            <a:ext cx="3489399" cy="112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6200" y="1062850"/>
            <a:ext cx="4451500" cy="370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>
            <a:spLocks noGrp="1"/>
          </p:cNvSpPr>
          <p:nvPr>
            <p:ph type="title"/>
          </p:nvPr>
        </p:nvSpPr>
        <p:spPr>
          <a:xfrm>
            <a:off x="311700" y="110150"/>
            <a:ext cx="8520600" cy="11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</a:rPr>
              <a:t>Methodology - [6]: </a:t>
            </a:r>
            <a:endParaRPr sz="32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(AST Generation - Wrong Binary Operator)</a:t>
            </a:r>
            <a:endParaRPr sz="2400"/>
          </a:p>
        </p:txBody>
      </p:sp>
      <p:sp>
        <p:nvSpPr>
          <p:cNvPr id="153" name="Google Shape;153;p25"/>
          <p:cNvSpPr txBox="1">
            <a:spLocks noGrp="1"/>
          </p:cNvSpPr>
          <p:nvPr>
            <p:ph type="sldNum" idx="12"/>
          </p:nvPr>
        </p:nvSpPr>
        <p:spPr>
          <a:xfrm>
            <a:off x="8167651" y="4739425"/>
            <a:ext cx="867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154" name="Google Shape;1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5875" y="2490188"/>
            <a:ext cx="438175" cy="48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7125" y="1564900"/>
            <a:ext cx="2936800" cy="2753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0325" y="1254275"/>
            <a:ext cx="4394150" cy="356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>
            <a:spLocks noGrp="1"/>
          </p:cNvSpPr>
          <p:nvPr>
            <p:ph type="title"/>
          </p:nvPr>
        </p:nvSpPr>
        <p:spPr>
          <a:xfrm rot="-5400000">
            <a:off x="-3195600" y="1873350"/>
            <a:ext cx="8520600" cy="13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550">
                <a:solidFill>
                  <a:schemeClr val="dk1"/>
                </a:solidFill>
              </a:rPr>
              <a:t>Methodology - [7]:</a:t>
            </a:r>
            <a:r>
              <a:rPr lang="en" sz="3200">
                <a:solidFill>
                  <a:schemeClr val="dk1"/>
                </a:solidFill>
              </a:rPr>
              <a:t> </a:t>
            </a:r>
            <a:endParaRPr sz="32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50">
                <a:solidFill>
                  <a:schemeClr val="dk1"/>
                </a:solidFill>
              </a:rPr>
              <a:t>(Possible Operator Exchanges)</a:t>
            </a:r>
            <a:endParaRPr sz="2650"/>
          </a:p>
        </p:txBody>
      </p:sp>
      <p:sp>
        <p:nvSpPr>
          <p:cNvPr id="162" name="Google Shape;162;p26"/>
          <p:cNvSpPr txBox="1">
            <a:spLocks noGrp="1"/>
          </p:cNvSpPr>
          <p:nvPr>
            <p:ph type="sldNum" idx="12"/>
          </p:nvPr>
        </p:nvSpPr>
        <p:spPr>
          <a:xfrm>
            <a:off x="8167651" y="4739425"/>
            <a:ext cx="867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163" name="Google Shape;1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4350" y="149375"/>
            <a:ext cx="5351126" cy="4795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7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Methodology - [8]:</a:t>
            </a:r>
            <a:r>
              <a:rPr lang="en" sz="2800"/>
              <a:t> </a:t>
            </a:r>
            <a:endParaRPr sz="2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(Negative Sample Generation - Swapped Function Args)</a:t>
            </a:r>
            <a:endParaRPr sz="2400"/>
          </a:p>
        </p:txBody>
      </p:sp>
      <p:sp>
        <p:nvSpPr>
          <p:cNvPr id="169" name="Google Shape;169;p27"/>
          <p:cNvSpPr txBox="1">
            <a:spLocks noGrp="1"/>
          </p:cNvSpPr>
          <p:nvPr>
            <p:ph type="sldNum" idx="12"/>
          </p:nvPr>
        </p:nvSpPr>
        <p:spPr>
          <a:xfrm>
            <a:off x="8167651" y="4739425"/>
            <a:ext cx="867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70" name="Google Shape;170;p27"/>
          <p:cNvSpPr txBox="1">
            <a:spLocks noGrp="1"/>
          </p:cNvSpPr>
          <p:nvPr>
            <p:ph type="body" idx="1"/>
          </p:nvPr>
        </p:nvSpPr>
        <p:spPr>
          <a:xfrm>
            <a:off x="392472" y="1113925"/>
            <a:ext cx="8520600" cy="36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>
                <a:solidFill>
                  <a:schemeClr val="dk1"/>
                </a:solidFill>
              </a:rPr>
              <a:t>Positive sample extracted from AST for Swapped function args bug</a:t>
            </a:r>
            <a:endParaRPr sz="2400" dirty="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 dirty="0">
                <a:solidFill>
                  <a:schemeClr val="dk1"/>
                </a:solidFill>
              </a:rPr>
              <a:t>Label positive sample as 0</a:t>
            </a:r>
            <a:endParaRPr sz="2400" dirty="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 dirty="0">
                <a:solidFill>
                  <a:schemeClr val="dk1"/>
                </a:solidFill>
              </a:rPr>
              <a:t>Swap the operator and label sample as 1 (negative)</a:t>
            </a:r>
            <a:endParaRPr sz="2400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800" dirty="0"/>
              <a:t>     </a:t>
            </a:r>
            <a:endParaRPr sz="2800" dirty="0"/>
          </a:p>
        </p:txBody>
      </p:sp>
      <p:graphicFrame>
        <p:nvGraphicFramePr>
          <p:cNvPr id="171" name="Google Shape;171;p27"/>
          <p:cNvGraphicFramePr/>
          <p:nvPr>
            <p:extLst>
              <p:ext uri="{D42A27DB-BD31-4B8C-83A1-F6EECF244321}">
                <p14:modId xmlns:p14="http://schemas.microsoft.com/office/powerpoint/2010/main" val="2912138691"/>
              </p:ext>
            </p:extLst>
          </p:nvPr>
        </p:nvGraphicFramePr>
        <p:xfrm>
          <a:off x="540662" y="3349075"/>
          <a:ext cx="8062675" cy="1390350"/>
        </p:xfrm>
        <a:graphic>
          <a:graphicData uri="http://schemas.openxmlformats.org/drawingml/2006/table">
            <a:tbl>
              <a:tblPr>
                <a:noFill/>
                <a:tableStyleId>{80FFE5CD-8835-4C20-876C-5C4438862057}</a:tableStyleId>
              </a:tblPr>
              <a:tblGrid>
                <a:gridCol w="1450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6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4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2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3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function_name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arg1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arg2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arg_type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param1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param2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labels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setDimension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width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height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setDimension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height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width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7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Methodology - [9]:</a:t>
            </a:r>
            <a:r>
              <a:rPr lang="en" sz="2800"/>
              <a:t> </a:t>
            </a:r>
            <a:endParaRPr sz="2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(Negative Sample Generation - Wrong Binary Operator)</a:t>
            </a:r>
            <a:endParaRPr sz="2400"/>
          </a:p>
        </p:txBody>
      </p:sp>
      <p:sp>
        <p:nvSpPr>
          <p:cNvPr id="177" name="Google Shape;177;p28"/>
          <p:cNvSpPr txBox="1">
            <a:spLocks noGrp="1"/>
          </p:cNvSpPr>
          <p:nvPr>
            <p:ph type="sldNum" idx="12"/>
          </p:nvPr>
        </p:nvSpPr>
        <p:spPr>
          <a:xfrm>
            <a:off x="8167651" y="4739425"/>
            <a:ext cx="867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178" name="Google Shape;178;p28"/>
          <p:cNvSpPr txBox="1">
            <a:spLocks noGrp="1"/>
          </p:cNvSpPr>
          <p:nvPr>
            <p:ph type="body" idx="1"/>
          </p:nvPr>
        </p:nvSpPr>
        <p:spPr>
          <a:xfrm>
            <a:off x="365400" y="1099723"/>
            <a:ext cx="8520600" cy="36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 dirty="0">
                <a:solidFill>
                  <a:schemeClr val="dk1"/>
                </a:solidFill>
              </a:rPr>
              <a:t>Positive sample extracted from AST for Wrong binary operator bug</a:t>
            </a:r>
            <a:endParaRPr sz="2200" dirty="0">
              <a:solidFill>
                <a:schemeClr val="dk1"/>
              </a:solidFill>
            </a:endParaRPr>
          </a:p>
          <a:p>
            <a:pPr marL="457200" lvl="0" indent="-3683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dirty="0">
                <a:solidFill>
                  <a:schemeClr val="dk1"/>
                </a:solidFill>
              </a:rPr>
              <a:t>Label positive sample as 0</a:t>
            </a:r>
            <a:endParaRPr sz="2200" dirty="0">
              <a:solidFill>
                <a:schemeClr val="dk1"/>
              </a:solidFill>
            </a:endParaRPr>
          </a:p>
          <a:p>
            <a:pPr marL="457200" lvl="0" indent="-3683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dirty="0">
                <a:solidFill>
                  <a:schemeClr val="dk1"/>
                </a:solidFill>
              </a:rPr>
              <a:t>Swap the operator and label sample as 1 (negative)</a:t>
            </a:r>
            <a:endParaRPr sz="2200" dirty="0"/>
          </a:p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800" dirty="0"/>
              <a:t>     </a:t>
            </a:r>
            <a:endParaRPr sz="2800" dirty="0"/>
          </a:p>
        </p:txBody>
      </p:sp>
      <p:graphicFrame>
        <p:nvGraphicFramePr>
          <p:cNvPr id="179" name="Google Shape;179;p28"/>
          <p:cNvGraphicFramePr/>
          <p:nvPr>
            <p:extLst>
              <p:ext uri="{D42A27DB-BD31-4B8C-83A1-F6EECF244321}">
                <p14:modId xmlns:p14="http://schemas.microsoft.com/office/powerpoint/2010/main" val="1376767188"/>
              </p:ext>
            </p:extLst>
          </p:nvPr>
        </p:nvGraphicFramePr>
        <p:xfrm>
          <a:off x="495300" y="3188277"/>
          <a:ext cx="8260800" cy="1398750"/>
        </p:xfrm>
        <a:graphic>
          <a:graphicData uri="http://schemas.openxmlformats.org/drawingml/2006/table">
            <a:tbl>
              <a:tblPr>
                <a:noFill/>
                <a:tableStyleId>{80FFE5CD-8835-4C20-876C-5C4438862057}</a:tableStyleId>
              </a:tblPr>
              <a:tblGrid>
                <a:gridCol w="457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5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4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1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8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31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8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6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left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operator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right</a:t>
                      </a:r>
                      <a:endParaRPr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type_left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type_right</a:t>
                      </a:r>
                      <a:endParaRPr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parent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grandparent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labels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linkCount1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FOR_STMT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COMPOUND_STMT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&lt;=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linkCount1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FOR_STMT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COMPOUND_STMT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11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Methodology - [10]:</a:t>
            </a: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(</a:t>
            </a:r>
            <a:r>
              <a:rPr lang="en" sz="2400" dirty="0">
                <a:solidFill>
                  <a:schemeClr val="dk1"/>
                </a:solidFill>
              </a:rPr>
              <a:t>Input Embedding of Tokens</a:t>
            </a:r>
            <a:r>
              <a:rPr lang="en" sz="2400" dirty="0"/>
              <a:t>)</a:t>
            </a:r>
            <a:endParaRPr sz="2400" dirty="0"/>
          </a:p>
        </p:txBody>
      </p:sp>
      <p:sp>
        <p:nvSpPr>
          <p:cNvPr id="185" name="Google Shape;185;p29"/>
          <p:cNvSpPr txBox="1">
            <a:spLocks noGrp="1"/>
          </p:cNvSpPr>
          <p:nvPr>
            <p:ph type="sldNum" idx="12"/>
          </p:nvPr>
        </p:nvSpPr>
        <p:spPr>
          <a:xfrm>
            <a:off x="8167651" y="4739425"/>
            <a:ext cx="867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186" name="Google Shape;186;p29"/>
          <p:cNvSpPr txBox="1">
            <a:spLocks noGrp="1"/>
          </p:cNvSpPr>
          <p:nvPr>
            <p:ph type="body" idx="1"/>
          </p:nvPr>
        </p:nvSpPr>
        <p:spPr>
          <a:xfrm>
            <a:off x="399300" y="1225125"/>
            <a:ext cx="8433000" cy="36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 dirty="0">
                <a:solidFill>
                  <a:schemeClr val="dk1"/>
                </a:solidFill>
              </a:rPr>
              <a:t>Process of mapping tokens to the vectors of real numbers</a:t>
            </a:r>
            <a:endParaRPr sz="2200" dirty="0">
              <a:solidFill>
                <a:schemeClr val="dk1"/>
              </a:solidFill>
            </a:endParaRPr>
          </a:p>
          <a:p>
            <a:pPr marL="457200" lvl="0" indent="-3683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 dirty="0">
                <a:solidFill>
                  <a:schemeClr val="dk1"/>
                </a:solidFill>
              </a:rPr>
              <a:t>Words with same meaning have a similar d-dimensional vector values</a:t>
            </a:r>
            <a:endParaRPr sz="2200" dirty="0">
              <a:solidFill>
                <a:schemeClr val="dk1"/>
              </a:solidFill>
            </a:endParaRPr>
          </a:p>
          <a:p>
            <a:pPr marL="457200" lvl="0" indent="-3683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 dirty="0">
                <a:solidFill>
                  <a:schemeClr val="dk1"/>
                </a:solidFill>
              </a:rPr>
              <a:t>Used to convert input tokens into vectors</a:t>
            </a:r>
            <a:endParaRPr sz="2200" dirty="0">
              <a:solidFill>
                <a:schemeClr val="dk1"/>
              </a:solidFill>
            </a:endParaRPr>
          </a:p>
          <a:p>
            <a:pPr marL="457200" lvl="0" indent="-3683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200"/>
              <a:buChar char="●"/>
            </a:pPr>
            <a:r>
              <a:rPr lang="en" sz="2200" dirty="0"/>
              <a:t>Can help to predict output for unseen data</a:t>
            </a:r>
            <a:endParaRPr sz="2200" dirty="0"/>
          </a:p>
          <a:p>
            <a:pPr marL="457200" lvl="0" indent="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None/>
            </a:pPr>
            <a:endParaRPr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10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Methodology - [11]:</a:t>
            </a:r>
            <a:endParaRPr sz="3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(</a:t>
            </a:r>
            <a:r>
              <a:rPr lang="en" sz="2400">
                <a:solidFill>
                  <a:schemeClr val="dk1"/>
                </a:solidFill>
              </a:rPr>
              <a:t>Positional Encoding of Tokens</a:t>
            </a:r>
            <a:r>
              <a:rPr lang="en" sz="2400"/>
              <a:t>)</a:t>
            </a:r>
            <a:endParaRPr sz="2400"/>
          </a:p>
        </p:txBody>
      </p:sp>
      <p:sp>
        <p:nvSpPr>
          <p:cNvPr id="192" name="Google Shape;192;p30"/>
          <p:cNvSpPr txBox="1">
            <a:spLocks noGrp="1"/>
          </p:cNvSpPr>
          <p:nvPr>
            <p:ph type="sldNum" idx="12"/>
          </p:nvPr>
        </p:nvSpPr>
        <p:spPr>
          <a:xfrm>
            <a:off x="8167651" y="4739425"/>
            <a:ext cx="867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193" name="Google Shape;193;p30"/>
          <p:cNvSpPr txBox="1">
            <a:spLocks noGrp="1"/>
          </p:cNvSpPr>
          <p:nvPr>
            <p:ph type="body" idx="1"/>
          </p:nvPr>
        </p:nvSpPr>
        <p:spPr>
          <a:xfrm>
            <a:off x="194825" y="1167250"/>
            <a:ext cx="4210200" cy="36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2200" dirty="0">
                <a:solidFill>
                  <a:schemeClr val="dk1"/>
                </a:solidFill>
              </a:rPr>
              <a:t>Preserves information about position of tokens in sequence</a:t>
            </a:r>
            <a:endParaRPr sz="2200" dirty="0"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PE</a:t>
            </a:r>
            <a:r>
              <a:rPr lang="en" sz="2100" baseline="-25000" dirty="0">
                <a:solidFill>
                  <a:schemeClr val="dk1"/>
                </a:solidFill>
              </a:rPr>
              <a:t>(pos, 2i)</a:t>
            </a:r>
            <a:r>
              <a:rPr lang="en" sz="3500" baseline="-25000" dirty="0">
                <a:solidFill>
                  <a:schemeClr val="dk1"/>
                </a:solidFill>
              </a:rPr>
              <a:t> </a:t>
            </a:r>
            <a:r>
              <a:rPr lang="en" sz="1600" dirty="0">
                <a:solidFill>
                  <a:schemeClr val="dk1"/>
                </a:solidFill>
              </a:rPr>
              <a:t>= sin(pos/10000</a:t>
            </a:r>
            <a:r>
              <a:rPr lang="en" sz="2100" baseline="30000" dirty="0">
                <a:solidFill>
                  <a:schemeClr val="dk1"/>
                </a:solidFill>
              </a:rPr>
              <a:t>2i/d</a:t>
            </a:r>
            <a:r>
              <a:rPr lang="en" sz="1600" dirty="0">
                <a:solidFill>
                  <a:schemeClr val="dk1"/>
                </a:solidFill>
              </a:rPr>
              <a:t>)</a:t>
            </a:r>
            <a:endParaRPr sz="1600" dirty="0"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PE</a:t>
            </a:r>
            <a:r>
              <a:rPr lang="en" sz="1900" baseline="-25000" dirty="0">
                <a:solidFill>
                  <a:schemeClr val="dk1"/>
                </a:solidFill>
              </a:rPr>
              <a:t>(pos, 2i+1)</a:t>
            </a:r>
            <a:r>
              <a:rPr lang="en" sz="3500" baseline="-25000" dirty="0">
                <a:solidFill>
                  <a:schemeClr val="dk1"/>
                </a:solidFill>
              </a:rPr>
              <a:t>  </a:t>
            </a:r>
            <a:r>
              <a:rPr lang="en" sz="1600" dirty="0">
                <a:solidFill>
                  <a:schemeClr val="dk1"/>
                </a:solidFill>
              </a:rPr>
              <a:t>= cos(pos/10000</a:t>
            </a:r>
            <a:r>
              <a:rPr lang="en" sz="2100" baseline="30000" dirty="0">
                <a:solidFill>
                  <a:schemeClr val="dk1"/>
                </a:solidFill>
              </a:rPr>
              <a:t>2i/d</a:t>
            </a:r>
            <a:r>
              <a:rPr lang="en" sz="1600" dirty="0">
                <a:solidFill>
                  <a:schemeClr val="dk1"/>
                </a:solidFill>
              </a:rPr>
              <a:t>)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2200" dirty="0">
                <a:solidFill>
                  <a:schemeClr val="dk1"/>
                </a:solidFill>
              </a:rPr>
              <a:t>Where ‘pos’ is token position, ‘d’ is length of positional encoding vector and ‘i’ ranges from 0 to d/2</a:t>
            </a:r>
            <a:endParaRPr sz="3000" dirty="0"/>
          </a:p>
        </p:txBody>
      </p:sp>
      <p:pic>
        <p:nvPicPr>
          <p:cNvPr id="194" name="Google Shape;19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5225" y="1714800"/>
            <a:ext cx="4753824" cy="266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Methodology - [12]:</a:t>
            </a:r>
            <a:endParaRPr sz="3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(</a:t>
            </a:r>
            <a:r>
              <a:rPr lang="en" sz="2400">
                <a:solidFill>
                  <a:schemeClr val="dk1"/>
                </a:solidFill>
              </a:rPr>
              <a:t>DistilBERT transformer model</a:t>
            </a:r>
            <a:r>
              <a:rPr lang="en" sz="2400"/>
              <a:t>)</a:t>
            </a:r>
            <a:endParaRPr sz="2400"/>
          </a:p>
        </p:txBody>
      </p:sp>
      <p:sp>
        <p:nvSpPr>
          <p:cNvPr id="200" name="Google Shape;200;p31"/>
          <p:cNvSpPr txBox="1">
            <a:spLocks noGrp="1"/>
          </p:cNvSpPr>
          <p:nvPr>
            <p:ph type="sldNum" idx="12"/>
          </p:nvPr>
        </p:nvSpPr>
        <p:spPr>
          <a:xfrm>
            <a:off x="8167651" y="4739425"/>
            <a:ext cx="867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201" name="Google Shape;201;p31"/>
          <p:cNvSpPr txBox="1">
            <a:spLocks noGrp="1"/>
          </p:cNvSpPr>
          <p:nvPr>
            <p:ph type="body" idx="1"/>
          </p:nvPr>
        </p:nvSpPr>
        <p:spPr>
          <a:xfrm>
            <a:off x="399400" y="1319650"/>
            <a:ext cx="8433000" cy="36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2800"/>
          </a:p>
        </p:txBody>
      </p:sp>
      <p:pic>
        <p:nvPicPr>
          <p:cNvPr id="202" name="Google Shape;20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425" y="1275225"/>
            <a:ext cx="7569150" cy="356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7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Presentation Outline</a:t>
            </a:r>
            <a:endParaRPr sz="3200"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399400" y="1167250"/>
            <a:ext cx="8433000" cy="36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Motivation</a:t>
            </a:r>
            <a:endParaRPr sz="2200"/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Introduction</a:t>
            </a:r>
            <a:endParaRPr sz="2200"/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Objectives</a:t>
            </a:r>
            <a:endParaRPr sz="2200"/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Scope of Project</a:t>
            </a:r>
            <a:endParaRPr sz="2200"/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Project Applications</a:t>
            </a:r>
            <a:endParaRPr sz="2200"/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Methodology</a:t>
            </a:r>
            <a:endParaRPr sz="2200"/>
          </a:p>
        </p:txBody>
      </p:sp>
      <p:sp>
        <p:nvSpPr>
          <p:cNvPr id="68" name="Google Shape;68;p14"/>
          <p:cNvSpPr txBox="1">
            <a:spLocks noGrp="1"/>
          </p:cNvSpPr>
          <p:nvPr>
            <p:ph type="sldNum" idx="12"/>
          </p:nvPr>
        </p:nvSpPr>
        <p:spPr>
          <a:xfrm>
            <a:off x="8167651" y="4739425"/>
            <a:ext cx="867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4760125" y="1176975"/>
            <a:ext cx="4211700" cy="36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Dataset Exploration</a:t>
            </a:r>
            <a:endParaRPr sz="2200"/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Results</a:t>
            </a:r>
            <a:endParaRPr sz="2200"/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Discussion of Results</a:t>
            </a:r>
            <a:endParaRPr sz="2200"/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Future Enhancements</a:t>
            </a:r>
            <a:endParaRPr sz="2200"/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Conclusion</a:t>
            </a:r>
            <a:endParaRPr sz="2200"/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References</a:t>
            </a:r>
            <a:endParaRPr sz="2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11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Methodology - [13]:</a:t>
            </a: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(</a:t>
            </a:r>
            <a:r>
              <a:rPr lang="en" sz="2400" dirty="0">
                <a:solidFill>
                  <a:schemeClr val="dk1"/>
                </a:solidFill>
              </a:rPr>
              <a:t>Model Evaluation</a:t>
            </a:r>
            <a:r>
              <a:rPr lang="en" sz="2400" dirty="0"/>
              <a:t>)</a:t>
            </a:r>
            <a:endParaRPr sz="2400" dirty="0"/>
          </a:p>
        </p:txBody>
      </p:sp>
      <p:sp>
        <p:nvSpPr>
          <p:cNvPr id="208" name="Google Shape;208;p32"/>
          <p:cNvSpPr txBox="1">
            <a:spLocks noGrp="1"/>
          </p:cNvSpPr>
          <p:nvPr>
            <p:ph type="sldNum" idx="12"/>
          </p:nvPr>
        </p:nvSpPr>
        <p:spPr>
          <a:xfrm>
            <a:off x="8167651" y="4739425"/>
            <a:ext cx="867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209" name="Google Shape;209;p32"/>
          <p:cNvSpPr txBox="1">
            <a:spLocks noGrp="1"/>
          </p:cNvSpPr>
          <p:nvPr>
            <p:ph type="body" idx="1"/>
          </p:nvPr>
        </p:nvSpPr>
        <p:spPr>
          <a:xfrm>
            <a:off x="399300" y="1113925"/>
            <a:ext cx="8433000" cy="36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 dirty="0">
                <a:solidFill>
                  <a:schemeClr val="dk1"/>
                </a:solidFill>
              </a:rPr>
              <a:t>Binary Cross Entropy Loss Function</a:t>
            </a:r>
            <a:endParaRPr sz="2200" dirty="0">
              <a:solidFill>
                <a:schemeClr val="dk1"/>
              </a:solidFill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 dirty="0">
                <a:solidFill>
                  <a:schemeClr val="dk1"/>
                </a:solidFill>
              </a:rPr>
              <a:t>Loss function for binary classification problem</a:t>
            </a:r>
            <a:endParaRPr sz="2000" dirty="0">
              <a:solidFill>
                <a:schemeClr val="dk1"/>
              </a:solidFill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 dirty="0">
                <a:solidFill>
                  <a:schemeClr val="dk1"/>
                </a:solidFill>
              </a:rPr>
              <a:t>BCE = −(y × log(y') + (1 − y) × log(1 − y') )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 dirty="0">
                <a:solidFill>
                  <a:schemeClr val="dk1"/>
                </a:solidFill>
              </a:rPr>
              <a:t>F1 Score</a:t>
            </a:r>
            <a:endParaRPr sz="2200" dirty="0">
              <a:solidFill>
                <a:schemeClr val="dk1"/>
              </a:solidFill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 dirty="0">
                <a:solidFill>
                  <a:schemeClr val="dk1"/>
                </a:solidFill>
              </a:rPr>
              <a:t>considers both precision and recall</a:t>
            </a:r>
            <a:endParaRPr sz="2000" dirty="0">
              <a:solidFill>
                <a:schemeClr val="dk1"/>
              </a:solidFill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 dirty="0">
                <a:solidFill>
                  <a:schemeClr val="dk1"/>
                </a:solidFill>
              </a:rPr>
              <a:t>F1 Score =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2800" dirty="0"/>
          </a:p>
        </p:txBody>
      </p:sp>
      <p:graphicFrame>
        <p:nvGraphicFramePr>
          <p:cNvPr id="210" name="Google Shape;210;p32"/>
          <p:cNvGraphicFramePr/>
          <p:nvPr>
            <p:extLst>
              <p:ext uri="{D42A27DB-BD31-4B8C-83A1-F6EECF244321}">
                <p14:modId xmlns:p14="http://schemas.microsoft.com/office/powerpoint/2010/main" val="2754350134"/>
              </p:ext>
            </p:extLst>
          </p:nvPr>
        </p:nvGraphicFramePr>
        <p:xfrm>
          <a:off x="2832738" y="3692759"/>
          <a:ext cx="2670275" cy="1127700"/>
        </p:xfrm>
        <a:graphic>
          <a:graphicData uri="http://schemas.openxmlformats.org/drawingml/2006/table">
            <a:tbl>
              <a:tblPr>
                <a:noFill/>
                <a:tableStyleId>{80FFE5CD-8835-4C20-876C-5C4438862057}</a:tableStyleId>
              </a:tblPr>
              <a:tblGrid>
                <a:gridCol w="2670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4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</a:rPr>
                        <a:t>2 × precision × recall 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</a:rPr>
                        <a:t>precision + recall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10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Methodology - [14]:</a:t>
            </a:r>
            <a:endParaRPr sz="3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(Hardware and Software Requirements)</a:t>
            </a:r>
            <a:endParaRPr sz="2400"/>
          </a:p>
        </p:txBody>
      </p:sp>
      <p:sp>
        <p:nvSpPr>
          <p:cNvPr id="216" name="Google Shape;216;p33"/>
          <p:cNvSpPr txBox="1">
            <a:spLocks noGrp="1"/>
          </p:cNvSpPr>
          <p:nvPr>
            <p:ph type="sldNum" idx="12"/>
          </p:nvPr>
        </p:nvSpPr>
        <p:spPr>
          <a:xfrm>
            <a:off x="8167651" y="4739425"/>
            <a:ext cx="867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217" name="Google Shape;217;p33"/>
          <p:cNvSpPr txBox="1">
            <a:spLocks noGrp="1"/>
          </p:cNvSpPr>
          <p:nvPr>
            <p:ph type="body" idx="1"/>
          </p:nvPr>
        </p:nvSpPr>
        <p:spPr>
          <a:xfrm>
            <a:off x="399300" y="1194975"/>
            <a:ext cx="8433000" cy="36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 dirty="0">
                <a:solidFill>
                  <a:schemeClr val="dk1"/>
                </a:solidFill>
              </a:rPr>
              <a:t>Kaggle</a:t>
            </a:r>
            <a:endParaRPr sz="2200" dirty="0">
              <a:solidFill>
                <a:schemeClr val="dk1"/>
              </a:solidFill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 dirty="0">
                <a:solidFill>
                  <a:schemeClr val="dk1"/>
                </a:solidFill>
              </a:rPr>
              <a:t>Hosted Jupyter notebook service for model training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 dirty="0">
                <a:solidFill>
                  <a:schemeClr val="dk1"/>
                </a:solidFill>
              </a:rPr>
              <a:t>GPU</a:t>
            </a:r>
            <a:endParaRPr sz="2200" dirty="0">
              <a:solidFill>
                <a:schemeClr val="dk1"/>
              </a:solidFill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 dirty="0">
                <a:solidFill>
                  <a:schemeClr val="dk1"/>
                </a:solidFill>
              </a:rPr>
              <a:t>Processor to accelerate training through parallel processing</a:t>
            </a:r>
            <a:endParaRPr sz="2000" dirty="0">
              <a:solidFill>
                <a:schemeClr val="dk1"/>
              </a:solidFill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 dirty="0">
                <a:solidFill>
                  <a:schemeClr val="dk1"/>
                </a:solidFill>
              </a:rPr>
              <a:t>GPU with 15.9 GB RAM used</a:t>
            </a:r>
            <a:endParaRPr sz="2000" dirty="0">
              <a:solidFill>
                <a:schemeClr val="dk1"/>
              </a:solidFill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 dirty="0">
                <a:solidFill>
                  <a:schemeClr val="dk1"/>
                </a:solidFill>
              </a:rPr>
              <a:t>Available GPUs: Nvidia T4 x 2 and P100</a:t>
            </a:r>
            <a:endParaRPr sz="20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7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Methodology - [15]: </a:t>
            </a:r>
            <a:endParaRPr sz="3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(Hardware and Software Requirements)</a:t>
            </a:r>
            <a:endParaRPr sz="2800"/>
          </a:p>
        </p:txBody>
      </p:sp>
      <p:sp>
        <p:nvSpPr>
          <p:cNvPr id="223" name="Google Shape;223;p34"/>
          <p:cNvSpPr txBox="1">
            <a:spLocks noGrp="1"/>
          </p:cNvSpPr>
          <p:nvPr>
            <p:ph type="sldNum" idx="12"/>
          </p:nvPr>
        </p:nvSpPr>
        <p:spPr>
          <a:xfrm>
            <a:off x="8167651" y="4739425"/>
            <a:ext cx="867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224" name="Google Shape;224;p34"/>
          <p:cNvSpPr txBox="1">
            <a:spLocks noGrp="1"/>
          </p:cNvSpPr>
          <p:nvPr>
            <p:ph type="body" idx="1"/>
          </p:nvPr>
        </p:nvSpPr>
        <p:spPr>
          <a:xfrm>
            <a:off x="399300" y="1250378"/>
            <a:ext cx="8433000" cy="36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 dirty="0">
                <a:solidFill>
                  <a:schemeClr val="dk1"/>
                </a:solidFill>
              </a:rPr>
              <a:t>Pytorch</a:t>
            </a:r>
            <a:endParaRPr sz="2200" dirty="0">
              <a:solidFill>
                <a:schemeClr val="dk1"/>
              </a:solidFill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 dirty="0">
                <a:solidFill>
                  <a:schemeClr val="dk1"/>
                </a:solidFill>
              </a:rPr>
              <a:t>Python ML framework used for model training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 dirty="0">
                <a:solidFill>
                  <a:schemeClr val="dk1"/>
                </a:solidFill>
              </a:rPr>
              <a:t>Fast API</a:t>
            </a:r>
            <a:endParaRPr sz="2200" dirty="0">
              <a:solidFill>
                <a:schemeClr val="dk1"/>
              </a:solidFill>
            </a:endParaRPr>
          </a:p>
          <a:p>
            <a:pPr marL="914400" lvl="1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 dirty="0">
                <a:solidFill>
                  <a:schemeClr val="dk1"/>
                </a:solidFill>
              </a:rPr>
              <a:t>Python based web framework</a:t>
            </a:r>
            <a:endParaRPr sz="2000" dirty="0">
              <a:solidFill>
                <a:schemeClr val="dk1"/>
              </a:solidFill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 dirty="0">
                <a:solidFill>
                  <a:schemeClr val="dk1"/>
                </a:solidFill>
              </a:rPr>
              <a:t>Used at server-side for creating API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683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 dirty="0">
                <a:solidFill>
                  <a:schemeClr val="dk1"/>
                </a:solidFill>
              </a:rPr>
              <a:t>React</a:t>
            </a:r>
            <a:endParaRPr sz="2200" dirty="0">
              <a:solidFill>
                <a:schemeClr val="dk1"/>
              </a:solidFill>
            </a:endParaRPr>
          </a:p>
          <a:p>
            <a:pPr marL="914400" lvl="1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 dirty="0">
                <a:solidFill>
                  <a:schemeClr val="dk1"/>
                </a:solidFill>
              </a:rPr>
              <a:t>Javascript based frontend web framework</a:t>
            </a:r>
            <a:endParaRPr sz="20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7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Dataset Exploration - [1]</a:t>
            </a:r>
            <a:endParaRPr sz="3200"/>
          </a:p>
        </p:txBody>
      </p:sp>
      <p:sp>
        <p:nvSpPr>
          <p:cNvPr id="230" name="Google Shape;230;p35"/>
          <p:cNvSpPr txBox="1">
            <a:spLocks noGrp="1"/>
          </p:cNvSpPr>
          <p:nvPr>
            <p:ph type="sldNum" idx="12"/>
          </p:nvPr>
        </p:nvSpPr>
        <p:spPr>
          <a:xfrm>
            <a:off x="8167651" y="4739425"/>
            <a:ext cx="867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231" name="Google Shape;231;p35"/>
          <p:cNvSpPr txBox="1">
            <a:spLocks noGrp="1"/>
          </p:cNvSpPr>
          <p:nvPr>
            <p:ph type="body" idx="1"/>
          </p:nvPr>
        </p:nvSpPr>
        <p:spPr>
          <a:xfrm>
            <a:off x="399300" y="880434"/>
            <a:ext cx="8433000" cy="36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 dirty="0">
                <a:solidFill>
                  <a:schemeClr val="dk1"/>
                </a:solidFill>
              </a:rPr>
              <a:t>C code corpus dataset</a:t>
            </a:r>
            <a:endParaRPr sz="2200" dirty="0">
              <a:solidFill>
                <a:schemeClr val="dk1"/>
              </a:solidFill>
            </a:endParaRPr>
          </a:p>
          <a:p>
            <a:pPr marL="914400" lvl="1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 dirty="0">
                <a:solidFill>
                  <a:schemeClr val="dk1"/>
                </a:solidFill>
              </a:rPr>
              <a:t>Raw corpus data of C source files</a:t>
            </a:r>
            <a:endParaRPr sz="2000" dirty="0">
              <a:solidFill>
                <a:schemeClr val="dk1"/>
              </a:solidFill>
            </a:endParaRPr>
          </a:p>
          <a:p>
            <a:pPr marL="914400" lvl="1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 dirty="0">
                <a:solidFill>
                  <a:schemeClr val="dk1"/>
                </a:solidFill>
              </a:rPr>
              <a:t>720,000 code files of C programming</a:t>
            </a:r>
            <a:endParaRPr sz="2000" dirty="0">
              <a:solidFill>
                <a:schemeClr val="dk1"/>
              </a:solidFill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 dirty="0">
                <a:solidFill>
                  <a:schemeClr val="dk1"/>
                </a:solidFill>
              </a:rPr>
              <a:t>2.5 GB in compressed form and 12 GB when uncompressed</a:t>
            </a:r>
            <a:endParaRPr sz="2000" dirty="0">
              <a:solidFill>
                <a:schemeClr val="dk1"/>
              </a:solidFill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 dirty="0">
                <a:solidFill>
                  <a:schemeClr val="dk1"/>
                </a:solidFill>
              </a:rPr>
              <a:t>486,534 total samples in swapped function arguments dataset</a:t>
            </a:r>
            <a:endParaRPr sz="2000" dirty="0">
              <a:solidFill>
                <a:schemeClr val="dk1"/>
              </a:solidFill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 dirty="0">
                <a:solidFill>
                  <a:schemeClr val="dk1"/>
                </a:solidFill>
              </a:rPr>
              <a:t>1,111,986 total samples in wrong binary operator dataset</a:t>
            </a:r>
            <a:endParaRPr sz="20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11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</a:rPr>
              <a:t>Dataset Exploration - [2]</a:t>
            </a:r>
            <a:endParaRPr sz="32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(Swapped Function Arguments - Train Dataset Preview)</a:t>
            </a:r>
            <a:endParaRPr sz="1600"/>
          </a:p>
        </p:txBody>
      </p:sp>
      <p:sp>
        <p:nvSpPr>
          <p:cNvPr id="237" name="Google Shape;237;p36"/>
          <p:cNvSpPr txBox="1">
            <a:spLocks noGrp="1"/>
          </p:cNvSpPr>
          <p:nvPr>
            <p:ph type="sldNum" idx="12"/>
          </p:nvPr>
        </p:nvSpPr>
        <p:spPr>
          <a:xfrm>
            <a:off x="8167651" y="4739425"/>
            <a:ext cx="867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pic>
        <p:nvPicPr>
          <p:cNvPr id="238" name="Google Shape;23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2325" y="1338175"/>
            <a:ext cx="6239350" cy="353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11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</a:rPr>
              <a:t>Dataset Exploration - [3]</a:t>
            </a:r>
            <a:endParaRPr sz="32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(Wrong Binary Operators - Train Dataset Preview)</a:t>
            </a:r>
            <a:endParaRPr sz="2400"/>
          </a:p>
        </p:txBody>
      </p:sp>
      <p:sp>
        <p:nvSpPr>
          <p:cNvPr id="244" name="Google Shape;244;p37"/>
          <p:cNvSpPr txBox="1">
            <a:spLocks noGrp="1"/>
          </p:cNvSpPr>
          <p:nvPr>
            <p:ph type="sldNum" idx="12"/>
          </p:nvPr>
        </p:nvSpPr>
        <p:spPr>
          <a:xfrm>
            <a:off x="8167651" y="4739425"/>
            <a:ext cx="867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245" name="Google Shape;24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46875"/>
            <a:ext cx="8520599" cy="3441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11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</a:rPr>
              <a:t>Dataset Exploration - [4]</a:t>
            </a:r>
            <a:endParaRPr sz="32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(Bar Plot of Operator Count)</a:t>
            </a:r>
            <a:endParaRPr sz="2400"/>
          </a:p>
        </p:txBody>
      </p:sp>
      <p:sp>
        <p:nvSpPr>
          <p:cNvPr id="251" name="Google Shape;251;p38"/>
          <p:cNvSpPr txBox="1">
            <a:spLocks noGrp="1"/>
          </p:cNvSpPr>
          <p:nvPr>
            <p:ph type="sldNum" idx="12"/>
          </p:nvPr>
        </p:nvSpPr>
        <p:spPr>
          <a:xfrm>
            <a:off x="8167651" y="4739425"/>
            <a:ext cx="867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pic>
        <p:nvPicPr>
          <p:cNvPr id="252" name="Google Shape;25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6100" y="1167975"/>
            <a:ext cx="7091801" cy="388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9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11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</a:rPr>
              <a:t>Dataset Exploration - [5]</a:t>
            </a:r>
            <a:endParaRPr sz="32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(Count of Total Lines of Code)</a:t>
            </a:r>
            <a:endParaRPr sz="2400"/>
          </a:p>
        </p:txBody>
      </p:sp>
      <p:sp>
        <p:nvSpPr>
          <p:cNvPr id="258" name="Google Shape;258;p39"/>
          <p:cNvSpPr txBox="1">
            <a:spLocks noGrp="1"/>
          </p:cNvSpPr>
          <p:nvPr>
            <p:ph type="sldNum" idx="12"/>
          </p:nvPr>
        </p:nvSpPr>
        <p:spPr>
          <a:xfrm>
            <a:off x="8167651" y="4739425"/>
            <a:ext cx="867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pic>
        <p:nvPicPr>
          <p:cNvPr id="259" name="Google Shape;25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7063" y="1261800"/>
            <a:ext cx="6849874" cy="375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0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11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</a:rPr>
              <a:t>Results - [1]</a:t>
            </a:r>
            <a:endParaRPr sz="32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(Swapped Function Arguments - Loss &amp; F1 Score)</a:t>
            </a:r>
            <a:endParaRPr sz="1600"/>
          </a:p>
        </p:txBody>
      </p:sp>
      <p:sp>
        <p:nvSpPr>
          <p:cNvPr id="265" name="Google Shape;265;p40"/>
          <p:cNvSpPr txBox="1">
            <a:spLocks noGrp="1"/>
          </p:cNvSpPr>
          <p:nvPr>
            <p:ph type="sldNum" idx="12"/>
          </p:nvPr>
        </p:nvSpPr>
        <p:spPr>
          <a:xfrm>
            <a:off x="8167651" y="4739425"/>
            <a:ext cx="867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pic>
        <p:nvPicPr>
          <p:cNvPr id="266" name="Google Shape;266;p40"/>
          <p:cNvPicPr preferRelativeResize="0"/>
          <p:nvPr/>
        </p:nvPicPr>
        <p:blipFill rotWithShape="1">
          <a:blip r:embed="rId3">
            <a:alphaModFix/>
          </a:blip>
          <a:srcRect l="1574"/>
          <a:stretch/>
        </p:blipFill>
        <p:spPr>
          <a:xfrm>
            <a:off x="324925" y="1523875"/>
            <a:ext cx="3935575" cy="3045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40"/>
          <p:cNvPicPr preferRelativeResize="0"/>
          <p:nvPr/>
        </p:nvPicPr>
        <p:blipFill rotWithShape="1">
          <a:blip r:embed="rId4">
            <a:alphaModFix/>
          </a:blip>
          <a:srcRect l="2229"/>
          <a:stretch/>
        </p:blipFill>
        <p:spPr>
          <a:xfrm>
            <a:off x="4770600" y="1486325"/>
            <a:ext cx="3984155" cy="308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1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11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</a:rPr>
              <a:t>Results - [2]</a:t>
            </a:r>
            <a:endParaRPr sz="32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(Swapped Function Arguments - ROC &amp; PR Curve)</a:t>
            </a:r>
            <a:endParaRPr sz="1600"/>
          </a:p>
        </p:txBody>
      </p:sp>
      <p:sp>
        <p:nvSpPr>
          <p:cNvPr id="273" name="Google Shape;273;p41"/>
          <p:cNvSpPr txBox="1">
            <a:spLocks noGrp="1"/>
          </p:cNvSpPr>
          <p:nvPr>
            <p:ph type="sldNum" idx="12"/>
          </p:nvPr>
        </p:nvSpPr>
        <p:spPr>
          <a:xfrm>
            <a:off x="8167651" y="4739425"/>
            <a:ext cx="867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pic>
        <p:nvPicPr>
          <p:cNvPr id="274" name="Google Shape;27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600075"/>
            <a:ext cx="3984150" cy="3008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5475" y="1556900"/>
            <a:ext cx="4041300" cy="305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64900" y="227400"/>
            <a:ext cx="8520600" cy="7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Motivation</a:t>
            </a:r>
            <a:endParaRPr sz="3200"/>
          </a:p>
        </p:txBody>
      </p:sp>
      <p:sp>
        <p:nvSpPr>
          <p:cNvPr id="75" name="Google Shape;75;p15"/>
          <p:cNvSpPr txBox="1">
            <a:spLocks noGrp="1"/>
          </p:cNvSpPr>
          <p:nvPr>
            <p:ph type="sldNum" idx="12"/>
          </p:nvPr>
        </p:nvSpPr>
        <p:spPr>
          <a:xfrm>
            <a:off x="8167651" y="4739425"/>
            <a:ext cx="867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7150" y="1276925"/>
            <a:ext cx="2460201" cy="2460201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364900" y="3989575"/>
            <a:ext cx="35832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Programmer frustrated by manual analysis of bugs</a:t>
            </a:r>
            <a:endParaRPr sz="2000"/>
          </a:p>
        </p:txBody>
      </p:sp>
      <p:pic>
        <p:nvPicPr>
          <p:cNvPr id="78" name="Google Shape;78;p15"/>
          <p:cNvPicPr preferRelativeResize="0"/>
          <p:nvPr/>
        </p:nvPicPr>
        <p:blipFill rotWithShape="1">
          <a:blip r:embed="rId4">
            <a:alphaModFix/>
          </a:blip>
          <a:srcRect t="2588" b="2588"/>
          <a:stretch/>
        </p:blipFill>
        <p:spPr>
          <a:xfrm>
            <a:off x="3877100" y="1050350"/>
            <a:ext cx="4982450" cy="286975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4710275" y="3989575"/>
            <a:ext cx="35832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Tool to automatically detect some bugs in source code</a:t>
            </a:r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2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11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</a:rPr>
              <a:t>Results - [3]</a:t>
            </a:r>
            <a:endParaRPr sz="32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(Swapped Function Arguments - Confusion Matrix)</a:t>
            </a:r>
            <a:endParaRPr sz="1600"/>
          </a:p>
        </p:txBody>
      </p:sp>
      <p:sp>
        <p:nvSpPr>
          <p:cNvPr id="281" name="Google Shape;281;p42"/>
          <p:cNvSpPr txBox="1">
            <a:spLocks noGrp="1"/>
          </p:cNvSpPr>
          <p:nvPr>
            <p:ph type="sldNum" idx="12"/>
          </p:nvPr>
        </p:nvSpPr>
        <p:spPr>
          <a:xfrm>
            <a:off x="8167651" y="4739425"/>
            <a:ext cx="867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pic>
        <p:nvPicPr>
          <p:cNvPr id="282" name="Google Shape;282;p42"/>
          <p:cNvPicPr preferRelativeResize="0"/>
          <p:nvPr/>
        </p:nvPicPr>
        <p:blipFill rotWithShape="1">
          <a:blip r:embed="rId3">
            <a:alphaModFix/>
          </a:blip>
          <a:srcRect b="2353"/>
          <a:stretch/>
        </p:blipFill>
        <p:spPr>
          <a:xfrm>
            <a:off x="333250" y="1381550"/>
            <a:ext cx="4413000" cy="3450226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42"/>
          <p:cNvSpPr txBox="1">
            <a:spLocks noGrp="1"/>
          </p:cNvSpPr>
          <p:nvPr>
            <p:ph type="body" idx="1"/>
          </p:nvPr>
        </p:nvSpPr>
        <p:spPr>
          <a:xfrm>
            <a:off x="4915975" y="1395850"/>
            <a:ext cx="4068900" cy="36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True Positive = 43.93%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True Negative = 44.40%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False Positive = 5.60%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False Negative = 6.07%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2200"/>
              <a:buChar char="●"/>
            </a:pPr>
            <a:r>
              <a:rPr lang="en" sz="2200"/>
              <a:t>Generally, in ML, 1 is taken as positive class so buggy prediction is positive here</a:t>
            </a:r>
            <a:endParaRPr sz="2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3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11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</a:rPr>
              <a:t>Results - [4]</a:t>
            </a:r>
            <a:endParaRPr sz="32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(Wrong Binary Operator - Loss &amp; F1 Score)</a:t>
            </a:r>
            <a:endParaRPr sz="1600"/>
          </a:p>
        </p:txBody>
      </p:sp>
      <p:sp>
        <p:nvSpPr>
          <p:cNvPr id="289" name="Google Shape;289;p43"/>
          <p:cNvSpPr txBox="1">
            <a:spLocks noGrp="1"/>
          </p:cNvSpPr>
          <p:nvPr>
            <p:ph type="sldNum" idx="12"/>
          </p:nvPr>
        </p:nvSpPr>
        <p:spPr>
          <a:xfrm>
            <a:off x="8167651" y="4739425"/>
            <a:ext cx="867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pic>
        <p:nvPicPr>
          <p:cNvPr id="290" name="Google Shape;290;p43"/>
          <p:cNvPicPr preferRelativeResize="0"/>
          <p:nvPr/>
        </p:nvPicPr>
        <p:blipFill rotWithShape="1">
          <a:blip r:embed="rId3">
            <a:alphaModFix/>
          </a:blip>
          <a:srcRect l="1529" t="1922" r="4662"/>
          <a:stretch/>
        </p:blipFill>
        <p:spPr>
          <a:xfrm>
            <a:off x="314000" y="1547175"/>
            <a:ext cx="4022700" cy="3098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43"/>
          <p:cNvPicPr preferRelativeResize="0"/>
          <p:nvPr/>
        </p:nvPicPr>
        <p:blipFill rotWithShape="1">
          <a:blip r:embed="rId4">
            <a:alphaModFix/>
          </a:blip>
          <a:srcRect l="1034" r="3180"/>
          <a:stretch/>
        </p:blipFill>
        <p:spPr>
          <a:xfrm>
            <a:off x="4625684" y="1486325"/>
            <a:ext cx="4087741" cy="315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4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11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</a:rPr>
              <a:t>Results - [5]</a:t>
            </a:r>
            <a:endParaRPr sz="32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(Wrong Binary Operator - ROC &amp; PR Curve)</a:t>
            </a:r>
            <a:endParaRPr sz="1600"/>
          </a:p>
        </p:txBody>
      </p:sp>
      <p:sp>
        <p:nvSpPr>
          <p:cNvPr id="297" name="Google Shape;297;p44"/>
          <p:cNvSpPr txBox="1">
            <a:spLocks noGrp="1"/>
          </p:cNvSpPr>
          <p:nvPr>
            <p:ph type="sldNum" idx="12"/>
          </p:nvPr>
        </p:nvSpPr>
        <p:spPr>
          <a:xfrm>
            <a:off x="8167651" y="4739425"/>
            <a:ext cx="867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pic>
        <p:nvPicPr>
          <p:cNvPr id="298" name="Google Shape;29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613" y="1562525"/>
            <a:ext cx="3932925" cy="2969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7471" y="1562525"/>
            <a:ext cx="3932916" cy="2969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5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11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</a:rPr>
              <a:t>Results - [7]</a:t>
            </a:r>
            <a:endParaRPr sz="32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(Wrong Binary Operator - Confusion Matrix)</a:t>
            </a:r>
            <a:endParaRPr sz="1600"/>
          </a:p>
        </p:txBody>
      </p:sp>
      <p:sp>
        <p:nvSpPr>
          <p:cNvPr id="305" name="Google Shape;305;p45"/>
          <p:cNvSpPr txBox="1">
            <a:spLocks noGrp="1"/>
          </p:cNvSpPr>
          <p:nvPr>
            <p:ph type="sldNum" idx="12"/>
          </p:nvPr>
        </p:nvSpPr>
        <p:spPr>
          <a:xfrm>
            <a:off x="8167651" y="4739425"/>
            <a:ext cx="867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306" name="Google Shape;306;p45"/>
          <p:cNvSpPr txBox="1">
            <a:spLocks noGrp="1"/>
          </p:cNvSpPr>
          <p:nvPr>
            <p:ph type="body" idx="1"/>
          </p:nvPr>
        </p:nvSpPr>
        <p:spPr>
          <a:xfrm>
            <a:off x="4915975" y="1395850"/>
            <a:ext cx="4068900" cy="36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True Positive = 40.02%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True Negative = 44.38%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False Positive = 5.62%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False Negative = 9.98%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Generally, in ML, 1 is taken as positive class so buggy prediction is positive here</a:t>
            </a:r>
            <a:endParaRPr sz="2200"/>
          </a:p>
        </p:txBody>
      </p:sp>
      <p:pic>
        <p:nvPicPr>
          <p:cNvPr id="307" name="Google Shape;30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249" y="1381550"/>
            <a:ext cx="4391149" cy="3515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6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11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</a:rPr>
              <a:t>Results - [6]</a:t>
            </a:r>
            <a:endParaRPr sz="32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(User Interface - Wrong Binary Operator Example)</a:t>
            </a:r>
            <a:endParaRPr sz="2400"/>
          </a:p>
        </p:txBody>
      </p:sp>
      <p:sp>
        <p:nvSpPr>
          <p:cNvPr id="313" name="Google Shape;313;p46"/>
          <p:cNvSpPr txBox="1">
            <a:spLocks noGrp="1"/>
          </p:cNvSpPr>
          <p:nvPr>
            <p:ph type="sldNum" idx="12"/>
          </p:nvPr>
        </p:nvSpPr>
        <p:spPr>
          <a:xfrm>
            <a:off x="8167651" y="4739425"/>
            <a:ext cx="867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pic>
        <p:nvPicPr>
          <p:cNvPr id="314" name="Google Shape;31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963" y="1248656"/>
            <a:ext cx="7072076" cy="3575093"/>
          </a:xfrm>
          <a:prstGeom prst="rect">
            <a:avLst/>
          </a:prstGeom>
          <a:noFill/>
          <a:ln w="9525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5" name="Google Shape;315;p46"/>
          <p:cNvSpPr/>
          <p:nvPr/>
        </p:nvSpPr>
        <p:spPr>
          <a:xfrm>
            <a:off x="5476450" y="2193475"/>
            <a:ext cx="2191800" cy="2907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7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11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</a:rPr>
              <a:t>Results - [8]</a:t>
            </a:r>
            <a:endParaRPr sz="32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(User Interface - Swapped Function Arguments Example)</a:t>
            </a:r>
            <a:endParaRPr sz="2400"/>
          </a:p>
        </p:txBody>
      </p:sp>
      <p:sp>
        <p:nvSpPr>
          <p:cNvPr id="321" name="Google Shape;321;p47"/>
          <p:cNvSpPr txBox="1">
            <a:spLocks noGrp="1"/>
          </p:cNvSpPr>
          <p:nvPr>
            <p:ph type="sldNum" idx="12"/>
          </p:nvPr>
        </p:nvSpPr>
        <p:spPr>
          <a:xfrm>
            <a:off x="8167651" y="4739425"/>
            <a:ext cx="867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pic>
        <p:nvPicPr>
          <p:cNvPr id="322" name="Google Shape;32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963" y="1324850"/>
            <a:ext cx="7072076" cy="3575100"/>
          </a:xfrm>
          <a:prstGeom prst="rect">
            <a:avLst/>
          </a:prstGeom>
          <a:noFill/>
          <a:ln w="9525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23" name="Google Shape;323;p47"/>
          <p:cNvSpPr/>
          <p:nvPr/>
        </p:nvSpPr>
        <p:spPr>
          <a:xfrm>
            <a:off x="5503950" y="2269675"/>
            <a:ext cx="2240400" cy="3021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8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11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</a:rPr>
              <a:t>Results - [9]</a:t>
            </a:r>
            <a:endParaRPr sz="32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(User Interface - Multiple Types of Bugs Example)</a:t>
            </a:r>
            <a:endParaRPr sz="2400"/>
          </a:p>
        </p:txBody>
      </p:sp>
      <p:sp>
        <p:nvSpPr>
          <p:cNvPr id="329" name="Google Shape;329;p48"/>
          <p:cNvSpPr txBox="1">
            <a:spLocks noGrp="1"/>
          </p:cNvSpPr>
          <p:nvPr>
            <p:ph type="sldNum" idx="12"/>
          </p:nvPr>
        </p:nvSpPr>
        <p:spPr>
          <a:xfrm>
            <a:off x="8167651" y="4739425"/>
            <a:ext cx="867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pic>
        <p:nvPicPr>
          <p:cNvPr id="330" name="Google Shape;330;p48"/>
          <p:cNvPicPr preferRelativeResize="0"/>
          <p:nvPr/>
        </p:nvPicPr>
        <p:blipFill rotWithShape="1">
          <a:blip r:embed="rId3">
            <a:alphaModFix/>
          </a:blip>
          <a:srcRect l="1039"/>
          <a:stretch/>
        </p:blipFill>
        <p:spPr>
          <a:xfrm>
            <a:off x="1221375" y="1334600"/>
            <a:ext cx="6701250" cy="3575100"/>
          </a:xfrm>
          <a:prstGeom prst="rect">
            <a:avLst/>
          </a:prstGeom>
          <a:noFill/>
          <a:ln w="9525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31" name="Google Shape;331;p48"/>
          <p:cNvSpPr/>
          <p:nvPr/>
        </p:nvSpPr>
        <p:spPr>
          <a:xfrm>
            <a:off x="5377300" y="2464600"/>
            <a:ext cx="2182200" cy="2631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48"/>
          <p:cNvSpPr/>
          <p:nvPr/>
        </p:nvSpPr>
        <p:spPr>
          <a:xfrm>
            <a:off x="5377300" y="2892575"/>
            <a:ext cx="2182200" cy="2631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9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9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</a:rPr>
              <a:t>Results - [10]</a:t>
            </a:r>
            <a:endParaRPr sz="32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(Comparison of Performance with Similar Projects)</a:t>
            </a:r>
            <a:endParaRPr sz="2400"/>
          </a:p>
        </p:txBody>
      </p:sp>
      <p:sp>
        <p:nvSpPr>
          <p:cNvPr id="338" name="Google Shape;338;p49"/>
          <p:cNvSpPr txBox="1">
            <a:spLocks noGrp="1"/>
          </p:cNvSpPr>
          <p:nvPr>
            <p:ph type="sldNum" idx="12"/>
          </p:nvPr>
        </p:nvSpPr>
        <p:spPr>
          <a:xfrm>
            <a:off x="8167651" y="4739425"/>
            <a:ext cx="867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pic>
        <p:nvPicPr>
          <p:cNvPr id="339" name="Google Shape;33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475" y="1379775"/>
            <a:ext cx="8087051" cy="186830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49"/>
          <p:cNvSpPr txBox="1">
            <a:spLocks noGrp="1"/>
          </p:cNvSpPr>
          <p:nvPr>
            <p:ph type="body" idx="1"/>
          </p:nvPr>
        </p:nvSpPr>
        <p:spPr>
          <a:xfrm>
            <a:off x="355500" y="3363225"/>
            <a:ext cx="8433000" cy="13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Comparable but slightly less accuracy can be due to:</a:t>
            </a:r>
            <a:endParaRPr sz="2200"/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Hyperparameter tuning with low number of hyperparameters</a:t>
            </a:r>
            <a:endParaRPr sz="2000"/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Use of different language (i.e. Javascript in DeepBugs)</a:t>
            </a:r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0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7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Discussion of Results</a:t>
            </a:r>
            <a:endParaRPr sz="3200" dirty="0"/>
          </a:p>
        </p:txBody>
      </p:sp>
      <p:sp>
        <p:nvSpPr>
          <p:cNvPr id="346" name="Google Shape;346;p50"/>
          <p:cNvSpPr txBox="1">
            <a:spLocks noGrp="1"/>
          </p:cNvSpPr>
          <p:nvPr>
            <p:ph type="sldNum" idx="12"/>
          </p:nvPr>
        </p:nvSpPr>
        <p:spPr>
          <a:xfrm>
            <a:off x="8167651" y="4739425"/>
            <a:ext cx="867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347" name="Google Shape;347;p50"/>
          <p:cNvSpPr txBox="1">
            <a:spLocks noGrp="1"/>
          </p:cNvSpPr>
          <p:nvPr>
            <p:ph type="body" idx="1"/>
          </p:nvPr>
        </p:nvSpPr>
        <p:spPr>
          <a:xfrm>
            <a:off x="399300" y="730832"/>
            <a:ext cx="8433000" cy="38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 dirty="0">
                <a:solidFill>
                  <a:schemeClr val="dk1"/>
                </a:solidFill>
              </a:rPr>
              <a:t>Swapped function arguments model</a:t>
            </a:r>
            <a:endParaRPr sz="2000" dirty="0">
              <a:solidFill>
                <a:schemeClr val="dk1"/>
              </a:solidFill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 dirty="0">
                <a:solidFill>
                  <a:schemeClr val="dk1"/>
                </a:solidFill>
              </a:rPr>
              <a:t>Validation dataset: Accuracy = 91.89%, F1 score = 91.89%</a:t>
            </a:r>
            <a:endParaRPr sz="2000" dirty="0">
              <a:solidFill>
                <a:schemeClr val="dk1"/>
              </a:solidFill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 dirty="0">
                <a:solidFill>
                  <a:schemeClr val="dk1"/>
                </a:solidFill>
              </a:rPr>
              <a:t>Test dataset: Accuracy = 88.10%, F1 score = 88.12%</a:t>
            </a:r>
            <a:endParaRPr sz="2000" dirty="0">
              <a:solidFill>
                <a:schemeClr val="dk1"/>
              </a:solidFill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 dirty="0">
                <a:solidFill>
                  <a:schemeClr val="dk1"/>
                </a:solidFill>
              </a:rPr>
              <a:t>Training time: 45 minutes for 1 epoch (total 8 epochs)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" dirty="0">
              <a:solidFill>
                <a:schemeClr val="dk1"/>
              </a:solidFill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 dirty="0">
                <a:solidFill>
                  <a:schemeClr val="dk1"/>
                </a:solidFill>
              </a:rPr>
              <a:t>Wrong binary operator model</a:t>
            </a:r>
            <a:endParaRPr sz="2000" dirty="0">
              <a:solidFill>
                <a:schemeClr val="dk1"/>
              </a:solidFill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 dirty="0">
                <a:solidFill>
                  <a:schemeClr val="dk1"/>
                </a:solidFill>
              </a:rPr>
              <a:t>Validation dataset: Accuracy = 84.39%, F1 score = 83.60%</a:t>
            </a:r>
            <a:endParaRPr sz="2000" dirty="0">
              <a:solidFill>
                <a:schemeClr val="dk1"/>
              </a:solidFill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 dirty="0">
                <a:solidFill>
                  <a:schemeClr val="dk1"/>
                </a:solidFill>
              </a:rPr>
              <a:t>Test dataset: Accuracy = 84.40%, F1 score = 83.69%</a:t>
            </a:r>
            <a:endParaRPr sz="2000" dirty="0">
              <a:solidFill>
                <a:schemeClr val="dk1"/>
              </a:solidFill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 dirty="0">
                <a:solidFill>
                  <a:schemeClr val="dk1"/>
                </a:solidFill>
              </a:rPr>
              <a:t>Training time: 1 hour and 40 minutes for 1 epoch (total 4 epochs)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00" dirty="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  <a:buClr>
                <a:schemeClr val="dk1"/>
              </a:buClr>
              <a:buSzPts val="2000"/>
              <a:buChar char="●"/>
            </a:pPr>
            <a:r>
              <a:rPr lang="en" sz="2000" dirty="0">
                <a:solidFill>
                  <a:schemeClr val="dk1"/>
                </a:solidFill>
              </a:rPr>
              <a:t>The percentage of correctness or bugginess in the output is due to the softmax function</a:t>
            </a:r>
            <a:endParaRPr sz="2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1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7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Future Enhancements</a:t>
            </a:r>
            <a:endParaRPr sz="3200"/>
          </a:p>
        </p:txBody>
      </p:sp>
      <p:sp>
        <p:nvSpPr>
          <p:cNvPr id="353" name="Google Shape;353;p51"/>
          <p:cNvSpPr txBox="1">
            <a:spLocks noGrp="1"/>
          </p:cNvSpPr>
          <p:nvPr>
            <p:ph type="body" idx="1"/>
          </p:nvPr>
        </p:nvSpPr>
        <p:spPr>
          <a:xfrm>
            <a:off x="399300" y="928925"/>
            <a:ext cx="8433000" cy="36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dirty="0"/>
              <a:t>Exploring other transformer-based models</a:t>
            </a:r>
            <a:endParaRPr sz="2200" dirty="0"/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 dirty="0"/>
              <a:t>BERT, RoBERTa, ALBERT</a:t>
            </a:r>
            <a:endParaRPr sz="2000" dirty="0"/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dirty="0"/>
              <a:t>Introduction of other types of name based bugs</a:t>
            </a:r>
            <a:endParaRPr sz="2200" dirty="0"/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 dirty="0"/>
              <a:t>Wrong operator precedence, wrong binary operands</a:t>
            </a:r>
            <a:endParaRPr sz="2000" dirty="0"/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dirty="0"/>
              <a:t>Detection of bugs in multiple programming languages</a:t>
            </a:r>
            <a:endParaRPr sz="2200" dirty="0"/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 dirty="0"/>
              <a:t>Include name-based bug detection in languages other than C</a:t>
            </a:r>
            <a:endParaRPr sz="2000" dirty="0"/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 dirty="0"/>
              <a:t>Same concepts and steps used in this project can be applied</a:t>
            </a:r>
            <a:endParaRPr sz="2000" dirty="0"/>
          </a:p>
        </p:txBody>
      </p:sp>
      <p:sp>
        <p:nvSpPr>
          <p:cNvPr id="354" name="Google Shape;354;p51"/>
          <p:cNvSpPr txBox="1">
            <a:spLocks noGrp="1"/>
          </p:cNvSpPr>
          <p:nvPr>
            <p:ph type="sldNum" idx="12"/>
          </p:nvPr>
        </p:nvSpPr>
        <p:spPr>
          <a:xfrm>
            <a:off x="8167651" y="4739425"/>
            <a:ext cx="867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7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Introduction</a:t>
            </a:r>
            <a:endParaRPr sz="3200"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99400" y="1091050"/>
            <a:ext cx="8433000" cy="36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Name-based bugs refer to errors in the names of variables, function arguments, operators</a:t>
            </a:r>
            <a:endParaRPr sz="2200">
              <a:solidFill>
                <a:schemeClr val="dk1"/>
              </a:solidFill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Static analysis is the detection of bugs in source code before compilation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SzPts val="2200"/>
              <a:buChar char="●"/>
            </a:pPr>
            <a:r>
              <a:rPr lang="en" sz="2200"/>
              <a:t>Learning-based approach has been adopted to scan source code to identify potential name-based bugs</a:t>
            </a:r>
            <a:endParaRPr sz="2200"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167651" y="4739425"/>
            <a:ext cx="867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2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7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Conclusion</a:t>
            </a:r>
            <a:endParaRPr sz="3200"/>
          </a:p>
        </p:txBody>
      </p:sp>
      <p:sp>
        <p:nvSpPr>
          <p:cNvPr id="360" name="Google Shape;360;p52"/>
          <p:cNvSpPr txBox="1">
            <a:spLocks noGrp="1"/>
          </p:cNvSpPr>
          <p:nvPr>
            <p:ph type="body" idx="1"/>
          </p:nvPr>
        </p:nvSpPr>
        <p:spPr>
          <a:xfrm>
            <a:off x="399300" y="1021425"/>
            <a:ext cx="8433000" cy="36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dirty="0"/>
              <a:t>Suitable dataset consisting of correct and buggy samples of C language was created</a:t>
            </a:r>
            <a:endParaRPr sz="2200" dirty="0"/>
          </a:p>
          <a:p>
            <a:pPr marL="457200" lvl="0" indent="-36830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2200"/>
              <a:buChar char="●"/>
            </a:pPr>
            <a:r>
              <a:rPr lang="en" sz="2200" dirty="0">
                <a:solidFill>
                  <a:schemeClr val="dk1"/>
                </a:solidFill>
              </a:rPr>
              <a:t>CodeT5 tokenizer and </a:t>
            </a:r>
            <a:r>
              <a:rPr lang="en" sz="2200" dirty="0"/>
              <a:t>DistilBERT model were used</a:t>
            </a:r>
            <a:endParaRPr sz="2200" dirty="0"/>
          </a:p>
          <a:p>
            <a:pPr marL="457200" lvl="0" indent="-368300" algn="l" rtl="0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SzPts val="2200"/>
              <a:buChar char="●"/>
            </a:pPr>
            <a:r>
              <a:rPr lang="en" sz="2200" dirty="0"/>
              <a:t>Implemented two types of name-based bug detection models: swapped function arguments &amp; wrong binary operator</a:t>
            </a:r>
            <a:endParaRPr sz="2200" dirty="0"/>
          </a:p>
        </p:txBody>
      </p:sp>
      <p:sp>
        <p:nvSpPr>
          <p:cNvPr id="361" name="Google Shape;361;p52"/>
          <p:cNvSpPr txBox="1">
            <a:spLocks noGrp="1"/>
          </p:cNvSpPr>
          <p:nvPr>
            <p:ph type="sldNum" idx="12"/>
          </p:nvPr>
        </p:nvSpPr>
        <p:spPr>
          <a:xfrm>
            <a:off x="8167651" y="4739425"/>
            <a:ext cx="867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3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7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References - [1]</a:t>
            </a:r>
            <a:endParaRPr sz="3200"/>
          </a:p>
        </p:txBody>
      </p:sp>
      <p:sp>
        <p:nvSpPr>
          <p:cNvPr id="367" name="Google Shape;367;p53"/>
          <p:cNvSpPr txBox="1">
            <a:spLocks noGrp="1"/>
          </p:cNvSpPr>
          <p:nvPr>
            <p:ph type="body" idx="1"/>
          </p:nvPr>
        </p:nvSpPr>
        <p:spPr>
          <a:xfrm>
            <a:off x="399300" y="940225"/>
            <a:ext cx="8433000" cy="37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dirty="0">
                <a:solidFill>
                  <a:schemeClr val="dk1"/>
                </a:solidFill>
              </a:rPr>
              <a:t>Allamanis, Miltiadis </a:t>
            </a:r>
            <a:r>
              <a:rPr lang="en" sz="1700" i="1" dirty="0">
                <a:solidFill>
                  <a:schemeClr val="dk1"/>
                </a:solidFill>
              </a:rPr>
              <a:t>et al.,</a:t>
            </a:r>
            <a:r>
              <a:rPr lang="en" sz="1700" dirty="0">
                <a:solidFill>
                  <a:schemeClr val="dk1"/>
                </a:solidFill>
              </a:rPr>
              <a:t> “Self-Supervised Bug Detection and Repair.”, 2021. </a:t>
            </a:r>
            <a:r>
              <a:rPr lang="en" sz="1700" i="1" dirty="0">
                <a:solidFill>
                  <a:schemeClr val="dk1"/>
                </a:solidFill>
              </a:rPr>
              <a:t>Arxiv</a:t>
            </a:r>
            <a:r>
              <a:rPr lang="en" sz="1700" dirty="0">
                <a:solidFill>
                  <a:schemeClr val="dk1"/>
                </a:solidFill>
              </a:rPr>
              <a:t>, https://arxiv.org/abs/2105.12787. Accessed 3 Jan, 2023</a:t>
            </a:r>
            <a:endParaRPr sz="1700" dirty="0">
              <a:solidFill>
                <a:schemeClr val="dk1"/>
              </a:solidFill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700"/>
              <a:buChar char="●"/>
            </a:pPr>
            <a:r>
              <a:rPr lang="en" sz="1700" dirty="0">
                <a:solidFill>
                  <a:schemeClr val="dk1"/>
                </a:solidFill>
              </a:rPr>
              <a:t>Saikat Chakraborty </a:t>
            </a:r>
            <a:r>
              <a:rPr lang="en" sz="1700" i="1" dirty="0">
                <a:solidFill>
                  <a:schemeClr val="dk1"/>
                </a:solidFill>
              </a:rPr>
              <a:t>et al.,</a:t>
            </a:r>
            <a:r>
              <a:rPr lang="en" sz="1700" dirty="0">
                <a:solidFill>
                  <a:schemeClr val="dk1"/>
                </a:solidFill>
              </a:rPr>
              <a:t> “Deep Learning-based Vulnerability Detection: Are We There Yet?”, 2021. </a:t>
            </a:r>
            <a:r>
              <a:rPr lang="en" sz="1700" i="1" dirty="0">
                <a:solidFill>
                  <a:schemeClr val="dk1"/>
                </a:solidFill>
              </a:rPr>
              <a:t>Arxiv</a:t>
            </a:r>
            <a:r>
              <a:rPr lang="en" sz="1700" dirty="0">
                <a:solidFill>
                  <a:schemeClr val="dk1"/>
                </a:solidFill>
              </a:rPr>
              <a:t>, </a:t>
            </a:r>
            <a:r>
              <a:rPr lang="en" sz="1700" i="1" dirty="0">
                <a:solidFill>
                  <a:schemeClr val="dk1"/>
                </a:solidFill>
              </a:rPr>
              <a:t>https://arxiv.org/abs/2009.07235</a:t>
            </a:r>
            <a:r>
              <a:rPr lang="en" sz="1700" dirty="0">
                <a:solidFill>
                  <a:schemeClr val="dk1"/>
                </a:solidFill>
              </a:rPr>
              <a:t>. Accessed 5 Jan, 2023</a:t>
            </a:r>
            <a:endParaRPr sz="1700" dirty="0">
              <a:solidFill>
                <a:schemeClr val="dk1"/>
              </a:solidFill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700"/>
              <a:buChar char="●"/>
            </a:pPr>
            <a:r>
              <a:rPr lang="en" sz="1700" dirty="0">
                <a:solidFill>
                  <a:schemeClr val="dk1"/>
                </a:solidFill>
              </a:rPr>
              <a:t>Pewny, Jannik, and Thorsten Holz. “EvilCoder: Automated Bug Insertion.”, 2020. </a:t>
            </a:r>
            <a:r>
              <a:rPr lang="en" sz="1700" i="1" dirty="0">
                <a:solidFill>
                  <a:schemeClr val="dk1"/>
                </a:solidFill>
              </a:rPr>
              <a:t>Arxiv</a:t>
            </a:r>
            <a:r>
              <a:rPr lang="en" sz="1700" dirty="0">
                <a:solidFill>
                  <a:schemeClr val="dk1"/>
                </a:solidFill>
              </a:rPr>
              <a:t>, </a:t>
            </a:r>
            <a:r>
              <a:rPr lang="en" sz="1700" i="1" dirty="0">
                <a:solidFill>
                  <a:schemeClr val="dk1"/>
                </a:solidFill>
              </a:rPr>
              <a:t>https://arxiv.org/abs/2007.02326</a:t>
            </a:r>
            <a:r>
              <a:rPr lang="en" sz="1700" dirty="0">
                <a:solidFill>
                  <a:schemeClr val="dk1"/>
                </a:solidFill>
              </a:rPr>
              <a:t>. Accessed 29 December, 2022</a:t>
            </a:r>
            <a:endParaRPr sz="1700" dirty="0">
              <a:solidFill>
                <a:schemeClr val="dk1"/>
              </a:solidFill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Clr>
                <a:schemeClr val="dk1"/>
              </a:buClr>
              <a:buSzPts val="1700"/>
              <a:buChar char="●"/>
            </a:pPr>
            <a:r>
              <a:rPr lang="en" sz="1700" dirty="0">
                <a:solidFill>
                  <a:schemeClr val="dk1"/>
                </a:solidFill>
              </a:rPr>
              <a:t>Karampatsis, Rafael-Michael </a:t>
            </a:r>
            <a:r>
              <a:rPr lang="en" sz="1700" i="1" dirty="0">
                <a:solidFill>
                  <a:schemeClr val="dk1"/>
                </a:solidFill>
              </a:rPr>
              <a:t>et al.</a:t>
            </a:r>
            <a:r>
              <a:rPr lang="en" sz="1700" dirty="0">
                <a:solidFill>
                  <a:schemeClr val="dk1"/>
                </a:solidFill>
              </a:rPr>
              <a:t>, “Big Code != Big Vocabulary: Open-Vocabulary Models for Source Code.”, 2020. </a:t>
            </a:r>
            <a:r>
              <a:rPr lang="en" sz="1700" i="1" dirty="0">
                <a:solidFill>
                  <a:schemeClr val="dk1"/>
                </a:solidFill>
              </a:rPr>
              <a:t>https://arxiv.org/abs/2003.07914</a:t>
            </a:r>
            <a:r>
              <a:rPr lang="en" sz="1700" dirty="0">
                <a:solidFill>
                  <a:schemeClr val="dk1"/>
                </a:solidFill>
              </a:rPr>
              <a:t>. Accessed 25 December, 2022</a:t>
            </a:r>
            <a:endParaRPr sz="1700" dirty="0">
              <a:solidFill>
                <a:schemeClr val="dk1"/>
              </a:solidFill>
            </a:endParaRPr>
          </a:p>
        </p:txBody>
      </p:sp>
      <p:sp>
        <p:nvSpPr>
          <p:cNvPr id="368" name="Google Shape;368;p53"/>
          <p:cNvSpPr txBox="1">
            <a:spLocks noGrp="1"/>
          </p:cNvSpPr>
          <p:nvPr>
            <p:ph type="sldNum" idx="12"/>
          </p:nvPr>
        </p:nvSpPr>
        <p:spPr>
          <a:xfrm>
            <a:off x="8167651" y="4739425"/>
            <a:ext cx="867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4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7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References</a:t>
            </a:r>
            <a:r>
              <a:rPr lang="en" sz="3200">
                <a:solidFill>
                  <a:schemeClr val="dk1"/>
                </a:solidFill>
              </a:rPr>
              <a:t> - [2]</a:t>
            </a:r>
            <a:endParaRPr sz="3200"/>
          </a:p>
        </p:txBody>
      </p:sp>
      <p:sp>
        <p:nvSpPr>
          <p:cNvPr id="374" name="Google Shape;374;p54"/>
          <p:cNvSpPr txBox="1">
            <a:spLocks noGrp="1"/>
          </p:cNvSpPr>
          <p:nvPr>
            <p:ph type="body" idx="1"/>
          </p:nvPr>
        </p:nvSpPr>
        <p:spPr>
          <a:xfrm>
            <a:off x="399300" y="940225"/>
            <a:ext cx="8433000" cy="37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dirty="0">
                <a:solidFill>
                  <a:schemeClr val="dk1"/>
                </a:solidFill>
              </a:rPr>
              <a:t>Pradel, Michael, and Koushik Sen, “DeepBugs: A Learning Approach to Name-based Bug Detection.”, 2018, </a:t>
            </a:r>
            <a:r>
              <a:rPr lang="en" sz="1700" i="1" dirty="0">
                <a:solidFill>
                  <a:schemeClr val="dk1"/>
                </a:solidFill>
              </a:rPr>
              <a:t>https://arxiv.org/abs/1805.11683</a:t>
            </a:r>
            <a:r>
              <a:rPr lang="en" sz="1700" dirty="0">
                <a:solidFill>
                  <a:schemeClr val="dk1"/>
                </a:solidFill>
              </a:rPr>
              <a:t>. Accessed 30 December, 2022</a:t>
            </a:r>
            <a:endParaRPr sz="1700" dirty="0"/>
          </a:p>
          <a:p>
            <a:pPr marL="457200" lvl="0" indent="-33655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700"/>
              <a:buChar char="●"/>
            </a:pPr>
            <a:r>
              <a:rPr lang="en" sz="1700" dirty="0"/>
              <a:t>A. Vaswani et al., “Attention Is All You Need”, 2017. </a:t>
            </a:r>
            <a:r>
              <a:rPr lang="en" sz="1700" i="1" dirty="0"/>
              <a:t>Arxiv</a:t>
            </a:r>
            <a:r>
              <a:rPr lang="en" sz="1700" dirty="0"/>
              <a:t>, </a:t>
            </a:r>
            <a:r>
              <a:rPr lang="en" sz="1700" i="1" dirty="0"/>
              <a:t>https://arxiv.org/abs/1706.03762</a:t>
            </a:r>
            <a:r>
              <a:rPr lang="en" sz="1700" dirty="0"/>
              <a:t>. Accessed 22 December, 2022</a:t>
            </a:r>
            <a:endParaRPr sz="1700" dirty="0"/>
          </a:p>
          <a:p>
            <a:pPr marL="457200" lvl="0" indent="-33655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700"/>
              <a:buChar char="●"/>
            </a:pPr>
            <a:r>
              <a:rPr lang="en" sz="1700" dirty="0"/>
              <a:t>"Kaggle: Your Machine Learning and Data Science Community", </a:t>
            </a:r>
            <a:r>
              <a:rPr lang="en" sz="1700" i="1" dirty="0"/>
              <a:t>https://www.kaggle.com</a:t>
            </a:r>
            <a:r>
              <a:rPr lang="en" sz="1700" dirty="0"/>
              <a:t>. Accessed 21 December, 2023</a:t>
            </a:r>
            <a:endParaRPr sz="1700" dirty="0"/>
          </a:p>
          <a:p>
            <a:pPr marL="457200" lvl="0" indent="-336550" algn="l" rtl="0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SzPts val="1700"/>
              <a:buChar char="●"/>
            </a:pPr>
            <a:r>
              <a:rPr lang="en" sz="1700" dirty="0"/>
              <a:t>C. Raffel </a:t>
            </a:r>
            <a:r>
              <a:rPr lang="en" sz="1700" i="1" dirty="0"/>
              <a:t>et al.</a:t>
            </a:r>
            <a:r>
              <a:rPr lang="en" sz="1700" dirty="0"/>
              <a:t>, “Exploring the Limits of Transfer Learning with a Unified Text-to-Text Transformer”, 2019. Arxiv, </a:t>
            </a:r>
            <a:r>
              <a:rPr lang="en" sz="1700" i="1" dirty="0"/>
              <a:t>https://arxiv.org/abs/1910.10683</a:t>
            </a:r>
            <a:r>
              <a:rPr lang="en" sz="1700" dirty="0"/>
              <a:t>. Accessed 3 January, 2023</a:t>
            </a:r>
            <a:endParaRPr sz="1700" dirty="0"/>
          </a:p>
        </p:txBody>
      </p:sp>
      <p:sp>
        <p:nvSpPr>
          <p:cNvPr id="375" name="Google Shape;375;p54"/>
          <p:cNvSpPr txBox="1">
            <a:spLocks noGrp="1"/>
          </p:cNvSpPr>
          <p:nvPr>
            <p:ph type="sldNum" idx="12"/>
          </p:nvPr>
        </p:nvSpPr>
        <p:spPr>
          <a:xfrm>
            <a:off x="8167651" y="4739425"/>
            <a:ext cx="867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7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Objectives</a:t>
            </a:r>
            <a:endParaRPr sz="3200"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399400" y="1167250"/>
            <a:ext cx="8433000" cy="36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To create suitable training data consisting of correct and buggy code from a corpus of source code written in the C-programming language</a:t>
            </a:r>
            <a:endParaRPr sz="2200"/>
          </a:p>
          <a:p>
            <a:pPr marL="457200" lvl="0" indent="-368300" algn="l" rtl="0">
              <a:spcBef>
                <a:spcPts val="1800"/>
              </a:spcBef>
              <a:spcAft>
                <a:spcPts val="1800"/>
              </a:spcAft>
              <a:buSzPts val="2200"/>
              <a:buChar char="●"/>
            </a:pPr>
            <a:r>
              <a:rPr lang="en" sz="2200"/>
              <a:t>To train and evaluate a transformer model capable of name-related bug detection during static code analysis</a:t>
            </a:r>
            <a:endParaRPr sz="2200"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167651" y="4739425"/>
            <a:ext cx="867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7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Scope of Project</a:t>
            </a:r>
            <a:endParaRPr sz="3200"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399400" y="1091050"/>
            <a:ext cx="8433000" cy="39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Project Capabilities:</a:t>
            </a:r>
            <a:endParaRPr sz="24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Automatically generates negative samples from correct code using AST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Localizes swapped function arguments &amp; wrong binary operators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00"/>
          </a:p>
          <a:p>
            <a:pPr marL="457200" lvl="0" indent="-381000" algn="l" rtl="0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Project Limitations:</a:t>
            </a:r>
            <a:endParaRPr sz="24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Detects only two types of name-based bugs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Handles code written in C programming language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Behaves incorrectly if identifiers are named improperly</a:t>
            </a:r>
            <a:endParaRPr sz="2000"/>
          </a:p>
        </p:txBody>
      </p:sp>
      <p:sp>
        <p:nvSpPr>
          <p:cNvPr id="100" name="Google Shape;100;p18"/>
          <p:cNvSpPr txBox="1">
            <a:spLocks noGrp="1"/>
          </p:cNvSpPr>
          <p:nvPr>
            <p:ph type="sldNum" idx="12"/>
          </p:nvPr>
        </p:nvSpPr>
        <p:spPr>
          <a:xfrm>
            <a:off x="8167651" y="4739425"/>
            <a:ext cx="867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7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Project Applications</a:t>
            </a:r>
            <a:endParaRPr sz="3200"/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475600" y="1014850"/>
            <a:ext cx="8433000" cy="39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Bug Identification</a:t>
            </a:r>
            <a:endParaRPr sz="22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Reduces the need for manual code review</a:t>
            </a:r>
            <a:endParaRPr sz="20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Improving Code Quality</a:t>
            </a:r>
            <a:endParaRPr sz="22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Minimizes the number of errors and crashes</a:t>
            </a:r>
            <a:endParaRPr sz="20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Coding Competitions</a:t>
            </a:r>
            <a:endParaRPr sz="22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Locates bugs in source code &amp; acts as an automated judge</a:t>
            </a:r>
            <a:endParaRPr sz="20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Coding Interview</a:t>
            </a:r>
            <a:endParaRPr sz="22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Identifies </a:t>
            </a:r>
            <a:r>
              <a:rPr lang="en" sz="2000"/>
              <a:t>bugs in candidate's code </a:t>
            </a:r>
            <a:r>
              <a:rPr lang="en" sz="2000">
                <a:solidFill>
                  <a:schemeClr val="dk1"/>
                </a:solidFill>
              </a:rPr>
              <a:t>quickly &amp; accurately</a:t>
            </a:r>
            <a:endParaRPr sz="20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Boosting Coding Efficiency</a:t>
            </a:r>
            <a:endParaRPr sz="22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Increases </a:t>
            </a:r>
            <a:r>
              <a:rPr lang="en" sz="2000"/>
              <a:t>productivity and saves time for developers</a:t>
            </a:r>
            <a:endParaRPr sz="2000"/>
          </a:p>
        </p:txBody>
      </p:sp>
      <p:sp>
        <p:nvSpPr>
          <p:cNvPr id="107" name="Google Shape;107;p19"/>
          <p:cNvSpPr txBox="1">
            <a:spLocks noGrp="1"/>
          </p:cNvSpPr>
          <p:nvPr>
            <p:ph type="sldNum" idx="12"/>
          </p:nvPr>
        </p:nvSpPr>
        <p:spPr>
          <a:xfrm>
            <a:off x="8167651" y="4739425"/>
            <a:ext cx="867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 rot="-5400000">
            <a:off x="-3321475" y="2098200"/>
            <a:ext cx="8520600" cy="9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Methodology - [1]</a:t>
            </a:r>
            <a:endParaRPr sz="3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(System Block Diagram)</a:t>
            </a:r>
            <a:endParaRPr sz="2400"/>
          </a:p>
        </p:txBody>
      </p:sp>
      <p:sp>
        <p:nvSpPr>
          <p:cNvPr id="113" name="Google Shape;113;p20"/>
          <p:cNvSpPr txBox="1">
            <a:spLocks noGrp="1"/>
          </p:cNvSpPr>
          <p:nvPr>
            <p:ph type="sldNum" idx="12"/>
          </p:nvPr>
        </p:nvSpPr>
        <p:spPr>
          <a:xfrm>
            <a:off x="8167651" y="4739425"/>
            <a:ext cx="867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 rotWithShape="1">
          <a:blip r:embed="rId3">
            <a:alphaModFix/>
          </a:blip>
          <a:srcRect l="8433" r="24900"/>
          <a:stretch/>
        </p:blipFill>
        <p:spPr>
          <a:xfrm>
            <a:off x="2055450" y="39075"/>
            <a:ext cx="5344774" cy="509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9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Methodology - [2]</a:t>
            </a:r>
            <a:endParaRPr sz="3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(Working Principle)</a:t>
            </a:r>
            <a:endParaRPr sz="2400"/>
          </a:p>
        </p:txBody>
      </p:sp>
      <p:sp>
        <p:nvSpPr>
          <p:cNvPr id="120" name="Google Shape;120;p21"/>
          <p:cNvSpPr txBox="1">
            <a:spLocks noGrp="1"/>
          </p:cNvSpPr>
          <p:nvPr>
            <p:ph type="sldNum" idx="12"/>
          </p:nvPr>
        </p:nvSpPr>
        <p:spPr>
          <a:xfrm>
            <a:off x="8167651" y="4739425"/>
            <a:ext cx="867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399400" y="1243450"/>
            <a:ext cx="8433000" cy="36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Source code is extracted from C Code Corpus dataset</a:t>
            </a:r>
            <a:endParaRPr sz="2200">
              <a:solidFill>
                <a:schemeClr val="dk1"/>
              </a:solidFill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Only the code snippets with less than 10k lines of code are taken and missing data are handled</a:t>
            </a:r>
            <a:endParaRPr sz="2200">
              <a:solidFill>
                <a:schemeClr val="dk1"/>
              </a:solidFill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AST is generated and positive samples are extracted</a:t>
            </a:r>
            <a:endParaRPr sz="2200">
              <a:solidFill>
                <a:schemeClr val="dk1"/>
              </a:solidFill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Dataset containing positive samples were split such that train (80%), validation (10%) &amp; test (10%)</a:t>
            </a:r>
            <a:endParaRPr sz="2200">
              <a:solidFill>
                <a:schemeClr val="dk1"/>
              </a:solidFill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Negative samples generated with the help of positive samples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1702</Words>
  <Application>Microsoft Office PowerPoint</Application>
  <PresentationFormat>On-screen Show (16:9)</PresentationFormat>
  <Paragraphs>302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4" baseType="lpstr">
      <vt:lpstr>Arial</vt:lpstr>
      <vt:lpstr>Simple Light</vt:lpstr>
      <vt:lpstr>Automatic Name-based Software Bug Detection during Static Program Analysis</vt:lpstr>
      <vt:lpstr>Presentation Outline</vt:lpstr>
      <vt:lpstr>Motivation</vt:lpstr>
      <vt:lpstr>Introduction</vt:lpstr>
      <vt:lpstr>Objectives</vt:lpstr>
      <vt:lpstr>Scope of Project</vt:lpstr>
      <vt:lpstr>Project Applications</vt:lpstr>
      <vt:lpstr>Methodology - [1] (System Block Diagram)</vt:lpstr>
      <vt:lpstr>Methodology - [2]  (Working Principle)</vt:lpstr>
      <vt:lpstr>Methodology - [3]  (Working Principle)</vt:lpstr>
      <vt:lpstr>Methodology - [4]:  (AST - General Structure of Function Declaration)</vt:lpstr>
      <vt:lpstr>Methodology - [5]:  (AST Generation - Function Arguments Swap)</vt:lpstr>
      <vt:lpstr>Methodology - [6]:  (AST Generation - Wrong Binary Operator)</vt:lpstr>
      <vt:lpstr>Methodology - [7]:  (Possible Operator Exchanges)</vt:lpstr>
      <vt:lpstr>Methodology - [8]:  (Negative Sample Generation - Swapped Function Args)</vt:lpstr>
      <vt:lpstr>Methodology - [9]:  (Negative Sample Generation - Wrong Binary Operator)</vt:lpstr>
      <vt:lpstr>Methodology - [10]: (Input Embedding of Tokens)</vt:lpstr>
      <vt:lpstr>Methodology - [11]: (Positional Encoding of Tokens)</vt:lpstr>
      <vt:lpstr>Methodology - [12]: (DistilBERT transformer model)</vt:lpstr>
      <vt:lpstr>Methodology - [13]: (Model Evaluation)</vt:lpstr>
      <vt:lpstr>Methodology - [14]: (Hardware and Software Requirements)</vt:lpstr>
      <vt:lpstr>Methodology - [15]:  (Hardware and Software Requirements)</vt:lpstr>
      <vt:lpstr>Dataset Exploration - [1]</vt:lpstr>
      <vt:lpstr>Dataset Exploration - [2] (Swapped Function Arguments - Train Dataset Preview)</vt:lpstr>
      <vt:lpstr>Dataset Exploration - [3] (Wrong Binary Operators - Train Dataset Preview)</vt:lpstr>
      <vt:lpstr>Dataset Exploration - [4] (Bar Plot of Operator Count)</vt:lpstr>
      <vt:lpstr>Dataset Exploration - [5] (Count of Total Lines of Code)</vt:lpstr>
      <vt:lpstr>Results - [1] (Swapped Function Arguments - Loss &amp; F1 Score)</vt:lpstr>
      <vt:lpstr>Results - [2] (Swapped Function Arguments - ROC &amp; PR Curve)</vt:lpstr>
      <vt:lpstr>Results - [3] (Swapped Function Arguments - Confusion Matrix)</vt:lpstr>
      <vt:lpstr>Results - [4] (Wrong Binary Operator - Loss &amp; F1 Score)</vt:lpstr>
      <vt:lpstr>Results - [5] (Wrong Binary Operator - ROC &amp; PR Curve)</vt:lpstr>
      <vt:lpstr>Results - [7] (Wrong Binary Operator - Confusion Matrix)</vt:lpstr>
      <vt:lpstr>Results - [6] (User Interface - Wrong Binary Operator Example)</vt:lpstr>
      <vt:lpstr>Results - [8] (User Interface - Swapped Function Arguments Example)</vt:lpstr>
      <vt:lpstr>Results - [9] (User Interface - Multiple Types of Bugs Example)</vt:lpstr>
      <vt:lpstr>Results - [10] (Comparison of Performance with Similar Projects)</vt:lpstr>
      <vt:lpstr>Discussion of Results</vt:lpstr>
      <vt:lpstr>Future Enhancements</vt:lpstr>
      <vt:lpstr>Conclusion</vt:lpstr>
      <vt:lpstr>References - [1]</vt:lpstr>
      <vt:lpstr>References - [2]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Name-based Software Bug Detection during Static Program Analysis</dc:title>
  <dc:creator>ASUS</dc:creator>
  <cp:lastModifiedBy>ASUS</cp:lastModifiedBy>
  <cp:revision>1</cp:revision>
  <dcterms:modified xsi:type="dcterms:W3CDTF">2023-03-08T14:52:16Z</dcterms:modified>
</cp:coreProperties>
</file>