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63" r:id="rId4"/>
    <p:sldId id="258" r:id="rId5"/>
    <p:sldId id="264" r:id="rId6"/>
    <p:sldId id="267" r:id="rId7"/>
    <p:sldId id="259" r:id="rId8"/>
    <p:sldId id="268" r:id="rId9"/>
    <p:sldId id="260" r:id="rId10"/>
    <p:sldId id="265" r:id="rId11"/>
    <p:sldId id="269" r:id="rId12"/>
    <p:sldId id="270" r:id="rId13"/>
    <p:sldId id="262"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p:scale>
          <a:sx n="90" d="100"/>
          <a:sy n="90" d="100"/>
        </p:scale>
        <p:origin x="-9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BA0E1B-AB1A-452F-BF3E-8C3BEF065C3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1170F0D2-FCE1-449B-94EF-F08388CBB4E1}">
      <dgm:prSet/>
      <dgm:spPr/>
      <dgm:t>
        <a:bodyPr/>
        <a:lstStyle/>
        <a:p>
          <a:r>
            <a:rPr lang="en-US"/>
            <a:t>EDA done on:</a:t>
          </a:r>
        </a:p>
      </dgm:t>
    </dgm:pt>
    <dgm:pt modelId="{CEFFE143-0C5F-4753-B6C2-A947F779F46B}" type="parTrans" cxnId="{C7874A66-8EE3-430B-80B5-2D781CFC8EDF}">
      <dgm:prSet/>
      <dgm:spPr/>
      <dgm:t>
        <a:bodyPr/>
        <a:lstStyle/>
        <a:p>
          <a:endParaRPr lang="en-US"/>
        </a:p>
      </dgm:t>
    </dgm:pt>
    <dgm:pt modelId="{8192206B-0F73-4FA7-ACCA-2A7184BECD2A}" type="sibTrans" cxnId="{C7874A66-8EE3-430B-80B5-2D781CFC8EDF}">
      <dgm:prSet/>
      <dgm:spPr/>
      <dgm:t>
        <a:bodyPr/>
        <a:lstStyle/>
        <a:p>
          <a:endParaRPr lang="en-US"/>
        </a:p>
      </dgm:t>
    </dgm:pt>
    <dgm:pt modelId="{1913860D-9987-408F-B9E6-EF126D131B51}">
      <dgm:prSet/>
      <dgm:spPr/>
      <dgm:t>
        <a:bodyPr/>
        <a:lstStyle/>
        <a:p>
          <a:r>
            <a:rPr lang="en-US"/>
            <a:t>Count the number of customers by gender</a:t>
          </a:r>
        </a:p>
      </dgm:t>
    </dgm:pt>
    <dgm:pt modelId="{2C921C84-4B24-4FC3-B17C-C112B1830E91}" type="parTrans" cxnId="{F2A48AF2-7D7C-4DCA-BC67-69388B10B3A6}">
      <dgm:prSet/>
      <dgm:spPr/>
      <dgm:t>
        <a:bodyPr/>
        <a:lstStyle/>
        <a:p>
          <a:endParaRPr lang="en-US"/>
        </a:p>
      </dgm:t>
    </dgm:pt>
    <dgm:pt modelId="{7B2AC7D3-E278-4326-984F-7928104889A8}" type="sibTrans" cxnId="{F2A48AF2-7D7C-4DCA-BC67-69388B10B3A6}">
      <dgm:prSet/>
      <dgm:spPr/>
      <dgm:t>
        <a:bodyPr/>
        <a:lstStyle/>
        <a:p>
          <a:endParaRPr lang="en-US"/>
        </a:p>
      </dgm:t>
    </dgm:pt>
    <dgm:pt modelId="{BB84E494-ED5D-4F07-9109-04C0DED7D17E}">
      <dgm:prSet/>
      <dgm:spPr/>
      <dgm:t>
        <a:bodyPr/>
        <a:lstStyle/>
        <a:p>
          <a:r>
            <a:rPr lang="en-US"/>
            <a:t>Correlation between age and work.</a:t>
          </a:r>
        </a:p>
      </dgm:t>
    </dgm:pt>
    <dgm:pt modelId="{2192AFD1-9561-4E62-B68C-9AB3BF010803}" type="parTrans" cxnId="{4A138570-E242-4D0E-B2DB-790F02B2315A}">
      <dgm:prSet/>
      <dgm:spPr/>
      <dgm:t>
        <a:bodyPr/>
        <a:lstStyle/>
        <a:p>
          <a:endParaRPr lang="en-US"/>
        </a:p>
      </dgm:t>
    </dgm:pt>
    <dgm:pt modelId="{B421B5A1-CAAE-44D3-A39C-35F27DC82EB4}" type="sibTrans" cxnId="{4A138570-E242-4D0E-B2DB-790F02B2315A}">
      <dgm:prSet/>
      <dgm:spPr/>
      <dgm:t>
        <a:bodyPr/>
        <a:lstStyle/>
        <a:p>
          <a:endParaRPr lang="en-US"/>
        </a:p>
      </dgm:t>
    </dgm:pt>
    <dgm:pt modelId="{4B7699EE-2B8F-487D-AC1F-27368AD8EB45}">
      <dgm:prSet/>
      <dgm:spPr/>
      <dgm:t>
        <a:bodyPr/>
        <a:lstStyle/>
        <a:p>
          <a:r>
            <a:rPr lang="en-US"/>
            <a:t>Spending Score according to the gender</a:t>
          </a:r>
        </a:p>
      </dgm:t>
    </dgm:pt>
    <dgm:pt modelId="{BF9BD50B-0C8E-47B3-9190-DFFBB7156BAC}" type="parTrans" cxnId="{F35715D7-0E38-4C59-AA70-1AC8FEB82E89}">
      <dgm:prSet/>
      <dgm:spPr/>
      <dgm:t>
        <a:bodyPr/>
        <a:lstStyle/>
        <a:p>
          <a:endParaRPr lang="en-US"/>
        </a:p>
      </dgm:t>
    </dgm:pt>
    <dgm:pt modelId="{9F313B4B-226D-4AEB-906F-0F9D796CEEB6}" type="sibTrans" cxnId="{F35715D7-0E38-4C59-AA70-1AC8FEB82E89}">
      <dgm:prSet/>
      <dgm:spPr/>
      <dgm:t>
        <a:bodyPr/>
        <a:lstStyle/>
        <a:p>
          <a:endParaRPr lang="en-US"/>
        </a:p>
      </dgm:t>
    </dgm:pt>
    <dgm:pt modelId="{BDEC7C0E-A04F-4C17-ACC6-CA34D22E8737}">
      <dgm:prSet/>
      <dgm:spPr/>
      <dgm:t>
        <a:bodyPr/>
        <a:lstStyle/>
        <a:p>
          <a:r>
            <a:rPr lang="en-US"/>
            <a:t>Calculating customers from a certain profession.</a:t>
          </a:r>
        </a:p>
      </dgm:t>
    </dgm:pt>
    <dgm:pt modelId="{11CF6878-B090-4C7F-A5BF-F2F04738B1DB}" type="parTrans" cxnId="{78860482-AC81-4675-BB73-8E35F0C2B443}">
      <dgm:prSet/>
      <dgm:spPr/>
      <dgm:t>
        <a:bodyPr/>
        <a:lstStyle/>
        <a:p>
          <a:endParaRPr lang="en-US"/>
        </a:p>
      </dgm:t>
    </dgm:pt>
    <dgm:pt modelId="{B7268EA3-4A6B-48A2-AAA9-2954C8567F7D}" type="sibTrans" cxnId="{78860482-AC81-4675-BB73-8E35F0C2B443}">
      <dgm:prSet/>
      <dgm:spPr/>
      <dgm:t>
        <a:bodyPr/>
        <a:lstStyle/>
        <a:p>
          <a:endParaRPr lang="en-US"/>
        </a:p>
      </dgm:t>
    </dgm:pt>
    <dgm:pt modelId="{545581B6-1813-458D-9F6F-5CE1A7C6A704}">
      <dgm:prSet/>
      <dgm:spPr/>
      <dgm:t>
        <a:bodyPr/>
        <a:lstStyle/>
        <a:p>
          <a:r>
            <a:rPr lang="en-US"/>
            <a:t>Finding the distribution of family size.</a:t>
          </a:r>
        </a:p>
      </dgm:t>
    </dgm:pt>
    <dgm:pt modelId="{DD033FB9-D93C-4EA5-809D-1238ED1743FB}" type="parTrans" cxnId="{8111CBB1-105A-4EFB-8E60-51C04D5753C6}">
      <dgm:prSet/>
      <dgm:spPr/>
      <dgm:t>
        <a:bodyPr/>
        <a:lstStyle/>
        <a:p>
          <a:endParaRPr lang="en-US"/>
        </a:p>
      </dgm:t>
    </dgm:pt>
    <dgm:pt modelId="{5B83AE7E-3FC8-47B5-8BCA-96F779005DEB}" type="sibTrans" cxnId="{8111CBB1-105A-4EFB-8E60-51C04D5753C6}">
      <dgm:prSet/>
      <dgm:spPr/>
      <dgm:t>
        <a:bodyPr/>
        <a:lstStyle/>
        <a:p>
          <a:endParaRPr lang="en-US"/>
        </a:p>
      </dgm:t>
    </dgm:pt>
    <dgm:pt modelId="{A0281EA2-2E96-4D79-A114-604198A2CB89}" type="pres">
      <dgm:prSet presAssocID="{D8BA0E1B-AB1A-452F-BF3E-8C3BEF065C3B}" presName="diagram" presStyleCnt="0">
        <dgm:presLayoutVars>
          <dgm:dir/>
          <dgm:resizeHandles val="exact"/>
        </dgm:presLayoutVars>
      </dgm:prSet>
      <dgm:spPr/>
    </dgm:pt>
    <dgm:pt modelId="{DA5228C1-BCA8-4FA9-BBF7-572FD63A84D3}" type="pres">
      <dgm:prSet presAssocID="{1170F0D2-FCE1-449B-94EF-F08388CBB4E1}" presName="node" presStyleLbl="node1" presStyleIdx="0" presStyleCnt="6">
        <dgm:presLayoutVars>
          <dgm:bulletEnabled val="1"/>
        </dgm:presLayoutVars>
      </dgm:prSet>
      <dgm:spPr/>
    </dgm:pt>
    <dgm:pt modelId="{8DC516BD-55FA-4474-BDAE-53C2BC37C6F7}" type="pres">
      <dgm:prSet presAssocID="{8192206B-0F73-4FA7-ACCA-2A7184BECD2A}" presName="sibTrans" presStyleCnt="0"/>
      <dgm:spPr/>
    </dgm:pt>
    <dgm:pt modelId="{966E3D46-CF0F-48DC-9D61-2AC70808417A}" type="pres">
      <dgm:prSet presAssocID="{1913860D-9987-408F-B9E6-EF126D131B51}" presName="node" presStyleLbl="node1" presStyleIdx="1" presStyleCnt="6">
        <dgm:presLayoutVars>
          <dgm:bulletEnabled val="1"/>
        </dgm:presLayoutVars>
      </dgm:prSet>
      <dgm:spPr/>
    </dgm:pt>
    <dgm:pt modelId="{B8C55A51-6EE2-4CD3-B650-D309EDB674DA}" type="pres">
      <dgm:prSet presAssocID="{7B2AC7D3-E278-4326-984F-7928104889A8}" presName="sibTrans" presStyleCnt="0"/>
      <dgm:spPr/>
    </dgm:pt>
    <dgm:pt modelId="{35676C04-70EB-47C0-B946-3164A14C17DD}" type="pres">
      <dgm:prSet presAssocID="{BB84E494-ED5D-4F07-9109-04C0DED7D17E}" presName="node" presStyleLbl="node1" presStyleIdx="2" presStyleCnt="6">
        <dgm:presLayoutVars>
          <dgm:bulletEnabled val="1"/>
        </dgm:presLayoutVars>
      </dgm:prSet>
      <dgm:spPr/>
    </dgm:pt>
    <dgm:pt modelId="{F12B3017-07CC-4EA2-B983-E891F03378D8}" type="pres">
      <dgm:prSet presAssocID="{B421B5A1-CAAE-44D3-A39C-35F27DC82EB4}" presName="sibTrans" presStyleCnt="0"/>
      <dgm:spPr/>
    </dgm:pt>
    <dgm:pt modelId="{6530FF08-C6AC-4E76-B6F9-76DBBA8960FC}" type="pres">
      <dgm:prSet presAssocID="{4B7699EE-2B8F-487D-AC1F-27368AD8EB45}" presName="node" presStyleLbl="node1" presStyleIdx="3" presStyleCnt="6">
        <dgm:presLayoutVars>
          <dgm:bulletEnabled val="1"/>
        </dgm:presLayoutVars>
      </dgm:prSet>
      <dgm:spPr/>
    </dgm:pt>
    <dgm:pt modelId="{1832CAAD-67C8-43B6-AD2D-F7CBA768BC69}" type="pres">
      <dgm:prSet presAssocID="{9F313B4B-226D-4AEB-906F-0F9D796CEEB6}" presName="sibTrans" presStyleCnt="0"/>
      <dgm:spPr/>
    </dgm:pt>
    <dgm:pt modelId="{2E23A989-3CF2-4A1F-8C74-57EA2FE2EA06}" type="pres">
      <dgm:prSet presAssocID="{BDEC7C0E-A04F-4C17-ACC6-CA34D22E8737}" presName="node" presStyleLbl="node1" presStyleIdx="4" presStyleCnt="6">
        <dgm:presLayoutVars>
          <dgm:bulletEnabled val="1"/>
        </dgm:presLayoutVars>
      </dgm:prSet>
      <dgm:spPr/>
    </dgm:pt>
    <dgm:pt modelId="{6929DE3F-D169-46E5-BB9D-DABC2F48567E}" type="pres">
      <dgm:prSet presAssocID="{B7268EA3-4A6B-48A2-AAA9-2954C8567F7D}" presName="sibTrans" presStyleCnt="0"/>
      <dgm:spPr/>
    </dgm:pt>
    <dgm:pt modelId="{A38BE121-EF8E-4F30-9471-9E70BEBA0BAC}" type="pres">
      <dgm:prSet presAssocID="{545581B6-1813-458D-9F6F-5CE1A7C6A704}" presName="node" presStyleLbl="node1" presStyleIdx="5" presStyleCnt="6">
        <dgm:presLayoutVars>
          <dgm:bulletEnabled val="1"/>
        </dgm:presLayoutVars>
      </dgm:prSet>
      <dgm:spPr/>
    </dgm:pt>
  </dgm:ptLst>
  <dgm:cxnLst>
    <dgm:cxn modelId="{B0CC2E19-F8D5-491F-9D6D-AD29364A3B33}" type="presOf" srcId="{D8BA0E1B-AB1A-452F-BF3E-8C3BEF065C3B}" destId="{A0281EA2-2E96-4D79-A114-604198A2CB89}" srcOrd="0" destOrd="0" presId="urn:microsoft.com/office/officeart/2005/8/layout/default"/>
    <dgm:cxn modelId="{F9C33720-BD75-450C-B2BB-366B08ACDA6F}" type="presOf" srcId="{4B7699EE-2B8F-487D-AC1F-27368AD8EB45}" destId="{6530FF08-C6AC-4E76-B6F9-76DBBA8960FC}" srcOrd="0" destOrd="0" presId="urn:microsoft.com/office/officeart/2005/8/layout/default"/>
    <dgm:cxn modelId="{B724A326-1FA2-4092-B688-2E81932BB1DA}" type="presOf" srcId="{BDEC7C0E-A04F-4C17-ACC6-CA34D22E8737}" destId="{2E23A989-3CF2-4A1F-8C74-57EA2FE2EA06}" srcOrd="0" destOrd="0" presId="urn:microsoft.com/office/officeart/2005/8/layout/default"/>
    <dgm:cxn modelId="{C7874A66-8EE3-430B-80B5-2D781CFC8EDF}" srcId="{D8BA0E1B-AB1A-452F-BF3E-8C3BEF065C3B}" destId="{1170F0D2-FCE1-449B-94EF-F08388CBB4E1}" srcOrd="0" destOrd="0" parTransId="{CEFFE143-0C5F-4753-B6C2-A947F779F46B}" sibTransId="{8192206B-0F73-4FA7-ACCA-2A7184BECD2A}"/>
    <dgm:cxn modelId="{4A138570-E242-4D0E-B2DB-790F02B2315A}" srcId="{D8BA0E1B-AB1A-452F-BF3E-8C3BEF065C3B}" destId="{BB84E494-ED5D-4F07-9109-04C0DED7D17E}" srcOrd="2" destOrd="0" parTransId="{2192AFD1-9561-4E62-B68C-9AB3BF010803}" sibTransId="{B421B5A1-CAAE-44D3-A39C-35F27DC82EB4}"/>
    <dgm:cxn modelId="{ECB53C52-D8F1-4DD6-A1C4-9B6BF6F35D1E}" type="presOf" srcId="{1170F0D2-FCE1-449B-94EF-F08388CBB4E1}" destId="{DA5228C1-BCA8-4FA9-BBF7-572FD63A84D3}" srcOrd="0" destOrd="0" presId="urn:microsoft.com/office/officeart/2005/8/layout/default"/>
    <dgm:cxn modelId="{78860482-AC81-4675-BB73-8E35F0C2B443}" srcId="{D8BA0E1B-AB1A-452F-BF3E-8C3BEF065C3B}" destId="{BDEC7C0E-A04F-4C17-ACC6-CA34D22E8737}" srcOrd="4" destOrd="0" parTransId="{11CF6878-B090-4C7F-A5BF-F2F04738B1DB}" sibTransId="{B7268EA3-4A6B-48A2-AAA9-2954C8567F7D}"/>
    <dgm:cxn modelId="{8111CBB1-105A-4EFB-8E60-51C04D5753C6}" srcId="{D8BA0E1B-AB1A-452F-BF3E-8C3BEF065C3B}" destId="{545581B6-1813-458D-9F6F-5CE1A7C6A704}" srcOrd="5" destOrd="0" parTransId="{DD033FB9-D93C-4EA5-809D-1238ED1743FB}" sibTransId="{5B83AE7E-3FC8-47B5-8BCA-96F779005DEB}"/>
    <dgm:cxn modelId="{8DAB9FD1-3675-485C-A78B-725CE3EC59C3}" type="presOf" srcId="{545581B6-1813-458D-9F6F-5CE1A7C6A704}" destId="{A38BE121-EF8E-4F30-9471-9E70BEBA0BAC}" srcOrd="0" destOrd="0" presId="urn:microsoft.com/office/officeart/2005/8/layout/default"/>
    <dgm:cxn modelId="{F35715D7-0E38-4C59-AA70-1AC8FEB82E89}" srcId="{D8BA0E1B-AB1A-452F-BF3E-8C3BEF065C3B}" destId="{4B7699EE-2B8F-487D-AC1F-27368AD8EB45}" srcOrd="3" destOrd="0" parTransId="{BF9BD50B-0C8E-47B3-9190-DFFBB7156BAC}" sibTransId="{9F313B4B-226D-4AEB-906F-0F9D796CEEB6}"/>
    <dgm:cxn modelId="{8E50E2D9-8CC9-4436-8CA8-5857356209DB}" type="presOf" srcId="{BB84E494-ED5D-4F07-9109-04C0DED7D17E}" destId="{35676C04-70EB-47C0-B946-3164A14C17DD}" srcOrd="0" destOrd="0" presId="urn:microsoft.com/office/officeart/2005/8/layout/default"/>
    <dgm:cxn modelId="{F2A48AF2-7D7C-4DCA-BC67-69388B10B3A6}" srcId="{D8BA0E1B-AB1A-452F-BF3E-8C3BEF065C3B}" destId="{1913860D-9987-408F-B9E6-EF126D131B51}" srcOrd="1" destOrd="0" parTransId="{2C921C84-4B24-4FC3-B17C-C112B1830E91}" sibTransId="{7B2AC7D3-E278-4326-984F-7928104889A8}"/>
    <dgm:cxn modelId="{ECC494FC-6996-4A53-8F93-DFC841B76E95}" type="presOf" srcId="{1913860D-9987-408F-B9E6-EF126D131B51}" destId="{966E3D46-CF0F-48DC-9D61-2AC70808417A}" srcOrd="0" destOrd="0" presId="urn:microsoft.com/office/officeart/2005/8/layout/default"/>
    <dgm:cxn modelId="{F1ECC72D-3B88-48BF-A961-755AF872378C}" type="presParOf" srcId="{A0281EA2-2E96-4D79-A114-604198A2CB89}" destId="{DA5228C1-BCA8-4FA9-BBF7-572FD63A84D3}" srcOrd="0" destOrd="0" presId="urn:microsoft.com/office/officeart/2005/8/layout/default"/>
    <dgm:cxn modelId="{56CF704C-FC00-4859-9076-476F2919671D}" type="presParOf" srcId="{A0281EA2-2E96-4D79-A114-604198A2CB89}" destId="{8DC516BD-55FA-4474-BDAE-53C2BC37C6F7}" srcOrd="1" destOrd="0" presId="urn:microsoft.com/office/officeart/2005/8/layout/default"/>
    <dgm:cxn modelId="{18765C40-0C24-4D6B-9206-4B69CE891F5C}" type="presParOf" srcId="{A0281EA2-2E96-4D79-A114-604198A2CB89}" destId="{966E3D46-CF0F-48DC-9D61-2AC70808417A}" srcOrd="2" destOrd="0" presId="urn:microsoft.com/office/officeart/2005/8/layout/default"/>
    <dgm:cxn modelId="{0584955D-43F5-4CD8-855A-7B4D55FB9618}" type="presParOf" srcId="{A0281EA2-2E96-4D79-A114-604198A2CB89}" destId="{B8C55A51-6EE2-4CD3-B650-D309EDB674DA}" srcOrd="3" destOrd="0" presId="urn:microsoft.com/office/officeart/2005/8/layout/default"/>
    <dgm:cxn modelId="{1FFCED2C-5854-4273-9A34-2CD987A04D0B}" type="presParOf" srcId="{A0281EA2-2E96-4D79-A114-604198A2CB89}" destId="{35676C04-70EB-47C0-B946-3164A14C17DD}" srcOrd="4" destOrd="0" presId="urn:microsoft.com/office/officeart/2005/8/layout/default"/>
    <dgm:cxn modelId="{E42276FD-D842-4551-9FA7-962C71FC30F7}" type="presParOf" srcId="{A0281EA2-2E96-4D79-A114-604198A2CB89}" destId="{F12B3017-07CC-4EA2-B983-E891F03378D8}" srcOrd="5" destOrd="0" presId="urn:microsoft.com/office/officeart/2005/8/layout/default"/>
    <dgm:cxn modelId="{8E290CD2-06B0-420A-B787-E10BF7B5AB76}" type="presParOf" srcId="{A0281EA2-2E96-4D79-A114-604198A2CB89}" destId="{6530FF08-C6AC-4E76-B6F9-76DBBA8960FC}" srcOrd="6" destOrd="0" presId="urn:microsoft.com/office/officeart/2005/8/layout/default"/>
    <dgm:cxn modelId="{6EF7B9AB-29EF-4733-8D66-198BF090A1F0}" type="presParOf" srcId="{A0281EA2-2E96-4D79-A114-604198A2CB89}" destId="{1832CAAD-67C8-43B6-AD2D-F7CBA768BC69}" srcOrd="7" destOrd="0" presId="urn:microsoft.com/office/officeart/2005/8/layout/default"/>
    <dgm:cxn modelId="{93B01018-F59A-4D52-AF69-4E76DC1D7AB9}" type="presParOf" srcId="{A0281EA2-2E96-4D79-A114-604198A2CB89}" destId="{2E23A989-3CF2-4A1F-8C74-57EA2FE2EA06}" srcOrd="8" destOrd="0" presId="urn:microsoft.com/office/officeart/2005/8/layout/default"/>
    <dgm:cxn modelId="{9B8565A3-2E62-4813-A334-B85696E55189}" type="presParOf" srcId="{A0281EA2-2E96-4D79-A114-604198A2CB89}" destId="{6929DE3F-D169-46E5-BB9D-DABC2F48567E}" srcOrd="9" destOrd="0" presId="urn:microsoft.com/office/officeart/2005/8/layout/default"/>
    <dgm:cxn modelId="{9885BB47-5AE3-4BB7-BB4F-5E6B9F0DF730}" type="presParOf" srcId="{A0281EA2-2E96-4D79-A114-604198A2CB89}" destId="{A38BE121-EF8E-4F30-9471-9E70BEBA0BAC}"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228C1-BCA8-4FA9-BBF7-572FD63A84D3}">
      <dsp:nvSpPr>
        <dsp:cNvPr id="0" name=""/>
        <dsp:cNvSpPr/>
      </dsp:nvSpPr>
      <dsp:spPr>
        <a:xfrm>
          <a:off x="1277981" y="812"/>
          <a:ext cx="2666973" cy="160018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EDA done on:</a:t>
          </a:r>
        </a:p>
      </dsp:txBody>
      <dsp:txXfrm>
        <a:off x="1277981" y="812"/>
        <a:ext cx="2666973" cy="1600183"/>
      </dsp:txXfrm>
    </dsp:sp>
    <dsp:sp modelId="{966E3D46-CF0F-48DC-9D61-2AC70808417A}">
      <dsp:nvSpPr>
        <dsp:cNvPr id="0" name=""/>
        <dsp:cNvSpPr/>
      </dsp:nvSpPr>
      <dsp:spPr>
        <a:xfrm>
          <a:off x="4211651" y="812"/>
          <a:ext cx="2666973" cy="160018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Count the number of customers by gender</a:t>
          </a:r>
        </a:p>
      </dsp:txBody>
      <dsp:txXfrm>
        <a:off x="4211651" y="812"/>
        <a:ext cx="2666973" cy="1600183"/>
      </dsp:txXfrm>
    </dsp:sp>
    <dsp:sp modelId="{35676C04-70EB-47C0-B946-3164A14C17DD}">
      <dsp:nvSpPr>
        <dsp:cNvPr id="0" name=""/>
        <dsp:cNvSpPr/>
      </dsp:nvSpPr>
      <dsp:spPr>
        <a:xfrm>
          <a:off x="7145321" y="812"/>
          <a:ext cx="2666973" cy="160018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Correlation between age and work.</a:t>
          </a:r>
        </a:p>
      </dsp:txBody>
      <dsp:txXfrm>
        <a:off x="7145321" y="812"/>
        <a:ext cx="2666973" cy="1600183"/>
      </dsp:txXfrm>
    </dsp:sp>
    <dsp:sp modelId="{6530FF08-C6AC-4E76-B6F9-76DBBA8960FC}">
      <dsp:nvSpPr>
        <dsp:cNvPr id="0" name=""/>
        <dsp:cNvSpPr/>
      </dsp:nvSpPr>
      <dsp:spPr>
        <a:xfrm>
          <a:off x="1277981" y="1867693"/>
          <a:ext cx="2666973" cy="160018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Spending Score according to the gender</a:t>
          </a:r>
        </a:p>
      </dsp:txBody>
      <dsp:txXfrm>
        <a:off x="1277981" y="1867693"/>
        <a:ext cx="2666973" cy="1600183"/>
      </dsp:txXfrm>
    </dsp:sp>
    <dsp:sp modelId="{2E23A989-3CF2-4A1F-8C74-57EA2FE2EA06}">
      <dsp:nvSpPr>
        <dsp:cNvPr id="0" name=""/>
        <dsp:cNvSpPr/>
      </dsp:nvSpPr>
      <dsp:spPr>
        <a:xfrm>
          <a:off x="4211651" y="1867693"/>
          <a:ext cx="2666973" cy="16001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Calculating customers from a certain profession.</a:t>
          </a:r>
        </a:p>
      </dsp:txBody>
      <dsp:txXfrm>
        <a:off x="4211651" y="1867693"/>
        <a:ext cx="2666973" cy="1600183"/>
      </dsp:txXfrm>
    </dsp:sp>
    <dsp:sp modelId="{A38BE121-EF8E-4F30-9471-9E70BEBA0BAC}">
      <dsp:nvSpPr>
        <dsp:cNvPr id="0" name=""/>
        <dsp:cNvSpPr/>
      </dsp:nvSpPr>
      <dsp:spPr>
        <a:xfrm>
          <a:off x="7145321" y="1867693"/>
          <a:ext cx="2666973" cy="160018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Finding the distribution of family size.</a:t>
          </a:r>
        </a:p>
      </dsp:txBody>
      <dsp:txXfrm>
        <a:off x="7145321" y="1867693"/>
        <a:ext cx="2666973" cy="160018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Friday, May 12,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043546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Friday, May 12,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46780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Friday, May 12,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06327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Friday, May 12,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71374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Friday, May 12,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60151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Friday, May 12,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3395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Friday, May 12,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56635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Friday, May 12,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027354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Friday, May 12,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61108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Friday, May 12,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79672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Friday, May 12,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83571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Friday, May 12,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80967024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46826A-46EC-39C2-92DB-6AD4B9D3CDF3}"/>
              </a:ext>
            </a:extLst>
          </p:cNvPr>
          <p:cNvSpPr>
            <a:spLocks noGrp="1"/>
          </p:cNvSpPr>
          <p:nvPr>
            <p:ph type="ctrTitle"/>
          </p:nvPr>
        </p:nvSpPr>
        <p:spPr>
          <a:xfrm>
            <a:off x="550863" y="549275"/>
            <a:ext cx="5794079" cy="2986234"/>
          </a:xfrm>
        </p:spPr>
        <p:txBody>
          <a:bodyPr anchor="b">
            <a:normAutofit fontScale="90000"/>
          </a:bodyPr>
          <a:lstStyle/>
          <a:p>
            <a:pPr algn="ctr">
              <a:lnSpc>
                <a:spcPct val="90000"/>
              </a:lnSpc>
            </a:pPr>
            <a:r>
              <a:rPr lang="en-US" sz="5000" dirty="0"/>
              <a:t>Capstone Project</a:t>
            </a:r>
            <a:br>
              <a:rPr lang="en-US" sz="5000" dirty="0"/>
            </a:br>
            <a:r>
              <a:rPr lang="en-US" sz="5000" dirty="0"/>
              <a:t>Software Technology-1(4483)</a:t>
            </a:r>
            <a:br>
              <a:rPr lang="en-US" sz="5000" dirty="0"/>
            </a:br>
            <a:r>
              <a:rPr lang="en-US" sz="5000" dirty="0"/>
              <a:t> Shop Customer Data</a:t>
            </a:r>
          </a:p>
        </p:txBody>
      </p:sp>
      <p:sp>
        <p:nvSpPr>
          <p:cNvPr id="3" name="Subtitle 2">
            <a:extLst>
              <a:ext uri="{FF2B5EF4-FFF2-40B4-BE49-F238E27FC236}">
                <a16:creationId xmlns:a16="http://schemas.microsoft.com/office/drawing/2014/main" id="{7DA1CF69-3BE7-4368-0D7E-A9FD9B5B6A4B}"/>
              </a:ext>
            </a:extLst>
          </p:cNvPr>
          <p:cNvSpPr>
            <a:spLocks noGrp="1"/>
          </p:cNvSpPr>
          <p:nvPr>
            <p:ph type="subTitle" idx="1"/>
          </p:nvPr>
        </p:nvSpPr>
        <p:spPr>
          <a:xfrm>
            <a:off x="550863" y="3827610"/>
            <a:ext cx="5437187" cy="2986234"/>
          </a:xfrm>
        </p:spPr>
        <p:txBody>
          <a:bodyPr>
            <a:normAutofit/>
          </a:bodyPr>
          <a:lstStyle/>
          <a:p>
            <a:r>
              <a:rPr lang="en-US" dirty="0">
                <a:solidFill>
                  <a:schemeClr val="tx1">
                    <a:alpha val="60000"/>
                  </a:schemeClr>
                </a:solidFill>
              </a:rPr>
              <a:t>Shrawan Basnet</a:t>
            </a:r>
          </a:p>
          <a:p>
            <a:r>
              <a:rPr lang="en-US" dirty="0">
                <a:solidFill>
                  <a:schemeClr val="tx1">
                    <a:alpha val="60000"/>
                  </a:schemeClr>
                </a:solidFill>
              </a:rPr>
              <a:t>U3242039</a:t>
            </a:r>
          </a:p>
          <a:p>
            <a:r>
              <a:rPr lang="en-US" dirty="0">
                <a:solidFill>
                  <a:schemeClr val="tx1">
                    <a:alpha val="60000"/>
                  </a:schemeClr>
                </a:solidFill>
              </a:rPr>
              <a:t>Tutorial Group – Thursday(1:30-3:30)</a:t>
            </a:r>
          </a:p>
          <a:p>
            <a:endParaRPr lang="en-US" dirty="0">
              <a:solidFill>
                <a:schemeClr val="tx1">
                  <a:alpha val="60000"/>
                </a:schemeClr>
              </a:solidFill>
            </a:endParaRPr>
          </a:p>
        </p:txBody>
      </p:sp>
      <p:pic>
        <p:nvPicPr>
          <p:cNvPr id="4" name="Picture 3" descr="Sphere of mesh and nodes">
            <a:extLst>
              <a:ext uri="{FF2B5EF4-FFF2-40B4-BE49-F238E27FC236}">
                <a16:creationId xmlns:a16="http://schemas.microsoft.com/office/drawing/2014/main" id="{FA77830C-30B1-433F-1BB4-F6F530171458}"/>
              </a:ext>
            </a:extLst>
          </p:cNvPr>
          <p:cNvPicPr>
            <a:picLocks noChangeAspect="1"/>
          </p:cNvPicPr>
          <p:nvPr/>
        </p:nvPicPr>
        <p:blipFill rotWithShape="1">
          <a:blip r:embed="rId2"/>
          <a:srcRect l="25000"/>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28" name="Group 27">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29" name="Freeform: Shape 28">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2" name="Oval 31">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52477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xt&#10;&#10;Description automatically generated">
            <a:extLst>
              <a:ext uri="{FF2B5EF4-FFF2-40B4-BE49-F238E27FC236}">
                <a16:creationId xmlns:a16="http://schemas.microsoft.com/office/drawing/2014/main" id="{5E8126F5-59A0-8CC6-7B03-050410EB3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8027" y="233647"/>
            <a:ext cx="7851805" cy="6209836"/>
          </a:xfrm>
          <a:prstGeom prst="rect">
            <a:avLst/>
          </a:prstGeom>
        </p:spPr>
      </p:pic>
    </p:spTree>
    <p:extLst>
      <p:ext uri="{BB962C8B-B14F-4D97-AF65-F5344CB8AC3E}">
        <p14:creationId xmlns:p14="http://schemas.microsoft.com/office/powerpoint/2010/main" val="454343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7" name="Group 1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8" name="Freeform: Shape 1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Oval 1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3" name="Rectangle 2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8" name="Freeform: Shape 27">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DE51329A-F276-93C1-C63F-C5F99223E230}"/>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90000"/>
              </a:lnSpc>
            </a:pPr>
            <a:r>
              <a:rPr lang="en-US" sz="3400" b="0" i="0">
                <a:effectLst/>
              </a:rPr>
              <a:t>5. Implementation and Deployment</a:t>
            </a:r>
            <a:br>
              <a:rPr lang="en-US" sz="3400" dirty="0"/>
            </a:br>
            <a:r>
              <a:rPr lang="en-US" sz="3400" b="0" i="0">
                <a:effectLst/>
              </a:rPr>
              <a:t>Plan and Status Update</a:t>
            </a:r>
            <a:endParaRPr lang="en-US" sz="3400"/>
          </a:p>
        </p:txBody>
      </p:sp>
      <p:grpSp>
        <p:nvGrpSpPr>
          <p:cNvPr id="31" name="Group 30">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2"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5A36EDE1-EE97-4250-9E6D-94377B3F1405}"/>
              </a:ext>
            </a:extLst>
          </p:cNvPr>
          <p:cNvSpPr>
            <a:spLocks noGrp="1"/>
          </p:cNvSpPr>
          <p:nvPr>
            <p:ph sz="half" idx="1"/>
          </p:nvPr>
        </p:nvSpPr>
        <p:spPr>
          <a:xfrm>
            <a:off x="550863" y="3803406"/>
            <a:ext cx="3565525" cy="2289419"/>
          </a:xfrm>
        </p:spPr>
        <p:txBody>
          <a:bodyPr vert="horz" wrap="square" lIns="0" tIns="0" rIns="0" bIns="0" rtlCol="0">
            <a:normAutofit/>
          </a:bodyPr>
          <a:lstStyle/>
          <a:p>
            <a:pPr marL="0" indent="0">
              <a:lnSpc>
                <a:spcPct val="100000"/>
              </a:lnSpc>
              <a:buNone/>
            </a:pPr>
            <a:r>
              <a:rPr lang="en-US" sz="2000"/>
              <a:t>I have used Streamlit to deploy my code. </a:t>
            </a:r>
          </a:p>
        </p:txBody>
      </p:sp>
      <p:pic>
        <p:nvPicPr>
          <p:cNvPr id="6" name="Content Placeholder 5" descr="A screen shot of a pie chart&#10;&#10;Description automatically generated with medium confidence">
            <a:extLst>
              <a:ext uri="{FF2B5EF4-FFF2-40B4-BE49-F238E27FC236}">
                <a16:creationId xmlns:a16="http://schemas.microsoft.com/office/drawing/2014/main" id="{36883E85-78FE-F79F-52EA-E73B6B4DFFD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295776" y="1455728"/>
            <a:ext cx="7345363" cy="3948131"/>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1551210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 screen&#10;&#10;Description automatically generated with low confidence">
            <a:extLst>
              <a:ext uri="{FF2B5EF4-FFF2-40B4-BE49-F238E27FC236}">
                <a16:creationId xmlns:a16="http://schemas.microsoft.com/office/drawing/2014/main" id="{54AF3E8C-5DF2-58B3-388A-5B42C0008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6506"/>
            <a:ext cx="12192000" cy="4824988"/>
          </a:xfrm>
          <a:prstGeom prst="rect">
            <a:avLst/>
          </a:prstGeom>
        </p:spPr>
      </p:pic>
    </p:spTree>
    <p:extLst>
      <p:ext uri="{BB962C8B-B14F-4D97-AF65-F5344CB8AC3E}">
        <p14:creationId xmlns:p14="http://schemas.microsoft.com/office/powerpoint/2010/main" val="4114103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512-584C-1701-3128-2DEBC9D4E3F2}"/>
              </a:ext>
            </a:extLst>
          </p:cNvPr>
          <p:cNvSpPr>
            <a:spLocks noGrp="1"/>
          </p:cNvSpPr>
          <p:nvPr>
            <p:ph type="title"/>
          </p:nvPr>
        </p:nvSpPr>
        <p:spPr/>
        <p:txBody>
          <a:bodyPr/>
          <a:lstStyle/>
          <a:p>
            <a:r>
              <a:rPr lang="en-US" b="0" i="0" dirty="0">
                <a:effectLst/>
                <a:latin typeface="Arial" panose="020B0604020202020204" pitchFamily="34" charset="0"/>
              </a:rPr>
              <a:t>References /</a:t>
            </a:r>
            <a:r>
              <a:rPr lang="en-US" b="0" i="0" dirty="0" err="1">
                <a:effectLst/>
                <a:latin typeface="Arial" panose="020B0604020202020204" pitchFamily="34" charset="0"/>
              </a:rPr>
              <a:t>Bibilography</a:t>
            </a:r>
            <a:endParaRPr lang="en-US" dirty="0"/>
          </a:p>
        </p:txBody>
      </p:sp>
      <p:sp>
        <p:nvSpPr>
          <p:cNvPr id="6" name="Content Placeholder 5">
            <a:extLst>
              <a:ext uri="{FF2B5EF4-FFF2-40B4-BE49-F238E27FC236}">
                <a16:creationId xmlns:a16="http://schemas.microsoft.com/office/drawing/2014/main" id="{E117792E-07C6-D672-7237-A517E921F3BE}"/>
              </a:ext>
            </a:extLst>
          </p:cNvPr>
          <p:cNvSpPr>
            <a:spLocks noGrp="1"/>
          </p:cNvSpPr>
          <p:nvPr>
            <p:ph idx="1"/>
          </p:nvPr>
        </p:nvSpPr>
        <p:spPr/>
        <p:txBody>
          <a:bodyPr/>
          <a:lstStyle/>
          <a:p>
            <a:r>
              <a:rPr lang="en-US" sz="1800" dirty="0">
                <a:effectLst/>
                <a:latin typeface="Times New Roman" panose="02020603050405020304" pitchFamily="18" charset="0"/>
                <a:cs typeface="Times New Roman" panose="02020603050405020304" pitchFamily="18" charset="0"/>
              </a:rPr>
              <a:t>D. S. Anna, “Shop Customer Data,” Kaggle, https://www.kaggle.com/datasets/datascientistanna/customers-dataset (accessed May 3, 2023). </a:t>
            </a:r>
            <a:endParaRPr lang="en-US" sz="1800" kern="0" dirty="0">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kern="0" dirty="0">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“Shop Customer Analysis,” </a:t>
            </a:r>
            <a:r>
              <a:rPr lang="en-US" sz="1800" i="1" kern="0" dirty="0">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kaggle.com</a:t>
            </a:r>
            <a:r>
              <a:rPr lang="en-US" sz="1800" kern="0" dirty="0">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https://www.kaggle.com/code/nihar14/shop-customer-analysis/notebook (accessed May 03, 2023).</a:t>
            </a:r>
          </a:p>
          <a:p>
            <a:r>
              <a:rPr lang="en-US" sz="1800" dirty="0">
                <a:effectLst/>
              </a:rPr>
              <a:t> </a:t>
            </a:r>
            <a:r>
              <a:rPr lang="en-US" sz="1800" dirty="0" err="1">
                <a:effectLst/>
                <a:latin typeface="Times New Roman" panose="02020603050405020304" pitchFamily="18" charset="0"/>
                <a:cs typeface="Times New Roman" panose="02020603050405020304" pitchFamily="18" charset="0"/>
              </a:rPr>
              <a:t>Micaeld</a:t>
            </a:r>
            <a:r>
              <a:rPr lang="en-US" sz="1800" dirty="0">
                <a:effectLst/>
                <a:latin typeface="Times New Roman" panose="02020603050405020304" pitchFamily="18" charset="0"/>
                <a:cs typeface="Times New Roman" panose="02020603050405020304" pitchFamily="18" charset="0"/>
              </a:rPr>
              <a:t>, “Customer - segmentation and prediction,” Kaggle, https://www.kaggle.com/code/micaeld/customer-segmentation-and-prediction (accessed May 3, 2023). </a:t>
            </a:r>
          </a:p>
          <a:p>
            <a:r>
              <a:rPr lang="en-US" sz="1800" dirty="0" err="1">
                <a:effectLst/>
                <a:latin typeface="Times New Roman" panose="02020603050405020304" pitchFamily="18" charset="0"/>
                <a:cs typeface="Times New Roman" panose="02020603050405020304" pitchFamily="18" charset="0"/>
              </a:rPr>
              <a:t>Amalsalilan</a:t>
            </a:r>
            <a:r>
              <a:rPr lang="en-US" sz="1800" dirty="0">
                <a:effectLst/>
                <a:latin typeface="Times New Roman" panose="02020603050405020304" pitchFamily="18" charset="0"/>
                <a:cs typeface="Times New Roman" panose="02020603050405020304" pitchFamily="18" charset="0"/>
              </a:rPr>
              <a:t>, “Customer insights: Unleashing shopper potential,” Kaggle, https://www.kaggle.com/code/amalsalilan/customer-insights-unleashing-shopper-potential (accessed May 3, 2023). </a:t>
            </a:r>
          </a:p>
          <a:p>
            <a:endParaRPr lang="en-US" sz="1400" dirty="0">
              <a:effectLst/>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57624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6" name="Freeform: Shape 1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1" name="Rectangle 20">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itle 3">
            <a:extLst>
              <a:ext uri="{FF2B5EF4-FFF2-40B4-BE49-F238E27FC236}">
                <a16:creationId xmlns:a16="http://schemas.microsoft.com/office/drawing/2014/main" id="{1D4B12AB-5E32-129F-C4B1-1430BE46974F}"/>
              </a:ext>
            </a:extLst>
          </p:cNvPr>
          <p:cNvSpPr>
            <a:spLocks noGrp="1"/>
          </p:cNvSpPr>
          <p:nvPr>
            <p:ph type="title"/>
          </p:nvPr>
        </p:nvSpPr>
        <p:spPr>
          <a:xfrm>
            <a:off x="1487487" y="549275"/>
            <a:ext cx="9217026" cy="3864534"/>
          </a:xfrm>
        </p:spPr>
        <p:txBody>
          <a:bodyPr vert="horz" wrap="square" lIns="0" tIns="0" rIns="0" bIns="0" rtlCol="0" anchor="b" anchorCtr="0">
            <a:normAutofit/>
          </a:bodyPr>
          <a:lstStyle/>
          <a:p>
            <a:r>
              <a:rPr lang="en-US" sz="9600"/>
              <a:t>Thank You</a:t>
            </a:r>
          </a:p>
        </p:txBody>
      </p:sp>
      <p:grpSp>
        <p:nvGrpSpPr>
          <p:cNvPr id="25" name="Group 24">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26" name="Freeform: Shape 25">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093723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B3A48-835C-5CFC-1E46-83B719193205}"/>
              </a:ext>
            </a:extLst>
          </p:cNvPr>
          <p:cNvSpPr>
            <a:spLocks noGrp="1"/>
          </p:cNvSpPr>
          <p:nvPr>
            <p:ph type="title"/>
          </p:nvPr>
        </p:nvSpPr>
        <p:spPr>
          <a:xfrm>
            <a:off x="550864" y="549275"/>
            <a:ext cx="3565524" cy="1997855"/>
          </a:xfrm>
        </p:spPr>
        <p:txBody>
          <a:bodyPr wrap="square" anchor="b">
            <a:normAutofit/>
          </a:bodyPr>
          <a:lstStyle/>
          <a:p>
            <a:r>
              <a:rPr lang="en-US" b="0" i="0" dirty="0">
                <a:effectLst/>
                <a:latin typeface="Arial" panose="020B0604020202020204" pitchFamily="34" charset="0"/>
              </a:rPr>
              <a:t>Table of Contents</a:t>
            </a:r>
            <a:endParaRPr lang="en-US" dirty="0"/>
          </a:p>
        </p:txBody>
      </p:sp>
      <p:sp>
        <p:nvSpPr>
          <p:cNvPr id="3" name="Content Placeholder 2">
            <a:extLst>
              <a:ext uri="{FF2B5EF4-FFF2-40B4-BE49-F238E27FC236}">
                <a16:creationId xmlns:a16="http://schemas.microsoft.com/office/drawing/2014/main" id="{B7C0F36E-CB1C-B70A-7449-7D0B7890F68A}"/>
              </a:ext>
            </a:extLst>
          </p:cNvPr>
          <p:cNvSpPr>
            <a:spLocks noGrp="1"/>
          </p:cNvSpPr>
          <p:nvPr>
            <p:ph idx="1"/>
          </p:nvPr>
        </p:nvSpPr>
        <p:spPr>
          <a:xfrm>
            <a:off x="550863" y="2678400"/>
            <a:ext cx="3565525" cy="3414425"/>
          </a:xfrm>
        </p:spPr>
        <p:txBody>
          <a:bodyPr anchor="t">
            <a:normAutofit/>
          </a:bodyPr>
          <a:lstStyle/>
          <a:p>
            <a:pPr>
              <a:lnSpc>
                <a:spcPct val="100000"/>
              </a:lnSpc>
            </a:pPr>
            <a:br>
              <a:rPr lang="en-US" sz="1400" b="0" i="0">
                <a:effectLst/>
                <a:latin typeface="Lato" panose="020F0502020204030203" pitchFamily="34" charset="0"/>
              </a:rPr>
            </a:br>
            <a:r>
              <a:rPr lang="en-US" sz="1400" b="0" i="0">
                <a:effectLst/>
                <a:latin typeface="Arial" panose="020B0604020202020204" pitchFamily="34" charset="0"/>
              </a:rPr>
              <a:t>1. Introduction / Problem Statement</a:t>
            </a:r>
            <a:br>
              <a:rPr lang="en-US" sz="1400" b="0" i="0">
                <a:effectLst/>
                <a:latin typeface="Lato" panose="020F0502020204030203" pitchFamily="34" charset="0"/>
              </a:rPr>
            </a:br>
            <a:r>
              <a:rPr lang="en-US" sz="1400" b="0" i="0">
                <a:effectLst/>
                <a:latin typeface="Arial" panose="020B0604020202020204" pitchFamily="34" charset="0"/>
              </a:rPr>
              <a:t>2. Dataset Details</a:t>
            </a:r>
            <a:br>
              <a:rPr lang="en-US" sz="1400" b="0" i="0">
                <a:effectLst/>
                <a:latin typeface="Lato" panose="020F0502020204030203" pitchFamily="34" charset="0"/>
              </a:rPr>
            </a:br>
            <a:r>
              <a:rPr lang="en-US" sz="1400" b="0" i="0">
                <a:effectLst/>
                <a:latin typeface="Arial" panose="020B0604020202020204" pitchFamily="34" charset="0"/>
              </a:rPr>
              <a:t>3. EDA (Exploratory Data Analysis) Outcomes</a:t>
            </a:r>
            <a:br>
              <a:rPr lang="en-US" sz="1400" b="0" i="0">
                <a:effectLst/>
                <a:latin typeface="Lato" panose="020F0502020204030203" pitchFamily="34" charset="0"/>
              </a:rPr>
            </a:br>
            <a:r>
              <a:rPr lang="en-US" sz="1400" b="0" i="0">
                <a:effectLst/>
                <a:latin typeface="Arial" panose="020B0604020202020204" pitchFamily="34" charset="0"/>
              </a:rPr>
              <a:t>4. PDA (Predictive Data Analytics) Outcomes</a:t>
            </a:r>
            <a:br>
              <a:rPr lang="en-US" sz="1400" b="0" i="0">
                <a:effectLst/>
                <a:latin typeface="Lato" panose="020F0502020204030203" pitchFamily="34" charset="0"/>
              </a:rPr>
            </a:br>
            <a:r>
              <a:rPr lang="en-US" sz="1400" b="0" i="0">
                <a:effectLst/>
                <a:latin typeface="Arial" panose="020B0604020202020204" pitchFamily="34" charset="0"/>
              </a:rPr>
              <a:t>5. Implementation and Deployment</a:t>
            </a:r>
            <a:br>
              <a:rPr lang="en-US" sz="1400" b="0" i="0">
                <a:effectLst/>
                <a:latin typeface="Lato" panose="020F0502020204030203" pitchFamily="34" charset="0"/>
              </a:rPr>
            </a:br>
            <a:r>
              <a:rPr lang="en-US" sz="1400" b="0" i="0">
                <a:effectLst/>
                <a:latin typeface="Arial" panose="020B0604020202020204" pitchFamily="34" charset="0"/>
              </a:rPr>
              <a:t>(Tkinter/Flask/Streamlit) Plan and Status</a:t>
            </a:r>
            <a:br>
              <a:rPr lang="en-US" sz="1400" b="0" i="0">
                <a:effectLst/>
                <a:latin typeface="Lato" panose="020F0502020204030203" pitchFamily="34" charset="0"/>
              </a:rPr>
            </a:br>
            <a:r>
              <a:rPr lang="en-US" sz="1400" b="0" i="0">
                <a:effectLst/>
                <a:latin typeface="Arial" panose="020B0604020202020204" pitchFamily="34" charset="0"/>
              </a:rPr>
              <a:t>Update</a:t>
            </a:r>
            <a:br>
              <a:rPr lang="en-US" sz="1400" b="0" i="0">
                <a:effectLst/>
                <a:latin typeface="Lato" panose="020F0502020204030203" pitchFamily="34" charset="0"/>
              </a:rPr>
            </a:br>
            <a:r>
              <a:rPr lang="en-US" sz="1400" b="0" i="0">
                <a:effectLst/>
                <a:latin typeface="Arial" panose="020B0604020202020204" pitchFamily="34" charset="0"/>
              </a:rPr>
              <a:t>6. References/Bibliography</a:t>
            </a:r>
            <a:endParaRPr lang="en-US" sz="1400" b="0" i="0">
              <a:effectLst/>
              <a:latin typeface="Lato" panose="020F0502020204030203" pitchFamily="34" charset="0"/>
            </a:endParaRPr>
          </a:p>
          <a:p>
            <a:pPr>
              <a:lnSpc>
                <a:spcPct val="100000"/>
              </a:lnSpc>
            </a:pPr>
            <a:br>
              <a:rPr lang="en-US" sz="1400"/>
            </a:br>
            <a:endParaRPr lang="en-US" sz="1400"/>
          </a:p>
        </p:txBody>
      </p:sp>
      <p:pic>
        <p:nvPicPr>
          <p:cNvPr id="5" name="Picture 4" descr="Magnifying glass showing decling performance">
            <a:extLst>
              <a:ext uri="{FF2B5EF4-FFF2-40B4-BE49-F238E27FC236}">
                <a16:creationId xmlns:a16="http://schemas.microsoft.com/office/drawing/2014/main" id="{4E4E2CCE-5C2F-B4B8-FFA2-FD9388522D54}"/>
              </a:ext>
            </a:extLst>
          </p:cNvPr>
          <p:cNvPicPr>
            <a:picLocks noChangeAspect="1"/>
          </p:cNvPicPr>
          <p:nvPr/>
        </p:nvPicPr>
        <p:blipFill rotWithShape="1">
          <a:blip r:embed="rId2"/>
          <a:srcRect r="25627" b="-1"/>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11" name="Rectangle 10">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7008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E85BD1-7B26-B483-8CA0-5F6FDAFEEC78}"/>
              </a:ext>
            </a:extLst>
          </p:cNvPr>
          <p:cNvSpPr>
            <a:spLocks noGrp="1"/>
          </p:cNvSpPr>
          <p:nvPr>
            <p:ph type="title"/>
          </p:nvPr>
        </p:nvSpPr>
        <p:spPr>
          <a:xfrm>
            <a:off x="3359149" y="1520825"/>
            <a:ext cx="8281987" cy="1333057"/>
          </a:xfrm>
        </p:spPr>
        <p:txBody>
          <a:bodyPr wrap="square" anchor="t">
            <a:normAutofit/>
          </a:bodyPr>
          <a:lstStyle/>
          <a:p>
            <a:pPr>
              <a:lnSpc>
                <a:spcPct val="90000"/>
              </a:lnSpc>
            </a:pPr>
            <a:r>
              <a:rPr lang="en-US" b="0" i="0">
                <a:effectLst/>
                <a:latin typeface="Arial" panose="020B0604020202020204" pitchFamily="34" charset="0"/>
              </a:rPr>
              <a:t>Introduction / Problem Statement</a:t>
            </a:r>
            <a:endParaRPr lang="en-US"/>
          </a:p>
        </p:txBody>
      </p:sp>
      <p:sp>
        <p:nvSpPr>
          <p:cNvPr id="10" name="Oval 9">
            <a:extLst>
              <a:ext uri="{FF2B5EF4-FFF2-40B4-BE49-F238E27FC236}">
                <a16:creationId xmlns:a16="http://schemas.microsoft.com/office/drawing/2014/main" id="{504E6BD3-B518-46A4-9CC0-30D09555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id="{A31FBE92-3FC2-48E4-874B-A5273A0425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id="{4F7C333A-2381-4657-ACDA-47654B21FA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74A5CCC1-7BBD-4F00-82CF-C7683D9FF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Freeform: Shape 15">
            <a:extLst>
              <a:ext uri="{FF2B5EF4-FFF2-40B4-BE49-F238E27FC236}">
                <a16:creationId xmlns:a16="http://schemas.microsoft.com/office/drawing/2014/main" id="{A0DAEA90-11E9-4069-BC2C-6F65C6C1C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id="{E0E8189B-747E-48AE-99A9-1BEE68012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404D9020-E25C-2F6B-CDDE-A8D6906C407F}"/>
              </a:ext>
            </a:extLst>
          </p:cNvPr>
          <p:cNvSpPr>
            <a:spLocks noGrp="1"/>
          </p:cNvSpPr>
          <p:nvPr>
            <p:ph idx="1"/>
          </p:nvPr>
        </p:nvSpPr>
        <p:spPr>
          <a:xfrm>
            <a:off x="3377566" y="3052367"/>
            <a:ext cx="5418772" cy="3040458"/>
          </a:xfrm>
        </p:spPr>
        <p:txBody>
          <a:bodyPr anchor="t">
            <a:normAutofit/>
          </a:bodyPr>
          <a:lstStyle/>
          <a:p>
            <a:r>
              <a:rPr lang="en-US" sz="2000" dirty="0"/>
              <a:t>The dataset consists of a shop’s ideal customers. It addresses the problems like spending score of customers, customer size, from which professions are the most customers attracted to the business. It helps business to understand their customers.</a:t>
            </a:r>
          </a:p>
        </p:txBody>
      </p:sp>
      <p:sp>
        <p:nvSpPr>
          <p:cNvPr id="20" name="Oval 19">
            <a:extLst>
              <a:ext uri="{FF2B5EF4-FFF2-40B4-BE49-F238E27FC236}">
                <a16:creationId xmlns:a16="http://schemas.microsoft.com/office/drawing/2014/main" id="{D9DE43D0-73AC-46B4-A39F-E66967A1F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id="{803C343E-7EAC-4512-955A-33B1833F2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32770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5" name="Freeform: Shape 44">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Freeform: Shape 47">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50" name="Rectangle 4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CB57C9-9F74-5A16-5BB0-276980E70967}"/>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r>
              <a:rPr lang="en-US" sz="4800"/>
              <a:t>Dataset Details</a:t>
            </a:r>
          </a:p>
        </p:txBody>
      </p:sp>
      <p:grpSp>
        <p:nvGrpSpPr>
          <p:cNvPr id="52" name="Group 51">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53"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7" name="Oval 56">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 Placeholder 6">
            <a:extLst>
              <a:ext uri="{FF2B5EF4-FFF2-40B4-BE49-F238E27FC236}">
                <a16:creationId xmlns:a16="http://schemas.microsoft.com/office/drawing/2014/main" id="{C8656CED-A911-7866-54C8-BB639378049F}"/>
              </a:ext>
            </a:extLst>
          </p:cNvPr>
          <p:cNvSpPr>
            <a:spLocks noGrp="1"/>
          </p:cNvSpPr>
          <p:nvPr>
            <p:ph type="body" sz="half" idx="2"/>
          </p:nvPr>
        </p:nvSpPr>
        <p:spPr>
          <a:xfrm>
            <a:off x="550863" y="2677306"/>
            <a:ext cx="3565525" cy="3415519"/>
          </a:xfrm>
        </p:spPr>
        <p:txBody>
          <a:bodyPr vert="horz" wrap="square" lIns="0" tIns="0" rIns="0" bIns="0" rtlCol="0" anchor="t">
            <a:normAutofit/>
          </a:bodyPr>
          <a:lstStyle/>
          <a:p>
            <a:pPr indent="-228600">
              <a:buFont typeface="Arial" panose="020B0604020202020204" pitchFamily="34" charset="0"/>
              <a:buChar char="•"/>
            </a:pPr>
            <a:r>
              <a:rPr lang="en-US"/>
              <a:t>The Dataset consists of a shop’s ideal customers. It helps the business to understand the customers.</a:t>
            </a:r>
          </a:p>
        </p:txBody>
      </p:sp>
      <p:pic>
        <p:nvPicPr>
          <p:cNvPr id="39" name="Picture Placeholder 38" descr="A screenshot of a computer&#10;&#10;Description automatically generated">
            <a:extLst>
              <a:ext uri="{FF2B5EF4-FFF2-40B4-BE49-F238E27FC236}">
                <a16:creationId xmlns:a16="http://schemas.microsoft.com/office/drawing/2014/main" id="{C3FB288F-25A4-29D8-0310-6CF49682F57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7954" r="17954"/>
          <a:stretch>
            <a:fillRect/>
          </a:stretch>
        </p:blipFill>
        <p:spPr>
          <a:xfrm>
            <a:off x="4900048" y="549275"/>
            <a:ext cx="6391940" cy="5759451"/>
          </a:xfrm>
          <a:custGeom>
            <a:avLst/>
            <a:gdLst/>
            <a:ahLst/>
            <a:cxnLst/>
            <a:rect l="l" t="t" r="r" b="b"/>
            <a:pathLst>
              <a:path w="7090237" h="5759451">
                <a:moveTo>
                  <a:pt x="0" y="0"/>
                </a:moveTo>
                <a:lnTo>
                  <a:pt x="7090237" y="0"/>
                </a:lnTo>
                <a:lnTo>
                  <a:pt x="7090237" y="5759451"/>
                </a:lnTo>
                <a:lnTo>
                  <a:pt x="0" y="5759451"/>
                </a:lnTo>
                <a:close/>
              </a:path>
            </a:pathLst>
          </a:custGeom>
        </p:spPr>
      </p:pic>
    </p:spTree>
    <p:extLst>
      <p:ext uri="{BB962C8B-B14F-4D97-AF65-F5344CB8AC3E}">
        <p14:creationId xmlns:p14="http://schemas.microsoft.com/office/powerpoint/2010/main" val="4239668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Text&#10;&#10;Description automatically generated">
            <a:extLst>
              <a:ext uri="{FF2B5EF4-FFF2-40B4-BE49-F238E27FC236}">
                <a16:creationId xmlns:a16="http://schemas.microsoft.com/office/drawing/2014/main" id="{E03F978F-BDA1-EE0D-98DF-9DB826DD7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262" y="137123"/>
            <a:ext cx="7099722" cy="6583754"/>
          </a:xfrm>
          <a:prstGeom prst="rect">
            <a:avLst/>
          </a:prstGeom>
        </p:spPr>
      </p:pic>
    </p:spTree>
    <p:extLst>
      <p:ext uri="{BB962C8B-B14F-4D97-AF65-F5344CB8AC3E}">
        <p14:creationId xmlns:p14="http://schemas.microsoft.com/office/powerpoint/2010/main" val="4284040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D192871-2FC8-E6A3-C31D-AA8E68E4B675}"/>
              </a:ext>
            </a:extLst>
          </p:cNvPr>
          <p:cNvSpPr>
            <a:spLocks noGrp="1"/>
          </p:cNvSpPr>
          <p:nvPr>
            <p:ph type="title"/>
          </p:nvPr>
        </p:nvSpPr>
        <p:spPr>
          <a:xfrm>
            <a:off x="550863" y="550800"/>
            <a:ext cx="7308850" cy="986400"/>
          </a:xfrm>
        </p:spPr>
        <p:txBody>
          <a:bodyPr wrap="square" anchor="ctr">
            <a:normAutofit/>
          </a:bodyPr>
          <a:lstStyle/>
          <a:p>
            <a:pPr>
              <a:lnSpc>
                <a:spcPct val="90000"/>
              </a:lnSpc>
            </a:pPr>
            <a:r>
              <a:rPr lang="en-US" sz="3400" b="0" i="0">
                <a:effectLst/>
                <a:latin typeface="Arial" panose="020B0604020202020204" pitchFamily="34" charset="0"/>
              </a:rPr>
              <a:t>EDA (Exploratory Data</a:t>
            </a:r>
            <a:br>
              <a:rPr lang="en-US" sz="3400" b="0" i="0">
                <a:effectLst/>
                <a:latin typeface="Lato" panose="020F0502020204030203" pitchFamily="34" charset="0"/>
              </a:rPr>
            </a:br>
            <a:r>
              <a:rPr lang="en-US" sz="3400" b="0" i="0">
                <a:effectLst/>
                <a:latin typeface="Arial" panose="020B0604020202020204" pitchFamily="34" charset="0"/>
              </a:rPr>
              <a:t>Analysis) Outcomes</a:t>
            </a:r>
            <a:endParaRPr lang="en-US" sz="3400"/>
          </a:p>
        </p:txBody>
      </p:sp>
      <p:sp>
        <p:nvSpPr>
          <p:cNvPr id="14" name="Rectangle 13">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5">
            <a:extLst>
              <a:ext uri="{FF2B5EF4-FFF2-40B4-BE49-F238E27FC236}">
                <a16:creationId xmlns:a16="http://schemas.microsoft.com/office/drawing/2014/main" id="{F6F30323-E831-78DD-23CC-6392572FB3E2}"/>
              </a:ext>
            </a:extLst>
          </p:cNvPr>
          <p:cNvGraphicFramePr>
            <a:graphicFrameLocks noGrp="1"/>
          </p:cNvGraphicFramePr>
          <p:nvPr>
            <p:ph idx="1"/>
            <p:extLst>
              <p:ext uri="{D42A27DB-BD31-4B8C-83A1-F6EECF244321}">
                <p14:modId xmlns:p14="http://schemas.microsoft.com/office/powerpoint/2010/main" val="1751813389"/>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3313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25DC0-4616-CA0B-31D0-A5B165E6B644}"/>
              </a:ext>
            </a:extLst>
          </p:cNvPr>
          <p:cNvSpPr>
            <a:spLocks noGrp="1"/>
          </p:cNvSpPr>
          <p:nvPr>
            <p:ph type="title"/>
          </p:nvPr>
        </p:nvSpPr>
        <p:spPr/>
        <p:txBody>
          <a:bodyPr>
            <a:normAutofit fontScale="90000"/>
          </a:bodyPr>
          <a:lstStyle/>
          <a:p>
            <a:r>
              <a:rPr lang="en-US" b="0" i="0" dirty="0">
                <a:solidFill>
                  <a:srgbClr val="000000"/>
                </a:solidFill>
                <a:effectLst/>
                <a:latin typeface="Arial" panose="020B0604020202020204" pitchFamily="34" charset="0"/>
              </a:rPr>
              <a:t>. </a:t>
            </a:r>
            <a:r>
              <a:rPr lang="en-US" b="0" i="0" dirty="0">
                <a:effectLst/>
                <a:latin typeface="Arial" panose="020B0604020202020204" pitchFamily="34" charset="0"/>
              </a:rPr>
              <a:t>EDA (Exploratory Data</a:t>
            </a:r>
            <a:br>
              <a:rPr lang="en-US" b="0" i="0" dirty="0">
                <a:effectLst/>
                <a:latin typeface="Lato" panose="020F0502020204030203" pitchFamily="34" charset="0"/>
              </a:rPr>
            </a:br>
            <a:r>
              <a:rPr lang="en-US" b="0" i="0" dirty="0">
                <a:effectLst/>
                <a:latin typeface="Arial" panose="020B0604020202020204" pitchFamily="34" charset="0"/>
              </a:rPr>
              <a:t>Analysis) Outcomes</a:t>
            </a:r>
            <a:br>
              <a:rPr lang="en-US" b="0" i="0" dirty="0">
                <a:solidFill>
                  <a:srgbClr val="000000"/>
                </a:solidFill>
                <a:effectLst/>
                <a:latin typeface="Lato" panose="020F0502020204030203" pitchFamily="34" charset="0"/>
              </a:rPr>
            </a:br>
            <a:br>
              <a:rPr lang="en-US" dirty="0"/>
            </a:br>
            <a:endParaRPr lang="en-US" dirty="0"/>
          </a:p>
        </p:txBody>
      </p:sp>
      <p:pic>
        <p:nvPicPr>
          <p:cNvPr id="8" name="Content Placeholder 7" descr="A picture containing square&#10;&#10;Description automatically generated">
            <a:extLst>
              <a:ext uri="{FF2B5EF4-FFF2-40B4-BE49-F238E27FC236}">
                <a16:creationId xmlns:a16="http://schemas.microsoft.com/office/drawing/2014/main" id="{11874274-3B86-5B1B-42A2-6A8416E4C40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27133" y="2326198"/>
            <a:ext cx="4978307" cy="3361925"/>
          </a:xfrm>
        </p:spPr>
      </p:pic>
      <p:pic>
        <p:nvPicPr>
          <p:cNvPr id="7" name="Content Placeholder 6" descr="A picture containing screenshot, text, rectangle&#10;&#10;Description automatically generated">
            <a:extLst>
              <a:ext uri="{FF2B5EF4-FFF2-40B4-BE49-F238E27FC236}">
                <a16:creationId xmlns:a16="http://schemas.microsoft.com/office/drawing/2014/main" id="{BA8801FF-8481-B2E3-3E1D-11BC5CF8A03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72454" y="2250328"/>
            <a:ext cx="4958777" cy="3513666"/>
          </a:xfrm>
        </p:spPr>
      </p:pic>
    </p:spTree>
    <p:extLst>
      <p:ext uri="{BB962C8B-B14F-4D97-AF65-F5344CB8AC3E}">
        <p14:creationId xmlns:p14="http://schemas.microsoft.com/office/powerpoint/2010/main" val="3037422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D51167E-3B25-5918-AECB-9796A3108520}"/>
              </a:ext>
            </a:extLst>
          </p:cNvPr>
          <p:cNvSpPr>
            <a:spLocks noGrp="1"/>
          </p:cNvSpPr>
          <p:nvPr>
            <p:ph type="title"/>
          </p:nvPr>
        </p:nvSpPr>
        <p:spPr/>
        <p:txBody>
          <a:bodyPr/>
          <a:lstStyle/>
          <a:p>
            <a:endParaRPr lang="en-US" dirty="0"/>
          </a:p>
        </p:txBody>
      </p:sp>
      <p:pic>
        <p:nvPicPr>
          <p:cNvPr id="19" name="Content Placeholder 18" descr="Chart, pie chart&#10;&#10;Description automatically generated">
            <a:extLst>
              <a:ext uri="{FF2B5EF4-FFF2-40B4-BE49-F238E27FC236}">
                <a16:creationId xmlns:a16="http://schemas.microsoft.com/office/drawing/2014/main" id="{4AF1BEEB-C628-4AA2-7AA4-343D3ED2618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94303" y="1966600"/>
            <a:ext cx="4408433" cy="4417449"/>
          </a:xfrm>
        </p:spPr>
      </p:pic>
      <p:pic>
        <p:nvPicPr>
          <p:cNvPr id="5" name="Content Placeholder 4" descr="A picture containing text, screenshot, colorfulness, rectangle&#10;&#10;Description automatically generated">
            <a:extLst>
              <a:ext uri="{FF2B5EF4-FFF2-40B4-BE49-F238E27FC236}">
                <a16:creationId xmlns:a16="http://schemas.microsoft.com/office/drawing/2014/main" id="{B93F73A5-BBF3-4BFE-3AD2-E07ED2ADE4F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405848" y="2857029"/>
            <a:ext cx="5016090" cy="2654592"/>
          </a:xfrm>
        </p:spPr>
      </p:pic>
    </p:spTree>
    <p:extLst>
      <p:ext uri="{BB962C8B-B14F-4D97-AF65-F5344CB8AC3E}">
        <p14:creationId xmlns:p14="http://schemas.microsoft.com/office/powerpoint/2010/main" val="3574649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49E3-9D01-37F5-B8D1-10B74790AD4E}"/>
              </a:ext>
            </a:extLst>
          </p:cNvPr>
          <p:cNvSpPr>
            <a:spLocks noGrp="1"/>
          </p:cNvSpPr>
          <p:nvPr>
            <p:ph type="title"/>
          </p:nvPr>
        </p:nvSpPr>
        <p:spPr/>
        <p:txBody>
          <a:bodyPr>
            <a:normAutofit fontScale="90000"/>
          </a:bodyPr>
          <a:lstStyle/>
          <a:p>
            <a:r>
              <a:rPr lang="en-US" b="0" i="0" dirty="0">
                <a:effectLst/>
                <a:latin typeface="Arial" panose="020B0604020202020204" pitchFamily="34" charset="0"/>
              </a:rPr>
              <a:t>4. PDA (Predictive Data</a:t>
            </a:r>
            <a:br>
              <a:rPr lang="en-US" dirty="0"/>
            </a:br>
            <a:r>
              <a:rPr lang="en-US" b="0" i="0" dirty="0">
                <a:effectLst/>
                <a:latin typeface="Arial" panose="020B0604020202020204" pitchFamily="34" charset="0"/>
              </a:rPr>
              <a:t>Analysis) Outcomes</a:t>
            </a:r>
            <a:endParaRPr lang="en-US" dirty="0"/>
          </a:p>
        </p:txBody>
      </p:sp>
      <p:pic>
        <p:nvPicPr>
          <p:cNvPr id="7" name="Content Placeholder 6" descr="Text&#10;&#10;Description automatically generated">
            <a:extLst>
              <a:ext uri="{FF2B5EF4-FFF2-40B4-BE49-F238E27FC236}">
                <a16:creationId xmlns:a16="http://schemas.microsoft.com/office/drawing/2014/main" id="{998D2AEE-A75B-323E-ACB9-3D083FF6585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0822" y="1957712"/>
            <a:ext cx="5925178" cy="4543572"/>
          </a:xfrm>
        </p:spPr>
      </p:pic>
      <p:pic>
        <p:nvPicPr>
          <p:cNvPr id="6" name="Content Placeholder 5" descr="A picture containing diagram, text, rectangle, screenshot&#10;&#10;Description automatically generated">
            <a:extLst>
              <a:ext uri="{FF2B5EF4-FFF2-40B4-BE49-F238E27FC236}">
                <a16:creationId xmlns:a16="http://schemas.microsoft.com/office/drawing/2014/main" id="{EC545F75-03CD-EA0B-D6E6-9824E2BD735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44133" y="1710267"/>
            <a:ext cx="4618537" cy="3833421"/>
          </a:xfrm>
        </p:spPr>
      </p:pic>
    </p:spTree>
    <p:extLst>
      <p:ext uri="{BB962C8B-B14F-4D97-AF65-F5344CB8AC3E}">
        <p14:creationId xmlns:p14="http://schemas.microsoft.com/office/powerpoint/2010/main" val="3173312670"/>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1C2B32"/>
      </a:dk2>
      <a:lt2>
        <a:srgbClr val="E2E8E2"/>
      </a:lt2>
      <a:accent1>
        <a:srgbClr val="D838D6"/>
      </a:accent1>
      <a:accent2>
        <a:srgbClr val="8526C6"/>
      </a:accent2>
      <a:accent3>
        <a:srgbClr val="5538D8"/>
      </a:accent3>
      <a:accent4>
        <a:srgbClr val="264CC6"/>
      </a:accent4>
      <a:accent5>
        <a:srgbClr val="38A1D8"/>
      </a:accent5>
      <a:accent6>
        <a:srgbClr val="23B6AC"/>
      </a:accent6>
      <a:hlink>
        <a:srgbClr val="3F7DBF"/>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657</TotalTime>
  <Words>366</Words>
  <Application>Microsoft Office PowerPoint</Application>
  <PresentationFormat>Widescreen</PresentationFormat>
  <Paragraphs>29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Calibri</vt:lpstr>
      <vt:lpstr>Lato</vt:lpstr>
      <vt:lpstr>Times New Roman</vt:lpstr>
      <vt:lpstr>3DFloatVTI</vt:lpstr>
      <vt:lpstr>Capstone Project Software Technology-1(4483)  Shop Customer Data</vt:lpstr>
      <vt:lpstr>Table of Contents</vt:lpstr>
      <vt:lpstr>Introduction / Problem Statement</vt:lpstr>
      <vt:lpstr>Dataset Details</vt:lpstr>
      <vt:lpstr>PowerPoint Presentation</vt:lpstr>
      <vt:lpstr>EDA (Exploratory Data Analysis) Outcomes</vt:lpstr>
      <vt:lpstr>. EDA (Exploratory Data Analysis) Outcomes  </vt:lpstr>
      <vt:lpstr>PowerPoint Presentation</vt:lpstr>
      <vt:lpstr>4. PDA (Predictive Data Analysis) Outcomes</vt:lpstr>
      <vt:lpstr>PowerPoint Presentation</vt:lpstr>
      <vt:lpstr>5. Implementation and Deployment Plan and Status Update</vt:lpstr>
      <vt:lpstr>PowerPoint Presentation</vt:lpstr>
      <vt:lpstr>References /Bibilography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Software Technology-1(4483) Data Analysis on Shop Customer Data</dc:title>
  <dc:creator>Shirshak Basnet</dc:creator>
  <cp:lastModifiedBy>Shirshak Basnet</cp:lastModifiedBy>
  <cp:revision>5</cp:revision>
  <dcterms:created xsi:type="dcterms:W3CDTF">2023-05-03T04:39:29Z</dcterms:created>
  <dcterms:modified xsi:type="dcterms:W3CDTF">2023-05-12T01:17:22Z</dcterms:modified>
</cp:coreProperties>
</file>