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2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  <p:sp>
        <p:nvSpPr>
          <p:cNvPr id="1048650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1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  <p:sp>
        <p:nvSpPr>
          <p:cNvPr id="1048642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3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3E9B-167B-45B7-8C96-E87D0C58D1EE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13FB2D-5B13-46D3-A29D-52B994D5B50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6"/>
          <p:cNvSpPr txBox="1"/>
          <p:nvPr/>
        </p:nvSpPr>
        <p:spPr>
          <a:xfrm>
            <a:off x="1695635" y="1846555"/>
            <a:ext cx="9161755" cy="19710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6000" lang="en-US"/>
              <a:t>LEADERSHIP &amp;</a:t>
            </a:r>
            <a:r>
              <a:rPr b="1" dirty="0" sz="4000" lang="en-US"/>
              <a:t> </a:t>
            </a:r>
            <a:r>
              <a:rPr b="1" dirty="0" sz="6600" lang="en-US"/>
              <a:t>TEAMWORK</a:t>
            </a:r>
            <a:endParaRPr b="1" dirty="0" sz="6600" lang="en-IN"/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29601" y="4071153"/>
            <a:ext cx="1973478" cy="1973478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1003177" y="1340528"/>
            <a:ext cx="9365942" cy="335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u="sng"/>
              <a:t>LEADERSHIP REQUIREMENTS</a:t>
            </a:r>
          </a:p>
          <a:p>
            <a:r>
              <a:rPr lang="en-US"/>
              <a:t>  </a:t>
            </a:r>
            <a:endParaRPr dirty="0" lang="en-US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Vision</a:t>
            </a:r>
            <a:endParaRPr dirty="0" sz="2800" lang="en-US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Courage</a:t>
            </a:r>
            <a:endParaRPr dirty="0" sz="2800" lang="en-US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Determination</a:t>
            </a:r>
            <a:endParaRPr dirty="0" sz="2800" lang="en-US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Team Building </a:t>
            </a:r>
            <a:endParaRPr dirty="0" sz="2800" lang="en-US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Good </a:t>
            </a:r>
            <a:r>
              <a:rPr dirty="0" sz="2800" lang="en-US"/>
              <a:t>Listener</a:t>
            </a:r>
          </a:p>
          <a:p>
            <a:endParaRPr dirty="0" sz="28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1"/>
          <p:cNvSpPr txBox="1"/>
          <p:nvPr/>
        </p:nvSpPr>
        <p:spPr>
          <a:xfrm>
            <a:off x="1608338" y="1376040"/>
            <a:ext cx="8975324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             </a:t>
            </a:r>
            <a:endParaRPr b="1" dirty="0" sz="5400" lang="en-IN"/>
          </a:p>
        </p:txBody>
      </p:sp>
      <p:sp>
        <p:nvSpPr>
          <p:cNvPr id="1048607" name="TextBox 3"/>
          <p:cNvSpPr txBox="1"/>
          <p:nvPr/>
        </p:nvSpPr>
        <p:spPr>
          <a:xfrm>
            <a:off x="3151572" y="2148396"/>
            <a:ext cx="6005743" cy="7694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4400" lang="en-US"/>
              <a:t>TEAMWORK</a:t>
            </a:r>
            <a:endParaRPr dirty="0" sz="44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1"/>
          <p:cNvSpPr txBox="1"/>
          <p:nvPr/>
        </p:nvSpPr>
        <p:spPr>
          <a:xfrm>
            <a:off x="1047566" y="1109709"/>
            <a:ext cx="10271464" cy="1844041"/>
          </a:xfrm>
          <a:prstGeom prst="rect"/>
          <a:noFill/>
        </p:spPr>
        <p:txBody>
          <a:bodyPr numCol="1" rtlCol="0" wrap="square">
            <a:spAutoFit/>
          </a:bodyPr>
          <a:p>
            <a:r>
              <a:rPr b="1" dirty="0" sz="4000" lang="en-US" u="sng"/>
              <a:t>TEAMS VS GROUPS</a:t>
            </a:r>
          </a:p>
          <a:p>
            <a:endParaRPr dirty="0" lang="en-US"/>
          </a:p>
          <a:p>
            <a:r>
              <a:rPr dirty="0" sz="2400" lang="en-US"/>
              <a:t>All teams are groups but not all groups are teams</a:t>
            </a:r>
          </a:p>
          <a:p>
            <a:endParaRPr dirty="0" lang="en-US"/>
          </a:p>
          <a:p>
            <a:pPr lvl="1"/>
            <a:endParaRPr dirty="0" lang="en-IN"/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1686758" y="2610035"/>
          <a:ext cx="8397287" cy="418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673"/>
                <a:gridCol w="3174307"/>
                <a:gridCol w="3174307"/>
              </a:tblGrid>
              <a:tr h="624165">
                <a:tc>
                  <a:txBody>
                    <a:bodyPr/>
                    <a:p>
                      <a:endParaRPr dirty="0" lang="en-IN">
                        <a:solidFill>
                          <a:schemeClr val="accent5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sz="2800" lang="en-US">
                          <a:solidFill>
                            <a:schemeClr val="tx1"/>
                          </a:solidFill>
                        </a:rPr>
                        <a:t>Group</a:t>
                      </a:r>
                      <a:endParaRPr dirty="0" sz="2800" lang="en-IN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sz="2400" lang="en-US">
                          <a:solidFill>
                            <a:schemeClr val="tx1"/>
                          </a:solidFill>
                        </a:rPr>
                        <a:t>Teams</a:t>
                      </a:r>
                      <a:endParaRPr dirty="0" sz="2400" lang="en-IN">
                        <a:solidFill>
                          <a:schemeClr val="accent5"/>
                        </a:solidFill>
                      </a:endParaRPr>
                    </a:p>
                  </a:txBody>
                </a:tc>
              </a:tr>
              <a:tr h="1690070">
                <a:tc>
                  <a:txBody>
                    <a:bodyPr/>
                    <a:p>
                      <a:r>
                        <a:rPr dirty="0" sz="2400" lang="en-US"/>
                        <a:t>Focus</a:t>
                      </a:r>
                      <a:endParaRPr dirty="0" sz="24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2800" lang="en-US"/>
                        <a:t>Performance &amp; goals, reliance on individual abilities</a:t>
                      </a:r>
                      <a:endParaRPr dirty="0" sz="28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2400" lang="en-US"/>
                        <a:t>Sharing information, insight, reinforce individual performance standards</a:t>
                      </a:r>
                      <a:endParaRPr dirty="0" sz="2400" lang="en-IN"/>
                    </a:p>
                  </a:txBody>
                </a:tc>
              </a:tr>
              <a:tr h="934992">
                <a:tc>
                  <a:txBody>
                    <a:bodyPr/>
                    <a:p>
                      <a:r>
                        <a:rPr dirty="0" sz="2400" lang="en-US"/>
                        <a:t>Team Members</a:t>
                      </a:r>
                      <a:endParaRPr dirty="0" sz="2400" lang="en-IN"/>
                    </a:p>
                  </a:txBody>
                </a:tc>
                <a:tc>
                  <a:txBody>
                    <a:bodyPr/>
                    <a:p>
                      <a:r>
                        <a:rPr altLang="en" dirty="0" sz="2800" lang="en-US"/>
                        <a:t>Discuss and delegate</a:t>
                      </a:r>
                      <a:endParaRPr dirty="0" sz="2800" lang="en-IN"/>
                    </a:p>
                  </a:txBody>
                </a:tc>
                <a:tc>
                  <a:txBody>
                    <a:bodyPr/>
                    <a:p>
                      <a:r>
                        <a:rPr altLang="en" dirty="0" sz="2400" lang="en-US"/>
                        <a:t>Discuss and do</a:t>
                      </a:r>
                      <a:endParaRPr dirty="0" sz="2400" lang="en-IN"/>
                    </a:p>
                  </a:txBody>
                </a:tc>
              </a:tr>
              <a:tr h="934992">
                <a:tc>
                  <a:txBody>
                    <a:bodyPr/>
                    <a:lstStyle/>
                    <a:p>
                      <a:r>
                        <a:rPr altLang="en" lang="en-US"/>
                        <a:t>Sharing of responsibility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altLang="en" lang="en-US"/>
                        <a:t>No sharing of responsibility</a:t>
                      </a:r>
                      <a:endParaRPr altLang="en-US" lang="en-I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altLang="en" lang="en-US"/>
                        <a:t>Team members share the responsibility</a:t>
                      </a:r>
                      <a:endParaRPr altLang="en-US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1"/>
          <p:cNvSpPr txBox="1"/>
          <p:nvPr/>
        </p:nvSpPr>
        <p:spPr>
          <a:xfrm>
            <a:off x="1260629" y="1233996"/>
            <a:ext cx="9721049" cy="1323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u="sng"/>
              <a:t>PROS &amp; CONS OF TEAM WORKING</a:t>
            </a:r>
          </a:p>
          <a:p>
            <a:endParaRPr b="1" dirty="0" sz="3200" lang="en-US" u="sng"/>
          </a:p>
          <a:p>
            <a:endParaRPr dirty="0" lang="en-IN"/>
          </a:p>
        </p:txBody>
      </p:sp>
      <p:graphicFrame>
        <p:nvGraphicFramePr>
          <p:cNvPr id="4194305" name="Table 3"/>
          <p:cNvGraphicFramePr>
            <a:graphicFrameLocks noGrp="1"/>
          </p:cNvGraphicFramePr>
          <p:nvPr/>
        </p:nvGraphicFramePr>
        <p:xfrm>
          <a:off x="1455938" y="2343705"/>
          <a:ext cx="8930936" cy="37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468"/>
                <a:gridCol w="4465468"/>
              </a:tblGrid>
              <a:tr h="580008">
                <a:tc>
                  <a:txBody>
                    <a:bodyPr/>
                    <a:p>
                      <a:r>
                        <a:rPr dirty="0" sz="2400" lang="en-US">
                          <a:solidFill>
                            <a:schemeClr val="tx1"/>
                          </a:solidFill>
                        </a:rPr>
                        <a:t>       Advantages</a:t>
                      </a:r>
                      <a:endParaRPr dirty="0" sz="2400" lang="en-IN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sz="2400" lang="en-US"/>
                        <a:t>       </a:t>
                      </a:r>
                      <a:r>
                        <a:rPr dirty="0" sz="2400" lang="en-US">
                          <a:solidFill>
                            <a:schemeClr val="tx1"/>
                          </a:solidFill>
                        </a:rPr>
                        <a:t>Disadvantages</a:t>
                      </a:r>
                      <a:endParaRPr dirty="0" sz="2400" lang="en-IN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580008">
                <a:tc>
                  <a:txBody>
                    <a:bodyPr/>
                    <a:p>
                      <a:r>
                        <a:rPr dirty="0" sz="2400" lang="en-US"/>
                        <a:t>Synergy</a:t>
                      </a:r>
                      <a:endParaRPr dirty="0" sz="24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2400" lang="en-US"/>
                        <a:t>Adherence to group standards</a:t>
                      </a:r>
                      <a:endParaRPr dirty="0" sz="2400" lang="en-IN"/>
                    </a:p>
                  </a:txBody>
                </a:tc>
              </a:tr>
              <a:tr h="580008">
                <a:tc>
                  <a:txBody>
                    <a:bodyPr/>
                    <a:p>
                      <a:r>
                        <a:rPr dirty="0" sz="2400" lang="en-US" err="1"/>
                        <a:t>Lessers</a:t>
                      </a:r>
                      <a:r>
                        <a:rPr dirty="0" sz="2400" lang="en-US"/>
                        <a:t> Errors</a:t>
                      </a:r>
                      <a:endParaRPr dirty="0" sz="24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2400" lang="en-US"/>
                        <a:t>Social Loafing</a:t>
                      </a:r>
                    </a:p>
                  </a:txBody>
                </a:tc>
              </a:tr>
              <a:tr h="580008">
                <a:tc>
                  <a:txBody>
                    <a:bodyPr/>
                    <a:p>
                      <a:r>
                        <a:rPr dirty="0" sz="2400" lang="en-US"/>
                        <a:t>Improvement &amp; innovation</a:t>
                      </a:r>
                      <a:endParaRPr dirty="0" sz="24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2400" lang="en-US"/>
                        <a:t>Conflicts</a:t>
                      </a:r>
                      <a:endParaRPr dirty="0" sz="2400" lang="en-IN"/>
                    </a:p>
                  </a:txBody>
                </a:tc>
              </a:tr>
              <a:tr h="580008">
                <a:tc>
                  <a:txBody>
                    <a:bodyPr/>
                    <a:p>
                      <a:r>
                        <a:rPr dirty="0" sz="2400" lang="en-US"/>
                        <a:t>Members self motivated &amp; empowered</a:t>
                      </a:r>
                      <a:endParaRPr dirty="0" sz="24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2400" lang="en-US"/>
                        <a:t>Difference in options/methodology</a:t>
                      </a:r>
                      <a:endParaRPr dirty="0" sz="240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"/>
          <p:cNvSpPr txBox="1"/>
          <p:nvPr/>
        </p:nvSpPr>
        <p:spPr>
          <a:xfrm>
            <a:off x="1242874" y="1535837"/>
            <a:ext cx="9836458" cy="2885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US" u="sng"/>
              <a:t>TYPES OF WORK TEAMS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US"/>
              <a:t> Functional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US"/>
              <a:t> Self-managed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US"/>
              <a:t> Cross-functional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3200" lang="en-US"/>
              <a:t> Virtual</a:t>
            </a:r>
            <a:endParaRPr dirty="0" sz="320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1"/>
          <p:cNvSpPr txBox="1"/>
          <p:nvPr/>
        </p:nvSpPr>
        <p:spPr>
          <a:xfrm>
            <a:off x="1109709" y="1376039"/>
            <a:ext cx="9188388" cy="3761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u="sng"/>
              <a:t>EFFECTIVE TEAM MEETINGS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 Plan outcomes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 Produce an Agenda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 Be time sensitive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 Assign someone to take notes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 </a:t>
            </a:r>
            <a:r>
              <a:rPr dirty="0" sz="2800" lang="en-US" err="1"/>
              <a:t>Assigh</a:t>
            </a:r>
            <a:r>
              <a:rPr dirty="0" sz="2800" lang="en-US"/>
              <a:t> tasks and responsibilities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 Summarize &amp; review assignment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 Take Feedbacks</a:t>
            </a:r>
            <a:endParaRPr dirty="0" sz="2800"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Box 1"/>
          <p:cNvSpPr txBox="1"/>
          <p:nvPr/>
        </p:nvSpPr>
        <p:spPr>
          <a:xfrm>
            <a:off x="1376040" y="1100830"/>
            <a:ext cx="8930936" cy="38887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u="sng"/>
              <a:t>LEADER VS MANAGER</a:t>
            </a:r>
          </a:p>
          <a:p>
            <a:endParaRPr dirty="0" lang="en-US"/>
          </a:p>
          <a:p>
            <a:r>
              <a:rPr b="1" dirty="0" sz="2400" lang="en-US" u="sng"/>
              <a:t>LEADER:</a:t>
            </a:r>
          </a:p>
          <a:p>
            <a:r>
              <a:rPr dirty="0" lang="en-US"/>
              <a:t>1.    </a:t>
            </a:r>
            <a:r>
              <a:rPr dirty="0" sz="2400" lang="en-US"/>
              <a:t>A person who is followed by others.</a:t>
            </a:r>
          </a:p>
          <a:p>
            <a:pPr indent="-342900" marL="342900">
              <a:buAutoNum type="arabicPeriod"/>
            </a:pPr>
            <a:endParaRPr dirty="0" sz="2400" lang="en-US"/>
          </a:p>
          <a:p>
            <a:r>
              <a:rPr b="1" dirty="0" sz="2400" lang="en-US" u="sng"/>
              <a:t>MANAGER:</a:t>
            </a:r>
          </a:p>
          <a:p>
            <a:endParaRPr dirty="0" lang="en-US"/>
          </a:p>
          <a:p>
            <a:pPr indent="-342900" marL="342900">
              <a:buAutoNum type="arabicPeriod"/>
            </a:pPr>
            <a:r>
              <a:rPr dirty="0" sz="2400" lang="en-US"/>
              <a:t>A person controlling or administering a business or a part of a business.</a:t>
            </a:r>
          </a:p>
          <a:p>
            <a:pPr indent="-342900" marL="342900">
              <a:buAutoNum type="arabicPeriod"/>
            </a:pPr>
            <a:r>
              <a:rPr dirty="0" sz="2400" lang="en-US"/>
              <a:t>A person regarded in terms of skill in household or financial or other management</a:t>
            </a:r>
            <a:r>
              <a:rPr dirty="0" lang="en-US"/>
              <a:t>.</a:t>
            </a:r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1"/>
          <p:cNvSpPr txBox="1"/>
          <p:nvPr/>
        </p:nvSpPr>
        <p:spPr>
          <a:xfrm>
            <a:off x="1340528" y="1455938"/>
            <a:ext cx="9632272" cy="3456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u="sng"/>
              <a:t>LEADER VS MANAGER</a:t>
            </a:r>
          </a:p>
          <a:p>
            <a:endParaRPr dirty="0" lang="en-US"/>
          </a:p>
          <a:p>
            <a:r>
              <a:rPr b="1" dirty="0" sz="2400" lang="en-US" u="sng"/>
              <a:t>LEADERS: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 </a:t>
            </a:r>
            <a:r>
              <a:rPr dirty="0" sz="2800" lang="en-US"/>
              <a:t>Do the right things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r>
              <a:rPr b="1" dirty="0" sz="2800" lang="en-IN" u="sng"/>
              <a:t>MANAGER:</a:t>
            </a:r>
          </a:p>
          <a:p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</a:t>
            </a:r>
            <a:r>
              <a:rPr dirty="0" sz="2800" lang="en-IN"/>
              <a:t>Do the things right</a:t>
            </a:r>
            <a:endParaRPr dirty="0" sz="280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3"/>
          <p:cNvSpPr txBox="1"/>
          <p:nvPr/>
        </p:nvSpPr>
        <p:spPr>
          <a:xfrm>
            <a:off x="1464816" y="1384917"/>
            <a:ext cx="9712170" cy="646331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  <a:p>
            <a:endParaRPr dirty="0" lang="en-IN"/>
          </a:p>
        </p:txBody>
      </p:sp>
      <p:sp>
        <p:nvSpPr>
          <p:cNvPr id="1048615" name="TextBox 5"/>
          <p:cNvSpPr txBox="1"/>
          <p:nvPr/>
        </p:nvSpPr>
        <p:spPr>
          <a:xfrm>
            <a:off x="1171852" y="1526959"/>
            <a:ext cx="10413509" cy="29235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u="sng"/>
              <a:t>LEADERSHIP VS MANAGEMENT</a:t>
            </a:r>
          </a:p>
          <a:p>
            <a:endParaRPr b="1" dirty="0" sz="3600" lang="en-US" u="sng"/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200" lang="en-US"/>
              <a:t> Management seeks stability &amp; predictability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200" lang="en-US"/>
              <a:t>Leadership seeks improvement through change</a:t>
            </a:r>
            <a:endParaRPr dirty="0" sz="3200"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Box 1"/>
          <p:cNvSpPr txBox="1"/>
          <p:nvPr/>
        </p:nvSpPr>
        <p:spPr>
          <a:xfrm>
            <a:off x="1047565" y="1180730"/>
            <a:ext cx="10253709" cy="4472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u="sng"/>
              <a:t>HOW TEAM MEMBER CHARACTERISTICS IMPACT SMT EFFECTIVENESS</a:t>
            </a:r>
          </a:p>
          <a:p>
            <a:endParaRPr b="1" dirty="0" sz="3600" lang="en-US" u="sng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US"/>
              <a:t> Personal accountability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US"/>
              <a:t> Emotional stability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US"/>
              <a:t> Innovation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US"/>
              <a:t> Effective communication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US"/>
              <a:t> Problem solving skills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US"/>
              <a:t> Ability to engender trust</a:t>
            </a:r>
            <a:endParaRPr dirty="0" sz="28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"/>
          <p:cNvSpPr txBox="1"/>
          <p:nvPr/>
        </p:nvSpPr>
        <p:spPr>
          <a:xfrm>
            <a:off x="2112885" y="1589103"/>
            <a:ext cx="5752731" cy="4282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/>
              <a:t>Subha </a:t>
            </a:r>
            <a:r>
              <a:rPr b="1" dirty="0" sz="2800" lang="en-US" err="1"/>
              <a:t>Goldar</a:t>
            </a:r>
            <a:r>
              <a:rPr b="1" dirty="0" sz="2800" lang="en-US"/>
              <a:t>                 _ 41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/>
              <a:t>Sanjana Banerjee          _ 42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/>
              <a:t>Vishal Kumar Thakur   _ 43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/>
              <a:t>Amar Kumar                  _ 44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/>
              <a:t>Issu Pratap Singh          _ 45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 err="1"/>
              <a:t>Shirshendu</a:t>
            </a:r>
            <a:r>
              <a:rPr b="1" dirty="0" sz="2800" lang="en-US"/>
              <a:t> Pal              _ 46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 err="1"/>
              <a:t>Avick</a:t>
            </a:r>
            <a:r>
              <a:rPr b="1" dirty="0" sz="2800" lang="en-US"/>
              <a:t> Mitra                    _ 47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 err="1"/>
              <a:t>Subhobrata</a:t>
            </a:r>
            <a:r>
              <a:rPr b="1" dirty="0" sz="2800" lang="en-US"/>
              <a:t> Sinha          _ 48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 err="1"/>
              <a:t>Susovan</a:t>
            </a:r>
            <a:r>
              <a:rPr b="1" dirty="0" sz="2800" lang="en-US"/>
              <a:t> Datta                _ 49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800" lang="en-US" err="1"/>
              <a:t>Barnali</a:t>
            </a:r>
            <a:r>
              <a:rPr b="1" dirty="0" sz="2800" lang="en-US"/>
              <a:t> Kundu               _ 50</a:t>
            </a:r>
            <a:endParaRPr b="1" dirty="0" sz="2800" lang="en-IN"/>
          </a:p>
        </p:txBody>
      </p:sp>
      <p:sp>
        <p:nvSpPr>
          <p:cNvPr id="1048594" name="TextBox 2"/>
          <p:cNvSpPr txBox="1"/>
          <p:nvPr/>
        </p:nvSpPr>
        <p:spPr>
          <a:xfrm>
            <a:off x="1455938" y="1091953"/>
            <a:ext cx="1802169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BY :</a:t>
            </a:r>
            <a:endParaRPr b="1" dirty="0" sz="2400"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Box 2"/>
          <p:cNvSpPr txBox="1"/>
          <p:nvPr/>
        </p:nvSpPr>
        <p:spPr>
          <a:xfrm>
            <a:off x="1225118" y="1331650"/>
            <a:ext cx="9809826" cy="385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US" u="sng"/>
              <a:t>CHALLENGES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200" lang="en-IN"/>
              <a:t> Learning of a new </a:t>
            </a:r>
            <a:r>
              <a:rPr dirty="0" sz="3200" lang="en-IN" err="1"/>
              <a:t>behaviors</a:t>
            </a:r>
            <a:endParaRPr dirty="0" sz="320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200" lang="en-IN"/>
              <a:t> Difficult to find efficient or innovative </a:t>
            </a:r>
            <a:r>
              <a:rPr dirty="0" sz="3200" lang="en-IN" err="1"/>
              <a:t>resourse</a:t>
            </a:r>
            <a:r>
              <a:rPr dirty="0" sz="3200" lang="en-IN"/>
              <a:t> at low cost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200" lang="en-IN"/>
              <a:t> Oppose to change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200" lang="en-IN"/>
              <a:t> More focus on quantity rather than quality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200" lang="en-IN"/>
              <a:t> Adaption of new working methodology </a:t>
            </a:r>
            <a:endParaRPr dirty="0" sz="320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Box 1"/>
          <p:cNvSpPr txBox="1"/>
          <p:nvPr/>
        </p:nvSpPr>
        <p:spPr>
          <a:xfrm>
            <a:off x="2041864" y="2760955"/>
            <a:ext cx="8460420" cy="1015663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THANK YOU</a:t>
            </a:r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1"/>
          <p:cNvSpPr txBox="1"/>
          <p:nvPr/>
        </p:nvSpPr>
        <p:spPr>
          <a:xfrm>
            <a:off x="1695635" y="1473323"/>
            <a:ext cx="8382000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596" name="TextBox 2"/>
          <p:cNvSpPr txBox="1"/>
          <p:nvPr/>
        </p:nvSpPr>
        <p:spPr>
          <a:xfrm>
            <a:off x="1308100" y="1854777"/>
            <a:ext cx="8382000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597" name="TextBox 3"/>
          <p:cNvSpPr txBox="1"/>
          <p:nvPr/>
        </p:nvSpPr>
        <p:spPr>
          <a:xfrm>
            <a:off x="1460500" y="2007177"/>
            <a:ext cx="8382000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598" name="TextBox 5"/>
          <p:cNvSpPr txBox="1"/>
          <p:nvPr/>
        </p:nvSpPr>
        <p:spPr>
          <a:xfrm>
            <a:off x="961871" y="1091869"/>
            <a:ext cx="10019808" cy="3736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US" u="sng"/>
              <a:t>LEADERSHIP</a:t>
            </a:r>
          </a:p>
          <a:p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US"/>
              <a:t>  LEADERSHIP is like BEAUTY it’s hard to define               but you know it when you see it.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IN"/>
              <a:t>  Influencing people by providing   </a:t>
            </a:r>
            <a:r>
              <a:rPr dirty="0" sz="2800" lang="en-IN" err="1"/>
              <a:t>purpose,direction</a:t>
            </a:r>
            <a:r>
              <a:rPr dirty="0" sz="280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IN"/>
              <a:t>  Improving the organization.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800" lang="en-IN"/>
              <a:t>  The ability of developing and communicating a vision to people that will make that vision true.</a:t>
            </a:r>
            <a:endParaRPr dirty="0" sz="28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1225118" y="1411550"/>
            <a:ext cx="8149701" cy="3583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US" u="sng"/>
              <a:t>ROLE OF A LEADER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Initiator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Confidence builder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Coordinator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Motivator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Optimist</a:t>
            </a:r>
          </a:p>
          <a:p>
            <a:endParaRPr dirty="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"/>
          <p:cNvSpPr txBox="1"/>
          <p:nvPr/>
        </p:nvSpPr>
        <p:spPr>
          <a:xfrm>
            <a:off x="1287262" y="1544715"/>
            <a:ext cx="9161755" cy="3469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 </a:t>
            </a:r>
            <a:r>
              <a:rPr b="1" dirty="0" sz="4000" lang="en-US" u="sng"/>
              <a:t>LEADERSHIP STYLES</a:t>
            </a:r>
          </a:p>
          <a:p>
            <a:endParaRPr dirty="0" lang="en-US"/>
          </a:p>
          <a:p>
            <a:r>
              <a:rPr dirty="0" sz="2800" lang="en-IN"/>
              <a:t>This theory suggests four styles of leadership.</a:t>
            </a:r>
          </a:p>
          <a:p>
            <a:endParaRPr dirty="0" sz="2800" lang="en-IN"/>
          </a:p>
          <a:p>
            <a:pPr indent="-342900" marL="342900">
              <a:buFont typeface="+mj-lt"/>
              <a:buAutoNum type="arabicParenR"/>
            </a:pPr>
            <a:r>
              <a:rPr dirty="0" sz="2800" lang="en-IN"/>
              <a:t> Autocratic</a:t>
            </a:r>
          </a:p>
          <a:p>
            <a:pPr indent="-342900" marL="342900">
              <a:buFont typeface="+mj-lt"/>
              <a:buAutoNum type="arabicParenR"/>
            </a:pPr>
            <a:r>
              <a:rPr dirty="0" sz="2800" lang="en-IN"/>
              <a:t>Democratic</a:t>
            </a:r>
          </a:p>
          <a:p>
            <a:pPr indent="-342900" marL="342900">
              <a:buFont typeface="+mj-lt"/>
              <a:buAutoNum type="arabicParenR"/>
            </a:pPr>
            <a:r>
              <a:rPr dirty="0" sz="2800" lang="en-IN"/>
              <a:t>Laissez-faire</a:t>
            </a:r>
          </a:p>
          <a:p>
            <a:pPr indent="-342900" marL="342900">
              <a:buFont typeface="+mj-lt"/>
              <a:buAutoNum type="arabicParenR"/>
            </a:pPr>
            <a:r>
              <a:rPr dirty="0" sz="2800" lang="en-IN"/>
              <a:t>Paternalistic</a:t>
            </a:r>
            <a:endParaRPr dirty="0" sz="28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1"/>
          <p:cNvSpPr txBox="1"/>
          <p:nvPr/>
        </p:nvSpPr>
        <p:spPr>
          <a:xfrm>
            <a:off x="1225118" y="1500326"/>
            <a:ext cx="7208668" cy="446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u="sng"/>
              <a:t>AUTOCRATIC LEADERSHIP STYLE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 One man show and “hands off”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Directs or orders participants on what to do,</a:t>
            </a:r>
            <a:r>
              <a:rPr dirty="0" sz="2800" lang="en-IN"/>
              <a:t> when to do it and how long to continue.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IN"/>
              <a:t>The leader may not tell participants reasons for his/hers orders.</a:t>
            </a:r>
            <a:endParaRPr dirty="0" sz="2800" lang="en-US"/>
          </a:p>
          <a:p>
            <a:pPr indent="-285750" marL="285750">
              <a:buFont typeface="Wingdings" panose="05000000000000000000" pitchFamily="2" charset="2"/>
              <a:buChar char="§"/>
            </a:pPr>
            <a:endParaRPr dirty="0" sz="2800" lang="en-US"/>
          </a:p>
          <a:p>
            <a:r>
              <a:rPr dirty="0" sz="2800" lang="en-US"/>
              <a:t>                      “Do what I tell you !”</a:t>
            </a:r>
          </a:p>
          <a:p>
            <a:r>
              <a:rPr dirty="0" sz="2800" lang="en-US"/>
              <a:t>                   “You MUST do this NOW !”        </a:t>
            </a:r>
          </a:p>
          <a:p>
            <a:r>
              <a:rPr dirty="0" lang="en-US"/>
              <a:t>               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1"/>
          <p:cNvSpPr txBox="1"/>
          <p:nvPr/>
        </p:nvSpPr>
        <p:spPr>
          <a:xfrm>
            <a:off x="1322773" y="1393794"/>
            <a:ext cx="8318377" cy="38887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US" u="sng"/>
              <a:t>DEMOCRATIC LEADERSHIP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 Developing trust and mutual respect are part of this concept.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 voting and “majority rule” are elements.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endParaRPr dirty="0" sz="2800" lang="en-US"/>
          </a:p>
          <a:p>
            <a:pPr indent="-285750" marL="285750">
              <a:buFont typeface="Wingdings" panose="05000000000000000000" pitchFamily="2" charset="2"/>
              <a:buChar char="§"/>
            </a:pPr>
            <a:endParaRPr dirty="0" sz="2800" lang="en-US"/>
          </a:p>
          <a:p>
            <a:r>
              <a:rPr dirty="0" sz="2800" lang="en-US"/>
              <a:t>                      “What do you think”</a:t>
            </a:r>
          </a:p>
          <a:p>
            <a:r>
              <a:rPr dirty="0" sz="2800" lang="en-US"/>
              <a:t>              “Let’s see what the group wants to do”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2"/>
          <p:cNvSpPr txBox="1"/>
          <p:nvPr/>
        </p:nvSpPr>
        <p:spPr>
          <a:xfrm>
            <a:off x="1145220" y="1109708"/>
            <a:ext cx="9484311" cy="4333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US" u="sng"/>
              <a:t>LAISSEZ-FAIRE LEADERSHIP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 </a:t>
            </a:r>
            <a:r>
              <a:rPr dirty="0" sz="3200" lang="en-US"/>
              <a:t>Freedom for making decisions is given to participants</a:t>
            </a:r>
            <a:r>
              <a:rPr dirty="0" sz="2800" lang="en-US"/>
              <a:t>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3200" lang="en-US"/>
              <a:t> Decisions comes from within the group.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endParaRPr dirty="0" sz="3200" lang="en-US"/>
          </a:p>
          <a:p>
            <a:pPr indent="-285750" marL="285750">
              <a:buFont typeface="Wingdings" panose="05000000000000000000" pitchFamily="2" charset="2"/>
              <a:buChar char="§"/>
            </a:pPr>
            <a:endParaRPr dirty="0" sz="3200" lang="en-US"/>
          </a:p>
          <a:p>
            <a:pPr indent="-285750" marL="285750">
              <a:buFont typeface="Wingdings" panose="05000000000000000000" pitchFamily="2" charset="2"/>
              <a:buChar char="§"/>
            </a:pPr>
            <a:endParaRPr dirty="0" sz="3200" lang="en-US"/>
          </a:p>
          <a:p>
            <a:r>
              <a:rPr dirty="0" sz="3200" lang="en-US"/>
              <a:t>  “Make your own decisions to achieve the goals”</a:t>
            </a:r>
            <a:endParaRPr dirty="0" sz="32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1"/>
          <p:cNvSpPr txBox="1"/>
          <p:nvPr/>
        </p:nvSpPr>
        <p:spPr>
          <a:xfrm>
            <a:off x="1251751" y="1269507"/>
            <a:ext cx="8708994" cy="38887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000" lang="en-US" u="sng"/>
              <a:t>PATERNALISTIC LEADERSHIP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 Leader acts as a ‘father figure’.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endParaRPr dirty="0" sz="2800" lang="en-US"/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800" lang="en-US"/>
              <a:t> Believes in the need to support staff.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endParaRPr dirty="0" sz="2800" lang="en-US"/>
          </a:p>
          <a:p>
            <a:pPr indent="-285750" marL="285750">
              <a:buFont typeface="Wingdings" panose="05000000000000000000" pitchFamily="2" charset="2"/>
              <a:buChar char="§"/>
            </a:pPr>
            <a:endParaRPr dirty="0" sz="2800" lang="en-US"/>
          </a:p>
          <a:p>
            <a:r>
              <a:rPr dirty="0" sz="2800" lang="en-US"/>
              <a:t>                 “DO as I do”</a:t>
            </a:r>
          </a:p>
          <a:p>
            <a:r>
              <a:rPr dirty="0" sz="2800" lang="en-US"/>
              <a:t>     “This is how it must be done! Watch Me!”</a:t>
            </a:r>
            <a:endParaRPr dirty="0" sz="280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Issu Pratap Singh</dc:creator>
  <cp:lastModifiedBy>issusareen1300@gmail.com</cp:lastModifiedBy>
  <dcterms:created xsi:type="dcterms:W3CDTF">2021-11-06T03:58:55Z</dcterms:created>
  <dcterms:modified xsi:type="dcterms:W3CDTF">2021-11-18T05:02:50Z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d9fdc50ec0f044a4b188f59bc6742632</vt:lpwstr>
  </property>
</Properties>
</file>