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8" r:id="rId9"/>
    <p:sldId id="277" r:id="rId10"/>
    <p:sldId id="261" r:id="rId11"/>
    <p:sldId id="279" r:id="rId12"/>
    <p:sldId id="280" r:id="rId13"/>
    <p:sldId id="263" r:id="rId14"/>
    <p:sldId id="267" r:id="rId15"/>
    <p:sldId id="281" r:id="rId16"/>
    <p:sldId id="282" r:id="rId17"/>
    <p:sldId id="269" r:id="rId18"/>
    <p:sldId id="270" r:id="rId19"/>
    <p:sldId id="271" r:id="rId20"/>
    <p:sldId id="272" r:id="rId21"/>
    <p:sldId id="274" r:id="rId22"/>
    <p:sldId id="28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FA4FE-1EF0-44F1-9CBA-1EF55B33854E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67FB-847A-4CE5-9DC0-621213D86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A7FCE4-7902-40A7-A572-664E297A8ACC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0946E3-BAD3-44C2-8194-6EA8CD2671D4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EEC08-5B0B-46D1-B61B-140F9FD841EC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58997D-0EA6-4EBD-80CD-8E8A5F709645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E88508-9F61-4ABF-A3FB-A35ADEBE3904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61AD34-83BA-4781-B186-7818CA3F9AE9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2C35B5-0378-4877-9C83-E01DA47E2DF2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DCAA2F-CBC2-4D43-8ACF-3B64DD6C2F0A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0578B-3E37-4E43-B4AD-F0BD5022831D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851F16A-38FB-498D-A40D-EC6A1F6B2E26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C9064A-C0EB-4CAE-8DAF-AC73138352BE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4B6B79-7DA2-408A-89DB-3C4B2A9A2A26}" type="datetime1">
              <a:rPr lang="en-US" smtClean="0"/>
              <a:pPr/>
              <a:t>1/30/2022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IRSHENDU\Desktop\BTech%20Project\Images\ANI.avi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14356"/>
            <a:ext cx="8458200" cy="2255843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>
                <a:solidFill>
                  <a:schemeClr val="tx1"/>
                </a:solidFill>
                <a:latin typeface="Algerian" pitchFamily="82" charset="0"/>
              </a:rPr>
              <a:t>Development of MEMS based            </a:t>
            </a:r>
            <a:br>
              <a:rPr lang="en-US" sz="3600" b="1" i="1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600" b="1" i="1" dirty="0" smtClean="0">
                <a:solidFill>
                  <a:schemeClr val="tx1"/>
                </a:solidFill>
                <a:latin typeface="Algerian" pitchFamily="82" charset="0"/>
              </a:rPr>
              <a:t>Micropumps for Medical  Applications</a:t>
            </a:r>
            <a:endParaRPr lang="en-IN" sz="3600" b="1" i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714752"/>
            <a:ext cx="4786346" cy="135732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Shirshendu Chatterjee</a:t>
            </a:r>
          </a:p>
          <a:p>
            <a:r>
              <a:rPr lang="en-US" b="1" i="1" dirty="0" smtClean="0"/>
              <a:t>Roshmi Bhattacharya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785918" y="5643578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Institute of Radio Physics and Electronics ( IRPE )</a:t>
            </a:r>
          </a:p>
          <a:p>
            <a:r>
              <a:rPr lang="en-US" b="1" i="1" dirty="0" smtClean="0"/>
              <a:t>                       University of Calcutta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2-01-29 (5)_L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4786322"/>
            <a:ext cx="4841872" cy="1789091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7158" y="1428736"/>
          <a:ext cx="4143404" cy="303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1214446"/>
              </a:tblGrid>
              <a:tr h="391228"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Length of the inlet chamber(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1mm</a:t>
                      </a:r>
                      <a:endParaRPr lang="en-US" sz="1600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Length of the diffuser(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1mm</a:t>
                      </a:r>
                      <a:endParaRPr lang="en-US" sz="1600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Chamber Diameter(D)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5mm</a:t>
                      </a:r>
                      <a:endParaRPr lang="en-US" sz="1600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Actuator Diameter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3mm</a:t>
                      </a:r>
                      <a:endParaRPr lang="en-US" sz="1600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Neck width(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100µm</a:t>
                      </a:r>
                      <a:endParaRPr lang="en-US" sz="1600" dirty="0"/>
                    </a:p>
                  </a:txBody>
                  <a:tcPr/>
                </a:tc>
              </a:tr>
              <a:tr h="4075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Neck</a:t>
                      </a:r>
                      <a:r>
                        <a:rPr lang="en-IN" sz="1600" baseline="0" dirty="0" smtClean="0"/>
                        <a:t> width-outflow(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IN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260µm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/>
          <a:p>
            <a:r>
              <a:rPr lang="en-IN" dirty="0" smtClean="0"/>
              <a:t>University of Calcutta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COMSOL Simulation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8" name="Picture 7" descr="2022-01-29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857232"/>
            <a:ext cx="4286280" cy="4000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96" y="107154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Dimensions of the Micropump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Piezoelectric Actuator</a:t>
            </a:r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COMSOL Simulation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2022-01-29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78" y="3357562"/>
            <a:ext cx="4929222" cy="2798642"/>
          </a:xfrm>
          <a:prstGeom prst="rect">
            <a:avLst/>
          </a:prstGeom>
        </p:spPr>
      </p:pic>
      <p:pic>
        <p:nvPicPr>
          <p:cNvPr id="8" name="Picture 7" descr="Piezo_Ge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571877"/>
            <a:ext cx="3929058" cy="227002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472" y="1357298"/>
          <a:ext cx="3429024" cy="18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00132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52973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Diameter and thickness of the 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5mm, 100µm</a:t>
                      </a:r>
                      <a:endParaRPr lang="en-US" sz="1400" dirty="0"/>
                    </a:p>
                  </a:txBody>
                  <a:tcPr/>
                </a:tc>
              </a:tr>
              <a:tr h="37912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Diameter and thickness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of Brass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5mm, 100µm</a:t>
                      </a:r>
                      <a:endParaRPr lang="en-US" sz="1400" dirty="0"/>
                    </a:p>
                  </a:txBody>
                  <a:tcPr/>
                </a:tc>
              </a:tr>
              <a:tr h="52973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Diameter</a:t>
                      </a:r>
                      <a:r>
                        <a:rPr lang="en-IN" sz="1400" baseline="0" dirty="0" smtClean="0"/>
                        <a:t> and thickness of the Piezo Material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5mm, 100µm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00530" y="1426118"/>
          <a:ext cx="4286312" cy="157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44"/>
                <a:gridCol w="1780468"/>
              </a:tblGrid>
              <a:tr h="33522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Material Used</a:t>
                      </a:r>
                      <a:endParaRPr lang="en-US" sz="1400" dirty="0"/>
                    </a:p>
                  </a:txBody>
                  <a:tcPr/>
                </a:tc>
              </a:tr>
              <a:tr h="402269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Polyimide</a:t>
                      </a:r>
                      <a:endParaRPr lang="en-US" sz="1400" dirty="0"/>
                    </a:p>
                  </a:txBody>
                  <a:tcPr/>
                </a:tc>
              </a:tr>
              <a:tr h="402269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Piezoelectric</a:t>
                      </a:r>
                      <a:r>
                        <a:rPr lang="en-IN" sz="1400" baseline="0" dirty="0" smtClean="0"/>
                        <a:t> Actuator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PZT-5H</a:t>
                      </a:r>
                      <a:endParaRPr lang="en-US" sz="1400" dirty="0"/>
                    </a:p>
                  </a:txBody>
                  <a:tcPr/>
                </a:tc>
              </a:tr>
              <a:tr h="43449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Substrate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Brass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Fluid Transport Geometry</a:t>
            </a:r>
          </a:p>
          <a:p>
            <a:pPr>
              <a:buNone/>
            </a:pPr>
            <a:endParaRPr lang="en-IN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COMSOL Simulation</a:t>
            </a:r>
            <a:endParaRPr lang="en-IN" sz="3600" dirty="0">
              <a:latin typeface="Algerian" pitchFamily="82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714348" y="1285860"/>
          <a:ext cx="3500462" cy="238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1000132"/>
              </a:tblGrid>
              <a:tr h="214314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Length of the inlet chamber(</a:t>
                      </a:r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1mm</a:t>
                      </a:r>
                      <a:endParaRPr lang="en-US" sz="1400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Length of the diffuser(</a:t>
                      </a:r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1mm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Chamber Diameter(D)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5mm</a:t>
                      </a:r>
                      <a:endParaRPr lang="en-US" sz="1600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Top Plate Diameter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5mm</a:t>
                      </a:r>
                      <a:endParaRPr lang="en-US" sz="1600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Neck width(</a:t>
                      </a:r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100µm</a:t>
                      </a:r>
                      <a:endParaRPr lang="en-US" dirty="0"/>
                    </a:p>
                  </a:txBody>
                  <a:tcPr/>
                </a:tc>
              </a:tr>
              <a:tr h="30616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Neck</a:t>
                      </a:r>
                      <a:r>
                        <a:rPr lang="en-IN" sz="1400" baseline="0" dirty="0" smtClean="0"/>
                        <a:t> width-outflow(</a:t>
                      </a:r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260µm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Fluid_Trans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4071942"/>
            <a:ext cx="4214842" cy="2107421"/>
          </a:xfrm>
          <a:prstGeom prst="rect">
            <a:avLst/>
          </a:prstGeom>
        </p:spPr>
      </p:pic>
      <p:pic>
        <p:nvPicPr>
          <p:cNvPr id="10" name="Picture 9" descr="2022-01-29 (1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58" y="1214422"/>
            <a:ext cx="3482642" cy="456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Piezoelectric Simulation-</a:t>
            </a:r>
          </a:p>
          <a:p>
            <a:r>
              <a:rPr lang="en-IN" sz="1600" dirty="0" smtClean="0"/>
              <a:t>As a potential of +10V is applied to </a:t>
            </a:r>
          </a:p>
          <a:p>
            <a:pPr>
              <a:buNone/>
            </a:pPr>
            <a:r>
              <a:rPr lang="en-IN" sz="1600" dirty="0" smtClean="0"/>
              <a:t>    the piezoelectric actuator, the </a:t>
            </a:r>
          </a:p>
          <a:p>
            <a:pPr>
              <a:buNone/>
            </a:pPr>
            <a:r>
              <a:rPr lang="en-IN" sz="1600" dirty="0" smtClean="0"/>
              <a:t>    actuator forms a concave surface </a:t>
            </a:r>
          </a:p>
          <a:p>
            <a:pPr>
              <a:buNone/>
            </a:pPr>
            <a:r>
              <a:rPr lang="en-IN" sz="1600" dirty="0" smtClean="0"/>
              <a:t>    and it bends upwards.</a:t>
            </a:r>
          </a:p>
          <a:p>
            <a:r>
              <a:rPr lang="en-IN" sz="1600" dirty="0" smtClean="0"/>
              <a:t>When a potential of -10V is applied, </a:t>
            </a:r>
          </a:p>
          <a:p>
            <a:pPr>
              <a:buNone/>
            </a:pPr>
            <a:r>
              <a:rPr lang="en-IN" sz="1600" dirty="0" smtClean="0"/>
              <a:t>    the actuator bends inwards as shown.</a:t>
            </a:r>
          </a:p>
          <a:p>
            <a:pPr>
              <a:buNone/>
            </a:pPr>
            <a:endParaRPr lang="en-IN" sz="1600" dirty="0" smtClean="0"/>
          </a:p>
          <a:p>
            <a:endParaRPr lang="en-IN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Pic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4429156" cy="2214578"/>
          </a:xfrm>
          <a:prstGeom prst="rect">
            <a:avLst/>
          </a:prstGeom>
        </p:spPr>
      </p:pic>
      <p:pic>
        <p:nvPicPr>
          <p:cNvPr id="8" name="Picture 7" descr="Pic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214422"/>
            <a:ext cx="4429156" cy="2214578"/>
          </a:xfrm>
          <a:prstGeom prst="rect">
            <a:avLst/>
          </a:prstGeom>
        </p:spPr>
      </p:pic>
      <p:pic>
        <p:nvPicPr>
          <p:cNvPr id="13" name="AN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714844" y="3571876"/>
            <a:ext cx="4429156" cy="2231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Piezoelectric Simulation-</a:t>
            </a:r>
          </a:p>
          <a:p>
            <a:r>
              <a:rPr lang="en-IN" sz="1600" dirty="0" smtClean="0"/>
              <a:t>An analysis of how much there is the deflection of the diaphragm with the change in potential applied was observed.</a:t>
            </a:r>
          </a:p>
          <a:p>
            <a:r>
              <a:rPr lang="en-IN" sz="1600" dirty="0" smtClean="0"/>
              <a:t>The graph shows a linear curve, thus depicting linear increase of the diaphragm with the change in voltage.</a:t>
            </a:r>
          </a:p>
          <a:p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Piezo_Voltage_vs_displac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571744"/>
            <a:ext cx="4909597" cy="3757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Fluid Transport Simulation-</a:t>
            </a:r>
          </a:p>
          <a:p>
            <a:r>
              <a:rPr lang="en-IN" sz="1500" dirty="0" smtClean="0"/>
              <a:t>Inflow characteristics- </a:t>
            </a:r>
          </a:p>
          <a:p>
            <a:pPr marL="509778" indent="-400050">
              <a:buFont typeface="+mj-lt"/>
              <a:buAutoNum type="romanUcPeriod"/>
            </a:pPr>
            <a:r>
              <a:rPr lang="en-IN" sz="1500" dirty="0" smtClean="0"/>
              <a:t>The fluid transport of the Micropump was seen. In the inlet a velocity of 0.1m/s was set. The outlet was set to have a laminar outflow.</a:t>
            </a:r>
          </a:p>
          <a:p>
            <a:pPr marL="509778" indent="-400050">
              <a:buFont typeface="+mj-lt"/>
              <a:buAutoNum type="romanUcPeriod"/>
            </a:pPr>
            <a:r>
              <a:rPr lang="en-IN" sz="1500" dirty="0" smtClean="0"/>
              <a:t>It is observed a maximum velocity of 0.682m/s near the neck of the diffuser element. The inflow of the fluid is shown.</a:t>
            </a:r>
          </a:p>
          <a:p>
            <a:pPr marL="509778" indent="-400050">
              <a:buFont typeface="+mj-lt"/>
              <a:buAutoNum type="romanUcPeriod"/>
            </a:pP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7" name="Picture 6" descr="Fluid_flow_Inflow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928934"/>
            <a:ext cx="7786742" cy="2941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023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Fluid Transport Simulation-</a:t>
            </a:r>
          </a:p>
          <a:p>
            <a:r>
              <a:rPr lang="en-IN" sz="1600" dirty="0" smtClean="0"/>
              <a:t>Outflow characteristics-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600" dirty="0" smtClean="0"/>
              <a:t>Here for the outflow, we have set the outlet velocity at 0.1m/s and for inlet laminar inflow.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600" dirty="0" smtClean="0"/>
              <a:t>As the top plate is pressed down, the fluid ejecting out of the chamber with a maximum velocity of 0.740m/s.</a:t>
            </a:r>
          </a:p>
          <a:p>
            <a:pPr>
              <a:buNone/>
            </a:pPr>
            <a:endParaRPr lang="en-IN" sz="1600" dirty="0" smtClean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8" name="Picture 7" descr="Outflow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3000372"/>
            <a:ext cx="6673575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smtClean="0"/>
              <a:t>Design Improvement</a:t>
            </a:r>
          </a:p>
          <a:p>
            <a:r>
              <a:rPr lang="en-IN" sz="1400" dirty="0" smtClean="0"/>
              <a:t>A </a:t>
            </a:r>
            <a:r>
              <a:rPr lang="en-IN" sz="1400" b="1" dirty="0" smtClean="0"/>
              <a:t>sensor</a:t>
            </a:r>
            <a:r>
              <a:rPr lang="en-IN" sz="1400" dirty="0" smtClean="0"/>
              <a:t> along with the micropump is to be incorporated to check the real-time vitals.</a:t>
            </a:r>
          </a:p>
          <a:p>
            <a:r>
              <a:rPr lang="en-IN" sz="1400" dirty="0" smtClean="0"/>
              <a:t>As we finish designing a single micropump, the design of such can be extended for modifications to increase the flow rate of the pump. </a:t>
            </a:r>
          </a:p>
          <a:p>
            <a:r>
              <a:rPr lang="en-IN" sz="1400" dirty="0" smtClean="0"/>
              <a:t> One such design modification is shown below.</a:t>
            </a:r>
          </a:p>
          <a:p>
            <a:pPr>
              <a:buNone/>
            </a:pPr>
            <a:endParaRPr lang="en-IN" sz="1600" dirty="0" smtClean="0"/>
          </a:p>
          <a:p>
            <a:endParaRPr lang="en-IN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Future Considerations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future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70" y="5567103"/>
            <a:ext cx="4112430" cy="1290897"/>
          </a:xfrm>
          <a:prstGeom prst="rect">
            <a:avLst/>
          </a:prstGeom>
        </p:spPr>
      </p:pic>
      <p:pic>
        <p:nvPicPr>
          <p:cNvPr id="7" name="Picture 6" descr="future_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092" y="2928934"/>
            <a:ext cx="4714908" cy="2884691"/>
          </a:xfrm>
          <a:prstGeom prst="rect">
            <a:avLst/>
          </a:prstGeom>
        </p:spPr>
      </p:pic>
      <p:pic>
        <p:nvPicPr>
          <p:cNvPr id="8" name="Picture 7" descr="2022-01-29 (1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3286124"/>
            <a:ext cx="401838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Fabrication of Structures</a:t>
            </a:r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Future Considerations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System Integration</a:t>
            </a:r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Future Considerations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329642" cy="514353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MEMS and its applications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Wound Therapy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Target of the Project</a:t>
            </a:r>
            <a:endParaRPr lang="en-US" sz="1400" dirty="0" smtClean="0"/>
          </a:p>
          <a:p>
            <a:r>
              <a:rPr lang="en-US" sz="1700" dirty="0" smtClean="0"/>
              <a:t>Design of MEMS based Wound therapy system</a:t>
            </a:r>
          </a:p>
          <a:p>
            <a:r>
              <a:rPr lang="en-IN" sz="1800" dirty="0" smtClean="0"/>
              <a:t>Initial Work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Design of Micropumps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Structure Schematic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Working Principle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1400" dirty="0" smtClean="0"/>
              <a:t>COMSOL Simulation</a:t>
            </a:r>
          </a:p>
          <a:p>
            <a:r>
              <a:rPr lang="en-US" sz="1800" dirty="0" smtClean="0"/>
              <a:t>Results  </a:t>
            </a:r>
            <a:endParaRPr lang="en-IN" sz="1400" dirty="0" smtClean="0"/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Piezoelectric Actuator Simulation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Fluid Transport Simulation</a:t>
            </a:r>
            <a:endParaRPr lang="en-US" sz="1400" dirty="0" smtClean="0"/>
          </a:p>
          <a:p>
            <a:r>
              <a:rPr lang="en-IN" sz="1800" dirty="0" smtClean="0"/>
              <a:t>Future Considerations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Fabrication of structures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Design Improvement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System Integration</a:t>
            </a:r>
            <a:endParaRPr lang="en-US" sz="1100" dirty="0" smtClean="0"/>
          </a:p>
          <a:p>
            <a:r>
              <a:rPr lang="en-IN" sz="1800" dirty="0" smtClean="0"/>
              <a:t>Application Ranges</a:t>
            </a:r>
          </a:p>
          <a:p>
            <a:pPr marL="509778" indent="-400050">
              <a:buFont typeface="+mj-lt"/>
              <a:buAutoNum type="romanLcPeriod"/>
            </a:pPr>
            <a:endParaRPr lang="en-US" sz="14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US" sz="1800" dirty="0" smtClean="0"/>
          </a:p>
          <a:p>
            <a:pPr marL="509778" indent="-400050">
              <a:buFont typeface="Arial" pitchFamily="34" charset="0"/>
              <a:buChar char="•"/>
            </a:pPr>
            <a:endParaRPr lang="en-IN" sz="1800" dirty="0" smtClean="0"/>
          </a:p>
          <a:p>
            <a:pPr marL="509778" indent="-400050">
              <a:buFont typeface="Wingdings" pitchFamily="2" charset="2"/>
              <a:buChar char="Ø"/>
            </a:pPr>
            <a:endParaRPr lang="en-US" sz="1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1802" y="6286520"/>
            <a:ext cx="2428892" cy="316022"/>
          </a:xfrm>
        </p:spPr>
        <p:txBody>
          <a:bodyPr/>
          <a:lstStyle/>
          <a:p>
            <a:r>
              <a:rPr lang="en-IN" sz="1600" b="1" dirty="0" smtClean="0"/>
              <a:t>University of Calcutta</a:t>
            </a:r>
            <a:endParaRPr lang="en-IN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Contents</a:t>
            </a:r>
            <a:endParaRPr lang="en-IN" sz="36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whole system can have several application in medical domain.</a:t>
            </a:r>
          </a:p>
          <a:p>
            <a:r>
              <a:rPr lang="en-IN" sz="2000" dirty="0" smtClean="0"/>
              <a:t>This device can be attached with the front of the imaging probe for endoscopy, and can attach to cuts inside the body after taking samples.</a:t>
            </a:r>
          </a:p>
          <a:p>
            <a:r>
              <a:rPr lang="en-IN" sz="2000" dirty="0" smtClean="0"/>
              <a:t>For laparoscopy, cuts of 1-1.5cm is made. Our device’s dimension is sufficient enough to mitigate the cut for such purpose</a:t>
            </a:r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Application Ranges</a:t>
            </a:r>
            <a:endParaRPr lang="en-IN" sz="3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have designed a piezoelectric valveless micropump </a:t>
            </a:r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Conclusion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We would like to thank Dr. Anirban Bhattacharyya, Assistant Professor, Institute of Radiophysics and Electronics, University of Calcutta for his immense help and guidance for the organization of the project</a:t>
            </a:r>
          </a:p>
          <a:p>
            <a:r>
              <a:rPr lang="en-IN" sz="1800" dirty="0" smtClean="0"/>
              <a:t>We would like to thank COMSOL India for providing such platform for simulation of our devices.</a:t>
            </a:r>
            <a:endParaRPr lang="en-IN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Acknowledgement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8794" y="2214554"/>
            <a:ext cx="6143668" cy="185738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MEMS is termed as Micro-Electro-Mechanical Systems.</a:t>
            </a:r>
          </a:p>
          <a:p>
            <a:r>
              <a:rPr lang="en-IN" sz="1600" dirty="0" smtClean="0"/>
              <a:t>MEMS have been an important aspect in different domains of technological advancements.</a:t>
            </a:r>
          </a:p>
          <a:p>
            <a:r>
              <a:rPr lang="en-IN" sz="1600" dirty="0" smtClean="0"/>
              <a:t>Application of MEMS in medical domain has been elevated in recent years for sensing and actuation purposes.</a:t>
            </a:r>
          </a:p>
          <a:p>
            <a:r>
              <a:rPr lang="en-IN" sz="1600" dirty="0" smtClean="0"/>
              <a:t>But, there has been a dearth of  MEMS based devices for fast and effective treatment of wounds. </a:t>
            </a:r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pPr>
              <a:buNone/>
            </a:pPr>
            <a:r>
              <a:rPr lang="en-IN" sz="800" dirty="0" smtClean="0"/>
              <a:t>       http://www.eeherald.com/section/design-guide/mems_medical.html</a:t>
            </a:r>
            <a:endParaRPr lang="en-US" sz="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600" b="1" dirty="0" smtClean="0"/>
              <a:t>University of Calcutta</a:t>
            </a:r>
            <a:endParaRPr lang="en-IN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Introduction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8" name="Picture 7" descr="mem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643314"/>
            <a:ext cx="3062222" cy="1819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7656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Vacuum Assisted Closure or Negative-pressure wound therapy</a:t>
            </a:r>
            <a:r>
              <a:rPr lang="en-US" sz="1600" dirty="0" smtClean="0"/>
              <a:t>, is a therapeutic technique using a suction pump, tubing and a dressing to remove excess exudates and promote healing in acute or chronic wounds and second- and third-degree burns.</a:t>
            </a:r>
            <a:endParaRPr lang="en-IN" sz="1600" dirty="0" smtClean="0"/>
          </a:p>
          <a:p>
            <a:r>
              <a:rPr lang="en-IN" sz="1600" b="1" dirty="0" smtClean="0"/>
              <a:t>How does it work?</a:t>
            </a:r>
          </a:p>
          <a:p>
            <a:pPr marL="509778" indent="-400050">
              <a:buFont typeface="+mj-lt"/>
              <a:buAutoNum type="romanLcPeriod"/>
            </a:pPr>
            <a:r>
              <a:rPr lang="en-US" sz="1600" dirty="0" smtClean="0"/>
              <a:t>During the treatment, a device decreases air pressure on the wound. This can help the wound heal more quickly. The gases in the air around us put pressure over the area of the wound.</a:t>
            </a:r>
          </a:p>
          <a:p>
            <a:pPr marL="509778" indent="-400050">
              <a:buFont typeface="+mj-lt"/>
              <a:buAutoNum type="romanLcPeriod"/>
            </a:pPr>
            <a:r>
              <a:rPr lang="en-US" sz="1600" dirty="0" smtClean="0"/>
              <a:t>The therapy involves the controlled application of sub-atmospheric pressure to the local wound environment using a sealed wound dressing connected to a vacuum pump.</a:t>
            </a:r>
          </a:p>
          <a:p>
            <a:pPr marL="509778" indent="-400050">
              <a:buFont typeface="+mj-lt"/>
              <a:buAutoNum type="romanLcPeriod"/>
            </a:pPr>
            <a:r>
              <a:rPr lang="en-US" sz="1600" dirty="0" smtClean="0"/>
              <a:t>Vacuum therapy is a non-invasive massaging technique that helps to lift your skin via a mechanical device equipped with suction cups.</a:t>
            </a:r>
            <a:endParaRPr lang="en-IN" sz="1600" dirty="0" smtClean="0"/>
          </a:p>
          <a:p>
            <a:pPr marL="509778" indent="-400050">
              <a:buNone/>
            </a:pPr>
            <a:endParaRPr lang="en-US" sz="1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8992" y="6286520"/>
            <a:ext cx="2350681" cy="365125"/>
          </a:xfrm>
        </p:spPr>
        <p:txBody>
          <a:bodyPr/>
          <a:lstStyle/>
          <a:p>
            <a:r>
              <a:rPr lang="en-IN" sz="1600" b="1" dirty="0" smtClean="0"/>
              <a:t>University of Calcutta</a:t>
            </a:r>
            <a:endParaRPr lang="en-IN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Wound Therapy</a:t>
            </a:r>
            <a:endParaRPr lang="en-IN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r>
              <a:rPr lang="en-IN" sz="1600" dirty="0" smtClean="0"/>
              <a:t>There are no devices to mitigate the wounds inside the body, which serves as the main motivation for our work.</a:t>
            </a:r>
          </a:p>
          <a:p>
            <a:r>
              <a:rPr lang="en-IN" sz="1600" dirty="0" smtClean="0"/>
              <a:t>To strike the problem of in-vivo wounds a micropump is to be designed, which will remove the exudates and to keep the wound clean and help fast healing of the wound.</a:t>
            </a:r>
          </a:p>
          <a:p>
            <a:r>
              <a:rPr lang="en-IN" sz="1600" dirty="0" smtClean="0"/>
              <a:t>The micropump should be of compact size in the order of millimetres to centimetres. </a:t>
            </a:r>
          </a:p>
          <a:p>
            <a:r>
              <a:rPr lang="en-IN" sz="1600" dirty="0" smtClean="0"/>
              <a:t>A sensor will also be incorporated to check the real time vitals of the patient.</a:t>
            </a:r>
          </a:p>
          <a:p>
            <a:r>
              <a:rPr lang="en-IN" sz="1600" dirty="0" smtClean="0"/>
              <a:t>Fabrication of the devices will be done to be ready for implementation.</a:t>
            </a:r>
            <a:endParaRPr lang="en-US" sz="1600" dirty="0" smtClean="0"/>
          </a:p>
          <a:p>
            <a:pPr>
              <a:buNone/>
            </a:pPr>
            <a:endParaRPr lang="en-IN" sz="1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Target of The project</a:t>
            </a:r>
            <a:endParaRPr lang="en-IN" sz="3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schematic of the design of MEMS based wound therapy system is shown.</a:t>
            </a:r>
          </a:p>
          <a:p>
            <a:r>
              <a:rPr lang="en-IN" sz="1600" dirty="0" smtClean="0"/>
              <a:t>A power source is applied to the system. The whole pumping mechanism is controlled by a control system. </a:t>
            </a:r>
          </a:p>
          <a:p>
            <a:r>
              <a:rPr lang="en-IN" sz="1600" dirty="0" smtClean="0"/>
              <a:t>After pumping the exudates are taking out of the system for further operations.</a:t>
            </a:r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Design of MEMS based Wound therapy system</a:t>
            </a:r>
          </a:p>
        </p:txBody>
      </p:sp>
      <p:pic>
        <p:nvPicPr>
          <p:cNvPr id="11" name="Content Placeholder 10" descr="2022-01-29.png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071670" y="2857496"/>
            <a:ext cx="6429375" cy="33575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200" b="1" dirty="0" smtClean="0"/>
              <a:t>Theoretical Analysis</a:t>
            </a:r>
          </a:p>
          <a:p>
            <a:r>
              <a:rPr lang="en-IN" sz="1200" dirty="0" smtClean="0"/>
              <a:t>For the ease of fabrication, and cost effectiveness, a nozzle diffuser micropump was chosen to be implemented.</a:t>
            </a:r>
          </a:p>
          <a:p>
            <a:r>
              <a:rPr lang="en-IN" sz="1200" dirty="0" smtClean="0"/>
              <a:t>The structure shows two diffuser elements. The conical diffuser element was chosen. </a:t>
            </a:r>
          </a:p>
          <a:p>
            <a:r>
              <a:rPr lang="en-IN" sz="1200" dirty="0" smtClean="0"/>
              <a:t>To analyze the working of the diffuser element, </a:t>
            </a:r>
            <a:r>
              <a:rPr lang="en-IN" sz="1200" b="1" dirty="0" smtClean="0"/>
              <a:t>pressure loss coefficient</a:t>
            </a:r>
            <a:r>
              <a:rPr lang="en-IN" sz="1200" dirty="0" smtClean="0"/>
              <a:t>, </a:t>
            </a:r>
            <a:r>
              <a:rPr lang="en-IN" sz="1200" b="1" dirty="0" smtClean="0"/>
              <a:t>flow rectification efficiency </a:t>
            </a:r>
            <a:r>
              <a:rPr lang="en-IN" sz="1200" dirty="0" smtClean="0"/>
              <a:t>and </a:t>
            </a:r>
            <a:r>
              <a:rPr lang="en-IN" sz="1200" b="1" dirty="0" smtClean="0"/>
              <a:t>diffuser efficiency </a:t>
            </a:r>
            <a:r>
              <a:rPr lang="en-IN" sz="1200" dirty="0" smtClean="0"/>
              <a:t>was taken in consideration.</a:t>
            </a:r>
          </a:p>
          <a:p>
            <a:r>
              <a:rPr lang="en-IN" sz="1200" dirty="0" smtClean="0"/>
              <a:t>The pressure loss coefficient is defined-                                  </a:t>
            </a:r>
          </a:p>
          <a:p>
            <a:endParaRPr lang="en-IN" sz="1200" dirty="0" smtClean="0"/>
          </a:p>
          <a:p>
            <a:r>
              <a:rPr lang="en-IN" sz="1200" dirty="0" smtClean="0"/>
              <a:t>The flow rectification efficiency (Ɛ)is given by- </a:t>
            </a:r>
          </a:p>
          <a:p>
            <a:pPr>
              <a:buNone/>
            </a:pPr>
            <a:endParaRPr lang="en-IN" sz="1200" dirty="0" smtClean="0"/>
          </a:p>
          <a:p>
            <a:r>
              <a:rPr lang="en-IN" sz="1200" dirty="0" smtClean="0"/>
              <a:t>The  nozzle efficiency of the diffuser is –</a:t>
            </a:r>
          </a:p>
          <a:p>
            <a:endParaRPr lang="en-US" sz="1200" dirty="0" smtClean="0"/>
          </a:p>
          <a:p>
            <a:r>
              <a:rPr lang="en-IN" sz="1200" dirty="0" smtClean="0"/>
              <a:t>After analyzing, it was determined the best </a:t>
            </a:r>
          </a:p>
          <a:p>
            <a:pPr>
              <a:buNone/>
            </a:pPr>
            <a:r>
              <a:rPr lang="en-IN" sz="1200" dirty="0" smtClean="0"/>
              <a:t>efficiency of  the diffuser element served at </a:t>
            </a:r>
          </a:p>
          <a:p>
            <a:pPr>
              <a:buNone/>
            </a:pPr>
            <a:r>
              <a:rPr lang="en-IN" sz="1200" dirty="0" smtClean="0"/>
              <a:t>diffuser angle of 9˚ for low Reynolds number</a:t>
            </a:r>
          </a:p>
          <a:p>
            <a:r>
              <a:rPr lang="en-IN" sz="1200" dirty="0" smtClean="0"/>
              <a:t>Complying with the theoretical analysis, the </a:t>
            </a:r>
          </a:p>
          <a:p>
            <a:pPr>
              <a:buNone/>
            </a:pPr>
            <a:r>
              <a:rPr lang="en-IN" sz="1200" dirty="0" smtClean="0"/>
              <a:t>dimensions and structure was determined.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endParaRPr lang="en-US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pPr>
              <a:buNone/>
            </a:pPr>
            <a:endParaRPr lang="en-IN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7" name="Picture 6" descr="2022-01-29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496" y="2571744"/>
            <a:ext cx="1214446" cy="411381"/>
          </a:xfrm>
          <a:prstGeom prst="rect">
            <a:avLst/>
          </a:prstGeom>
        </p:spPr>
      </p:pic>
      <p:pic>
        <p:nvPicPr>
          <p:cNvPr id="8" name="Picture 7" descr="2022-01-29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0694" y="2571744"/>
            <a:ext cx="786700" cy="428628"/>
          </a:xfrm>
          <a:prstGeom prst="rect">
            <a:avLst/>
          </a:prstGeom>
        </p:spPr>
      </p:pic>
      <p:pic>
        <p:nvPicPr>
          <p:cNvPr id="9" name="Picture 8" descr="2022-01-29 (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2677" y="3857628"/>
            <a:ext cx="4441323" cy="2427963"/>
          </a:xfrm>
          <a:prstGeom prst="rect">
            <a:avLst/>
          </a:prstGeom>
        </p:spPr>
      </p:pic>
      <p:pic>
        <p:nvPicPr>
          <p:cNvPr id="10" name="Picture 9" descr="2022-01-29 (13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496" y="3429000"/>
            <a:ext cx="714380" cy="451914"/>
          </a:xfrm>
          <a:prstGeom prst="rect">
            <a:avLst/>
          </a:prstGeom>
        </p:spPr>
      </p:pic>
      <p:pic>
        <p:nvPicPr>
          <p:cNvPr id="11" name="Picture 10" descr="2022-01-29 (14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000372"/>
            <a:ext cx="1093770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Structure Schematic</a:t>
            </a:r>
          </a:p>
          <a:p>
            <a:r>
              <a:rPr lang="en-IN" sz="1400" dirty="0" smtClean="0"/>
              <a:t>The structure shows two conical diffuser elements with fully developed inlet chamber.</a:t>
            </a:r>
          </a:p>
          <a:p>
            <a:r>
              <a:rPr lang="en-IN" sz="1400" dirty="0" smtClean="0"/>
              <a:t>The fluid goes in the inlet, through the chamber and gets pumped out through the outlet</a:t>
            </a:r>
          </a:p>
          <a:p>
            <a:r>
              <a:rPr lang="en-IN" sz="1400" dirty="0" smtClean="0"/>
              <a:t>The chamber is covered by a actuator which changes the pressure inside the chamber thus actuating the pumping action.</a:t>
            </a:r>
          </a:p>
          <a:p>
            <a:r>
              <a:rPr lang="en-IN" sz="1400" dirty="0" smtClean="0"/>
              <a:t>The designed micropump is shown below.</a:t>
            </a:r>
          </a:p>
          <a:p>
            <a:r>
              <a:rPr lang="en-IN" sz="1400" dirty="0" smtClean="0"/>
              <a:t>The micropump is of size 1.2cm*0.6cm. The thickness of the substrate is 350µm.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pPr>
              <a:buNone/>
            </a:pPr>
            <a:endParaRPr lang="en-IN" sz="1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University of Calcutta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Content Placeholder 6" descr="Micropu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286125"/>
            <a:ext cx="5715008" cy="3252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/>
              <a:t>Working Principle</a:t>
            </a:r>
          </a:p>
          <a:p>
            <a:r>
              <a:rPr lang="en-IN" sz="1400" dirty="0" smtClean="0"/>
              <a:t>There are two modes of operation of the pump-expansion mode, contraction mode.</a:t>
            </a:r>
          </a:p>
          <a:p>
            <a:r>
              <a:rPr lang="en-IN" sz="1400" dirty="0" smtClean="0"/>
              <a:t>In Expansion mode- The volume of the pumping section increases </a:t>
            </a:r>
            <a:r>
              <a:rPr lang="en-US" sz="1400" dirty="0" smtClean="0"/>
              <a:t>more fluid enters the pumping chamber from the diffuser than the nozzle.</a:t>
            </a:r>
          </a:p>
          <a:p>
            <a:r>
              <a:rPr lang="en-US" sz="1400" dirty="0" smtClean="0"/>
              <a:t>In the contraction mode, more fluid goes out of the element on the left which now acts as a diffuser, while the element on the right acts as a nozzle.</a:t>
            </a:r>
          </a:p>
          <a:p>
            <a:endParaRPr lang="en-IN" sz="1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University of Calcutta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7" name="Picture 6" descr="2022-01-29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071810"/>
            <a:ext cx="4055150" cy="3010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1175</TotalTime>
  <Words>1260</Words>
  <Application>Microsoft Office PowerPoint</Application>
  <PresentationFormat>On-screen Show (4:3)</PresentationFormat>
  <Paragraphs>208</Paragraphs>
  <Slides>23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Development of MEMS based             Micropumps for Medical  Applications</vt:lpstr>
      <vt:lpstr>Contents</vt:lpstr>
      <vt:lpstr>Introduction</vt:lpstr>
      <vt:lpstr>Wound Therapy</vt:lpstr>
      <vt:lpstr>Target of The project</vt:lpstr>
      <vt:lpstr>Design of MEMS based Wound therapy system</vt:lpstr>
      <vt:lpstr>Design of Micropump</vt:lpstr>
      <vt:lpstr>Design of Micropump</vt:lpstr>
      <vt:lpstr>Design of Micropump</vt:lpstr>
      <vt:lpstr>COMSOL Simulation</vt:lpstr>
      <vt:lpstr>COMSOL Simulation</vt:lpstr>
      <vt:lpstr>COMSOL Simulation</vt:lpstr>
      <vt:lpstr>Results</vt:lpstr>
      <vt:lpstr>Results</vt:lpstr>
      <vt:lpstr>Results</vt:lpstr>
      <vt:lpstr>Results</vt:lpstr>
      <vt:lpstr>Future Considerations</vt:lpstr>
      <vt:lpstr>Future Considerations</vt:lpstr>
      <vt:lpstr>Future Considerations</vt:lpstr>
      <vt:lpstr>Application Ranges</vt:lpstr>
      <vt:lpstr>Conclusion</vt:lpstr>
      <vt:lpstr>Acknowledgement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MEMS based Micropump for Wound Therapy</dc:title>
  <dc:creator>Student</dc:creator>
  <cp:lastModifiedBy>SHIRSHENDU</cp:lastModifiedBy>
  <cp:revision>155</cp:revision>
  <dcterms:created xsi:type="dcterms:W3CDTF">2022-01-27T08:31:22Z</dcterms:created>
  <dcterms:modified xsi:type="dcterms:W3CDTF">2022-01-30T05:47:51Z</dcterms:modified>
</cp:coreProperties>
</file>