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88" r:id="rId6"/>
    <p:sldId id="260" r:id="rId7"/>
    <p:sldId id="265" r:id="rId8"/>
    <p:sldId id="291" r:id="rId9"/>
    <p:sldId id="290" r:id="rId10"/>
    <p:sldId id="286" r:id="rId11"/>
    <p:sldId id="261" r:id="rId12"/>
    <p:sldId id="284" r:id="rId13"/>
    <p:sldId id="279" r:id="rId14"/>
    <p:sldId id="280" r:id="rId15"/>
    <p:sldId id="263" r:id="rId16"/>
    <p:sldId id="267" r:id="rId17"/>
    <p:sldId id="281" r:id="rId18"/>
    <p:sldId id="282" r:id="rId19"/>
    <p:sldId id="269" r:id="rId20"/>
    <p:sldId id="285" r:id="rId21"/>
    <p:sldId id="270" r:id="rId22"/>
    <p:sldId id="271" r:id="rId23"/>
    <p:sldId id="272" r:id="rId24"/>
    <p:sldId id="287" r:id="rId25"/>
    <p:sldId id="289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734" autoAdjust="0"/>
    <p:restoredTop sz="94660"/>
  </p:normalViewPr>
  <p:slideViewPr>
    <p:cSldViewPr>
      <p:cViewPr varScale="1">
        <p:scale>
          <a:sx n="83" d="100"/>
          <a:sy n="83" d="100"/>
        </p:scale>
        <p:origin x="-146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FA4FE-1EF0-44F1-9CBA-1EF55B33854E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267FB-847A-4CE5-9DC0-621213D86F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67FB-847A-4CE5-9DC0-621213D86F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67FB-847A-4CE5-9DC0-621213D86F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67FB-847A-4CE5-9DC0-621213D86FF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267FB-847A-4CE5-9DC0-621213D86FF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0CFAC6B-CBD6-4F8A-B80B-94EF8F36BBA6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dirty="0"/>
              <a:t>MEMS based micropumps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43E6-4956-45A4-A2F1-326B5E602243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E215-9B81-4F1C-BA93-3FEDA80181C0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89BF-354B-4472-A6F6-055951606535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37C5B-96DD-41A4-87D5-1F51BD7628AF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61C2-5F20-4A0A-A7E8-CC690131819E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86C3-110D-41A6-B33E-BA8AEAC3A89E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9C5D8-4522-49E9-8567-4079617FE518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BD577-0CB4-47F8-A3AE-CEB740F5211C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3B5DAFC-8F83-499E-9E38-1524AC5C6C75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C42EE3-D86B-46A9-8993-961171DD50F9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dirty="0"/>
              <a:t>MEMS based micropumps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9500E25-46D6-417E-9E93-B8F14DCA2CF5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dirty="0"/>
              <a:t>MEMS based micropumps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9C894C-787E-4B94-935A-30A827B40C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HIRSHENDU\Desktop\BTech%20Project\Images\ANI.avi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542-019-04535-8" TargetMode="External"/><Relationship Id="rId2" Type="http://schemas.openxmlformats.org/officeDocument/2006/relationships/hyperlink" Target="https://doi.org/10.1117/12.54417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428604"/>
            <a:ext cx="8458200" cy="2255843"/>
          </a:xfrm>
        </p:spPr>
        <p:txBody>
          <a:bodyPr>
            <a:normAutofit/>
          </a:bodyPr>
          <a:lstStyle/>
          <a:p>
            <a:pPr algn="l"/>
            <a:r>
              <a:rPr lang="en-US" sz="3600" b="1" i="1" dirty="0">
                <a:solidFill>
                  <a:schemeClr val="tx1"/>
                </a:solidFill>
                <a:latin typeface="Algerian" pitchFamily="82" charset="0"/>
              </a:rPr>
              <a:t>Development of MEMS based            </a:t>
            </a:r>
            <a:br>
              <a:rPr lang="en-US" sz="3600" b="1" i="1" dirty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sz="3600" b="1" i="1" dirty="0">
                <a:solidFill>
                  <a:schemeClr val="tx1"/>
                </a:solidFill>
                <a:latin typeface="Algerian" pitchFamily="82" charset="0"/>
              </a:rPr>
              <a:t>Micropumps for Medical  Applications</a:t>
            </a:r>
            <a:endParaRPr lang="en-IN" sz="3600" b="1" i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572" y="3628227"/>
            <a:ext cx="7704856" cy="1357322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/>
              <a:t>Shirshendu </a:t>
            </a:r>
            <a:r>
              <a:rPr lang="en-US" sz="2400" b="1" i="1" dirty="0" smtClean="0"/>
              <a:t>Chatterjee(T91/ECE/184068)</a:t>
            </a:r>
            <a:endParaRPr lang="en-US" sz="2400" b="1" i="1" dirty="0"/>
          </a:p>
          <a:p>
            <a:pPr algn="ctr"/>
            <a:r>
              <a:rPr lang="en-US" sz="2400" b="1" i="1" dirty="0"/>
              <a:t>Roshmi Bhattacharya(T91/ECE/186011)</a:t>
            </a:r>
          </a:p>
          <a:p>
            <a:pPr algn="ctr"/>
            <a:r>
              <a:rPr lang="en-US" sz="2400" b="1" i="1" dirty="0"/>
              <a:t>B.Tech 7</a:t>
            </a:r>
            <a:r>
              <a:rPr lang="en-US" sz="2400" b="1" i="1" baseline="30000" dirty="0"/>
              <a:t>th</a:t>
            </a:r>
            <a:r>
              <a:rPr lang="en-US" sz="2400" b="1" i="1" dirty="0"/>
              <a:t> semester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5918" y="5643578"/>
            <a:ext cx="578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Institute of Radio Physics and Electronics ( IRPE )</a:t>
            </a:r>
          </a:p>
          <a:p>
            <a:r>
              <a:rPr lang="en-US" b="1" i="1" dirty="0"/>
              <a:t>                       University of Calcutta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89BF-354B-4472-A6F6-055951606535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MEMS based micropumps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/>
              <a:t>Structure Schematic</a:t>
            </a:r>
          </a:p>
          <a:p>
            <a:r>
              <a:rPr lang="en-IN" sz="1400" dirty="0"/>
              <a:t>The structure shows 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two conical diffuser elements </a:t>
            </a:r>
            <a:r>
              <a:rPr lang="en-IN" sz="1400" dirty="0"/>
              <a:t>with 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fully developed inlet chamber</a:t>
            </a:r>
            <a:r>
              <a:rPr lang="en-IN" sz="1400" dirty="0"/>
              <a:t>.</a:t>
            </a:r>
          </a:p>
          <a:p>
            <a:r>
              <a:rPr lang="en-IN" sz="1400" dirty="0"/>
              <a:t>The fluid goes in the inlet, through the chamber and gets pumped out through the outlet</a:t>
            </a:r>
          </a:p>
          <a:p>
            <a:r>
              <a:rPr lang="en-IN" sz="1400" dirty="0"/>
              <a:t>The chamber is covered by a actuator which changes the pressure inside the chamber thus actuating the pumping action.</a:t>
            </a:r>
          </a:p>
          <a:p>
            <a:r>
              <a:rPr lang="en-IN" sz="1400" dirty="0"/>
              <a:t>The designed micropump is shown below.</a:t>
            </a:r>
          </a:p>
          <a:p>
            <a:r>
              <a:rPr lang="en-IN" sz="1400" dirty="0"/>
              <a:t>The micropump is of size 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1.2cm*0.6cm</a:t>
            </a:r>
            <a:r>
              <a:rPr lang="en-IN" sz="1400" dirty="0"/>
              <a:t>.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  <a:p>
            <a:pPr>
              <a:buNone/>
            </a:pPr>
            <a:endParaRPr lang="en-IN" sz="1200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Design of Micropump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24" name="Content Placeholder 6" descr="Micropum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6375" y="3068960"/>
            <a:ext cx="6000760" cy="2938331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="" xmlns:a16="http://schemas.microsoft.com/office/drawing/2014/main" id="{7A491A99-27A8-4AC6-8037-704C500452AE}"/>
              </a:ext>
            </a:extLst>
          </p:cNvPr>
          <p:cNvSpPr txBox="1">
            <a:spLocks/>
          </p:cNvSpPr>
          <p:nvPr/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028E67-D771-48C7-A912-7AE5394B767B}" type="datetime3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 January 2022</a:t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Slide Number Placeholder 6">
            <a:extLst>
              <a:ext uri="{FF2B5EF4-FFF2-40B4-BE49-F238E27FC236}">
                <a16:creationId xmlns="" xmlns:a16="http://schemas.microsoft.com/office/drawing/2014/main" id="{4532C39B-F621-4491-9F59-786506CD2E8A}"/>
              </a:ext>
            </a:extLst>
          </p:cNvPr>
          <p:cNvSpPr txBox="1">
            <a:spLocks/>
          </p:cNvSpPr>
          <p:nvPr/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9C894C-787E-4B94-935A-30A827B40C53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DAC005D-8E12-4953-BF11-7FCBD03511CC}"/>
              </a:ext>
            </a:extLst>
          </p:cNvPr>
          <p:cNvSpPr txBox="1"/>
          <p:nvPr/>
        </p:nvSpPr>
        <p:spPr>
          <a:xfrm>
            <a:off x="2801027" y="5926236"/>
            <a:ext cx="5731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Figure: </a:t>
            </a:r>
            <a:r>
              <a:rPr lang="en-US" sz="1400" dirty="0" smtClean="0"/>
              <a:t>Design </a:t>
            </a:r>
            <a:r>
              <a:rPr lang="en-US" sz="1400" dirty="0"/>
              <a:t>of the micropump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022-01-29 (5)_L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4572008"/>
            <a:ext cx="4413244" cy="1630711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57158" y="1428738"/>
          <a:ext cx="4000528" cy="307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725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0558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709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Length of the inlet chamber(</a:t>
                      </a:r>
                      <a:r>
                        <a:rPr kumimoji="0"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IN" sz="16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1mm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835">
                <a:tc>
                  <a:txBody>
                    <a:bodyPr/>
                    <a:lstStyle/>
                    <a:p>
                      <a:r>
                        <a:rPr lang="en-IN" sz="1600" dirty="0"/>
                        <a:t>Length of the diffuser(</a:t>
                      </a:r>
                      <a:r>
                        <a:rPr kumimoji="0"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IN" sz="16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600" dirty="0"/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1mm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6835">
                <a:tc>
                  <a:txBody>
                    <a:bodyPr/>
                    <a:lstStyle/>
                    <a:p>
                      <a:r>
                        <a:rPr lang="en-IN" sz="1600" dirty="0"/>
                        <a:t>Chamber Diameter(D)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5mm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6835">
                <a:tc>
                  <a:txBody>
                    <a:bodyPr/>
                    <a:lstStyle/>
                    <a:p>
                      <a:r>
                        <a:rPr lang="en-IN" sz="1600" dirty="0"/>
                        <a:t>Actuator Diameter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3mm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6835">
                <a:tc>
                  <a:txBody>
                    <a:bodyPr/>
                    <a:lstStyle/>
                    <a:p>
                      <a:r>
                        <a:rPr lang="en-IN" sz="1600" dirty="0"/>
                        <a:t>Neck width(</a:t>
                      </a:r>
                      <a:r>
                        <a:rPr kumimoji="0"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IN" sz="16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IN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100µm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6835">
                <a:tc>
                  <a:txBody>
                    <a:bodyPr/>
                    <a:lstStyle/>
                    <a:p>
                      <a:r>
                        <a:rPr lang="en-IN" sz="1600" dirty="0"/>
                        <a:t>Neck</a:t>
                      </a:r>
                      <a:r>
                        <a:rPr lang="en-IN" sz="1600" baseline="0" dirty="0"/>
                        <a:t> width-outflow(</a:t>
                      </a:r>
                      <a:r>
                        <a:rPr kumimoji="0"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n-IN" sz="16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IN" sz="16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260µm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2745" y="6469342"/>
            <a:ext cx="2350681" cy="365125"/>
          </a:xfrm>
        </p:spPr>
        <p:txBody>
          <a:bodyPr/>
          <a:lstStyle/>
          <a:p>
            <a:r>
              <a:rPr lang="en-IN" sz="12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lgerian" pitchFamily="82" charset="0"/>
              </a:rPr>
              <a:t>Results in Literature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8" name="Picture 7" descr="2022-01-29 (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752" y="798279"/>
            <a:ext cx="4286280" cy="40005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8596" y="1071546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Dimensions of the Micropump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E251321-3A79-4D3B-9241-38124A3E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63A2-F949-4982-BA52-4340E944675B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1E521A-A991-4AA2-9331-C0A1B37A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286380" y="5000636"/>
            <a:ext cx="3571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Ref:Gidde</a:t>
            </a:r>
            <a:r>
              <a:rPr lang="en-US" sz="1100" dirty="0" smtClean="0"/>
              <a:t>, R.R., </a:t>
            </a:r>
            <a:r>
              <a:rPr lang="en-US" sz="1100" dirty="0" err="1" smtClean="0"/>
              <a:t>Pawar</a:t>
            </a:r>
            <a:r>
              <a:rPr lang="en-US" sz="1100" dirty="0" smtClean="0"/>
              <a:t>, P.M. &amp; </a:t>
            </a:r>
            <a:r>
              <a:rPr lang="en-US" sz="1100" dirty="0" err="1" smtClean="0"/>
              <a:t>Dhamgaye</a:t>
            </a:r>
            <a:r>
              <a:rPr lang="en-US" sz="1100" dirty="0" smtClean="0"/>
              <a:t>, V.P. Fully coupled modeling and design of a piezoelectric actuation based valveless micropump for drug delivery application. </a:t>
            </a:r>
            <a:r>
              <a:rPr lang="en-US" sz="1100" i="1" dirty="0" err="1" smtClean="0"/>
              <a:t>Microsyst</a:t>
            </a:r>
            <a:r>
              <a:rPr lang="en-US" sz="1100" i="1" dirty="0" smtClean="0"/>
              <a:t> </a:t>
            </a:r>
            <a:r>
              <a:rPr lang="en-US" sz="1100" i="1" dirty="0" err="1" smtClean="0"/>
              <a:t>Technol</a:t>
            </a:r>
            <a:r>
              <a:rPr lang="en-US" sz="1100" dirty="0" smtClean="0"/>
              <a:t> </a:t>
            </a:r>
            <a:r>
              <a:rPr lang="en-US" sz="1100" b="1" dirty="0" smtClean="0"/>
              <a:t>26, </a:t>
            </a:r>
            <a:r>
              <a:rPr lang="en-US" sz="1100" dirty="0" smtClean="0"/>
              <a:t>633–645 (2020).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864307"/>
          </a:xfrm>
        </p:spPr>
        <p:txBody>
          <a:bodyPr/>
          <a:lstStyle/>
          <a:p>
            <a:r>
              <a:rPr lang="en-IN" sz="2000" b="1" dirty="0" smtClean="0"/>
              <a:t>Actuation Principles</a:t>
            </a:r>
          </a:p>
          <a:p>
            <a:r>
              <a:rPr lang="en-US" sz="1600" dirty="0" smtClean="0"/>
              <a:t>Special crystals were subject to mechanical tension, they became electrically polarized and the polarization was proportional to the extension. </a:t>
            </a:r>
          </a:p>
          <a:p>
            <a:r>
              <a:rPr lang="en-IN" sz="1600" dirty="0" smtClean="0"/>
              <a:t>The same phenomenon occurs when an electrical voltage is applied, the material gets deformed.</a:t>
            </a:r>
          </a:p>
          <a:p>
            <a:r>
              <a:rPr lang="en-IN" sz="1600" dirty="0" smtClean="0"/>
              <a:t>This serves as the main actuating phenomenon for the pumping mechanism for the micropump.</a:t>
            </a:r>
          </a:p>
          <a:p>
            <a:endParaRPr lang="en-IN" sz="1600" dirty="0" smtClean="0"/>
          </a:p>
          <a:p>
            <a:pPr>
              <a:buNone/>
            </a:pPr>
            <a:r>
              <a:rPr lang="en-IN" sz="1600" dirty="0" smtClean="0"/>
              <a:t>  </a:t>
            </a:r>
          </a:p>
          <a:p>
            <a:endParaRPr lang="en-IN" sz="2000" b="1" dirty="0" smtClean="0"/>
          </a:p>
          <a:p>
            <a:endParaRPr lang="en-US" sz="2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89BF-354B-4472-A6F6-055951606535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MEMS based micropumps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IN" sz="3600" dirty="0" smtClean="0">
                <a:latin typeface="Algerian" pitchFamily="82" charset="0"/>
              </a:rPr>
              <a:t>COMSOL SIMULATION</a:t>
            </a:r>
            <a:endParaRPr lang="en-US" sz="3600" dirty="0">
              <a:latin typeface="Algerian" pitchFamily="82" charset="0"/>
            </a:endParaRPr>
          </a:p>
        </p:txBody>
      </p:sp>
      <p:pic>
        <p:nvPicPr>
          <p:cNvPr id="7" name="Picture 6" descr="2022-01-30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0" y="3071810"/>
            <a:ext cx="3357586" cy="26432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43240" y="5857892"/>
            <a:ext cx="42148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Thorsén</a:t>
            </a:r>
            <a:r>
              <a:rPr lang="en-US" sz="1400" dirty="0" smtClean="0"/>
              <a:t>, Anders. (1998). Valveless Diffuser Micropumps.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35745"/>
          </a:xfrm>
        </p:spPr>
        <p:txBody>
          <a:bodyPr>
            <a:normAutofit/>
          </a:bodyPr>
          <a:lstStyle/>
          <a:p>
            <a:r>
              <a:rPr lang="en-US" sz="1600" b="1" dirty="0"/>
              <a:t>Piezoelectric Actuator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IN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63888" y="6426553"/>
            <a:ext cx="2350681" cy="365125"/>
          </a:xfrm>
        </p:spPr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sz="3600" dirty="0">
                <a:latin typeface="Algerian" pitchFamily="82" charset="0"/>
              </a:rPr>
              <a:t>COMSOL Simulation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5" name="Picture 4" descr="2022-01-29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78" y="3357562"/>
            <a:ext cx="4929222" cy="2798642"/>
          </a:xfrm>
          <a:prstGeom prst="rect">
            <a:avLst/>
          </a:prstGeom>
        </p:spPr>
      </p:pic>
      <p:pic>
        <p:nvPicPr>
          <p:cNvPr id="8" name="Picture 7" descr="Piezo_Ge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678" y="3239718"/>
            <a:ext cx="3929058" cy="2270026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1472" y="1357298"/>
          <a:ext cx="3429024" cy="18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013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r>
                        <a:rPr lang="en-IN" sz="1400" dirty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Value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9730">
                <a:tc>
                  <a:txBody>
                    <a:bodyPr/>
                    <a:lstStyle/>
                    <a:p>
                      <a:r>
                        <a:rPr lang="en-IN" sz="1400" dirty="0"/>
                        <a:t>Diameter and thickness of the Diaphragm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5mm, 100µm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9121">
                <a:tc>
                  <a:txBody>
                    <a:bodyPr/>
                    <a:lstStyle/>
                    <a:p>
                      <a:r>
                        <a:rPr lang="en-IN" sz="1400" dirty="0"/>
                        <a:t>Diameter and thickness</a:t>
                      </a:r>
                      <a:r>
                        <a:rPr lang="en-IN" sz="1400" baseline="0" dirty="0"/>
                        <a:t> </a:t>
                      </a:r>
                      <a:r>
                        <a:rPr lang="en-IN" sz="1400" dirty="0"/>
                        <a:t>of Brass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5mm, 100µm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9730">
                <a:tc>
                  <a:txBody>
                    <a:bodyPr/>
                    <a:lstStyle/>
                    <a:p>
                      <a:r>
                        <a:rPr lang="en-IN" sz="1400" dirty="0"/>
                        <a:t>Diameter</a:t>
                      </a:r>
                      <a:r>
                        <a:rPr lang="en-IN" sz="1400" baseline="0" dirty="0"/>
                        <a:t> and thickness of the Piezo Material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5mm, 100µm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500530" y="1426118"/>
          <a:ext cx="4286312" cy="157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8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804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5224">
                <a:tc>
                  <a:txBody>
                    <a:bodyPr/>
                    <a:lstStyle/>
                    <a:p>
                      <a:r>
                        <a:rPr lang="en-IN" sz="1400" dirty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Material Used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2269">
                <a:tc>
                  <a:txBody>
                    <a:bodyPr/>
                    <a:lstStyle/>
                    <a:p>
                      <a:r>
                        <a:rPr lang="en-IN" sz="1400" dirty="0"/>
                        <a:t>Diaphragm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Polyimide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2269">
                <a:tc>
                  <a:txBody>
                    <a:bodyPr/>
                    <a:lstStyle/>
                    <a:p>
                      <a:r>
                        <a:rPr lang="en-IN" sz="1400" dirty="0"/>
                        <a:t>Piezoelectric</a:t>
                      </a:r>
                      <a:r>
                        <a:rPr lang="en-IN" sz="1400" baseline="0" dirty="0"/>
                        <a:t> Actuator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PZT-5H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4492">
                <a:tc>
                  <a:txBody>
                    <a:bodyPr/>
                    <a:lstStyle/>
                    <a:p>
                      <a:r>
                        <a:rPr lang="en-IN" sz="1400" dirty="0"/>
                        <a:t>Substrate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Brass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1AC24B-827E-462F-8D68-F396438E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C5FE-F75F-4C47-9B51-FC6E7E840F0F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3B459F-D1E4-4647-82B2-74BFB846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BA67787-71EC-448B-A633-AF434621317B}"/>
              </a:ext>
            </a:extLst>
          </p:cNvPr>
          <p:cNvSpPr txBox="1"/>
          <p:nvPr/>
        </p:nvSpPr>
        <p:spPr>
          <a:xfrm>
            <a:off x="335741" y="5588677"/>
            <a:ext cx="374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 : Design of actuator 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078621"/>
          </a:xfrm>
        </p:spPr>
        <p:txBody>
          <a:bodyPr>
            <a:normAutofit/>
          </a:bodyPr>
          <a:lstStyle/>
          <a:p>
            <a:r>
              <a:rPr lang="en-US" sz="1600" b="1" dirty="0"/>
              <a:t>Fluid Transport Geometry</a:t>
            </a:r>
          </a:p>
          <a:p>
            <a:pPr>
              <a:buNone/>
            </a:pPr>
            <a:endParaRPr lang="en-IN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52643" y="6389709"/>
            <a:ext cx="2350681" cy="365125"/>
          </a:xfrm>
        </p:spPr>
        <p:txBody>
          <a:bodyPr/>
          <a:lstStyle/>
          <a:p>
            <a:r>
              <a:rPr lang="en-IN" sz="12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85728"/>
            <a:ext cx="8229600" cy="65403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COMSOL Simulation</a:t>
            </a:r>
            <a:endParaRPr lang="en-IN" sz="3600" dirty="0">
              <a:latin typeface="Algerian" pitchFamily="82" charset="0"/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566526821"/>
              </p:ext>
            </p:extLst>
          </p:nvPr>
        </p:nvGraphicFramePr>
        <p:xfrm>
          <a:off x="827584" y="1331096"/>
          <a:ext cx="3600400" cy="947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5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18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r>
                        <a:rPr lang="en-IN" sz="1600" dirty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Value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W</a:t>
                      </a:r>
                      <a:r>
                        <a:rPr lang="en-IN" sz="1400" dirty="0" err="1" smtClean="0"/>
                        <a:t>idth</a:t>
                      </a:r>
                      <a:r>
                        <a:rPr lang="en-IN" sz="1400" baseline="0" dirty="0" smtClean="0"/>
                        <a:t> </a:t>
                      </a:r>
                      <a:r>
                        <a:rPr lang="en-IN" sz="1400" dirty="0" smtClean="0"/>
                        <a:t>of </a:t>
                      </a:r>
                      <a:r>
                        <a:rPr lang="en-IN" sz="1400" dirty="0"/>
                        <a:t>chamber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r>
                        <a:rPr lang="en-IN" sz="1400" dirty="0"/>
                        <a:t>00µm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163">
                <a:tc>
                  <a:txBody>
                    <a:bodyPr/>
                    <a:lstStyle/>
                    <a:p>
                      <a:r>
                        <a:rPr lang="en-US" sz="1400" dirty="0"/>
                        <a:t>T</a:t>
                      </a:r>
                      <a:r>
                        <a:rPr lang="en-IN" sz="1400" dirty="0"/>
                        <a:t>op plate thickness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100</a:t>
                      </a:r>
                      <a:r>
                        <a:rPr lang="en-IN" sz="1400" dirty="0" smtClean="0"/>
                        <a:t>µm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Picture 8" descr="Fluid_Transp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338299"/>
            <a:ext cx="5204158" cy="3101475"/>
          </a:xfrm>
          <a:prstGeom prst="rect">
            <a:avLst/>
          </a:prstGeom>
        </p:spPr>
      </p:pic>
      <p:pic>
        <p:nvPicPr>
          <p:cNvPr id="10" name="Picture 9" descr="2022-01-29 (10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58" y="1196752"/>
            <a:ext cx="3482642" cy="45647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CE9109-C478-4381-B262-D85AC90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0925-CA73-4FC8-9D33-5EB23536DDF7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6EAD36D-6AD3-4FE6-8E77-216DA2D2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6BDC46A-9825-4E91-82A6-125802637C13}"/>
              </a:ext>
            </a:extLst>
          </p:cNvPr>
          <p:cNvSpPr txBox="1"/>
          <p:nvPr/>
        </p:nvSpPr>
        <p:spPr>
          <a:xfrm>
            <a:off x="354412" y="5422974"/>
            <a:ext cx="5049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Figure: Design of fluid </a:t>
            </a:r>
            <a:r>
              <a:rPr lang="en-US" sz="1600" dirty="0" smtClean="0"/>
              <a:t>transport structure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143536"/>
          </a:xfrm>
        </p:spPr>
        <p:txBody>
          <a:bodyPr>
            <a:normAutofit/>
          </a:bodyPr>
          <a:lstStyle/>
          <a:p>
            <a:r>
              <a:rPr lang="en-IN" sz="2000" b="1" dirty="0"/>
              <a:t>Piezoelectric Simulation-</a:t>
            </a:r>
          </a:p>
          <a:p>
            <a:r>
              <a:rPr lang="en-IN" sz="1600" dirty="0"/>
              <a:t>As a potential of +10V is applied to </a:t>
            </a:r>
          </a:p>
          <a:p>
            <a:pPr>
              <a:buNone/>
            </a:pPr>
            <a:r>
              <a:rPr lang="en-IN" sz="1600" dirty="0"/>
              <a:t>    the piezoelectric actuator, the </a:t>
            </a:r>
          </a:p>
          <a:p>
            <a:pPr>
              <a:buNone/>
            </a:pPr>
            <a:r>
              <a:rPr lang="en-IN" sz="1600" dirty="0"/>
              <a:t>    actuator forms a concave surface </a:t>
            </a:r>
          </a:p>
          <a:p>
            <a:pPr>
              <a:buNone/>
            </a:pPr>
            <a:r>
              <a:rPr lang="en-IN" sz="1600" dirty="0"/>
              <a:t>    and it bends upwards.</a:t>
            </a:r>
          </a:p>
          <a:p>
            <a:r>
              <a:rPr lang="en-IN" sz="1600" dirty="0"/>
              <a:t>When a potential of -10V is applied, </a:t>
            </a:r>
          </a:p>
          <a:p>
            <a:pPr>
              <a:buNone/>
            </a:pPr>
            <a:r>
              <a:rPr lang="en-IN" sz="1600" dirty="0"/>
              <a:t>    the actuator bends inwards as shown.</a:t>
            </a:r>
          </a:p>
          <a:p>
            <a:pPr>
              <a:buNone/>
            </a:pPr>
            <a:endParaRPr lang="en-IN" sz="1600" dirty="0"/>
          </a:p>
          <a:p>
            <a:endParaRPr lang="en-IN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96659" y="6415088"/>
            <a:ext cx="2350681" cy="365125"/>
          </a:xfrm>
        </p:spPr>
        <p:txBody>
          <a:bodyPr/>
          <a:lstStyle/>
          <a:p>
            <a:r>
              <a:rPr lang="en-IN" sz="12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r>
              <a:rPr lang="en-US" sz="3600" dirty="0">
                <a:latin typeface="Algerian" pitchFamily="82" charset="0"/>
              </a:rPr>
              <a:t>Results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5" name="Picture 4" descr="Pic 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398" y="3214686"/>
            <a:ext cx="4429156" cy="2214578"/>
          </a:xfrm>
          <a:prstGeom prst="rect">
            <a:avLst/>
          </a:prstGeom>
        </p:spPr>
      </p:pic>
      <p:pic>
        <p:nvPicPr>
          <p:cNvPr id="8" name="Picture 7" descr="Pic_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1999" y="587721"/>
            <a:ext cx="4429156" cy="22145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0F5941-E3AB-41B1-B8A2-FB2836ED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0F42-6FA2-4A51-BA85-8356171EF193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E5554E-B557-460F-BE0D-5FD6E739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222C8C5-E0A9-41AB-8DB6-3F85D49F01D9}"/>
              </a:ext>
            </a:extLst>
          </p:cNvPr>
          <p:cNvSpPr txBox="1"/>
          <p:nvPr/>
        </p:nvSpPr>
        <p:spPr>
          <a:xfrm>
            <a:off x="364058" y="5465206"/>
            <a:ext cx="44291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Figure: </a:t>
            </a:r>
            <a:r>
              <a:rPr lang="en-US" sz="1600" dirty="0" smtClean="0"/>
              <a:t>Piezoelectric actuator </a:t>
            </a:r>
            <a:r>
              <a:rPr lang="en-US" sz="1600" dirty="0"/>
              <a:t>simulation</a:t>
            </a:r>
            <a:endParaRPr lang="en-IN" sz="1600" dirty="0"/>
          </a:p>
        </p:txBody>
      </p:sp>
      <p:pic>
        <p:nvPicPr>
          <p:cNvPr id="11" name="ANI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4714844" y="3214686"/>
            <a:ext cx="4429156" cy="2231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4935745"/>
          </a:xfrm>
        </p:spPr>
        <p:txBody>
          <a:bodyPr>
            <a:normAutofit/>
          </a:bodyPr>
          <a:lstStyle/>
          <a:p>
            <a:r>
              <a:rPr lang="en-IN" sz="2000" b="1" dirty="0"/>
              <a:t>Piezoelectric Simulation-</a:t>
            </a:r>
          </a:p>
          <a:p>
            <a:r>
              <a:rPr lang="en-IN" sz="1600" dirty="0"/>
              <a:t>An analysis of how much there is the deflection of the diaphragm with the change in potential applied was observed.</a:t>
            </a:r>
          </a:p>
          <a:p>
            <a:r>
              <a:rPr lang="en-IN" sz="1600" dirty="0"/>
              <a:t>The graph shows a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linear curve</a:t>
            </a:r>
            <a:r>
              <a:rPr lang="en-IN" sz="1600" dirty="0"/>
              <a:t>, thus depicting linear increase of the diaphragm with the change in voltage.</a:t>
            </a:r>
          </a:p>
          <a:p>
            <a:endParaRPr lang="en-IN" sz="1600" dirty="0"/>
          </a:p>
          <a:p>
            <a:pPr>
              <a:buNone/>
            </a:pPr>
            <a:endParaRPr lang="en-IN" sz="1600" dirty="0"/>
          </a:p>
          <a:p>
            <a:endParaRPr lang="en-IN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47201" y="6381328"/>
            <a:ext cx="2350681" cy="365125"/>
          </a:xfrm>
        </p:spPr>
        <p:txBody>
          <a:bodyPr/>
          <a:lstStyle/>
          <a:p>
            <a:r>
              <a:rPr lang="en-IN" sz="12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Results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5" name="Picture 4" descr="Piezo_Voltage_vs_displacemen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492896"/>
            <a:ext cx="4909597" cy="34563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517D9E-FE30-4838-9608-4223904D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65BAF-E978-476A-8A01-121DB5A09FC3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BCDF06C-ABB5-48FF-B52F-68BD6411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0B78831-BB4E-44FF-9C8A-49642979281C}"/>
              </a:ext>
            </a:extLst>
          </p:cNvPr>
          <p:cNvSpPr txBox="1"/>
          <p:nvPr/>
        </p:nvSpPr>
        <p:spPr>
          <a:xfrm>
            <a:off x="1500166" y="5857892"/>
            <a:ext cx="6336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Figure: Diaphragm displacement with voltage plot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543"/>
            <a:ext cx="8229600" cy="4935745"/>
          </a:xfrm>
        </p:spPr>
        <p:txBody>
          <a:bodyPr>
            <a:normAutofit/>
          </a:bodyPr>
          <a:lstStyle/>
          <a:p>
            <a:r>
              <a:rPr lang="en-IN" sz="2000" b="1" dirty="0"/>
              <a:t>Fluid Transport Simulation-</a:t>
            </a:r>
          </a:p>
          <a:p>
            <a:r>
              <a:rPr lang="en-IN" sz="1500" dirty="0"/>
              <a:t>Inflow characteristics- </a:t>
            </a:r>
          </a:p>
          <a:p>
            <a:pPr marL="509778" indent="-400050">
              <a:buFont typeface="+mj-lt"/>
              <a:buAutoNum type="romanUcPeriod"/>
            </a:pPr>
            <a:r>
              <a:rPr lang="en-IN" sz="1500" dirty="0"/>
              <a:t>The fluid transport of the Micropump was seen. </a:t>
            </a:r>
          </a:p>
          <a:p>
            <a:pPr marL="509778" indent="-400050">
              <a:buFont typeface="+mj-lt"/>
              <a:buAutoNum type="romanUcPeriod"/>
            </a:pPr>
            <a:r>
              <a:rPr lang="en-IN" sz="1500" dirty="0"/>
              <a:t>It is observed a maximum velocity of 0.682m/s near the neck of the diffuser element. The inflow of the fluid is shown.</a:t>
            </a:r>
          </a:p>
          <a:p>
            <a:pPr marL="509778" indent="-400050">
              <a:buFont typeface="+mj-lt"/>
              <a:buAutoNum type="romanUcPeriod"/>
            </a:pPr>
            <a:endParaRPr lang="en-IN" sz="1600" dirty="0"/>
          </a:p>
          <a:p>
            <a:endParaRPr lang="en-IN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6231" y="6400799"/>
            <a:ext cx="2350681" cy="365125"/>
          </a:xfrm>
        </p:spPr>
        <p:txBody>
          <a:bodyPr/>
          <a:lstStyle/>
          <a:p>
            <a:r>
              <a:rPr lang="en-IN" sz="12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Results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7" name="Picture 6" descr="Fluid_flow_Inflow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3858" y="2729433"/>
            <a:ext cx="7572428" cy="31284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16618F-F6F5-46BD-87BA-BE028F6D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7F36-3816-4C30-B46E-6B82B547C444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A0C82C-8110-4C1C-A36C-4CE435ED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033F491-6813-4ED5-B945-A8107C67FE77}"/>
              </a:ext>
            </a:extLst>
          </p:cNvPr>
          <p:cNvSpPr txBox="1"/>
          <p:nvPr/>
        </p:nvSpPr>
        <p:spPr>
          <a:xfrm>
            <a:off x="857224" y="5786454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Figure: Simulation of inflow of fluid transport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023"/>
            <a:ext cx="8229600" cy="4935745"/>
          </a:xfrm>
        </p:spPr>
        <p:txBody>
          <a:bodyPr>
            <a:normAutofit/>
          </a:bodyPr>
          <a:lstStyle/>
          <a:p>
            <a:r>
              <a:rPr lang="en-IN" sz="2000" b="1" dirty="0"/>
              <a:t>Fluid Transport Simulation-</a:t>
            </a:r>
          </a:p>
          <a:p>
            <a:r>
              <a:rPr lang="en-IN" sz="1600" dirty="0"/>
              <a:t>Outflow characteristics-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600" dirty="0"/>
              <a:t>Here for the outflow, </a:t>
            </a:r>
            <a:r>
              <a:rPr lang="en-IN" sz="1600" dirty="0" smtClean="0"/>
              <a:t>the boundary conditions was set accordingly.</a:t>
            </a:r>
            <a:endParaRPr lang="en-IN" sz="1600" dirty="0"/>
          </a:p>
          <a:p>
            <a:pPr marL="509778" indent="-400050">
              <a:buFont typeface="+mj-lt"/>
              <a:buAutoNum type="romanLcPeriod"/>
            </a:pPr>
            <a:r>
              <a:rPr lang="en-IN" sz="1600" dirty="0"/>
              <a:t>As the top plate is pressed down, the fluid ejecting out of the chamber with a maximum velocity of 0.740m/s.</a:t>
            </a:r>
          </a:p>
          <a:p>
            <a:pPr>
              <a:buNone/>
            </a:pPr>
            <a:endParaRPr lang="en-IN" sz="1600" dirty="0"/>
          </a:p>
          <a:p>
            <a:endParaRPr lang="en-IN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75856" y="6400799"/>
            <a:ext cx="2350681" cy="365125"/>
          </a:xfrm>
        </p:spPr>
        <p:txBody>
          <a:bodyPr/>
          <a:lstStyle/>
          <a:p>
            <a:r>
              <a:rPr lang="en-IN" sz="12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Results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8" name="Picture 7" descr="Outflow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5213" y="2845364"/>
            <a:ext cx="6265745" cy="292895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AED254-2104-44CC-8F77-AE7A290A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C602-0169-4618-9F99-6EBB572D8CCB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9075B4C-BB02-4580-95EE-28E4BD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8C25164-ECC7-41BF-B58D-FD0141603B1A}"/>
              </a:ext>
            </a:extLst>
          </p:cNvPr>
          <p:cNvSpPr txBox="1"/>
          <p:nvPr/>
        </p:nvSpPr>
        <p:spPr>
          <a:xfrm>
            <a:off x="1619672" y="5774322"/>
            <a:ext cx="6120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Figure: Simulation of outflow  of fluid transport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92" y="1166018"/>
            <a:ext cx="8229600" cy="4525963"/>
          </a:xfrm>
        </p:spPr>
        <p:txBody>
          <a:bodyPr/>
          <a:lstStyle/>
          <a:p>
            <a:r>
              <a:rPr lang="en-IN" sz="2000" b="1" dirty="0"/>
              <a:t>Design Improvement</a:t>
            </a:r>
          </a:p>
          <a:p>
            <a:r>
              <a:rPr lang="en-IN" sz="1600" dirty="0" smtClean="0"/>
              <a:t>As </a:t>
            </a:r>
            <a:r>
              <a:rPr lang="en-IN" sz="1600" dirty="0"/>
              <a:t>we finish designing a single micropump, the design of such can be extended for modifications to increase the flow rate of the pump. </a:t>
            </a:r>
          </a:p>
          <a:p>
            <a:pPr>
              <a:buNone/>
            </a:pPr>
            <a:r>
              <a:rPr lang="en-IN" sz="1600" dirty="0"/>
              <a:t> </a:t>
            </a:r>
            <a:r>
              <a:rPr lang="en-IN" sz="1600" dirty="0" smtClean="0"/>
              <a:t>     One </a:t>
            </a:r>
            <a:r>
              <a:rPr lang="en-IN" sz="1600" dirty="0"/>
              <a:t>such design modification is shown below.</a:t>
            </a:r>
          </a:p>
          <a:p>
            <a:pPr>
              <a:buNone/>
            </a:pPr>
            <a:endParaRPr lang="en-IN" sz="1600" dirty="0"/>
          </a:p>
          <a:p>
            <a:endParaRPr lang="en-IN" sz="20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78235" y="6347239"/>
            <a:ext cx="2350681" cy="365125"/>
          </a:xfrm>
        </p:spPr>
        <p:txBody>
          <a:bodyPr/>
          <a:lstStyle/>
          <a:p>
            <a:r>
              <a:rPr lang="en-IN" sz="12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lgerian" pitchFamily="82" charset="0"/>
              </a:rPr>
              <a:t>Future Considerations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5" name="Picture 4" descr="future_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576" y="4499444"/>
            <a:ext cx="4112430" cy="1290897"/>
          </a:xfrm>
          <a:prstGeom prst="rect">
            <a:avLst/>
          </a:prstGeom>
        </p:spPr>
      </p:pic>
      <p:pic>
        <p:nvPicPr>
          <p:cNvPr id="7" name="Picture 6" descr="future_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00562" y="2357430"/>
            <a:ext cx="4475582" cy="2322118"/>
          </a:xfrm>
          <a:prstGeom prst="rect">
            <a:avLst/>
          </a:prstGeom>
        </p:spPr>
      </p:pic>
      <p:pic>
        <p:nvPicPr>
          <p:cNvPr id="8" name="Picture 7" descr="2022-01-29 (12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66" y="2897788"/>
            <a:ext cx="4267501" cy="22145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B32E0F-D05D-4171-AEAB-C37A7C9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4477-9F74-471D-83E3-F119271519D9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2E1EFC1-9D33-4150-A644-231E096E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58544D3-00DB-4F4C-8FB9-01D4B1B86491}"/>
              </a:ext>
            </a:extLst>
          </p:cNvPr>
          <p:cNvSpPr txBox="1"/>
          <p:nvPr/>
        </p:nvSpPr>
        <p:spPr>
          <a:xfrm>
            <a:off x="3428992" y="5715016"/>
            <a:ext cx="588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Figure: </a:t>
            </a:r>
            <a:r>
              <a:rPr lang="en-US" sz="1600" dirty="0" smtClean="0"/>
              <a:t>Design of alternating action micropump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142984"/>
            <a:ext cx="8329642" cy="514353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MEMS and its applications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/>
              <a:t>Wound Therapy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/>
              <a:t>Target of the Project</a:t>
            </a:r>
            <a:endParaRPr lang="en-US" sz="1400" dirty="0"/>
          </a:p>
          <a:p>
            <a:r>
              <a:rPr lang="en-US" sz="1800" dirty="0"/>
              <a:t>Design of MEMS based Wound therapy system</a:t>
            </a:r>
          </a:p>
          <a:p>
            <a:r>
              <a:rPr lang="en-IN" sz="1800" dirty="0"/>
              <a:t>Initial Work</a:t>
            </a:r>
          </a:p>
          <a:p>
            <a:pPr>
              <a:buFont typeface="Wingdings" pitchFamily="2" charset="2"/>
              <a:buChar char="Ø"/>
            </a:pPr>
            <a:r>
              <a:rPr lang="en-IN" sz="1400" dirty="0"/>
              <a:t>Design of </a:t>
            </a:r>
            <a:r>
              <a:rPr lang="en-IN" sz="1400" dirty="0" smtClean="0"/>
              <a:t>Micropumps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400" dirty="0" smtClean="0"/>
              <a:t>Structure </a:t>
            </a:r>
            <a:r>
              <a:rPr lang="en-IN" sz="1400" dirty="0"/>
              <a:t>Schematic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400" dirty="0"/>
              <a:t>Working Principle</a:t>
            </a:r>
            <a:endParaRPr lang="en-IN" sz="2400" dirty="0"/>
          </a:p>
          <a:p>
            <a:pPr>
              <a:buFont typeface="Wingdings" pitchFamily="2" charset="2"/>
              <a:buChar char="Ø"/>
            </a:pPr>
            <a:r>
              <a:rPr lang="en-IN" sz="1400" dirty="0"/>
              <a:t>COMSOL Simulation</a:t>
            </a:r>
          </a:p>
          <a:p>
            <a:r>
              <a:rPr lang="en-US" sz="1800" dirty="0"/>
              <a:t>Results  </a:t>
            </a:r>
            <a:endParaRPr lang="en-IN" sz="1400" dirty="0"/>
          </a:p>
          <a:p>
            <a:pPr marL="509778" indent="-400050">
              <a:buFont typeface="+mj-lt"/>
              <a:buAutoNum type="romanLcPeriod"/>
            </a:pPr>
            <a:r>
              <a:rPr lang="en-IN" sz="1400" dirty="0"/>
              <a:t>Piezoelectric Actuator Simulation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400" dirty="0"/>
              <a:t>Fluid Transport Simulation</a:t>
            </a:r>
            <a:endParaRPr lang="en-US" sz="1400" dirty="0"/>
          </a:p>
          <a:p>
            <a:r>
              <a:rPr lang="en-IN" sz="1800" dirty="0"/>
              <a:t>Future Considerations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400" dirty="0"/>
              <a:t>Fabrication of structures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400" dirty="0"/>
              <a:t>Design Improvement</a:t>
            </a:r>
          </a:p>
          <a:p>
            <a:pPr marL="509778" indent="-400050">
              <a:buFont typeface="+mj-lt"/>
              <a:buAutoNum type="romanLcPeriod"/>
            </a:pPr>
            <a:r>
              <a:rPr lang="en-IN" sz="1400" dirty="0"/>
              <a:t>System Integration</a:t>
            </a:r>
            <a:endParaRPr lang="en-US" sz="1100" dirty="0"/>
          </a:p>
          <a:p>
            <a:r>
              <a:rPr lang="en-IN" sz="1800" dirty="0"/>
              <a:t>Application Ranges</a:t>
            </a:r>
          </a:p>
          <a:p>
            <a:pPr marL="509778" indent="-400050">
              <a:buFont typeface="+mj-lt"/>
              <a:buAutoNum type="romanLcPeriod"/>
            </a:pPr>
            <a:endParaRPr lang="en-US" sz="1400" dirty="0"/>
          </a:p>
          <a:p>
            <a:endParaRPr lang="en-IN" sz="1800" dirty="0"/>
          </a:p>
          <a:p>
            <a:endParaRPr lang="en-IN" sz="1800" dirty="0"/>
          </a:p>
          <a:p>
            <a:endParaRPr lang="en-US" sz="1800" dirty="0"/>
          </a:p>
          <a:p>
            <a:pPr marL="509778" indent="-400050">
              <a:buFont typeface="Arial" pitchFamily="34" charset="0"/>
              <a:buChar char="•"/>
            </a:pPr>
            <a:endParaRPr lang="en-IN" sz="1800" dirty="0"/>
          </a:p>
          <a:p>
            <a:pPr marL="509778" indent="-400050">
              <a:buFont typeface="Wingdings" pitchFamily="2" charset="2"/>
              <a:buChar char="Ø"/>
            </a:pPr>
            <a:endParaRPr lang="en-US" sz="14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1802" y="6286520"/>
            <a:ext cx="3084374" cy="316022"/>
          </a:xfrm>
        </p:spPr>
        <p:txBody>
          <a:bodyPr/>
          <a:lstStyle/>
          <a:p>
            <a:r>
              <a:rPr lang="en-IN" sz="16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4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lgerian" pitchFamily="82" charset="0"/>
              </a:rPr>
              <a:t>Contents</a:t>
            </a:r>
            <a:endParaRPr lang="en-IN" sz="3600" b="1" dirty="0">
              <a:latin typeface="Algerian" pitchFamily="8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58B81A-18F6-4F16-88D1-7E481641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03BE-28B9-4352-8746-E96DB08E81C3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C73B0EC-D33F-404A-BCC4-4B5F7F88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92" y="1166018"/>
            <a:ext cx="8229600" cy="4525963"/>
          </a:xfrm>
        </p:spPr>
        <p:txBody>
          <a:bodyPr/>
          <a:lstStyle/>
          <a:p>
            <a:r>
              <a:rPr lang="en-IN" sz="2000" b="1" dirty="0"/>
              <a:t>Design Improvement</a:t>
            </a:r>
          </a:p>
          <a:p>
            <a:r>
              <a:rPr lang="en-IN" sz="1600" dirty="0"/>
              <a:t>A </a:t>
            </a:r>
            <a:r>
              <a:rPr lang="en-IN" sz="1600" b="1" dirty="0"/>
              <a:t>sensor</a:t>
            </a:r>
            <a:r>
              <a:rPr lang="en-IN" sz="1600" dirty="0"/>
              <a:t> along with the micropump is to be incorporated to check the real-time vitals</a:t>
            </a:r>
            <a:r>
              <a:rPr lang="en-IN" sz="1600" dirty="0" smtClean="0"/>
              <a:t>.</a:t>
            </a:r>
          </a:p>
          <a:p>
            <a:r>
              <a:rPr lang="en-IN" sz="1600" dirty="0" smtClean="0"/>
              <a:t>A modification to the inlet of the diffuser is needed to have a more higher diffuser efficiency.</a:t>
            </a:r>
          </a:p>
          <a:p>
            <a:r>
              <a:rPr lang="en-IN" sz="1600" dirty="0" smtClean="0"/>
              <a:t>It was seen that a rounded inlet for the diffuser element served more efficiency than sharp inlet boundary.</a:t>
            </a:r>
          </a:p>
          <a:p>
            <a:r>
              <a:rPr lang="en-IN" sz="1600" dirty="0" smtClean="0"/>
              <a:t>The rounded inlet geometry is shown below</a:t>
            </a:r>
            <a:r>
              <a:rPr lang="en-IN" sz="1400" dirty="0" smtClean="0"/>
              <a:t>.</a:t>
            </a:r>
          </a:p>
          <a:p>
            <a:endParaRPr lang="en-IN" sz="14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78235" y="6347239"/>
            <a:ext cx="2350681" cy="365125"/>
          </a:xfrm>
        </p:spPr>
        <p:txBody>
          <a:bodyPr/>
          <a:lstStyle/>
          <a:p>
            <a:r>
              <a:rPr lang="en-IN" sz="12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lgerian" pitchFamily="82" charset="0"/>
              </a:rPr>
              <a:t>Future Considerations</a:t>
            </a:r>
            <a:endParaRPr lang="en-IN" sz="3600" dirty="0">
              <a:latin typeface="Algerian" pitchFamily="8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B32E0F-D05D-4171-AEAB-C37A7C93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4477-9F74-471D-83E3-F119271519D9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2E1EFC1-9D33-4150-A644-231E096E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58544D3-00DB-4F4C-8FB9-01D4B1B86491}"/>
              </a:ext>
            </a:extLst>
          </p:cNvPr>
          <p:cNvSpPr txBox="1"/>
          <p:nvPr/>
        </p:nvSpPr>
        <p:spPr>
          <a:xfrm>
            <a:off x="2928926" y="5786454"/>
            <a:ext cx="5882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Figure: </a:t>
            </a:r>
            <a:r>
              <a:rPr lang="en-US" sz="1600" dirty="0" smtClean="0"/>
              <a:t>Rounded inlet diffuser element geometry</a:t>
            </a:r>
            <a:endParaRPr lang="en-IN" sz="1600" dirty="0"/>
          </a:p>
        </p:txBody>
      </p:sp>
      <p:pic>
        <p:nvPicPr>
          <p:cNvPr id="11" name="Picture 10" descr="2022-01-30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3372" y="3571876"/>
            <a:ext cx="3786214" cy="2100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/>
              <a:t>Fabrication of </a:t>
            </a:r>
            <a:r>
              <a:rPr lang="en-IN" sz="2400" b="1" dirty="0" smtClean="0"/>
              <a:t>Structures</a:t>
            </a:r>
            <a:endParaRPr lang="en-IN" sz="2000" b="1" dirty="0" smtClean="0"/>
          </a:p>
          <a:p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process flow </a:t>
            </a:r>
            <a:r>
              <a:rPr lang="en-IN" sz="1800" dirty="0" smtClean="0"/>
              <a:t>of the fabrication of the MEMS micropump can be given as-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Firstly, the a 300µm silicon wafer is 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patterned</a:t>
            </a:r>
            <a:r>
              <a:rPr lang="en-IN" sz="1800" dirty="0" smtClean="0"/>
              <a:t> in the shape of the micropump with the corresponding chamber and two diffuser, inlet-outlet channels using 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photolithography</a:t>
            </a:r>
            <a:r>
              <a:rPr lang="en-IN" sz="18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Then, it was 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etched out</a:t>
            </a:r>
            <a:r>
              <a:rPr lang="en-IN" sz="1800" dirty="0" smtClean="0"/>
              <a:t> to form the required geometry. 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Isotropic etching</a:t>
            </a:r>
            <a:r>
              <a:rPr lang="en-IN" sz="1800" dirty="0" smtClean="0"/>
              <a:t> is to be done for the 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conical diffusers</a:t>
            </a:r>
            <a:r>
              <a:rPr lang="en-IN" sz="1800" dirty="0" smtClean="0"/>
              <a:t> and the 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chamber</a:t>
            </a:r>
            <a:r>
              <a:rPr lang="en-IN" sz="1800" dirty="0" smtClean="0"/>
              <a:t> and the 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inlet boundary </a:t>
            </a:r>
            <a:r>
              <a:rPr lang="en-IN" sz="1800" dirty="0" smtClean="0"/>
              <a:t>will be 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anisotropically etched</a:t>
            </a:r>
            <a:r>
              <a:rPr lang="en-IN" sz="1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Then, the 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polyimide diaphragm </a:t>
            </a:r>
            <a:r>
              <a:rPr lang="en-IN" sz="1800" dirty="0" smtClean="0"/>
              <a:t>was deposited on the wafer and patterned to give the specific shape.</a:t>
            </a:r>
          </a:p>
          <a:p>
            <a:pPr>
              <a:buFont typeface="Arial" pitchFamily="34" charset="0"/>
              <a:buChar char="•"/>
            </a:pPr>
            <a:r>
              <a:rPr lang="en-IN" sz="1800" dirty="0" smtClean="0"/>
              <a:t>Then, the 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piezoelectric actuator </a:t>
            </a:r>
            <a:r>
              <a:rPr lang="en-IN" sz="1800" dirty="0" smtClean="0"/>
              <a:t>with the </a:t>
            </a:r>
            <a:r>
              <a:rPr lang="en-IN" sz="1800" b="1" dirty="0" smtClean="0">
                <a:solidFill>
                  <a:schemeClr val="accent1">
                    <a:lumMod val="75000"/>
                  </a:schemeClr>
                </a:solidFill>
              </a:rPr>
              <a:t>brass base plate </a:t>
            </a:r>
            <a:r>
              <a:rPr lang="en-IN" sz="1800" dirty="0" smtClean="0"/>
              <a:t>was kept on the diaphragm and joined with epoxy/glue resin.</a:t>
            </a:r>
          </a:p>
          <a:p>
            <a:pPr>
              <a:buFont typeface="Arial" pitchFamily="34" charset="0"/>
              <a:buChar char="•"/>
            </a:pPr>
            <a:endParaRPr lang="en-IN" sz="1600" dirty="0" smtClean="0"/>
          </a:p>
          <a:p>
            <a:pPr>
              <a:buNone/>
            </a:pPr>
            <a:endParaRPr lang="en-IN" sz="1600" dirty="0" smtClean="0"/>
          </a:p>
          <a:p>
            <a:endParaRPr lang="en-IN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lgerian" pitchFamily="82" charset="0"/>
              </a:rPr>
              <a:t>Future</a:t>
            </a:r>
            <a:r>
              <a:rPr lang="en-US" sz="4400" dirty="0">
                <a:latin typeface="Algerian" pitchFamily="82" charset="0"/>
              </a:rPr>
              <a:t> </a:t>
            </a:r>
            <a:r>
              <a:rPr lang="en-US" sz="3600" dirty="0">
                <a:latin typeface="Algerian" pitchFamily="82" charset="0"/>
              </a:rPr>
              <a:t>Considerations</a:t>
            </a: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A95541-8693-48B5-945A-72CDE9D8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15D0-77D1-49E8-B026-1A36A2BA5170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E74904-9ECF-42EF-A4F5-4696D618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21431"/>
          </a:xfrm>
        </p:spPr>
        <p:txBody>
          <a:bodyPr>
            <a:normAutofit/>
          </a:bodyPr>
          <a:lstStyle/>
          <a:p>
            <a:r>
              <a:rPr lang="en-IN" sz="2800" b="1" dirty="0"/>
              <a:t>System </a:t>
            </a:r>
            <a:r>
              <a:rPr lang="en-IN" sz="2800" b="1" dirty="0" smtClean="0"/>
              <a:t>Integration</a:t>
            </a:r>
          </a:p>
          <a:p>
            <a:pPr>
              <a:buNone/>
            </a:pPr>
            <a:endParaRPr lang="en-IN" sz="2400" b="1" dirty="0" smtClean="0"/>
          </a:p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After fabrication</a:t>
            </a:r>
            <a:r>
              <a:rPr lang="en-IN" sz="2400" dirty="0" smtClean="0"/>
              <a:t> of the devices, the micropump, sensors and others need to be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integrated</a:t>
            </a:r>
            <a:r>
              <a:rPr lang="en-IN" sz="2400" dirty="0" smtClean="0"/>
              <a:t> to form a system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The system to be formed will contain a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power source </a:t>
            </a:r>
            <a:r>
              <a:rPr lang="en-IN" sz="2400" dirty="0" smtClean="0"/>
              <a:t>with the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control system </a:t>
            </a:r>
            <a:r>
              <a:rPr lang="en-IN" sz="2400" dirty="0" smtClean="0"/>
              <a:t>and other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sensors</a:t>
            </a:r>
            <a:r>
              <a:rPr lang="en-IN" sz="2400" dirty="0" smtClean="0"/>
              <a:t> which is required for the working of the device.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Future Considerations</a:t>
            </a: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8E73FA-28B1-4ED8-8F1A-4FDEAD81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9116D-FC9D-4CEF-A9CD-2D6A7EE67B6D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79D1E7-1586-438C-A372-E5A98C56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811" y="1700808"/>
            <a:ext cx="8229600" cy="4035904"/>
          </a:xfrm>
        </p:spPr>
        <p:txBody>
          <a:bodyPr>
            <a:normAutofit/>
          </a:bodyPr>
          <a:lstStyle/>
          <a:p>
            <a:r>
              <a:rPr lang="en-IN" sz="2400" dirty="0"/>
              <a:t>The whole system can have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several application </a:t>
            </a:r>
            <a:r>
              <a:rPr lang="en-IN" sz="2400" dirty="0"/>
              <a:t>in medical domain.</a:t>
            </a:r>
          </a:p>
          <a:p>
            <a:r>
              <a:rPr lang="en-IN" sz="2400" dirty="0"/>
              <a:t>This device can be attached with the front of the </a:t>
            </a:r>
            <a:r>
              <a:rPr lang="en-IN" sz="2400" dirty="0" smtClean="0"/>
              <a:t>imaging probe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endoscopy</a:t>
            </a:r>
            <a:r>
              <a:rPr lang="en-IN" sz="2400" dirty="0"/>
              <a:t>, and can attach to cuts inside the body after taking samples.</a:t>
            </a:r>
          </a:p>
          <a:p>
            <a:r>
              <a:rPr lang="en-IN" sz="2400" dirty="0"/>
              <a:t>For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laparoscopy</a:t>
            </a:r>
            <a:r>
              <a:rPr lang="en-IN" sz="2400" dirty="0"/>
              <a:t>, cuts of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1-1.5cm</a:t>
            </a:r>
            <a:r>
              <a:rPr lang="en-IN" sz="2400" dirty="0"/>
              <a:t> is made. Our device’s dimension is sufficient enough to mitigate the cut for such purpose.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16231" y="6242357"/>
            <a:ext cx="2350681" cy="365125"/>
          </a:xfrm>
        </p:spPr>
        <p:txBody>
          <a:bodyPr/>
          <a:lstStyle/>
          <a:p>
            <a:r>
              <a:rPr lang="en-IN" sz="12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lgerian" pitchFamily="82" charset="0"/>
              </a:rPr>
              <a:t>Application Ranges</a:t>
            </a:r>
            <a:endParaRPr lang="en-IN" sz="4000" dirty="0">
              <a:latin typeface="Algerian" pitchFamily="8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267D94A-92E2-43DB-BF9B-147495E1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F64B-0636-45D9-91F7-C85DC335BAEC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95DD199-7AF4-43F3-9D5E-0EFDBA93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Singhal</a:t>
            </a:r>
            <a:r>
              <a:rPr lang="en-US" sz="1400" dirty="0" smtClean="0"/>
              <a:t>, </a:t>
            </a:r>
            <a:r>
              <a:rPr lang="en-US" sz="1400" dirty="0" err="1" smtClean="0"/>
              <a:t>Vishal</a:t>
            </a:r>
            <a:r>
              <a:rPr lang="en-US" sz="1400" dirty="0" smtClean="0"/>
              <a:t> &amp; </a:t>
            </a:r>
            <a:r>
              <a:rPr lang="en-US" sz="1400" dirty="0" err="1" smtClean="0"/>
              <a:t>Garimella</a:t>
            </a:r>
            <a:r>
              <a:rPr lang="en-US" sz="1400" dirty="0" smtClean="0"/>
              <a:t>, Suresh &amp; Murthy, </a:t>
            </a:r>
            <a:r>
              <a:rPr lang="en-US" sz="1400" dirty="0" err="1" smtClean="0"/>
              <a:t>Jayathi</a:t>
            </a:r>
            <a:r>
              <a:rPr lang="en-US" sz="1400" dirty="0" smtClean="0"/>
              <a:t>. (2004). Low Reynolds Number Flow through Nozzle-Diffuser Elements in a Valveless Micropumps. Sensors and Actuators A: Physical. 113. 226-235. 10.1016/j.sna.2004.03.002. </a:t>
            </a:r>
            <a:endParaRPr lang="en-US" sz="1400" dirty="0" smtClean="0"/>
          </a:p>
          <a:p>
            <a:r>
              <a:rPr lang="en-US" sz="1400" dirty="0" err="1" smtClean="0"/>
              <a:t>Yunas</a:t>
            </a:r>
            <a:r>
              <a:rPr lang="en-US" sz="1400" dirty="0" smtClean="0"/>
              <a:t>, </a:t>
            </a:r>
            <a:r>
              <a:rPr lang="en-US" sz="1400" dirty="0" err="1" smtClean="0"/>
              <a:t>Jumril</a:t>
            </a:r>
            <a:r>
              <a:rPr lang="en-US" sz="1400" dirty="0" smtClean="0"/>
              <a:t> &amp; </a:t>
            </a:r>
            <a:r>
              <a:rPr lang="en-US" sz="1400" dirty="0" err="1" smtClean="0"/>
              <a:t>Johari</a:t>
            </a:r>
            <a:r>
              <a:rPr lang="en-US" sz="1400" dirty="0" smtClean="0"/>
              <a:t>, Juliana &amp; </a:t>
            </a:r>
            <a:r>
              <a:rPr lang="en-US" sz="1400" dirty="0" err="1" smtClean="0"/>
              <a:t>Hamzah</a:t>
            </a:r>
            <a:r>
              <a:rPr lang="en-US" sz="1400" dirty="0" smtClean="0"/>
              <a:t>, </a:t>
            </a:r>
            <a:r>
              <a:rPr lang="en-US" sz="1400" dirty="0" err="1" smtClean="0"/>
              <a:t>Azlan</a:t>
            </a:r>
            <a:r>
              <a:rPr lang="en-US" sz="1400" dirty="0" smtClean="0"/>
              <a:t> &amp; </a:t>
            </a:r>
            <a:r>
              <a:rPr lang="en-US" sz="1400" dirty="0" err="1" smtClean="0"/>
              <a:t>Gebeshuber</a:t>
            </a:r>
            <a:r>
              <a:rPr lang="en-US" sz="1400" dirty="0" smtClean="0"/>
              <a:t>, </a:t>
            </a:r>
            <a:r>
              <a:rPr lang="en-US" sz="1400" dirty="0" err="1" smtClean="0"/>
              <a:t>Ille</a:t>
            </a:r>
            <a:r>
              <a:rPr lang="en-US" sz="1400" dirty="0" smtClean="0"/>
              <a:t> &amp; </a:t>
            </a:r>
            <a:r>
              <a:rPr lang="en-US" sz="1400" dirty="0" err="1" smtClean="0"/>
              <a:t>Majlis</a:t>
            </a:r>
            <a:r>
              <a:rPr lang="en-US" sz="1400" dirty="0" smtClean="0"/>
              <a:t>, </a:t>
            </a:r>
            <a:r>
              <a:rPr lang="en-US" sz="1400" dirty="0" err="1" smtClean="0"/>
              <a:t>Burhanuddin</a:t>
            </a:r>
            <a:r>
              <a:rPr lang="en-US" sz="1400" dirty="0" smtClean="0"/>
              <a:t>. (2010). Design and Fabrication of MEMS Micropumps using Double Sided Etching. Journal of Microelectronics and Electronic Packaging. 7. 44-47. 10.4071/1551-4897-7.1.44. </a:t>
            </a:r>
            <a:endParaRPr lang="en-US" sz="1400" dirty="0" smtClean="0"/>
          </a:p>
          <a:p>
            <a:r>
              <a:rPr lang="en-US" sz="1400" dirty="0" smtClean="0"/>
              <a:t>Bin Fan, </a:t>
            </a:r>
            <a:r>
              <a:rPr lang="en-US" sz="1400" dirty="0" err="1" smtClean="0"/>
              <a:t>Gangbing</a:t>
            </a:r>
            <a:r>
              <a:rPr lang="en-US" sz="1400" dirty="0" smtClean="0"/>
              <a:t> Song, </a:t>
            </a:r>
            <a:r>
              <a:rPr lang="en-US" sz="1400" dirty="0" err="1" smtClean="0"/>
              <a:t>Fazle</a:t>
            </a:r>
            <a:r>
              <a:rPr lang="en-US" sz="1400" dirty="0" smtClean="0"/>
              <a:t> </a:t>
            </a:r>
            <a:r>
              <a:rPr lang="en-US" sz="1400" dirty="0" err="1" smtClean="0"/>
              <a:t>Hussain</a:t>
            </a:r>
            <a:r>
              <a:rPr lang="en-US" sz="1400" dirty="0" smtClean="0"/>
              <a:t>, "Simulation of a </a:t>
            </a:r>
            <a:r>
              <a:rPr lang="en-US" sz="1400" dirty="0" err="1" smtClean="0"/>
              <a:t>piezoelectrically</a:t>
            </a:r>
            <a:r>
              <a:rPr lang="en-US" sz="1400" dirty="0" smtClean="0"/>
              <a:t> actuated valveless micropump," Proc. SPIE 5389, Smart Structures and Materials 2004: Smart Electronics, MEMS, </a:t>
            </a:r>
            <a:r>
              <a:rPr lang="en-US" sz="1400" dirty="0" err="1" smtClean="0"/>
              <a:t>BioMEMS</a:t>
            </a:r>
            <a:r>
              <a:rPr lang="en-US" sz="1400" dirty="0" smtClean="0"/>
              <a:t>, and Nanotechnology, (29 July 2004);</a:t>
            </a:r>
            <a:r>
              <a:rPr lang="en-US" sz="1400" u="sng" dirty="0" smtClean="0">
                <a:hlinkClick r:id="rId2"/>
              </a:rPr>
              <a:t> https://</a:t>
            </a:r>
            <a:r>
              <a:rPr lang="en-US" sz="1400" u="sng" dirty="0" smtClean="0">
                <a:hlinkClick r:id="rId2"/>
              </a:rPr>
              <a:t>doi.org/10.1117/12.544172</a:t>
            </a:r>
            <a:endParaRPr lang="en-US" sz="1400" u="sng" dirty="0" smtClean="0"/>
          </a:p>
          <a:p>
            <a:r>
              <a:rPr lang="en-US" sz="1400" dirty="0" err="1" smtClean="0"/>
              <a:t>Gidde</a:t>
            </a:r>
            <a:r>
              <a:rPr lang="en-US" sz="1400" dirty="0" smtClean="0"/>
              <a:t>, R.R., </a:t>
            </a:r>
            <a:r>
              <a:rPr lang="en-US" sz="1400" dirty="0" err="1" smtClean="0"/>
              <a:t>Pawar</a:t>
            </a:r>
            <a:r>
              <a:rPr lang="en-US" sz="1400" dirty="0" smtClean="0"/>
              <a:t>, P.M. &amp; </a:t>
            </a:r>
            <a:r>
              <a:rPr lang="en-US" sz="1400" dirty="0" err="1" smtClean="0"/>
              <a:t>Dhamgaye</a:t>
            </a:r>
            <a:r>
              <a:rPr lang="en-US" sz="1400" dirty="0" smtClean="0"/>
              <a:t>, V.P. Fully coupled modeling and design of a piezoelectric actuation based valveless micropump for drug delivery application. </a:t>
            </a:r>
            <a:r>
              <a:rPr lang="en-US" sz="1400" i="1" dirty="0" err="1" smtClean="0"/>
              <a:t>Microsyst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Technol</a:t>
            </a:r>
            <a:r>
              <a:rPr lang="en-US" sz="1400" dirty="0" smtClean="0"/>
              <a:t> </a:t>
            </a:r>
            <a:r>
              <a:rPr lang="en-US" sz="1400" b="1" dirty="0" smtClean="0"/>
              <a:t>26, </a:t>
            </a:r>
            <a:r>
              <a:rPr lang="en-US" sz="1400" dirty="0" smtClean="0"/>
              <a:t>633–645 (2020). </a:t>
            </a:r>
            <a:r>
              <a:rPr lang="en-US" sz="1400" dirty="0" smtClean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doi.org/10.1007/s00542-019-04535-8</a:t>
            </a:r>
            <a:endParaRPr lang="en-US" sz="1400" dirty="0" smtClean="0"/>
          </a:p>
          <a:p>
            <a:r>
              <a:rPr lang="en-US" sz="1400" dirty="0" err="1" smtClean="0"/>
              <a:t>Komatsuzaki</a:t>
            </a:r>
            <a:r>
              <a:rPr lang="en-US" sz="1400" dirty="0" smtClean="0"/>
              <a:t>, Hiroki &amp; Suzuki, Kenta &amp; Liu, </a:t>
            </a:r>
            <a:r>
              <a:rPr lang="en-US" sz="1400" dirty="0" err="1" smtClean="0"/>
              <a:t>Yingwei</a:t>
            </a:r>
            <a:r>
              <a:rPr lang="en-US" sz="1400" dirty="0" smtClean="0"/>
              <a:t> &amp; </a:t>
            </a:r>
            <a:r>
              <a:rPr lang="en-US" sz="1400" dirty="0" err="1" smtClean="0"/>
              <a:t>Kosugi</a:t>
            </a:r>
            <a:r>
              <a:rPr lang="en-US" sz="1400" dirty="0" smtClean="0"/>
              <a:t>, Tatsuya &amp; </a:t>
            </a:r>
            <a:r>
              <a:rPr lang="en-US" sz="1400" dirty="0" err="1" smtClean="0"/>
              <a:t>Ikoma</a:t>
            </a:r>
            <a:r>
              <a:rPr lang="en-US" sz="1400" dirty="0" smtClean="0"/>
              <a:t>, </a:t>
            </a:r>
            <a:r>
              <a:rPr lang="en-US" sz="1400" dirty="0" err="1" smtClean="0"/>
              <a:t>Ryuta</a:t>
            </a:r>
            <a:r>
              <a:rPr lang="en-US" sz="1400" dirty="0" smtClean="0"/>
              <a:t> &amp; </a:t>
            </a:r>
            <a:r>
              <a:rPr lang="en-US" sz="1400" dirty="0" err="1" smtClean="0"/>
              <a:t>Youn</a:t>
            </a:r>
            <a:r>
              <a:rPr lang="en-US" sz="1400" dirty="0" smtClean="0"/>
              <a:t>, Sung-Won &amp; Takahashi, </a:t>
            </a:r>
            <a:r>
              <a:rPr lang="en-US" sz="1400" dirty="0" err="1" smtClean="0"/>
              <a:t>Masaharu</a:t>
            </a:r>
            <a:r>
              <a:rPr lang="en-US" sz="1400" dirty="0" smtClean="0"/>
              <a:t> &amp; Maeda, Ryutaro &amp; </a:t>
            </a:r>
            <a:r>
              <a:rPr lang="en-US" sz="1400" dirty="0" err="1" smtClean="0"/>
              <a:t>Nishioka</a:t>
            </a:r>
            <a:r>
              <a:rPr lang="en-US" sz="1400" dirty="0" smtClean="0"/>
              <a:t>, </a:t>
            </a:r>
            <a:r>
              <a:rPr lang="en-US" sz="1400" dirty="0" err="1" smtClean="0"/>
              <a:t>Yasushiro</a:t>
            </a:r>
            <a:r>
              <a:rPr lang="en-US" sz="1400" dirty="0" smtClean="0"/>
              <a:t>. (2011). Flexible Polyimide Micropump Fabricated Using Hot Embossing. Japanese Journal of Applied Physics. 50. 10.1143/JJAP.50.06GM09. 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89BF-354B-4472-A6F6-055951606535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MEMS based micropumps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REFERENCES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876630"/>
          </a:xfrm>
        </p:spPr>
        <p:txBody>
          <a:bodyPr>
            <a:normAutofit/>
          </a:bodyPr>
          <a:lstStyle/>
          <a:p>
            <a:r>
              <a:rPr lang="en-US" sz="1400" dirty="0" err="1" smtClean="0"/>
              <a:t>Jr</a:t>
            </a:r>
            <a:r>
              <a:rPr lang="en-US" sz="1400" dirty="0" smtClean="0"/>
              <a:t>-Hung Tsai and </a:t>
            </a:r>
            <a:r>
              <a:rPr lang="en-US" sz="1400" dirty="0" err="1" smtClean="0"/>
              <a:t>Liwei</a:t>
            </a:r>
            <a:r>
              <a:rPr lang="en-US" sz="1400" dirty="0" smtClean="0"/>
              <a:t> Lin, "A thermal-bubble-actuated </a:t>
            </a:r>
            <a:r>
              <a:rPr lang="en-US" sz="1400" dirty="0" err="1" smtClean="0"/>
              <a:t>micronozzle</a:t>
            </a:r>
            <a:r>
              <a:rPr lang="en-US" sz="1400" dirty="0" smtClean="0"/>
              <a:t>-diffuser pump," in </a:t>
            </a:r>
            <a:r>
              <a:rPr lang="en-US" sz="1400" i="1" dirty="0" smtClean="0"/>
              <a:t>Journal of Microelectromechanical Systems</a:t>
            </a:r>
            <a:r>
              <a:rPr lang="en-US" sz="1400" dirty="0" smtClean="0"/>
              <a:t>, vol. 11, no. 6, pp. 665-671, Dec. 2002, </a:t>
            </a:r>
            <a:r>
              <a:rPr lang="en-US" sz="1400" dirty="0" err="1" smtClean="0"/>
              <a:t>doi</a:t>
            </a:r>
            <a:r>
              <a:rPr lang="en-US" sz="1400" dirty="0" smtClean="0"/>
              <a:t>: 10.1109/JMEMS.2002.802909.</a:t>
            </a:r>
            <a:r>
              <a:rPr lang="en-US" sz="1400" dirty="0" smtClean="0"/>
              <a:t> </a:t>
            </a:r>
          </a:p>
          <a:p>
            <a:r>
              <a:rPr lang="en-US" sz="1400" dirty="0" err="1" smtClean="0"/>
              <a:t>Kalra</a:t>
            </a:r>
            <a:r>
              <a:rPr lang="en-US" sz="1400" dirty="0" smtClean="0"/>
              <a:t>, </a:t>
            </a:r>
            <a:r>
              <a:rPr lang="en-US" sz="1400" dirty="0" err="1" smtClean="0"/>
              <a:t>Shifali</a:t>
            </a:r>
            <a:r>
              <a:rPr lang="en-US" sz="1400" dirty="0" smtClean="0"/>
              <a:t> &amp; </a:t>
            </a:r>
            <a:r>
              <a:rPr lang="en-US" sz="1400" dirty="0" err="1" smtClean="0"/>
              <a:t>Nabi</a:t>
            </a:r>
            <a:r>
              <a:rPr lang="en-US" sz="1400" dirty="0" smtClean="0"/>
              <a:t>, </a:t>
            </a:r>
            <a:r>
              <a:rPr lang="en-US" sz="1400" dirty="0" err="1" smtClean="0"/>
              <a:t>Mashuq</a:t>
            </a:r>
            <a:r>
              <a:rPr lang="en-US" sz="1400" dirty="0" smtClean="0"/>
              <a:t>. (2017). Implantable Bio-MEMS applications: A review. 131-136. </a:t>
            </a:r>
            <a:r>
              <a:rPr lang="en-US" sz="1400" dirty="0" smtClean="0"/>
              <a:t>10.1109/RDCAPE.2017.8358254. </a:t>
            </a:r>
          </a:p>
          <a:p>
            <a:r>
              <a:rPr lang="en-US" sz="1400" dirty="0" smtClean="0"/>
              <a:t>S. </a:t>
            </a:r>
            <a:r>
              <a:rPr lang="en-US" sz="1400" dirty="0" err="1" smtClean="0"/>
              <a:t>Bhattacharjee</a:t>
            </a:r>
            <a:r>
              <a:rPr lang="en-US" sz="1400" dirty="0" smtClean="0"/>
              <a:t>, R. B. </a:t>
            </a:r>
            <a:r>
              <a:rPr lang="en-US" sz="1400" dirty="0" err="1" smtClean="0"/>
              <a:t>Mishra</a:t>
            </a:r>
            <a:r>
              <a:rPr lang="en-US" sz="1400" dirty="0" smtClean="0"/>
              <a:t>, D. </a:t>
            </a:r>
            <a:r>
              <a:rPr lang="en-US" sz="1400" dirty="0" err="1" smtClean="0"/>
              <a:t>Devendra</a:t>
            </a:r>
            <a:r>
              <a:rPr lang="en-US" sz="1400" dirty="0" smtClean="0"/>
              <a:t> and A. M. </a:t>
            </a:r>
            <a:r>
              <a:rPr lang="en-US" sz="1400" dirty="0" err="1" smtClean="0"/>
              <a:t>Hussain</a:t>
            </a:r>
            <a:r>
              <a:rPr lang="en-US" sz="1400" dirty="0" smtClean="0"/>
              <a:t>, "Simulation and Fabrication of </a:t>
            </a:r>
            <a:r>
              <a:rPr lang="en-US" sz="1400" dirty="0" err="1" smtClean="0"/>
              <a:t>Piezoelectrically</a:t>
            </a:r>
            <a:r>
              <a:rPr lang="en-US" sz="1400" dirty="0" smtClean="0"/>
              <a:t> Actuated Nozzle/Diffuser Micropump," </a:t>
            </a:r>
            <a:r>
              <a:rPr lang="en-US" sz="1400" i="1" dirty="0" smtClean="0"/>
              <a:t>2019 IEEE SENSORS</a:t>
            </a:r>
            <a:r>
              <a:rPr lang="en-US" sz="1400" dirty="0" smtClean="0"/>
              <a:t>, 2019, pp. 1-4, </a:t>
            </a:r>
            <a:r>
              <a:rPr lang="en-US" sz="1400" dirty="0" err="1" smtClean="0"/>
              <a:t>doi</a:t>
            </a:r>
            <a:r>
              <a:rPr lang="en-US" sz="1400" dirty="0" smtClean="0"/>
              <a:t>: 10.1109/SENSORS43011.2019.8956550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Thorsén</a:t>
            </a:r>
            <a:r>
              <a:rPr lang="en-US" sz="1400" dirty="0" smtClean="0"/>
              <a:t>, Anders. (1998). Valveless Diffuser Micropumps. </a:t>
            </a:r>
            <a:endParaRPr lang="en-US" sz="1400" dirty="0" smtClean="0"/>
          </a:p>
          <a:p>
            <a:r>
              <a:rPr lang="en-US" sz="1400" dirty="0" err="1" smtClean="0"/>
              <a:t>Santhya</a:t>
            </a:r>
            <a:r>
              <a:rPr lang="en-US" sz="1400" dirty="0" smtClean="0"/>
              <a:t>, </a:t>
            </a:r>
            <a:r>
              <a:rPr lang="en-US" sz="1400" dirty="0" err="1" smtClean="0"/>
              <a:t>Mohith</a:t>
            </a:r>
            <a:r>
              <a:rPr lang="en-US" sz="1400" dirty="0" smtClean="0"/>
              <a:t> &amp; P, </a:t>
            </a:r>
            <a:r>
              <a:rPr lang="en-US" sz="1400" dirty="0" err="1" smtClean="0"/>
              <a:t>Navin</a:t>
            </a:r>
            <a:r>
              <a:rPr lang="en-US" sz="1400" dirty="0" smtClean="0"/>
              <a:t> &amp; </a:t>
            </a:r>
            <a:r>
              <a:rPr lang="en-US" sz="1400" dirty="0" err="1" smtClean="0"/>
              <a:t>Kulkarni</a:t>
            </a:r>
            <a:r>
              <a:rPr lang="en-US" sz="1400" dirty="0" smtClean="0"/>
              <a:t>, S.. (2020). Performance analysis of valveless micropump with disposable chamber actuated through Amplified Piezo Actuator (APA) for biomedical application. </a:t>
            </a:r>
            <a:r>
              <a:rPr lang="en-US" sz="1400" dirty="0" err="1" smtClean="0"/>
              <a:t>Mechatronics</a:t>
            </a:r>
            <a:r>
              <a:rPr lang="en-US" sz="1400" dirty="0" smtClean="0"/>
              <a:t>. 67. 102347. 10.1016/j.mechatronics.2020.102347. </a:t>
            </a:r>
            <a:endParaRPr lang="en-US" sz="1400" dirty="0" smtClean="0"/>
          </a:p>
          <a:p>
            <a:r>
              <a:rPr lang="en-US" sz="1400" dirty="0" smtClean="0"/>
              <a:t>T. Wang </a:t>
            </a:r>
            <a:r>
              <a:rPr lang="en-US" sz="1400" i="1" dirty="0" smtClean="0"/>
              <a:t>et al</a:t>
            </a:r>
            <a:r>
              <a:rPr lang="en-US" sz="1400" dirty="0" smtClean="0"/>
              <a:t>., "Numerical and Experimental Study of Valve-Less Micropump Using Dynamic Multiphysics Model," </a:t>
            </a:r>
            <a:r>
              <a:rPr lang="en-US" sz="1400" i="1" dirty="0" smtClean="0"/>
              <a:t>2018 IEEE 13th Annual International Conference on Nano/Micro Engineered and Molecular Systems (NEMS)</a:t>
            </a:r>
            <a:r>
              <a:rPr lang="en-US" sz="1400" dirty="0" smtClean="0"/>
              <a:t>, 2018, pp. 300-303, </a:t>
            </a:r>
            <a:r>
              <a:rPr lang="en-US" sz="1400" dirty="0" err="1" smtClean="0"/>
              <a:t>doi</a:t>
            </a:r>
            <a:r>
              <a:rPr lang="en-US" sz="1400" dirty="0" smtClean="0"/>
              <a:t>: 10.1109/NEMS.2018.8557014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Chandrasekaran</a:t>
            </a:r>
            <a:r>
              <a:rPr lang="en-US" sz="1400" dirty="0" smtClean="0"/>
              <a:t>, </a:t>
            </a:r>
            <a:r>
              <a:rPr lang="en-US" sz="1400" dirty="0" err="1" smtClean="0"/>
              <a:t>Arvind</a:t>
            </a:r>
            <a:r>
              <a:rPr lang="en-US" sz="1400" dirty="0" smtClean="0"/>
              <a:t> &amp; </a:t>
            </a:r>
            <a:r>
              <a:rPr lang="en-US" sz="1400" dirty="0" err="1" smtClean="0"/>
              <a:t>Packirisamy</a:t>
            </a:r>
            <a:r>
              <a:rPr lang="en-US" sz="1400" dirty="0" smtClean="0"/>
              <a:t>, </a:t>
            </a:r>
            <a:r>
              <a:rPr lang="en-US" sz="1400" dirty="0" err="1" smtClean="0"/>
              <a:t>Muthukumaran</a:t>
            </a:r>
            <a:r>
              <a:rPr lang="en-US" sz="1400" dirty="0" smtClean="0"/>
              <a:t>. (2012). Experimental investigation of </a:t>
            </a:r>
            <a:r>
              <a:rPr lang="en-US" sz="1400" dirty="0" err="1" smtClean="0"/>
              <a:t>cavitation</a:t>
            </a:r>
            <a:r>
              <a:rPr lang="en-US" sz="1400" dirty="0" smtClean="0"/>
              <a:t> behavior in valveless </a:t>
            </a:r>
            <a:r>
              <a:rPr lang="en-US" sz="1400" dirty="0" err="1" smtClean="0"/>
              <a:t>micropumps</a:t>
            </a:r>
            <a:r>
              <a:rPr lang="en-US" sz="1400" dirty="0" smtClean="0"/>
              <a:t>. Journal of Micromechanics and </a:t>
            </a:r>
            <a:r>
              <a:rPr lang="en-US" sz="1400" dirty="0" err="1" smtClean="0"/>
              <a:t>Microengineering</a:t>
            </a:r>
            <a:r>
              <a:rPr lang="en-US" sz="1400" dirty="0" smtClean="0"/>
              <a:t>. 22. 125019. 10.1088/0960-1317/22/12/125019. </a:t>
            </a:r>
            <a:endParaRPr lang="en-US" sz="1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89BF-354B-4472-A6F6-055951606535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MEMS based micropumps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lgerian" pitchFamily="82" charset="0"/>
              </a:rPr>
              <a:t>REFERENCES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28794" y="2214554"/>
            <a:ext cx="6143668" cy="1857388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D882E92-D0A5-434C-A699-3637A26C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7491-8BFB-4C26-ADFF-884F828CFB43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568E1EF-89F4-4B8F-9268-80F94FDB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4857784"/>
          </a:xfrm>
        </p:spPr>
        <p:txBody>
          <a:bodyPr>
            <a:normAutofit/>
          </a:bodyPr>
          <a:lstStyle/>
          <a:p>
            <a:r>
              <a:rPr lang="en-IN" sz="1800" dirty="0"/>
              <a:t>MEMS is termed as Micro-Electro-Mechanical Systems.</a:t>
            </a:r>
          </a:p>
          <a:p>
            <a:r>
              <a:rPr lang="en-IN" sz="1800" dirty="0"/>
              <a:t>MEMS have been an important aspect in different domains of technological advancements.</a:t>
            </a:r>
          </a:p>
          <a:p>
            <a:r>
              <a:rPr lang="en-IN" sz="1800" dirty="0"/>
              <a:t>Application of MEMS in medical domain has been elevated in recent years for sensing and actuation purposes.</a:t>
            </a:r>
          </a:p>
          <a:p>
            <a:r>
              <a:rPr lang="en-IN" sz="1800" dirty="0"/>
              <a:t>But, there has been a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dearth of  MEMS based devices</a:t>
            </a:r>
            <a:r>
              <a:rPr lang="en-IN" sz="1800" b="1" dirty="0"/>
              <a:t> </a:t>
            </a:r>
            <a:r>
              <a:rPr lang="en-IN" sz="1800" dirty="0"/>
              <a:t>for fast and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</a:rPr>
              <a:t>effective treatment of wounds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29058" y="6429396"/>
            <a:ext cx="2714644" cy="293687"/>
          </a:xfrm>
        </p:spPr>
        <p:txBody>
          <a:bodyPr/>
          <a:lstStyle/>
          <a:p>
            <a:r>
              <a:rPr lang="en-IN" sz="12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Introduction</a:t>
            </a:r>
            <a:endParaRPr lang="en-IN" sz="3600" dirty="0">
              <a:latin typeface="Algerian" pitchFamily="8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EE5B64-3B54-4BE5-A26B-AF6C188C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577F-099D-491A-A02C-3EF228E3E107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7401BB6-80EA-46B2-B5B8-773C6BBF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 descr="mem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786190"/>
            <a:ext cx="3062222" cy="1819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7224" y="5643578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http://www.eeherald.com/section/design-guide/mems_medical.html</a:t>
            </a:r>
            <a:endParaRPr lang="en-US" sz="1100" dirty="0"/>
          </a:p>
        </p:txBody>
      </p:sp>
      <p:pic>
        <p:nvPicPr>
          <p:cNvPr id="9" name="Picture 8" descr="3-Figure2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43372" y="3786190"/>
            <a:ext cx="4786346" cy="1844399"/>
          </a:xfrm>
          <a:prstGeom prst="rect">
            <a:avLst/>
          </a:prstGeom>
        </p:spPr>
      </p:pic>
      <p:sp>
        <p:nvSpPr>
          <p:cNvPr id="11" name="Footer Placeholder 5"/>
          <p:cNvSpPr txBox="1">
            <a:spLocks/>
          </p:cNvSpPr>
          <p:nvPr/>
        </p:nvSpPr>
        <p:spPr>
          <a:xfrm>
            <a:off x="4429124" y="5715016"/>
            <a:ext cx="4143404" cy="436563"/>
          </a:xfrm>
          <a:prstGeom prst="rect">
            <a:avLst/>
          </a:prstGeom>
        </p:spPr>
        <p:txBody>
          <a:bodyPr vert="horz" anchor="b"/>
          <a:lstStyle/>
          <a:p>
            <a:pPr lvl="0" algn="r"/>
            <a:r>
              <a:rPr lang="en-US" sz="1100" dirty="0" smtClean="0"/>
              <a:t>Abba, Ibrahim A.. “Role of Microelectromechanical Devices in Improving Human Health.” (2015).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>
            <a:normAutofit/>
          </a:bodyPr>
          <a:lstStyle/>
          <a:p>
            <a:r>
              <a:rPr lang="en-US" sz="1800" b="1" dirty="0"/>
              <a:t>Vacuum Assisted Closure or Negative-pressure wound therapy</a:t>
            </a:r>
            <a:r>
              <a:rPr lang="en-US" sz="1800" dirty="0"/>
              <a:t>, </a:t>
            </a:r>
            <a:endParaRPr lang="en-US" sz="1800" dirty="0" smtClean="0"/>
          </a:p>
          <a:p>
            <a:r>
              <a:rPr lang="en-US" sz="1800" dirty="0" smtClean="0"/>
              <a:t>It </a:t>
            </a:r>
            <a:r>
              <a:rPr lang="en-US" sz="1800" dirty="0" smtClean="0"/>
              <a:t>is </a:t>
            </a:r>
            <a:r>
              <a:rPr lang="en-US" sz="1800" dirty="0"/>
              <a:t>a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therapeutic technique </a:t>
            </a:r>
            <a:r>
              <a:rPr lang="en-US" sz="1800" dirty="0"/>
              <a:t>using a suction pump, tubing and a </a:t>
            </a:r>
            <a:r>
              <a:rPr lang="en-US" sz="1800" dirty="0" smtClean="0"/>
              <a:t>dressing.</a:t>
            </a:r>
          </a:p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emoves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excess exudates </a:t>
            </a:r>
            <a:r>
              <a:rPr lang="en-US" sz="1800" dirty="0"/>
              <a:t>and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promote healing</a:t>
            </a:r>
            <a:r>
              <a:rPr lang="en-US" sz="1800" dirty="0"/>
              <a:t> in acute or chronic wounds and second- and third-degree burns.</a:t>
            </a:r>
            <a:endParaRPr lang="en-IN" sz="1800" dirty="0"/>
          </a:p>
          <a:p>
            <a:pPr marL="509778" indent="-400050">
              <a:buNone/>
            </a:pPr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28926" y="6215082"/>
            <a:ext cx="3007873" cy="365125"/>
          </a:xfrm>
        </p:spPr>
        <p:txBody>
          <a:bodyPr/>
          <a:lstStyle/>
          <a:p>
            <a:r>
              <a:rPr lang="en-IN" sz="16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Wound Therapy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037426-BD0A-41F1-ACA8-02FD4FBD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183-4A60-4C4A-A124-51BC39544402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2A3B92F-432A-462D-9575-8EEC4C16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7" name="Picture 6" descr="npwt wound typ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2714620"/>
            <a:ext cx="5842742" cy="32861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00364" y="5572140"/>
            <a:ext cx="435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Figure : NPWT Wound Types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2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How </a:t>
            </a:r>
            <a:r>
              <a:rPr lang="en-IN" sz="1800" b="1" dirty="0"/>
              <a:t>does it work?</a:t>
            </a:r>
          </a:p>
          <a:p>
            <a:pPr marL="509778" indent="-400050">
              <a:buFont typeface="+mj-lt"/>
              <a:buAutoNum type="romanLcPeriod"/>
            </a:pPr>
            <a:r>
              <a:rPr lang="en-US" sz="1800" dirty="0" smtClean="0"/>
              <a:t> </a:t>
            </a:r>
            <a:r>
              <a:rPr lang="en-US" sz="1800" dirty="0"/>
              <a:t>D</a:t>
            </a:r>
            <a:r>
              <a:rPr lang="en-US" sz="1800" dirty="0" smtClean="0"/>
              <a:t>evice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decreases air pressure</a:t>
            </a:r>
            <a:r>
              <a:rPr lang="en-US" sz="1800" dirty="0"/>
              <a:t> on the wound. </a:t>
            </a:r>
            <a:r>
              <a:rPr lang="en-US" sz="1800" dirty="0" smtClean="0"/>
              <a:t>The </a:t>
            </a:r>
            <a:r>
              <a:rPr lang="en-US" sz="1800" dirty="0"/>
              <a:t>gases in the air around us put pressure over the area of the wound</a:t>
            </a:r>
            <a:r>
              <a:rPr lang="en-US" sz="1800" dirty="0" smtClean="0"/>
              <a:t>.</a:t>
            </a:r>
          </a:p>
          <a:p>
            <a:pPr marL="509778" indent="-400050">
              <a:buFont typeface="+mj-lt"/>
              <a:buAutoNum type="romanLcPeriod"/>
            </a:pPr>
            <a:r>
              <a:rPr lang="en-US" sz="1800" dirty="0" smtClean="0"/>
              <a:t>Induce </a:t>
            </a:r>
            <a:r>
              <a:rPr lang="en-US" sz="1800" dirty="0" smtClean="0"/>
              <a:t>mechanical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stress</a:t>
            </a:r>
            <a:r>
              <a:rPr lang="en-US" sz="1800" dirty="0" smtClean="0"/>
              <a:t> to tissues and stimulate the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division of cell (Mitosis)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09778" indent="-400050">
              <a:buFont typeface="+mj-lt"/>
              <a:buAutoNum type="romanLcPeriod"/>
            </a:pPr>
            <a:r>
              <a:rPr lang="en-US" sz="1800" dirty="0" smtClean="0"/>
              <a:t>Speed of the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growth of new blood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vessels </a:t>
            </a:r>
            <a:r>
              <a:rPr lang="en-US" sz="1800" dirty="0" smtClean="0"/>
              <a:t>can </a:t>
            </a:r>
            <a:r>
              <a:rPr lang="en-US" sz="1800" dirty="0" smtClean="0"/>
              <a:t>be enhanced and wound will be drawn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closed toward the center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point.</a:t>
            </a:r>
            <a:endParaRPr 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28926" y="6215082"/>
            <a:ext cx="3007873" cy="365125"/>
          </a:xfrm>
        </p:spPr>
        <p:txBody>
          <a:bodyPr/>
          <a:lstStyle/>
          <a:p>
            <a:r>
              <a:rPr lang="en-IN" sz="16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Wound Therapy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037426-BD0A-41F1-ACA8-02FD4FBD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0183-4A60-4C4A-A124-51BC39544402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2A3B92F-432A-462D-9575-8EEC4C16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Picture 6" descr="PIC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3429000"/>
            <a:ext cx="4380963" cy="2724251"/>
          </a:xfrm>
          <a:prstGeom prst="rect">
            <a:avLst/>
          </a:prstGeom>
        </p:spPr>
      </p:pic>
      <p:pic>
        <p:nvPicPr>
          <p:cNvPr id="8" name="Picture 7" descr="800w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3429000"/>
            <a:ext cx="4033861" cy="267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29" y="1285860"/>
            <a:ext cx="8229600" cy="4812522"/>
          </a:xfrm>
        </p:spPr>
        <p:txBody>
          <a:bodyPr>
            <a:normAutofit/>
          </a:bodyPr>
          <a:lstStyle/>
          <a:p>
            <a:r>
              <a:rPr lang="en-IN" sz="2000" dirty="0"/>
              <a:t>There are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no devices </a:t>
            </a:r>
            <a:r>
              <a:rPr lang="en-IN" sz="2000" dirty="0"/>
              <a:t>to </a:t>
            </a:r>
            <a:r>
              <a:rPr lang="en-IN" sz="2000" dirty="0" smtClean="0"/>
              <a:t>mitigate or heal </a:t>
            </a:r>
            <a:r>
              <a:rPr lang="en-IN" sz="2000" dirty="0"/>
              <a:t>the wounds inside the body, which serves as the main motivation for our work.</a:t>
            </a:r>
          </a:p>
          <a:p>
            <a:r>
              <a:rPr lang="en-IN" sz="2000" dirty="0"/>
              <a:t>To strike the problem of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in-vivo wounds </a:t>
            </a:r>
            <a:r>
              <a:rPr lang="en-IN" sz="2000" dirty="0"/>
              <a:t>a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micropump is to be designed</a:t>
            </a:r>
            <a:r>
              <a:rPr lang="en-IN" sz="2000" dirty="0"/>
              <a:t>, which will remove the exudates and to keep the wound clean and help fast healing of the wound.</a:t>
            </a:r>
          </a:p>
          <a:p>
            <a:r>
              <a:rPr lang="en-IN" sz="2000" dirty="0"/>
              <a:t>The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micropump</a:t>
            </a:r>
            <a:r>
              <a:rPr lang="en-IN" sz="2000" dirty="0"/>
              <a:t> should be of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compact size </a:t>
            </a:r>
            <a:r>
              <a:rPr lang="en-IN" sz="2000" dirty="0"/>
              <a:t>in the order of millimetres to centimetres. </a:t>
            </a:r>
          </a:p>
          <a:p>
            <a:r>
              <a:rPr lang="en-IN" sz="2000" dirty="0"/>
              <a:t>A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sensor</a:t>
            </a:r>
            <a:r>
              <a:rPr lang="en-IN" sz="2000" dirty="0"/>
              <a:t> will also be incorporated to check the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</a:rPr>
              <a:t>real-time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vitals </a:t>
            </a:r>
            <a:r>
              <a:rPr lang="en-IN" sz="2000" dirty="0"/>
              <a:t>of the patient.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Fabrication</a:t>
            </a:r>
            <a:r>
              <a:rPr lang="en-IN" sz="2000" dirty="0"/>
              <a:t> of the devices will be done to be ready for implementation.</a:t>
            </a:r>
            <a:endParaRPr lang="en-US" sz="2000" dirty="0"/>
          </a:p>
          <a:p>
            <a:pPr>
              <a:buNone/>
            </a:pPr>
            <a:endParaRPr lang="en-IN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6116" y="6143644"/>
            <a:ext cx="2782729" cy="365125"/>
          </a:xfrm>
        </p:spPr>
        <p:txBody>
          <a:bodyPr/>
          <a:lstStyle/>
          <a:p>
            <a:r>
              <a:rPr lang="en-IN" sz="16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Target of The project</a:t>
            </a:r>
            <a:endParaRPr lang="en-IN" sz="3600" dirty="0">
              <a:latin typeface="Algerian" pitchFamily="82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7B7E05-ED9E-4F1C-A5DE-004A9E5A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3E19A-C14C-4C9F-8765-7913692FCCE9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478A32-4442-4DF8-8279-A7247BEB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738531"/>
          </a:xfrm>
        </p:spPr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schematic</a:t>
            </a:r>
            <a:r>
              <a:rPr lang="en-US" sz="1600" dirty="0"/>
              <a:t> of the design of MEMS based wound therapy system is shown.</a:t>
            </a:r>
          </a:p>
          <a:p>
            <a:r>
              <a:rPr lang="en-IN" sz="1600" dirty="0"/>
              <a:t>A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power source</a:t>
            </a:r>
            <a:r>
              <a:rPr lang="en-IN" sz="1600" dirty="0"/>
              <a:t> is applied to the system. The whole pumping mechanism is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controlled</a:t>
            </a:r>
            <a:r>
              <a:rPr lang="en-IN" sz="1600" dirty="0"/>
              <a:t> by a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control system</a:t>
            </a:r>
            <a:r>
              <a:rPr lang="en-IN" sz="1600" dirty="0"/>
              <a:t>. 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After pumping </a:t>
            </a:r>
            <a:r>
              <a:rPr lang="en-IN" sz="1600" dirty="0"/>
              <a:t>the exudates are </a:t>
            </a:r>
            <a:r>
              <a:rPr lang="en-IN" sz="1600" dirty="0" smtClean="0"/>
              <a:t>taken </a:t>
            </a:r>
            <a:r>
              <a:rPr lang="en-IN" sz="1600" dirty="0"/>
              <a:t>out of the system for further operations.</a:t>
            </a:r>
            <a:endParaRPr lang="en-US" sz="1600" dirty="0"/>
          </a:p>
          <a:p>
            <a:endParaRPr lang="en-US" sz="1600" dirty="0"/>
          </a:p>
          <a:p>
            <a:pPr>
              <a:buNone/>
            </a:pPr>
            <a:endParaRPr lang="en-IN" sz="1600" dirty="0"/>
          </a:p>
          <a:p>
            <a:pPr>
              <a:buNone/>
            </a:pPr>
            <a:endParaRPr lang="en-IN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8992" y="6357958"/>
            <a:ext cx="2928958" cy="293687"/>
          </a:xfrm>
        </p:spPr>
        <p:txBody>
          <a:bodyPr/>
          <a:lstStyle/>
          <a:p>
            <a:r>
              <a:rPr lang="en-IN" sz="1600" dirty="0"/>
              <a:t>MEMS based micropumps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lgerian" pitchFamily="82" charset="0"/>
              </a:rPr>
              <a:t>Design of MEMS based Wound therapy system</a:t>
            </a:r>
          </a:p>
        </p:txBody>
      </p:sp>
      <p:pic>
        <p:nvPicPr>
          <p:cNvPr id="11" name="Content Placeholder 10" descr="2022-01-29.png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71273" y="2643182"/>
            <a:ext cx="7601453" cy="3434130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C64093-ECC3-43AB-B2D8-CC9B7880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BFE2-91FC-4EC7-A66A-13D19B916470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C47F30-B5D1-42BF-BC3B-FF02D026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D953E98-FFB5-4104-8E18-B6146CAB8630}"/>
              </a:ext>
            </a:extLst>
          </p:cNvPr>
          <p:cNvSpPr txBox="1"/>
          <p:nvPr/>
        </p:nvSpPr>
        <p:spPr>
          <a:xfrm>
            <a:off x="3779912" y="5644100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 : overall design of the system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12" y="6357958"/>
            <a:ext cx="1920240" cy="365760"/>
          </a:xfrm>
        </p:spPr>
        <p:txBody>
          <a:bodyPr/>
          <a:lstStyle/>
          <a:p>
            <a:fld id="{FA3489BF-354B-4472-A6F6-055951606535}" type="datetime3">
              <a:rPr lang="en-US" smtClean="0"/>
              <a:pPr/>
              <a:t>30 January 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00430" y="6357958"/>
            <a:ext cx="2350681" cy="365125"/>
          </a:xfrm>
        </p:spPr>
        <p:txBody>
          <a:bodyPr/>
          <a:lstStyle/>
          <a:p>
            <a:r>
              <a:rPr lang="en-IN" dirty="0" smtClean="0"/>
              <a:t>MEMS based micropumps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3966" y="6357958"/>
            <a:ext cx="365760" cy="365125"/>
          </a:xfrm>
        </p:spPr>
        <p:txBody>
          <a:bodyPr/>
          <a:lstStyle/>
          <a:p>
            <a:fld id="{609C894C-787E-4B94-935A-30A827B40C53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034" y="992389"/>
            <a:ext cx="8229600" cy="49545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/>
              <a:t>Working Principle</a:t>
            </a:r>
          </a:p>
          <a:p>
            <a:r>
              <a:rPr lang="en-IN" sz="1600" dirty="0"/>
              <a:t>There are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two modes </a:t>
            </a:r>
            <a:r>
              <a:rPr lang="en-IN" sz="1600" dirty="0"/>
              <a:t>of operation of the pump-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expansion mode</a:t>
            </a:r>
            <a:r>
              <a:rPr lang="en-IN" sz="1600" dirty="0"/>
              <a:t>,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contraction mode</a:t>
            </a:r>
            <a:r>
              <a:rPr lang="en-IN" sz="1600" dirty="0"/>
              <a:t>.</a:t>
            </a:r>
          </a:p>
          <a:p>
            <a:r>
              <a:rPr lang="en-IN" sz="1600" dirty="0"/>
              <a:t>In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Expansion </a:t>
            </a: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mode</a:t>
            </a:r>
            <a:r>
              <a:rPr lang="en-IN" sz="16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sz="1600" dirty="0" smtClean="0"/>
              <a:t>th</a:t>
            </a:r>
            <a:r>
              <a:rPr lang="en-IN" sz="1600" dirty="0" smtClean="0"/>
              <a:t>e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volume</a:t>
            </a:r>
            <a:r>
              <a:rPr lang="en-IN" sz="1600" dirty="0"/>
              <a:t> of the pumping section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increases</a:t>
            </a:r>
            <a:r>
              <a:rPr lang="en-IN" sz="1600" dirty="0"/>
              <a:t>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more fluid enters</a:t>
            </a:r>
            <a:r>
              <a:rPr lang="en-US" sz="1600" dirty="0"/>
              <a:t> the pumping chamber from the diffuser than the nozzle.</a:t>
            </a:r>
          </a:p>
          <a:p>
            <a:r>
              <a:rPr lang="en-US" sz="1600" dirty="0"/>
              <a:t>In the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Contraction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mode</a:t>
            </a:r>
            <a:r>
              <a:rPr lang="en-US" sz="1600" dirty="0"/>
              <a:t>, more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fluid goes out </a:t>
            </a:r>
            <a:r>
              <a:rPr lang="en-US" sz="1600" dirty="0"/>
              <a:t>of the element on the left which now acts as a diffuser, while the element on the right acts as a nozzle.</a:t>
            </a:r>
          </a:p>
          <a:p>
            <a:endParaRPr lang="en-IN" sz="1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Design of Micropump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5569AD0-C916-4764-990F-6C3820063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4942" y="2928934"/>
            <a:ext cx="3429024" cy="1534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28D5165-CD25-4C0D-A5CF-3DE1E5D26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14942" y="4286256"/>
            <a:ext cx="3500462" cy="16047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9446353-B0FE-4D79-A564-19D1D8FD30A4}"/>
              </a:ext>
            </a:extLst>
          </p:cNvPr>
          <p:cNvSpPr txBox="1"/>
          <p:nvPr/>
        </p:nvSpPr>
        <p:spPr>
          <a:xfrm>
            <a:off x="5286380" y="5929330"/>
            <a:ext cx="347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Figure: </a:t>
            </a:r>
            <a:r>
              <a:rPr lang="en-US" sz="1400" dirty="0" smtClean="0"/>
              <a:t>Modes of operation</a:t>
            </a:r>
            <a:endParaRPr lang="en-IN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7520875-0812-4133-91C1-1139DEF16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662" y="3071810"/>
            <a:ext cx="3035442" cy="2145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A05592A-DD9E-43BF-9D55-92532CA2D0F1}"/>
              </a:ext>
            </a:extLst>
          </p:cNvPr>
          <p:cNvSpPr txBox="1"/>
          <p:nvPr/>
        </p:nvSpPr>
        <p:spPr>
          <a:xfrm>
            <a:off x="857224" y="5500702"/>
            <a:ext cx="342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Figure: nozzle/ diffuser diagram</a:t>
            </a:r>
            <a:endParaRPr lang="en-IN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89BF-354B-4472-A6F6-055951606535}" type="datetime3">
              <a:rPr lang="en-US" smtClean="0"/>
              <a:pPr/>
              <a:t>30 January 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MEMS based micropumps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894C-787E-4B94-935A-30A827B40C53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71472" y="1225513"/>
            <a:ext cx="8229600" cy="472143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b="1" dirty="0"/>
              <a:t>Theoretical Analysis</a:t>
            </a:r>
          </a:p>
          <a:p>
            <a:r>
              <a:rPr lang="en-IN" sz="1200" dirty="0"/>
              <a:t> Nozzle diffuser micropump has low cost and simple fabrication.</a:t>
            </a:r>
          </a:p>
          <a:p>
            <a:r>
              <a:rPr lang="en-IN" sz="1200" dirty="0"/>
              <a:t>To analyze the working of the diffuser element, </a:t>
            </a:r>
            <a:endParaRPr lang="en-IN" sz="1200" dirty="0" smtClean="0"/>
          </a:p>
          <a:p>
            <a:pPr>
              <a:buNone/>
            </a:pPr>
            <a:r>
              <a:rPr lang="en-IN" sz="1200" b="1" dirty="0" smtClean="0"/>
              <a:t>      </a:t>
            </a:r>
            <a:r>
              <a:rPr lang="en-IN" sz="1200" b="1" dirty="0" smtClean="0">
                <a:solidFill>
                  <a:schemeClr val="accent1">
                    <a:lumMod val="75000"/>
                  </a:schemeClr>
                </a:solidFill>
              </a:rPr>
              <a:t>pressure </a:t>
            </a: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loss coefficient</a:t>
            </a:r>
            <a:r>
              <a:rPr lang="en-IN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IN" sz="1200" b="1" dirty="0" smtClean="0">
                <a:solidFill>
                  <a:schemeClr val="accent1">
                    <a:lumMod val="75000"/>
                  </a:schemeClr>
                </a:solidFill>
              </a:rPr>
              <a:t>flow </a:t>
            </a: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rectification efficiency </a:t>
            </a:r>
            <a:endParaRPr lang="en-IN" sz="12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1200" dirty="0" smtClean="0"/>
              <a:t>      and </a:t>
            </a: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diffuser efficiency </a:t>
            </a:r>
            <a:r>
              <a:rPr lang="en-IN" sz="1200" dirty="0"/>
              <a:t>was taken in consideration.</a:t>
            </a:r>
          </a:p>
          <a:p>
            <a:r>
              <a:rPr lang="en-IN" sz="1200" dirty="0"/>
              <a:t>The pressure loss coefficient is defined-                                 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r>
              <a:rPr lang="en-IN" sz="1200" dirty="0"/>
              <a:t>The flow rectification efficiency (Ɛ)is given by- </a:t>
            </a:r>
          </a:p>
          <a:p>
            <a:pPr>
              <a:buNone/>
            </a:pPr>
            <a:endParaRPr lang="en-IN" sz="1200" dirty="0"/>
          </a:p>
          <a:p>
            <a:endParaRPr lang="en-IN" sz="1200" dirty="0" smtClean="0"/>
          </a:p>
          <a:p>
            <a:pPr>
              <a:buNone/>
            </a:pPr>
            <a:endParaRPr lang="en-IN" sz="1200" dirty="0"/>
          </a:p>
          <a:p>
            <a:r>
              <a:rPr lang="en-IN" sz="1200" dirty="0"/>
              <a:t>The  nozzle efficiency of the diffuser is –</a:t>
            </a:r>
          </a:p>
          <a:p>
            <a:endParaRPr lang="en-US" sz="1200" dirty="0"/>
          </a:p>
          <a:p>
            <a:endParaRPr lang="en-IN" sz="1200" dirty="0" smtClean="0"/>
          </a:p>
          <a:p>
            <a:pPr>
              <a:buNone/>
            </a:pPr>
            <a:endParaRPr lang="en-IN" sz="1200" dirty="0"/>
          </a:p>
          <a:p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Diffuser angle </a:t>
            </a:r>
            <a:r>
              <a:rPr lang="en-IN" sz="1200" dirty="0"/>
              <a:t>should be of </a:t>
            </a:r>
            <a:r>
              <a:rPr lang="en-IN" sz="1200" b="1" dirty="0">
                <a:solidFill>
                  <a:schemeClr val="accent1">
                    <a:lumMod val="75000"/>
                  </a:schemeClr>
                </a:solidFill>
              </a:rPr>
              <a:t>9˚</a:t>
            </a:r>
            <a:r>
              <a:rPr lang="en-IN" sz="1200" dirty="0"/>
              <a:t>.</a:t>
            </a:r>
          </a:p>
          <a:p>
            <a:pPr marL="0" indent="0">
              <a:buNone/>
            </a:pPr>
            <a:endParaRPr lang="en-IN" sz="1200" dirty="0"/>
          </a:p>
          <a:p>
            <a:pPr>
              <a:buNone/>
            </a:pPr>
            <a:endParaRPr lang="en-IN" sz="1200" dirty="0"/>
          </a:p>
          <a:p>
            <a:pPr>
              <a:buNone/>
            </a:pPr>
            <a:endParaRPr lang="en-US" sz="1200" dirty="0"/>
          </a:p>
          <a:p>
            <a:endParaRPr lang="en-IN" sz="1200" dirty="0"/>
          </a:p>
          <a:p>
            <a:endParaRPr lang="en-IN" sz="1200" dirty="0"/>
          </a:p>
          <a:p>
            <a:pPr>
              <a:buNone/>
            </a:pPr>
            <a:endParaRPr lang="en-IN" sz="120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8229600" cy="93978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itchFamily="82" charset="0"/>
              </a:rPr>
              <a:t>Design of Micropump</a:t>
            </a:r>
            <a:endParaRPr lang="en-IN" sz="3600" dirty="0">
              <a:latin typeface="Algerian" pitchFamily="82" charset="0"/>
            </a:endParaRPr>
          </a:p>
        </p:txBody>
      </p:sp>
      <p:pic>
        <p:nvPicPr>
          <p:cNvPr id="9" name="Picture 8" descr="2022-01-29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2643182"/>
            <a:ext cx="1214446" cy="411381"/>
          </a:xfrm>
          <a:prstGeom prst="rect">
            <a:avLst/>
          </a:prstGeom>
        </p:spPr>
      </p:pic>
      <p:pic>
        <p:nvPicPr>
          <p:cNvPr id="10" name="Picture 9" descr="2022-01-29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86050" y="2643182"/>
            <a:ext cx="786700" cy="428628"/>
          </a:xfrm>
          <a:prstGeom prst="rect">
            <a:avLst/>
          </a:prstGeom>
        </p:spPr>
      </p:pic>
      <p:pic>
        <p:nvPicPr>
          <p:cNvPr id="11" name="Picture 10" descr="2022-01-29 (3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9124" y="3500438"/>
            <a:ext cx="4441323" cy="2427963"/>
          </a:xfrm>
          <a:prstGeom prst="rect">
            <a:avLst/>
          </a:prstGeom>
        </p:spPr>
      </p:pic>
      <p:pic>
        <p:nvPicPr>
          <p:cNvPr id="12" name="Picture 11" descr="2022-01-29 (13)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7356" y="4357694"/>
            <a:ext cx="714380" cy="451914"/>
          </a:xfrm>
          <a:prstGeom prst="rect">
            <a:avLst/>
          </a:prstGeom>
        </p:spPr>
      </p:pic>
      <p:pic>
        <p:nvPicPr>
          <p:cNvPr id="13" name="Picture 12" descr="2022-01-29 (14)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57356" y="3429000"/>
            <a:ext cx="1093770" cy="5000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6C21764-C743-4FE5-AAE7-EB9CA23E298A}"/>
              </a:ext>
            </a:extLst>
          </p:cNvPr>
          <p:cNvSpPr txBox="1"/>
          <p:nvPr/>
        </p:nvSpPr>
        <p:spPr>
          <a:xfrm>
            <a:off x="4143372" y="6000768"/>
            <a:ext cx="4537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Figure: pressure loss coefficient with half angle</a:t>
            </a:r>
            <a:endParaRPr lang="en-IN" sz="1200" dirty="0"/>
          </a:p>
        </p:txBody>
      </p:sp>
      <p:pic>
        <p:nvPicPr>
          <p:cNvPr id="20" name="Picture 19"/>
          <p:cNvPicPr/>
          <p:nvPr/>
        </p:nvPicPr>
        <p:blipFill>
          <a:blip r:embed="rId7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786446" y="1357298"/>
            <a:ext cx="3208020" cy="1700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6C21764-C743-4FE5-AAE7-EB9CA23E298A}"/>
              </a:ext>
            </a:extLst>
          </p:cNvPr>
          <p:cNvSpPr txBox="1"/>
          <p:nvPr/>
        </p:nvSpPr>
        <p:spPr>
          <a:xfrm>
            <a:off x="5857884" y="3143248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Figure: </a:t>
            </a:r>
            <a:r>
              <a:rPr lang="en-US" sz="1200" dirty="0" smtClean="0"/>
              <a:t>Conical Diffuser</a:t>
            </a:r>
            <a:endParaRPr lang="en-IN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1537</TotalTime>
  <Words>1719</Words>
  <Application>Microsoft Office PowerPoint</Application>
  <PresentationFormat>On-screen Show (4:3)</PresentationFormat>
  <Paragraphs>307</Paragraphs>
  <Slides>26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Concourse</vt:lpstr>
      <vt:lpstr>Development of MEMS based             Micropumps for Medical  Applications</vt:lpstr>
      <vt:lpstr>Contents</vt:lpstr>
      <vt:lpstr>Introduction</vt:lpstr>
      <vt:lpstr>Wound Therapy</vt:lpstr>
      <vt:lpstr>Wound Therapy</vt:lpstr>
      <vt:lpstr>Target of The project</vt:lpstr>
      <vt:lpstr>Design of MEMS based Wound therapy system</vt:lpstr>
      <vt:lpstr>Design of Micropump</vt:lpstr>
      <vt:lpstr>Design of Micropump</vt:lpstr>
      <vt:lpstr>Design of Micropump</vt:lpstr>
      <vt:lpstr>Results in Literature</vt:lpstr>
      <vt:lpstr>COMSOL SIMULATION</vt:lpstr>
      <vt:lpstr>COMSOL Simulation</vt:lpstr>
      <vt:lpstr>COMSOL Simulation</vt:lpstr>
      <vt:lpstr>Results</vt:lpstr>
      <vt:lpstr>Results</vt:lpstr>
      <vt:lpstr>Results</vt:lpstr>
      <vt:lpstr>Results</vt:lpstr>
      <vt:lpstr>Future Considerations</vt:lpstr>
      <vt:lpstr>Future Considerations</vt:lpstr>
      <vt:lpstr>Future Considerations</vt:lpstr>
      <vt:lpstr>Future Considerations</vt:lpstr>
      <vt:lpstr>Application Ranges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MEMS based Micropump for Wound Therapy</dc:title>
  <dc:creator>Student</dc:creator>
  <cp:lastModifiedBy>SHIRSHENDU</cp:lastModifiedBy>
  <cp:revision>262</cp:revision>
  <dcterms:created xsi:type="dcterms:W3CDTF">2022-01-27T08:31:22Z</dcterms:created>
  <dcterms:modified xsi:type="dcterms:W3CDTF">2022-01-30T17:16:29Z</dcterms:modified>
</cp:coreProperties>
</file>