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b633196b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8b633196b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985e84c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985e84c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b633196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b63319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b633196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b633196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b633196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b633196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8b63319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8b63319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85e84c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85e84c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85e84c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85e84c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85e84c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85e84c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85e84c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85e84c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8b633196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8b633196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8b633196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8b633196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85e84ca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85e84ca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28c673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128c673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d0ab88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d0ab88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128c6732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128c6732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85e84ca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985e84ca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8b63319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8b63319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8b63319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8b63319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8b633196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8b63319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b63319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b63319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8b633196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8b633196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28c6732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128c6732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8b633196b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8b633196b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outu.be/3jZ5vnv-LZc?t=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3jZ5vnv-LZc"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s.google.com/youtube/v3/docs/videos" TargetMode="External"/><Relationship Id="rId4" Type="http://schemas.openxmlformats.org/officeDocument/2006/relationships/hyperlink" Target="https://developers.google.com/youtube/v3/docs/captions" TargetMode="External"/><Relationship Id="rId11" Type="http://schemas.openxmlformats.org/officeDocument/2006/relationships/hyperlink" Target="https://developers.google.com/youtube/v3/docs/subscriptions" TargetMode="External"/><Relationship Id="rId10" Type="http://schemas.openxmlformats.org/officeDocument/2006/relationships/hyperlink" Target="https://developers.google.com/youtube/v3/docs/activities" TargetMode="External"/><Relationship Id="rId12" Type="http://schemas.openxmlformats.org/officeDocument/2006/relationships/hyperlink" Target="https://developers.google.com/youtube/v3/docs/thumbnails" TargetMode="External"/><Relationship Id="rId9" Type="http://schemas.openxmlformats.org/officeDocument/2006/relationships/hyperlink" Target="https://developers.google.com/youtube/v3/docs/playlists" TargetMode="External"/><Relationship Id="rId5" Type="http://schemas.openxmlformats.org/officeDocument/2006/relationships/hyperlink" Target="https://developers.google.com/youtube/v3/docs/comments" TargetMode="External"/><Relationship Id="rId6" Type="http://schemas.openxmlformats.org/officeDocument/2006/relationships/hyperlink" Target="https://developers.google.com/youtube/v3/docs/commentThreads" TargetMode="External"/><Relationship Id="rId7" Type="http://schemas.openxmlformats.org/officeDocument/2006/relationships/hyperlink" Target="https://developers.google.com/youtube/v3/docs/videoCategories" TargetMode="External"/><Relationship Id="rId8" Type="http://schemas.openxmlformats.org/officeDocument/2006/relationships/hyperlink" Target="https://developers.google.com/youtube/v3/docs/videoAbuseReportReas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s.google.com/youtube/v3/docs/watermarks" TargetMode="External"/><Relationship Id="rId4" Type="http://schemas.openxmlformats.org/officeDocument/2006/relationships/hyperlink" Target="https://developers.google.com/youtube/v3/docs/channels" TargetMode="External"/><Relationship Id="rId11" Type="http://schemas.openxmlformats.org/officeDocument/2006/relationships/hyperlink" Target="https://developers.google.com/youtube/v3/docs/members" TargetMode="External"/><Relationship Id="rId10" Type="http://schemas.openxmlformats.org/officeDocument/2006/relationships/hyperlink" Target="https://developers.google.com/youtube/v3/docs/i18nRegions" TargetMode="External"/><Relationship Id="rId12" Type="http://schemas.openxmlformats.org/officeDocument/2006/relationships/hyperlink" Target="https://developers.google.com/youtube/v3/docs/membershipsLevels" TargetMode="External"/><Relationship Id="rId9" Type="http://schemas.openxmlformats.org/officeDocument/2006/relationships/hyperlink" Target="https://developers.google.com/youtube/v3/docs/i18nLanguages" TargetMode="External"/><Relationship Id="rId5" Type="http://schemas.openxmlformats.org/officeDocument/2006/relationships/hyperlink" Target="https://developers.google.com/youtube/v3/docs/activities" TargetMode="External"/><Relationship Id="rId6" Type="http://schemas.openxmlformats.org/officeDocument/2006/relationships/hyperlink" Target="https://developers.google.com/youtube/v3/docs/channelBanners" TargetMode="External"/><Relationship Id="rId7" Type="http://schemas.openxmlformats.org/officeDocument/2006/relationships/hyperlink" Target="https://developers.google.com/youtube/v3/docs/channelSections" TargetMode="External"/><Relationship Id="rId8" Type="http://schemas.openxmlformats.org/officeDocument/2006/relationships/hyperlink" Target="https://developers.google.com/youtube/v3/docs/sear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s.google.com/youtube/v3/docs/videos"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s.google.com/youtube/v3/docs/videos/inser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s.google.com/youtube/v3/docs/videos/inser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velopers.google.com/youtube/v3/docs/comments/li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YouTube API</a:t>
            </a:r>
            <a:endParaRPr/>
          </a:p>
        </p:txBody>
      </p:sp>
      <p:sp>
        <p:nvSpPr>
          <p:cNvPr id="67" name="Google Shape;67;p13"/>
          <p:cNvSpPr txBox="1"/>
          <p:nvPr>
            <p:ph idx="1" type="subTitle"/>
          </p:nvPr>
        </p:nvSpPr>
        <p:spPr>
          <a:xfrm>
            <a:off x="2137250" y="28282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000000"/>
                </a:solidFill>
              </a:rPr>
              <a:t>Getting YouTube to the terminal.</a:t>
            </a:r>
            <a:endParaRPr sz="2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Advantages</a:t>
            </a:r>
            <a:endParaRPr/>
          </a:p>
        </p:txBody>
      </p:sp>
      <p:sp>
        <p:nvSpPr>
          <p:cNvPr id="122" name="Google Shape;122;p22"/>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solidFill>
                <a:srgbClr val="000000"/>
              </a:solidFill>
            </a:endParaRPr>
          </a:p>
          <a:p>
            <a:pPr indent="-330200" lvl="0" marL="1371600" rtl="0" algn="l">
              <a:spcBef>
                <a:spcPts val="1600"/>
              </a:spcBef>
              <a:spcAft>
                <a:spcPts val="0"/>
              </a:spcAft>
              <a:buClr>
                <a:srgbClr val="000000"/>
              </a:buClr>
              <a:buSzPts val="1600"/>
              <a:buChar char="✓"/>
            </a:pPr>
            <a:r>
              <a:rPr lang="en" sz="1600">
                <a:solidFill>
                  <a:srgbClr val="000000"/>
                </a:solidFill>
              </a:rPr>
              <a:t>A great advantage of using YouTube's API is that 3rd party companies are able to arrange pay per click coupled with advertising for your videos. This allows the video uploader to receive money for the work they have put into their videos.</a:t>
            </a:r>
            <a:endParaRPr sz="1600">
              <a:solidFill>
                <a:srgbClr val="000000"/>
              </a:solidFill>
            </a:endParaRPr>
          </a:p>
          <a:p>
            <a:pPr indent="0" lvl="0" marL="0" rtl="0" algn="l">
              <a:spcBef>
                <a:spcPts val="1600"/>
              </a:spcBef>
              <a:spcAft>
                <a:spcPts val="0"/>
              </a:spcAft>
              <a:buNone/>
            </a:pPr>
            <a:r>
              <a:t/>
            </a:r>
            <a:endParaRPr sz="400">
              <a:solidFill>
                <a:srgbClr val="000000"/>
              </a:solidFill>
            </a:endParaRPr>
          </a:p>
          <a:p>
            <a:pPr indent="-330200" lvl="0" marL="1371600" rtl="0" algn="l">
              <a:spcBef>
                <a:spcPts val="1600"/>
              </a:spcBef>
              <a:spcAft>
                <a:spcPts val="0"/>
              </a:spcAft>
              <a:buClr>
                <a:srgbClr val="000000"/>
              </a:buClr>
              <a:buSzPts val="1600"/>
              <a:buChar char="✓"/>
            </a:pPr>
            <a:r>
              <a:rPr lang="en" sz="1600">
                <a:solidFill>
                  <a:srgbClr val="000000"/>
                </a:solidFill>
              </a:rPr>
              <a:t>YouTube API's also allow a tighter integration of the video service into a 3rd party website. This essentially means that the user does not need to click a link to go to the YouTube video. Instead, they are able to view the video in the same page that they are visiting.</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16600" y="112175"/>
            <a:ext cx="8520600" cy="1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8" name="Google Shape;128;p23"/>
          <p:cNvSpPr txBox="1"/>
          <p:nvPr>
            <p:ph idx="1" type="body"/>
          </p:nvPr>
        </p:nvSpPr>
        <p:spPr>
          <a:xfrm>
            <a:off x="311700" y="1070475"/>
            <a:ext cx="8520600" cy="349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solidFill>
                  <a:srgbClr val="000000"/>
                </a:solidFill>
              </a:rPr>
              <a:t>Example, </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pic>
        <p:nvPicPr>
          <p:cNvPr id="129" name="Google Shape;129;p23"/>
          <p:cNvPicPr preferRelativeResize="0"/>
          <p:nvPr/>
        </p:nvPicPr>
        <p:blipFill rotWithShape="1">
          <a:blip r:embed="rId3">
            <a:alphaModFix/>
          </a:blip>
          <a:srcRect b="8098" l="2838" r="1905" t="3974"/>
          <a:stretch/>
        </p:blipFill>
        <p:spPr>
          <a:xfrm>
            <a:off x="2433125" y="634575"/>
            <a:ext cx="5494874" cy="3296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Accessing The API</a:t>
            </a:r>
            <a:endParaRPr/>
          </a:p>
        </p:txBody>
      </p:sp>
      <p:sp>
        <p:nvSpPr>
          <p:cNvPr id="135" name="Google Shape;135;p24"/>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000000"/>
                </a:solidFill>
              </a:rPr>
              <a:t>In order to use the </a:t>
            </a:r>
            <a:r>
              <a:rPr lang="en">
                <a:solidFill>
                  <a:srgbClr val="000000"/>
                </a:solidFill>
              </a:rPr>
              <a:t>publicly</a:t>
            </a:r>
            <a:r>
              <a:rPr lang="en">
                <a:solidFill>
                  <a:srgbClr val="000000"/>
                </a:solidFill>
              </a:rPr>
              <a:t> available youtube API, one must:</a:t>
            </a:r>
            <a:endParaRPr>
              <a:solidFill>
                <a:srgbClr val="000000"/>
              </a:solidFill>
            </a:endParaRPr>
          </a:p>
          <a:p>
            <a:pPr indent="-342900" lvl="0" marL="1371600" rtl="0" algn="l">
              <a:spcBef>
                <a:spcPts val="1600"/>
              </a:spcBef>
              <a:spcAft>
                <a:spcPts val="0"/>
              </a:spcAft>
              <a:buClr>
                <a:srgbClr val="000000"/>
              </a:buClr>
              <a:buSzPts val="1800"/>
              <a:buAutoNum type="arabicPeriod"/>
            </a:pPr>
            <a:r>
              <a:rPr lang="en">
                <a:solidFill>
                  <a:srgbClr val="000000"/>
                </a:solidFill>
              </a:rPr>
              <a:t>Generate an API key</a:t>
            </a:r>
            <a:endParaRPr>
              <a:solidFill>
                <a:srgbClr val="000000"/>
              </a:solidFill>
            </a:endParaRPr>
          </a:p>
          <a:p>
            <a:pPr indent="-342900" lvl="0" marL="1371600" rtl="0" algn="l">
              <a:spcBef>
                <a:spcPts val="1600"/>
              </a:spcBef>
              <a:spcAft>
                <a:spcPts val="0"/>
              </a:spcAft>
              <a:buClr>
                <a:srgbClr val="000000"/>
              </a:buClr>
              <a:buSzPts val="1800"/>
              <a:buAutoNum type="arabicPeriod"/>
            </a:pPr>
            <a:r>
              <a:rPr lang="en">
                <a:solidFill>
                  <a:srgbClr val="000000"/>
                </a:solidFill>
              </a:rPr>
              <a:t>Read and understand documentation to know about various methods provided.</a:t>
            </a:r>
            <a:endParaRPr>
              <a:solidFill>
                <a:srgbClr val="000000"/>
              </a:solidFill>
            </a:endParaRPr>
          </a:p>
          <a:p>
            <a:pPr indent="0" lvl="0" marL="914400" rtl="0" algn="l">
              <a:spcBef>
                <a:spcPts val="160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536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2.1   Generating API Key</a:t>
            </a:r>
            <a:endParaRPr sz="3000"/>
          </a:p>
        </p:txBody>
      </p:sp>
      <p:sp>
        <p:nvSpPr>
          <p:cNvPr id="141" name="Google Shape;141;p25"/>
          <p:cNvSpPr txBox="1"/>
          <p:nvPr>
            <p:ph idx="1" type="body"/>
          </p:nvPr>
        </p:nvSpPr>
        <p:spPr>
          <a:xfrm>
            <a:off x="253500" y="2531725"/>
            <a:ext cx="8520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a:p>
            <a:pPr indent="-342900" lvl="0" marL="1371600" rtl="0" algn="l">
              <a:spcBef>
                <a:spcPts val="1600"/>
              </a:spcBef>
              <a:spcAft>
                <a:spcPts val="0"/>
              </a:spcAft>
              <a:buSzPts val="1800"/>
              <a:buChar char="-"/>
            </a:pPr>
            <a:r>
              <a:rPr lang="en">
                <a:solidFill>
                  <a:srgbClr val="4A86E8"/>
                </a:solidFill>
                <a:uFill>
                  <a:noFill/>
                </a:uFill>
                <a:hlinkClick r:id="rId3">
                  <a:extLst>
                    <a:ext uri="{A12FA001-AC4F-418D-AE19-62706E023703}">
                      <ahyp:hlinkClr val="tx"/>
                    </a:ext>
                  </a:extLst>
                </a:hlinkClick>
              </a:rPr>
              <a:t>Demo Video</a:t>
            </a:r>
            <a:endParaRPr>
              <a:solidFill>
                <a:srgbClr val="4A86E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Proper Method To create YouTube API Key 2020 . Share This Video : https://youtu.be/3jZ5vnv-LZc&#10;&#10;Step 1 : Sign in to Google Console Cloud : https://console.cloud.google.com&#10;&#10;Step 2 : Create project&#10;&#10;Step 3 :  Go To API'S and Services :  https://console.cloud.google.com/apis&#10;&#10;Step 4 : Select Your  project and Go to Library : https://console.cloud.google.com/apis/library&#10;&#10;Step 5 :  Click on YouTube Data API V3 : https://console.cloud.google.com/apis/library/youtube.googleapis.com&#10;&#10;Step 6 : Click on Enable  YouTube Data API V3&#10;&#10;Step 7 :  1 Create Credentials&#10;                2 Select YouTube Data API V3&#10;                3  Select Web Browser ( JavaScript ) &#10;                4  Tick on Public Data&#10;                5  Click On What credentials do i need &#10;&#10;Step 8 : Next Page You Will Get Your YouTube API Key&#10;&#10;Thank You For Watching&#10;&#10;_____________________________________________________________________________&#10;&#10;Featured Sites :&#10;&#10;https://www.webbyfan.com/&#10;.&#10;&#10;✪ Disclaimer : &#10;&#10;This Channel Does not Promote Any Illegal Content, Does not encourage any kind of illegal activities. All Contents Provided by this Channel is Meant for Fair Use Purpose Only. The information contained in This Video is strictly for Educational purposes. Therefore, if you wish to apply ideas contained in This Video, You are taking full Responsibility for Your Actions. The Owner, Admin, Author and Publisher of This YouTube Channel do not have any responsibilities for The contents of this Video." id="146" name="Google Shape;146;p26" title="how to create YouTube API Key 2020">
            <a:hlinkClick r:id="rId3"/>
          </p:cNvPr>
          <p:cNvPicPr preferRelativeResize="0"/>
          <p:nvPr/>
        </p:nvPicPr>
        <p:blipFill>
          <a:blip r:embed="rId4">
            <a:alphaModFix/>
          </a:blip>
          <a:stretch>
            <a:fillRect/>
          </a:stretch>
        </p:blipFill>
        <p:spPr>
          <a:xfrm>
            <a:off x="1149475" y="318875"/>
            <a:ext cx="6680425" cy="440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Various Methods That YouTube API Provides</a:t>
            </a:r>
            <a:endParaRPr/>
          </a:p>
        </p:txBody>
      </p:sp>
      <p:sp>
        <p:nvSpPr>
          <p:cNvPr id="152" name="Google Shape;152;p27"/>
          <p:cNvSpPr txBox="1"/>
          <p:nvPr>
            <p:ph idx="1" type="body"/>
          </p:nvPr>
        </p:nvSpPr>
        <p:spPr>
          <a:xfrm>
            <a:off x="311700" y="1152425"/>
            <a:ext cx="8520600" cy="35874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t/>
            </a:r>
            <a:endParaRPr>
              <a:solidFill>
                <a:srgbClr val="000000"/>
              </a:solidFill>
            </a:endParaRPr>
          </a:p>
          <a:p>
            <a:pPr indent="457200" lvl="0" marL="914400" rtl="0" algn="l">
              <a:spcBef>
                <a:spcPts val="1600"/>
              </a:spcBef>
              <a:spcAft>
                <a:spcPts val="0"/>
              </a:spcAft>
              <a:buNone/>
            </a:pPr>
            <a:r>
              <a:t/>
            </a:r>
            <a:endParaRPr>
              <a:solidFill>
                <a:srgbClr val="000000"/>
              </a:solidFill>
            </a:endParaRPr>
          </a:p>
          <a:p>
            <a:pPr indent="457200" lvl="0" marL="914400" rtl="0" algn="l">
              <a:spcBef>
                <a:spcPts val="1600"/>
              </a:spcBef>
              <a:spcAft>
                <a:spcPts val="0"/>
              </a:spcAft>
              <a:buNone/>
            </a:pPr>
            <a:r>
              <a:rPr lang="en">
                <a:solidFill>
                  <a:srgbClr val="000000"/>
                </a:solidFill>
              </a:rPr>
              <a:t>YouTube API provides numerous of methods to access both public and private data from the youtube. Users can get straightforward details like channel details, comments on the video, etc to more narrow details like the </a:t>
            </a:r>
            <a:r>
              <a:rPr lang="en">
                <a:solidFill>
                  <a:srgbClr val="000000"/>
                </a:solidFill>
              </a:rPr>
              <a:t>geographic</a:t>
            </a:r>
            <a:r>
              <a:rPr lang="en">
                <a:solidFill>
                  <a:srgbClr val="000000"/>
                </a:solidFill>
              </a:rPr>
              <a:t> diversity of </a:t>
            </a:r>
            <a:r>
              <a:rPr lang="en">
                <a:solidFill>
                  <a:srgbClr val="000000"/>
                </a:solidFill>
              </a:rPr>
              <a:t>viewers.</a:t>
            </a:r>
            <a:endParaRPr>
              <a:solidFill>
                <a:srgbClr val="000000"/>
              </a:solidFill>
            </a:endParaRPr>
          </a:p>
          <a:p>
            <a:pPr indent="457200" lvl="0" marL="914400" rtl="0" algn="l">
              <a:spcBef>
                <a:spcPts val="1600"/>
              </a:spcBef>
              <a:spcAft>
                <a:spcPts val="0"/>
              </a:spcAft>
              <a:buNone/>
            </a:pPr>
            <a:r>
              <a:rPr lang="en">
                <a:solidFill>
                  <a:srgbClr val="000000"/>
                </a:solidFill>
              </a:rPr>
              <a:t>But for accessing/changing private data of a channel such as making a video private/public or liking other video on behalf of the channel  requires accessing rights granted by channel owner.</a:t>
            </a:r>
            <a:endParaRPr>
              <a:solidFill>
                <a:srgbClr val="000000"/>
              </a:solidFill>
            </a:endParaRPr>
          </a:p>
          <a:p>
            <a:pPr indent="457200" lvl="0" marL="914400" rtl="0" algn="l">
              <a:spcBef>
                <a:spcPts val="1600"/>
              </a:spcBef>
              <a:spcAft>
                <a:spcPts val="0"/>
              </a:spcAft>
              <a:buNone/>
            </a:pPr>
            <a:r>
              <a:rPr lang="en">
                <a:solidFill>
                  <a:srgbClr val="000000"/>
                </a:solidFill>
              </a:rPr>
              <a:t>There are various scopes in Youtube API.</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457200" lvl="0" marL="914400" rtl="0" algn="l">
              <a:spcBef>
                <a:spcPts val="1600"/>
              </a:spcBef>
              <a:spcAft>
                <a:spcPts val="16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3.1 Different Resources of Youtube Data API </a:t>
            </a:r>
            <a:endParaRPr sz="2200"/>
          </a:p>
        </p:txBody>
      </p:sp>
      <p:sp>
        <p:nvSpPr>
          <p:cNvPr id="158" name="Google Shape;158;p28"/>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342900" lvl="0" marL="1828800" rtl="0" algn="l">
              <a:spcBef>
                <a:spcPts val="0"/>
              </a:spcBef>
              <a:spcAft>
                <a:spcPts val="0"/>
              </a:spcAft>
              <a:buClr>
                <a:srgbClr val="000000"/>
              </a:buClr>
              <a:buSzPts val="1800"/>
              <a:buAutoNum type="arabicPeriod"/>
            </a:pPr>
            <a:r>
              <a:rPr lang="en">
                <a:solidFill>
                  <a:srgbClr val="000000"/>
                </a:solidFill>
              </a:rPr>
              <a:t>Videos 	(</a:t>
            </a:r>
            <a:r>
              <a:rPr lang="en" sz="1400" u="sng">
                <a:solidFill>
                  <a:schemeClr val="accent5"/>
                </a:solidFill>
                <a:hlinkClick r:id="rId3">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Captions 	(</a:t>
            </a:r>
            <a:r>
              <a:rPr lang="en" sz="1400" u="sng">
                <a:solidFill>
                  <a:schemeClr val="accent5"/>
                </a:solidFill>
                <a:hlinkClick r:id="rId4">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Comments 	(</a:t>
            </a:r>
            <a:r>
              <a:rPr lang="en" sz="1400" u="sng">
                <a:solidFill>
                  <a:schemeClr val="accent5"/>
                </a:solidFill>
                <a:hlinkClick r:id="rId5">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CommentsThread	(</a:t>
            </a:r>
            <a:r>
              <a:rPr lang="en" sz="1400" u="sng">
                <a:solidFill>
                  <a:schemeClr val="accent5"/>
                </a:solidFill>
                <a:hlinkClick r:id="rId6">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VideoCategories	(</a:t>
            </a:r>
            <a:r>
              <a:rPr lang="en" sz="1400" u="sng">
                <a:solidFill>
                  <a:schemeClr val="accent5"/>
                </a:solidFill>
                <a:hlinkClick r:id="rId7">
                  <a:extLst>
                    <a:ext uri="{A12FA001-AC4F-418D-AE19-62706E023703}">
                      <ahyp:hlinkClr val="tx"/>
                    </a:ext>
                  </a:extLst>
                </a:hlinkClick>
              </a:rPr>
              <a:t>documentation</a:t>
            </a:r>
            <a:r>
              <a:rPr lang="en">
                <a:solidFill>
                  <a:srgbClr val="000000"/>
                </a:solidFill>
              </a:rPr>
              <a:t>)</a:t>
            </a:r>
            <a:endParaRPr>
              <a:solidFill>
                <a:srgbClr val="000000"/>
              </a:solidFill>
            </a:endParaRPr>
          </a:p>
          <a:p>
            <a:pPr indent="-336550" lvl="0" marL="1828800" rtl="0" algn="l">
              <a:spcBef>
                <a:spcPts val="0"/>
              </a:spcBef>
              <a:spcAft>
                <a:spcPts val="0"/>
              </a:spcAft>
              <a:buClr>
                <a:srgbClr val="000000"/>
              </a:buClr>
              <a:buSzPts val="1700"/>
              <a:buAutoNum type="arabicPeriod"/>
            </a:pPr>
            <a:r>
              <a:rPr lang="en">
                <a:solidFill>
                  <a:srgbClr val="202124"/>
                </a:solidFill>
              </a:rPr>
              <a:t>VideoAbuseReportReasons </a:t>
            </a:r>
            <a:r>
              <a:rPr lang="en">
                <a:solidFill>
                  <a:srgbClr val="000000"/>
                </a:solidFill>
              </a:rPr>
              <a:t>(</a:t>
            </a:r>
            <a:r>
              <a:rPr lang="en" sz="1400" u="sng">
                <a:solidFill>
                  <a:schemeClr val="accent5"/>
                </a:solidFill>
                <a:hlinkClick r:id="rId8">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Playlist 	(</a:t>
            </a:r>
            <a:r>
              <a:rPr lang="en" sz="1400" u="sng">
                <a:solidFill>
                  <a:schemeClr val="accent5"/>
                </a:solidFill>
                <a:hlinkClick r:id="rId9">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PlaylistItems	(</a:t>
            </a:r>
            <a:r>
              <a:rPr lang="en" sz="1400" u="sng">
                <a:solidFill>
                  <a:schemeClr val="accent5"/>
                </a:solidFill>
                <a:hlinkClick r:id="rId10">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Subscribers	(</a:t>
            </a:r>
            <a:r>
              <a:rPr lang="en" sz="1400" u="sng">
                <a:solidFill>
                  <a:schemeClr val="accent5"/>
                </a:solidFill>
                <a:hlinkClick r:id="rId11">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a:pPr>
            <a:r>
              <a:rPr lang="en">
                <a:solidFill>
                  <a:srgbClr val="000000"/>
                </a:solidFill>
              </a:rPr>
              <a:t>Thumbnails	(</a:t>
            </a:r>
            <a:r>
              <a:rPr lang="en" sz="1400" u="sng">
                <a:solidFill>
                  <a:schemeClr val="accent5"/>
                </a:solidFill>
                <a:hlinkClick r:id="rId12">
                  <a:extLst>
                    <a:ext uri="{A12FA001-AC4F-418D-AE19-62706E023703}">
                      <ahyp:hlinkClr val="tx"/>
                    </a:ext>
                  </a:extLst>
                </a:hlinkClick>
              </a:rPr>
              <a:t>documentation</a:t>
            </a:r>
            <a:r>
              <a:rPr lang="en">
                <a:solidFill>
                  <a:srgbClr val="000000"/>
                </a:solidFill>
              </a:rPr>
              <a:t>)</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4" name="Google Shape;164;p29"/>
          <p:cNvSpPr txBox="1"/>
          <p:nvPr>
            <p:ph idx="1" type="body"/>
          </p:nvPr>
        </p:nvSpPr>
        <p:spPr>
          <a:xfrm>
            <a:off x="382800" y="302075"/>
            <a:ext cx="8520600" cy="4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1828800" rtl="0" algn="l">
              <a:spcBef>
                <a:spcPts val="1600"/>
              </a:spcBef>
              <a:spcAft>
                <a:spcPts val="0"/>
              </a:spcAft>
              <a:buClr>
                <a:srgbClr val="000000"/>
              </a:buClr>
              <a:buSzPts val="1800"/>
              <a:buAutoNum type="arabicPeriod" startAt="10"/>
            </a:pPr>
            <a:r>
              <a:rPr lang="en">
                <a:solidFill>
                  <a:srgbClr val="000000"/>
                </a:solidFill>
              </a:rPr>
              <a:t>Watermarks	(</a:t>
            </a:r>
            <a:r>
              <a:rPr lang="en" sz="1400" u="sng">
                <a:solidFill>
                  <a:schemeClr val="accent5"/>
                </a:solidFill>
                <a:hlinkClick r:id="rId3">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Channels 	(</a:t>
            </a:r>
            <a:r>
              <a:rPr lang="en" sz="1400" u="sng">
                <a:solidFill>
                  <a:schemeClr val="accent5"/>
                </a:solidFill>
                <a:hlinkClick r:id="rId4">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Activities 	(</a:t>
            </a:r>
            <a:r>
              <a:rPr lang="en" sz="1400" u="sng">
                <a:solidFill>
                  <a:schemeClr val="hlink"/>
                </a:solidFill>
                <a:hlinkClick r:id="rId5"/>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ChannelBanners	(</a:t>
            </a:r>
            <a:r>
              <a:rPr lang="en" sz="1400" u="sng">
                <a:solidFill>
                  <a:schemeClr val="accent5"/>
                </a:solidFill>
                <a:hlinkClick r:id="rId6">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ChannelSection	(</a:t>
            </a:r>
            <a:r>
              <a:rPr lang="en" sz="1400" u="sng">
                <a:solidFill>
                  <a:schemeClr val="accent5"/>
                </a:solidFill>
                <a:hlinkClick r:id="rId7">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Search	(</a:t>
            </a:r>
            <a:r>
              <a:rPr lang="en" sz="1400" u="sng">
                <a:solidFill>
                  <a:schemeClr val="accent5"/>
                </a:solidFill>
                <a:hlinkClick r:id="rId8">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i18nLanguages	(</a:t>
            </a:r>
            <a:r>
              <a:rPr lang="en" sz="1400" u="sng">
                <a:solidFill>
                  <a:schemeClr val="accent5"/>
                </a:solidFill>
                <a:hlinkClick r:id="rId9">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I18nRegions	(</a:t>
            </a:r>
            <a:r>
              <a:rPr lang="en" sz="1400" u="sng">
                <a:solidFill>
                  <a:schemeClr val="accent5"/>
                </a:solidFill>
                <a:hlinkClick r:id="rId10">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Members	(</a:t>
            </a:r>
            <a:r>
              <a:rPr lang="en" sz="1400" u="sng">
                <a:solidFill>
                  <a:schemeClr val="accent5"/>
                </a:solidFill>
                <a:hlinkClick r:id="rId11">
                  <a:extLst>
                    <a:ext uri="{A12FA001-AC4F-418D-AE19-62706E023703}">
                      <ahyp:hlinkClr val="tx"/>
                    </a:ext>
                  </a:extLst>
                </a:hlinkClick>
              </a:rPr>
              <a:t>documentation</a:t>
            </a:r>
            <a:r>
              <a:rPr lang="en">
                <a:solidFill>
                  <a:srgbClr val="000000"/>
                </a:solidFill>
              </a:rPr>
              <a:t>)</a:t>
            </a:r>
            <a:endParaRPr>
              <a:solidFill>
                <a:srgbClr val="000000"/>
              </a:solidFill>
            </a:endParaRPr>
          </a:p>
          <a:p>
            <a:pPr indent="-342900" lvl="0" marL="1828800" rtl="0" algn="l">
              <a:spcBef>
                <a:spcPts val="0"/>
              </a:spcBef>
              <a:spcAft>
                <a:spcPts val="0"/>
              </a:spcAft>
              <a:buClr>
                <a:srgbClr val="000000"/>
              </a:buClr>
              <a:buSzPts val="1800"/>
              <a:buAutoNum type="arabicPeriod" startAt="10"/>
            </a:pPr>
            <a:r>
              <a:rPr lang="en">
                <a:solidFill>
                  <a:srgbClr val="000000"/>
                </a:solidFill>
              </a:rPr>
              <a:t>MembershipLevels	(</a:t>
            </a:r>
            <a:r>
              <a:rPr lang="en" sz="1400" u="sng">
                <a:solidFill>
                  <a:schemeClr val="accent5"/>
                </a:solidFill>
                <a:hlinkClick r:id="rId12">
                  <a:extLst>
                    <a:ext uri="{A12FA001-AC4F-418D-AE19-62706E023703}">
                      <ahyp:hlinkClr val="tx"/>
                    </a:ext>
                  </a:extLst>
                </a:hlinkClick>
              </a:rPr>
              <a:t>documentation</a:t>
            </a:r>
            <a:r>
              <a:rPr lang="en">
                <a:solidFill>
                  <a:srgbClr val="000000"/>
                </a:solidFill>
              </a:rPr>
              <a:t>)</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3.2 </a:t>
            </a:r>
            <a:r>
              <a:rPr lang="en" sz="2200"/>
              <a:t>Different methods for each of these Resources </a:t>
            </a:r>
            <a:endParaRPr sz="2200"/>
          </a:p>
        </p:txBody>
      </p:sp>
      <p:sp>
        <p:nvSpPr>
          <p:cNvPr id="170" name="Google Shape;170;p30"/>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000000"/>
                </a:solidFill>
              </a:rPr>
              <a:t>Example,</a:t>
            </a:r>
            <a:endParaRPr>
              <a:solidFill>
                <a:srgbClr val="000000"/>
              </a:solidFill>
            </a:endParaRPr>
          </a:p>
          <a:p>
            <a:pPr indent="0" lvl="0" marL="0" rtl="0" algn="l">
              <a:spcBef>
                <a:spcPts val="1600"/>
              </a:spcBef>
              <a:spcAft>
                <a:spcPts val="0"/>
              </a:spcAft>
              <a:buNone/>
            </a:pPr>
            <a:r>
              <a:rPr lang="en">
                <a:solidFill>
                  <a:srgbClr val="000000"/>
                </a:solidFill>
              </a:rPr>
              <a:t>			</a:t>
            </a:r>
            <a:r>
              <a:rPr lang="en">
                <a:solidFill>
                  <a:srgbClr val="000000"/>
                </a:solidFill>
              </a:rPr>
              <a:t>Videos </a:t>
            </a:r>
            <a:r>
              <a:rPr lang="en" sz="900">
                <a:solidFill>
                  <a:srgbClr val="000000"/>
                </a:solidFill>
              </a:rPr>
              <a:t>(</a:t>
            </a:r>
            <a:r>
              <a:rPr lang="en" sz="900" u="sng">
                <a:solidFill>
                  <a:schemeClr val="hlink"/>
                </a:solidFill>
                <a:hlinkClick r:id="rId3"/>
              </a:rPr>
              <a:t>documentation</a:t>
            </a:r>
            <a:r>
              <a:rPr lang="en" sz="900">
                <a:solidFill>
                  <a:srgbClr val="000000"/>
                </a:solidFill>
              </a:rPr>
              <a:t>)</a:t>
            </a:r>
            <a:endParaRPr sz="900">
              <a:solidFill>
                <a:srgbClr val="000000"/>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71" name="Google Shape;171;p30"/>
          <p:cNvPicPr preferRelativeResize="0"/>
          <p:nvPr/>
        </p:nvPicPr>
        <p:blipFill rotWithShape="1">
          <a:blip r:embed="rId4">
            <a:alphaModFix/>
          </a:blip>
          <a:srcRect b="-1224" l="-4601" r="-3928" t="0"/>
          <a:stretch/>
        </p:blipFill>
        <p:spPr>
          <a:xfrm>
            <a:off x="3328675" y="991225"/>
            <a:ext cx="5468449" cy="393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Real Life Use Cases</a:t>
            </a:r>
            <a:endParaRPr/>
          </a:p>
        </p:txBody>
      </p:sp>
      <p:sp>
        <p:nvSpPr>
          <p:cNvPr id="177" name="Google Shape;177;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rgbClr val="000000"/>
              </a:solidFill>
            </a:endParaRPr>
          </a:p>
          <a:p>
            <a:pPr indent="-342900" lvl="0" marL="1371600" rtl="0" algn="l">
              <a:spcBef>
                <a:spcPts val="1600"/>
              </a:spcBef>
              <a:spcAft>
                <a:spcPts val="0"/>
              </a:spcAft>
              <a:buClr>
                <a:srgbClr val="000000"/>
              </a:buClr>
              <a:buSzPts val="1800"/>
              <a:buAutoNum type="arabicPeriod"/>
            </a:pPr>
            <a:r>
              <a:rPr lang="en">
                <a:solidFill>
                  <a:srgbClr val="000000"/>
                </a:solidFill>
              </a:rPr>
              <a:t>Getting public channel statistics</a:t>
            </a:r>
            <a:endParaRPr>
              <a:solidFill>
                <a:srgbClr val="000000"/>
              </a:solidFill>
            </a:endParaRPr>
          </a:p>
          <a:p>
            <a:pPr indent="-342900" lvl="0" marL="1371600" rtl="0" algn="l">
              <a:spcBef>
                <a:spcPts val="0"/>
              </a:spcBef>
              <a:spcAft>
                <a:spcPts val="0"/>
              </a:spcAft>
              <a:buClr>
                <a:srgbClr val="000000"/>
              </a:buClr>
              <a:buSzPts val="1800"/>
              <a:buAutoNum type="arabicPeriod"/>
            </a:pPr>
            <a:r>
              <a:rPr lang="en">
                <a:solidFill>
                  <a:srgbClr val="000000"/>
                </a:solidFill>
              </a:rPr>
              <a:t>Accessing/ uploading videos locally via script</a:t>
            </a:r>
            <a:endParaRPr>
              <a:solidFill>
                <a:srgbClr val="000000"/>
              </a:solidFill>
            </a:endParaRPr>
          </a:p>
          <a:p>
            <a:pPr indent="-342900" lvl="0" marL="1371600" rtl="0" algn="l">
              <a:spcBef>
                <a:spcPts val="0"/>
              </a:spcBef>
              <a:spcAft>
                <a:spcPts val="0"/>
              </a:spcAft>
              <a:buClr>
                <a:srgbClr val="000000"/>
              </a:buClr>
              <a:buSzPts val="1800"/>
              <a:buAutoNum type="arabicPeriod"/>
            </a:pPr>
            <a:r>
              <a:rPr lang="en">
                <a:solidFill>
                  <a:srgbClr val="000000"/>
                </a:solidFill>
              </a:rPr>
              <a:t>Generating various data analytics (like country specific view count etc)</a:t>
            </a:r>
            <a:endParaRPr>
              <a:solidFill>
                <a:srgbClr val="000000"/>
              </a:solidFill>
            </a:endParaRPr>
          </a:p>
          <a:p>
            <a:pPr indent="-342900" lvl="0" marL="1371600" rtl="0" algn="l">
              <a:spcBef>
                <a:spcPts val="0"/>
              </a:spcBef>
              <a:spcAft>
                <a:spcPts val="0"/>
              </a:spcAft>
              <a:buClr>
                <a:srgbClr val="000000"/>
              </a:buClr>
              <a:buSzPts val="1800"/>
              <a:buAutoNum type="arabicPeriod"/>
            </a:pPr>
            <a:r>
              <a:rPr lang="en">
                <a:solidFill>
                  <a:srgbClr val="000000"/>
                </a:solidFill>
              </a:rPr>
              <a:t>Easily choosing best/ worst comments if there are lots of comments</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40525" y="13079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Details	:</a:t>
            </a:r>
            <a:endParaRPr/>
          </a:p>
        </p:txBody>
      </p:sp>
      <p:sp>
        <p:nvSpPr>
          <p:cNvPr id="73" name="Google Shape;73;p14"/>
          <p:cNvSpPr txBox="1"/>
          <p:nvPr>
            <p:ph idx="1" type="subTitle"/>
          </p:nvPr>
        </p:nvSpPr>
        <p:spPr>
          <a:xfrm>
            <a:off x="2136750" y="239168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Harsh Raj              (180010017)</a:t>
            </a:r>
            <a:endParaRPr sz="1900">
              <a:solidFill>
                <a:srgbClr val="000000"/>
              </a:solidFill>
            </a:endParaRPr>
          </a:p>
          <a:p>
            <a:pPr indent="0" lvl="0" marL="0" rtl="0" algn="ctr">
              <a:spcBef>
                <a:spcPts val="0"/>
              </a:spcBef>
              <a:spcAft>
                <a:spcPts val="0"/>
              </a:spcAft>
              <a:buNone/>
            </a:pPr>
            <a:r>
              <a:rPr lang="en" sz="1900">
                <a:solidFill>
                  <a:srgbClr val="000000"/>
                </a:solidFill>
              </a:rPr>
              <a:t>Manjeet Kapil       (180010021)</a:t>
            </a:r>
            <a:endParaRPr sz="1900">
              <a:solidFill>
                <a:srgbClr val="000000"/>
              </a:solidFill>
            </a:endParaRPr>
          </a:p>
          <a:p>
            <a:pPr indent="0" lvl="0" marL="0" rtl="0" algn="ctr">
              <a:spcBef>
                <a:spcPts val="0"/>
              </a:spcBef>
              <a:spcAft>
                <a:spcPts val="0"/>
              </a:spcAft>
              <a:buNone/>
            </a:pPr>
            <a:r>
              <a:rPr lang="en" sz="1900">
                <a:solidFill>
                  <a:srgbClr val="000000"/>
                </a:solidFill>
              </a:rPr>
              <a:t>Rupesh Kalantre  (180010029)</a:t>
            </a:r>
            <a:endParaRPr sz="1900">
              <a:solidFill>
                <a:srgbClr val="000000"/>
              </a:solidFill>
            </a:endParaRPr>
          </a:p>
          <a:p>
            <a:pPr indent="0" lvl="0" marL="0" rtl="0" algn="ctr">
              <a:spcBef>
                <a:spcPts val="0"/>
              </a:spcBef>
              <a:spcAft>
                <a:spcPts val="0"/>
              </a:spcAft>
              <a:buNone/>
            </a:pPr>
            <a:r>
              <a:rPr lang="en" sz="1900">
                <a:solidFill>
                  <a:srgbClr val="000000"/>
                </a:solidFill>
              </a:rPr>
              <a:t>Shriram Ghadge  (180010015)</a:t>
            </a:r>
            <a:endParaRPr sz="19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4.1    Getting channel statistics</a:t>
            </a:r>
            <a:endParaRPr sz="2800"/>
          </a:p>
        </p:txBody>
      </p:sp>
      <p:sp>
        <p:nvSpPr>
          <p:cNvPr id="183" name="Google Shape;183;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With the youtube api, getting the youtube channel statistics is as easy as calling a function with channel id/username as given parameters.</a:t>
            </a:r>
            <a:endParaRPr/>
          </a:p>
          <a:p>
            <a:pPr indent="0" lvl="0" marL="0" rtl="0" algn="l">
              <a:spcBef>
                <a:spcPts val="1600"/>
              </a:spcBef>
              <a:spcAft>
                <a:spcPts val="0"/>
              </a:spcAft>
              <a:buNone/>
            </a:pPr>
            <a:r>
              <a:t/>
            </a:r>
            <a:endParaRPr/>
          </a:p>
          <a:p>
            <a:pPr indent="457200" lvl="0" marL="2286000" rtl="0" algn="l">
              <a:spcBef>
                <a:spcPts val="1600"/>
              </a:spcBef>
              <a:spcAft>
                <a:spcPts val="1600"/>
              </a:spcAft>
              <a:buNone/>
            </a:pPr>
            <a:r>
              <a:rPr lang="en"/>
              <a:t>&lt;Screenshot&gt;</a:t>
            </a:r>
            <a:endParaRPr/>
          </a:p>
        </p:txBody>
      </p:sp>
      <p:pic>
        <p:nvPicPr>
          <p:cNvPr id="184" name="Google Shape;184;p32"/>
          <p:cNvPicPr preferRelativeResize="0"/>
          <p:nvPr/>
        </p:nvPicPr>
        <p:blipFill>
          <a:blip r:embed="rId3">
            <a:alphaModFix/>
          </a:blip>
          <a:stretch>
            <a:fillRect/>
          </a:stretch>
        </p:blipFill>
        <p:spPr>
          <a:xfrm>
            <a:off x="1767675" y="2391150"/>
            <a:ext cx="5608651"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Statistics Output :</a:t>
            </a:r>
            <a:endParaRPr sz="2800"/>
          </a:p>
        </p:txBody>
      </p:sp>
      <p:pic>
        <p:nvPicPr>
          <p:cNvPr id="190" name="Google Shape;190;p33"/>
          <p:cNvPicPr preferRelativeResize="0"/>
          <p:nvPr/>
        </p:nvPicPr>
        <p:blipFill>
          <a:blip r:embed="rId3">
            <a:alphaModFix/>
          </a:blip>
          <a:stretch>
            <a:fillRect/>
          </a:stretch>
        </p:blipFill>
        <p:spPr>
          <a:xfrm>
            <a:off x="1324750" y="1216600"/>
            <a:ext cx="6926276" cy="334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4.2    Uploading videos via script</a:t>
            </a:r>
            <a:endParaRPr sz="2800"/>
          </a:p>
        </p:txBody>
      </p:sp>
      <p:sp>
        <p:nvSpPr>
          <p:cNvPr id="196" name="Google Shape;196;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457200" lvl="0" marL="914400" rtl="0" algn="l">
              <a:spcBef>
                <a:spcPts val="1600"/>
              </a:spcBef>
              <a:spcAft>
                <a:spcPts val="0"/>
              </a:spcAft>
              <a:buNone/>
            </a:pPr>
            <a:r>
              <a:rPr lang="en"/>
              <a:t>With YouTube api, uploading videos becomes really easy. One may easily write script to upload lots of videos sequentially. This would save content creator’s time to great extent, compared to case when they upload each video manually.</a:t>
            </a:r>
            <a:endParaRPr/>
          </a:p>
          <a:p>
            <a:pPr indent="457200" lvl="0" marL="457200" rtl="0" algn="l">
              <a:spcBef>
                <a:spcPts val="1600"/>
              </a:spcBef>
              <a:spcAft>
                <a:spcPts val="0"/>
              </a:spcAft>
              <a:buNone/>
            </a:pPr>
            <a:r>
              <a:t/>
            </a:r>
            <a:endParaRPr sz="700"/>
          </a:p>
          <a:p>
            <a:pPr indent="-317500" lvl="0" marL="1828800" rtl="0" algn="l">
              <a:spcBef>
                <a:spcPts val="1600"/>
              </a:spcBef>
              <a:spcAft>
                <a:spcPts val="0"/>
              </a:spcAft>
              <a:buSzPts val="1400"/>
              <a:buChar char="●"/>
            </a:pPr>
            <a:r>
              <a:rPr lang="en" sz="1400" u="sng">
                <a:solidFill>
                  <a:srgbClr val="3C78D8"/>
                </a:solidFill>
                <a:hlinkClick r:id="rId3">
                  <a:extLst>
                    <a:ext uri="{A12FA001-AC4F-418D-AE19-62706E023703}">
                      <ahyp:hlinkClr val="tx"/>
                    </a:ext>
                  </a:extLst>
                </a:hlinkClick>
              </a:rPr>
              <a:t>Documentation</a:t>
            </a:r>
            <a:endParaRPr sz="1400">
              <a:solidFill>
                <a:srgbClr val="3C78D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4.3    Generating various data analytics</a:t>
            </a:r>
            <a:endParaRPr sz="2800"/>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a:p>
          <a:p>
            <a:pPr indent="457200" lvl="0" marL="914400" rtl="0" algn="l">
              <a:spcBef>
                <a:spcPts val="1600"/>
              </a:spcBef>
              <a:spcAft>
                <a:spcPts val="0"/>
              </a:spcAft>
              <a:buNone/>
            </a:pPr>
            <a:r>
              <a:rPr lang="en"/>
              <a:t>With the amount of methods provided for specific types of data, collecting/ extracting required data for data analysis/ machine learning has become insanely simple. One doesn’t have to spend hours cleaning data after scraping them using some web scraping library.</a:t>
            </a:r>
            <a:endParaRPr/>
          </a:p>
          <a:p>
            <a:pPr indent="457200" lvl="0" marL="914400" rtl="0" algn="l">
              <a:spcBef>
                <a:spcPts val="1600"/>
              </a:spcBef>
              <a:spcAft>
                <a:spcPts val="0"/>
              </a:spcAft>
              <a:buNone/>
            </a:pPr>
            <a:r>
              <a:t/>
            </a:r>
            <a:endParaRPr sz="100"/>
          </a:p>
          <a:p>
            <a:pPr indent="-317500" lvl="0" marL="1828800" rtl="0" algn="l">
              <a:spcBef>
                <a:spcPts val="1600"/>
              </a:spcBef>
              <a:spcAft>
                <a:spcPts val="0"/>
              </a:spcAft>
              <a:buSzPts val="1400"/>
              <a:buChar char="●"/>
            </a:pPr>
            <a:r>
              <a:rPr lang="en" sz="1400" u="sng">
                <a:solidFill>
                  <a:srgbClr val="3C78D8"/>
                </a:solidFill>
                <a:hlinkClick r:id="rId3">
                  <a:extLst>
                    <a:ext uri="{A12FA001-AC4F-418D-AE19-62706E023703}">
                      <ahyp:hlinkClr val="tx"/>
                    </a:ext>
                  </a:extLst>
                </a:hlinkClick>
              </a:rPr>
              <a:t>Documentation</a:t>
            </a:r>
            <a:endParaRPr sz="1400">
              <a:solidFill>
                <a:srgbClr val="3C78D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4.4    Ordering comments</a:t>
            </a:r>
            <a:endParaRPr sz="2800"/>
          </a:p>
        </p:txBody>
      </p:sp>
      <p:sp>
        <p:nvSpPr>
          <p:cNvPr id="208" name="Google Shape;208;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a:p>
          <a:p>
            <a:pPr indent="457200" lvl="0" marL="914400" rtl="0" algn="l">
              <a:spcBef>
                <a:spcPts val="1600"/>
              </a:spcBef>
              <a:spcAft>
                <a:spcPts val="0"/>
              </a:spcAft>
              <a:buNone/>
            </a:pPr>
            <a:r>
              <a:rPr lang="en"/>
              <a:t>Tasks like selecting most voted comment from thousands of comment on videos, can be made as simple as sorting an array using the youtube API, saving hours of manual work or writing web </a:t>
            </a:r>
            <a:r>
              <a:rPr lang="en"/>
              <a:t>scraper</a:t>
            </a:r>
            <a:r>
              <a:rPr lang="en"/>
              <a:t>.</a:t>
            </a:r>
            <a:endParaRPr/>
          </a:p>
          <a:p>
            <a:pPr indent="0" lvl="0" marL="0" rtl="0" algn="l">
              <a:spcBef>
                <a:spcPts val="1600"/>
              </a:spcBef>
              <a:spcAft>
                <a:spcPts val="0"/>
              </a:spcAft>
              <a:buNone/>
            </a:pPr>
            <a:r>
              <a:t/>
            </a:r>
            <a:endParaRPr sz="1000"/>
          </a:p>
          <a:p>
            <a:pPr indent="-317500" lvl="0" marL="2286000" rtl="0" algn="l">
              <a:spcBef>
                <a:spcPts val="1600"/>
              </a:spcBef>
              <a:spcAft>
                <a:spcPts val="0"/>
              </a:spcAft>
              <a:buSzPts val="1400"/>
              <a:buChar char="●"/>
            </a:pPr>
            <a:r>
              <a:rPr lang="en" sz="1400" u="sng">
                <a:solidFill>
                  <a:srgbClr val="3C78D8"/>
                </a:solidFill>
                <a:hlinkClick r:id="rId3">
                  <a:extLst>
                    <a:ext uri="{A12FA001-AC4F-418D-AE19-62706E023703}">
                      <ahyp:hlinkClr val="tx"/>
                    </a:ext>
                  </a:extLst>
                </a:hlinkClick>
              </a:rPr>
              <a:t>Documentation</a:t>
            </a:r>
            <a:endParaRPr sz="1400">
              <a:solidFill>
                <a:srgbClr val="3C78D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ctrTitle"/>
          </p:nvPr>
        </p:nvSpPr>
        <p:spPr>
          <a:xfrm>
            <a:off x="1003650" y="1843047"/>
            <a:ext cx="7136700" cy="72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t/>
            </a:r>
            <a:endParaRPr sz="2000"/>
          </a:p>
        </p:txBody>
      </p:sp>
      <p:sp>
        <p:nvSpPr>
          <p:cNvPr id="214" name="Google Shape;214;p37"/>
          <p:cNvSpPr txBox="1"/>
          <p:nvPr>
            <p:ph idx="1" type="subTitle"/>
          </p:nvPr>
        </p:nvSpPr>
        <p:spPr>
          <a:xfrm>
            <a:off x="2136750" y="2488564"/>
            <a:ext cx="4870500" cy="792600"/>
          </a:xfrm>
          <a:prstGeom prst="rect">
            <a:avLst/>
          </a:prstGeom>
        </p:spPr>
        <p:txBody>
          <a:bodyPr anchorCtr="0" anchor="t" bIns="91425" lIns="91425" spcFirstLastPara="1" rIns="91425" wrap="square" tIns="91425">
            <a:noAutofit/>
          </a:bodyPr>
          <a:lstStyle/>
          <a:p>
            <a:pPr indent="457200" lvl="0" marL="0" rtl="0" algn="ctr">
              <a:spcBef>
                <a:spcPts val="0"/>
              </a:spcBef>
              <a:spcAft>
                <a:spcPts val="0"/>
              </a:spcAft>
              <a:buNone/>
            </a:pPr>
            <a:r>
              <a:rPr lang="en"/>
              <a:t>For listening our presentation patiently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9" name="Google Shape;79;p15"/>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342900" lvl="0" marL="2286000" rtl="0" algn="l">
              <a:spcBef>
                <a:spcPts val="0"/>
              </a:spcBef>
              <a:spcAft>
                <a:spcPts val="0"/>
              </a:spcAft>
              <a:buClr>
                <a:srgbClr val="000000"/>
              </a:buClr>
              <a:buSzPts val="1800"/>
              <a:buAutoNum type="arabicPeriod"/>
            </a:pPr>
            <a:r>
              <a:rPr lang="en">
                <a:solidFill>
                  <a:srgbClr val="000000"/>
                </a:solidFill>
              </a:rPr>
              <a:t>API Definition and Youtube APIs</a:t>
            </a:r>
            <a:endParaRPr>
              <a:solidFill>
                <a:srgbClr val="000000"/>
              </a:solidFill>
            </a:endParaRPr>
          </a:p>
          <a:p>
            <a:pPr indent="-342900" lvl="0" marL="2286000" rtl="0" algn="l">
              <a:spcBef>
                <a:spcPts val="0"/>
              </a:spcBef>
              <a:spcAft>
                <a:spcPts val="0"/>
              </a:spcAft>
              <a:buClr>
                <a:srgbClr val="000000"/>
              </a:buClr>
              <a:buSzPts val="1800"/>
              <a:buAutoNum type="arabicPeriod"/>
            </a:pPr>
            <a:r>
              <a:rPr lang="en">
                <a:solidFill>
                  <a:srgbClr val="000000"/>
                </a:solidFill>
              </a:rPr>
              <a:t>Steps to access the YouTube API</a:t>
            </a:r>
            <a:endParaRPr>
              <a:solidFill>
                <a:srgbClr val="000000"/>
              </a:solidFill>
            </a:endParaRPr>
          </a:p>
          <a:p>
            <a:pPr indent="-342900" lvl="0" marL="2286000" rtl="0" algn="l">
              <a:spcBef>
                <a:spcPts val="0"/>
              </a:spcBef>
              <a:spcAft>
                <a:spcPts val="0"/>
              </a:spcAft>
              <a:buClr>
                <a:srgbClr val="000000"/>
              </a:buClr>
              <a:buSzPts val="1800"/>
              <a:buAutoNum type="arabicPeriod"/>
            </a:pPr>
            <a:r>
              <a:rPr lang="en">
                <a:solidFill>
                  <a:srgbClr val="000000"/>
                </a:solidFill>
              </a:rPr>
              <a:t>Various Methods that YouTube API provides</a:t>
            </a:r>
            <a:endParaRPr>
              <a:solidFill>
                <a:srgbClr val="000000"/>
              </a:solidFill>
            </a:endParaRPr>
          </a:p>
          <a:p>
            <a:pPr indent="-342900" lvl="0" marL="2286000" rtl="0" algn="l">
              <a:spcBef>
                <a:spcPts val="0"/>
              </a:spcBef>
              <a:spcAft>
                <a:spcPts val="0"/>
              </a:spcAft>
              <a:buClr>
                <a:srgbClr val="000000"/>
              </a:buClr>
              <a:buSzPts val="1800"/>
              <a:buAutoNum type="arabicPeriod"/>
            </a:pPr>
            <a:r>
              <a:rPr lang="en">
                <a:solidFill>
                  <a:srgbClr val="000000"/>
                </a:solidFill>
              </a:rPr>
              <a:t>Various real life use cases scenarios of this API</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90525"/>
            <a:ext cx="8520600" cy="707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a:t>What Is An API ?</a:t>
            </a:r>
            <a:endParaRPr/>
          </a:p>
        </p:txBody>
      </p:sp>
      <p:sp>
        <p:nvSpPr>
          <p:cNvPr id="85" name="Google Shape;85;p16"/>
          <p:cNvSpPr txBox="1"/>
          <p:nvPr>
            <p:ph idx="1" type="body"/>
          </p:nvPr>
        </p:nvSpPr>
        <p:spPr>
          <a:xfrm>
            <a:off x="311700" y="14118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50">
              <a:solidFill>
                <a:srgbClr val="4D5156"/>
              </a:solidFill>
              <a:highlight>
                <a:srgbClr val="FFFFFF"/>
              </a:highlight>
              <a:latin typeface="Roboto"/>
              <a:ea typeface="Roboto"/>
              <a:cs typeface="Roboto"/>
              <a:sym typeface="Roboto"/>
            </a:endParaRPr>
          </a:p>
          <a:p>
            <a:pPr indent="457200" lvl="0" marL="914400" rtl="0" algn="l">
              <a:spcBef>
                <a:spcPts val="1600"/>
              </a:spcBef>
              <a:spcAft>
                <a:spcPts val="0"/>
              </a:spcAft>
              <a:buNone/>
            </a:pPr>
            <a:r>
              <a:rPr lang="en" sz="1600">
                <a:solidFill>
                  <a:srgbClr val="000000"/>
                </a:solidFill>
                <a:highlight>
                  <a:srgbClr val="FFFFFF"/>
                </a:highlight>
                <a:latin typeface="Roboto"/>
                <a:ea typeface="Roboto"/>
                <a:cs typeface="Roboto"/>
                <a:sym typeface="Roboto"/>
              </a:rPr>
              <a:t>An application programming interface (API) is a computing interface which defines interactions between multiple software intermediaries.</a:t>
            </a:r>
            <a:endParaRPr sz="16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300">
              <a:solidFill>
                <a:srgbClr val="000000"/>
              </a:solidFill>
              <a:highlight>
                <a:srgbClr val="FFFFFF"/>
              </a:highlight>
              <a:latin typeface="Roboto"/>
              <a:ea typeface="Roboto"/>
              <a:cs typeface="Roboto"/>
              <a:sym typeface="Roboto"/>
            </a:endParaRPr>
          </a:p>
          <a:p>
            <a:pPr indent="457200" lvl="0" marL="914400" rtl="0" algn="l">
              <a:spcBef>
                <a:spcPts val="1600"/>
              </a:spcBef>
              <a:spcAft>
                <a:spcPts val="0"/>
              </a:spcAft>
              <a:buNone/>
            </a:pPr>
            <a:r>
              <a:rPr lang="en" sz="1600">
                <a:solidFill>
                  <a:srgbClr val="000000"/>
                </a:solidFill>
                <a:highlight>
                  <a:srgbClr val="FFFFFF"/>
                </a:highlight>
                <a:latin typeface="Roboto"/>
                <a:ea typeface="Roboto"/>
                <a:cs typeface="Roboto"/>
                <a:sym typeface="Roboto"/>
              </a:rPr>
              <a:t>It defines the kinds of calls or requests that can be made, how to make them, the data formats that should be used, the conventions to follow, etc</a:t>
            </a:r>
            <a:endParaRPr sz="16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50">
              <a:solidFill>
                <a:srgbClr val="FF00FF"/>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0" y="278998"/>
            <a:ext cx="9143999" cy="40122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Youtube API</a:t>
            </a:r>
            <a:endParaRPr/>
          </a:p>
        </p:txBody>
      </p:sp>
      <p:sp>
        <p:nvSpPr>
          <p:cNvPr id="98" name="Google Shape;98;p18"/>
          <p:cNvSpPr txBox="1"/>
          <p:nvPr>
            <p:ph idx="1" type="body"/>
          </p:nvPr>
        </p:nvSpPr>
        <p:spPr>
          <a:xfrm>
            <a:off x="311700" y="1266325"/>
            <a:ext cx="8520600" cy="3302700"/>
          </a:xfrm>
          <a:prstGeom prst="rect">
            <a:avLst/>
          </a:prstGeom>
          <a:effectLst>
            <a:outerShdw blurRad="57150" rotWithShape="0" algn="bl" dir="5400000" dist="19050">
              <a:srgbClr val="00FF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457200" lvl="0" marL="914400" rtl="0" algn="just">
              <a:spcBef>
                <a:spcPts val="1600"/>
              </a:spcBef>
              <a:spcAft>
                <a:spcPts val="0"/>
              </a:spcAft>
              <a:buNone/>
            </a:pPr>
            <a:r>
              <a:rPr lang="en" sz="1600">
                <a:solidFill>
                  <a:srgbClr val="000000"/>
                </a:solidFill>
              </a:rPr>
              <a:t>The youtube APIs and Tools let you bring the Youtube experience to your webpage, application , or device.</a:t>
            </a:r>
            <a:endParaRPr sz="1600">
              <a:solidFill>
                <a:srgbClr val="000000"/>
              </a:solidFill>
            </a:endParaRPr>
          </a:p>
          <a:p>
            <a:pPr indent="457200" lvl="0" marL="914400" rtl="0" algn="just">
              <a:spcBef>
                <a:spcPts val="1600"/>
              </a:spcBef>
              <a:spcAft>
                <a:spcPts val="1600"/>
              </a:spcAft>
              <a:buNone/>
            </a:pPr>
            <a:r>
              <a:rPr lang="en" sz="1600">
                <a:solidFill>
                  <a:srgbClr val="000000"/>
                </a:solidFill>
              </a:rPr>
              <a:t>It is possible to search for videos, retrieve standard feeds, and see related content. A program can also authenticate as a user to upload videos, modify user playlists, and more.</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Youtube APIs</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	Youtube is having mainly two APIs</a:t>
            </a:r>
            <a:endParaRPr b="1" sz="1600">
              <a:solidFill>
                <a:srgbClr val="000000"/>
              </a:solidFill>
              <a:latin typeface="Arial"/>
              <a:ea typeface="Arial"/>
              <a:cs typeface="Arial"/>
              <a:sym typeface="Arial"/>
            </a:endParaRPr>
          </a:p>
          <a:p>
            <a:pPr indent="-330200" lvl="0" marL="1828800" rtl="0" algn="l">
              <a:spcBef>
                <a:spcPts val="1600"/>
              </a:spcBef>
              <a:spcAft>
                <a:spcPts val="0"/>
              </a:spcAft>
              <a:buClr>
                <a:srgbClr val="000000"/>
              </a:buClr>
              <a:buSzPts val="1600"/>
              <a:buFont typeface="Arial"/>
              <a:buAutoNum type="arabicPeriod"/>
            </a:pPr>
            <a:r>
              <a:rPr i="1" lang="en" sz="1600">
                <a:solidFill>
                  <a:srgbClr val="000000"/>
                </a:solidFill>
                <a:latin typeface="Arial"/>
                <a:ea typeface="Arial"/>
                <a:cs typeface="Arial"/>
                <a:sym typeface="Arial"/>
              </a:rPr>
              <a:t>Data and analysis API</a:t>
            </a:r>
            <a:endParaRPr i="1" sz="1600">
              <a:solidFill>
                <a:srgbClr val="000000"/>
              </a:solidFill>
              <a:latin typeface="Arial"/>
              <a:ea typeface="Arial"/>
              <a:cs typeface="Arial"/>
              <a:sym typeface="Arial"/>
            </a:endParaRPr>
          </a:p>
          <a:p>
            <a:pPr indent="-330200" lvl="0" marL="1828800" rtl="0" algn="l">
              <a:spcBef>
                <a:spcPts val="1000"/>
              </a:spcBef>
              <a:spcAft>
                <a:spcPts val="0"/>
              </a:spcAft>
              <a:buClr>
                <a:srgbClr val="000000"/>
              </a:buClr>
              <a:buSzPts val="1600"/>
              <a:buFont typeface="Arial"/>
              <a:buAutoNum type="arabicPeriod"/>
            </a:pPr>
            <a:r>
              <a:rPr i="1" lang="en" sz="1600">
                <a:solidFill>
                  <a:srgbClr val="000000"/>
                </a:solidFill>
                <a:latin typeface="Arial"/>
                <a:ea typeface="Arial"/>
                <a:cs typeface="Arial"/>
                <a:sym typeface="Arial"/>
              </a:rPr>
              <a:t>Player and Players API</a:t>
            </a:r>
            <a:endParaRPr i="1" sz="1600">
              <a:solidFill>
                <a:srgbClr val="000000"/>
              </a:solidFill>
              <a:latin typeface="Arial"/>
              <a:ea typeface="Arial"/>
              <a:cs typeface="Arial"/>
              <a:sym typeface="Arial"/>
            </a:endParaRPr>
          </a:p>
          <a:p>
            <a:pPr indent="0" lvl="0" marL="0" rtl="0" algn="l">
              <a:spcBef>
                <a:spcPts val="1600"/>
              </a:spcBef>
              <a:spcAft>
                <a:spcPts val="0"/>
              </a:spcAft>
              <a:buNone/>
            </a:pPr>
            <a:r>
              <a:t/>
            </a:r>
            <a:endParaRPr b="1" sz="100">
              <a:solidFill>
                <a:srgbClr val="000000"/>
              </a:solidFill>
              <a:latin typeface="Arial"/>
              <a:ea typeface="Arial"/>
              <a:cs typeface="Arial"/>
              <a:sym typeface="Arial"/>
            </a:endParaRPr>
          </a:p>
          <a:p>
            <a:pPr indent="-330200" lvl="0" marL="914400" rtl="0" algn="l">
              <a:spcBef>
                <a:spcPts val="1600"/>
              </a:spcBef>
              <a:spcAft>
                <a:spcPts val="0"/>
              </a:spcAft>
              <a:buClr>
                <a:srgbClr val="000000"/>
              </a:buClr>
              <a:buSzPts val="1600"/>
              <a:buFont typeface="Arial"/>
              <a:buAutoNum type="arabicPeriod"/>
            </a:pPr>
            <a:r>
              <a:rPr b="1" lang="en" sz="1600">
                <a:solidFill>
                  <a:srgbClr val="000000"/>
                </a:solidFill>
                <a:latin typeface="Arial"/>
                <a:ea typeface="Arial"/>
                <a:cs typeface="Arial"/>
                <a:sym typeface="Arial"/>
              </a:rPr>
              <a:t>Data and Analytics APIs :</a:t>
            </a:r>
            <a:endParaRPr b="1" sz="1600">
              <a:solidFill>
                <a:srgbClr val="000000"/>
              </a:solidFill>
              <a:latin typeface="Arial"/>
              <a:ea typeface="Arial"/>
              <a:cs typeface="Arial"/>
              <a:sym typeface="Arial"/>
            </a:endParaRPr>
          </a:p>
          <a:p>
            <a:pPr indent="457200" lvl="0" marL="1371600" rtl="0" algn="l">
              <a:spcBef>
                <a:spcPts val="1600"/>
              </a:spcBef>
              <a:spcAft>
                <a:spcPts val="0"/>
              </a:spcAft>
              <a:buNone/>
            </a:pPr>
            <a:r>
              <a:rPr lang="en" sz="1600">
                <a:solidFill>
                  <a:srgbClr val="000000"/>
                </a:solidFill>
              </a:rPr>
              <a:t>The Data and Analytics APIs section briefly describes APIs that let your application access features and data normally available on the YouTube website : such as no. of likes on a video, no. of subs to a channel.</a:t>
            </a:r>
            <a:endParaRPr b="1" sz="1600">
              <a:solidFill>
                <a:srgbClr val="000000"/>
              </a:solidFill>
              <a:latin typeface="Arial"/>
              <a:ea typeface="Arial"/>
              <a:cs typeface="Arial"/>
              <a:sym typeface="Aria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2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0" name="Google Shape;110;p20"/>
          <p:cNvSpPr txBox="1"/>
          <p:nvPr>
            <p:ph idx="1" type="body"/>
          </p:nvPr>
        </p:nvSpPr>
        <p:spPr>
          <a:xfrm>
            <a:off x="311700" y="920525"/>
            <a:ext cx="85206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	2. </a:t>
            </a:r>
            <a:r>
              <a:rPr b="1" lang="en" sz="1600">
                <a:solidFill>
                  <a:srgbClr val="000000"/>
                </a:solidFill>
                <a:latin typeface="Arial"/>
                <a:ea typeface="Arial"/>
                <a:cs typeface="Arial"/>
                <a:sym typeface="Arial"/>
              </a:rPr>
              <a:t>Players and Player APIs :</a:t>
            </a:r>
            <a:endParaRPr b="1" sz="1600">
              <a:solidFill>
                <a:srgbClr val="000000"/>
              </a:solidFill>
              <a:latin typeface="Arial"/>
              <a:ea typeface="Arial"/>
              <a:cs typeface="Arial"/>
              <a:sym typeface="Arial"/>
            </a:endParaRPr>
          </a:p>
          <a:p>
            <a:pPr indent="0" lvl="0" marL="914400" rtl="0" algn="l">
              <a:spcBef>
                <a:spcPts val="1800"/>
              </a:spcBef>
              <a:spcAft>
                <a:spcPts val="0"/>
              </a:spcAft>
              <a:buNone/>
            </a:pPr>
            <a:r>
              <a:t/>
            </a:r>
            <a:endParaRPr b="1" sz="1600">
              <a:solidFill>
                <a:srgbClr val="000000"/>
              </a:solidFill>
              <a:latin typeface="Arial"/>
              <a:ea typeface="Arial"/>
              <a:cs typeface="Arial"/>
              <a:sym typeface="Arial"/>
            </a:endParaRPr>
          </a:p>
          <a:p>
            <a:pPr indent="457200" lvl="0" marL="1371600" rtl="0" algn="l">
              <a:spcBef>
                <a:spcPts val="400"/>
              </a:spcBef>
              <a:spcAft>
                <a:spcPts val="0"/>
              </a:spcAft>
              <a:buNone/>
            </a:pPr>
            <a:r>
              <a:rPr lang="en" sz="1600">
                <a:solidFill>
                  <a:srgbClr val="000000"/>
                </a:solidFill>
              </a:rPr>
              <a:t>The Data and Analytics APIs section briefly describes APIs that let your application access features and data normally available on the YouTube website : such as no. of likes on a video, no. of subs to a channel.</a:t>
            </a:r>
            <a:endParaRPr b="1" sz="1600">
              <a:solidFill>
                <a:srgbClr val="000000"/>
              </a:solidFill>
              <a:latin typeface="Arial"/>
              <a:ea typeface="Arial"/>
              <a:cs typeface="Arial"/>
              <a:sym typeface="Arial"/>
            </a:endParaRPr>
          </a:p>
          <a:p>
            <a:pPr indent="457200" lvl="0" marL="1371600" rtl="0" algn="l">
              <a:spcBef>
                <a:spcPts val="1600"/>
              </a:spcBef>
              <a:spcAft>
                <a:spcPts val="0"/>
              </a:spcAft>
              <a:buNone/>
            </a:pPr>
            <a:r>
              <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Useful things to do with APIs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42900" lvl="0" marL="1828800" rtl="0" algn="l">
              <a:spcBef>
                <a:spcPts val="1600"/>
              </a:spcBef>
              <a:spcAft>
                <a:spcPts val="0"/>
              </a:spcAft>
              <a:buClr>
                <a:srgbClr val="000000"/>
              </a:buClr>
              <a:buSzPts val="1800"/>
              <a:buChar char="❏"/>
            </a:pPr>
            <a:r>
              <a:rPr lang="en">
                <a:solidFill>
                  <a:srgbClr val="000000"/>
                </a:solidFill>
              </a:rPr>
              <a:t>Upload</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Search</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Rate a video(Like/Dislike)</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Comment</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Add a playlist</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Retrieve Insight video statistics</a:t>
            </a:r>
            <a:endParaRPr>
              <a:solidFill>
                <a:srgbClr val="000000"/>
              </a:solidFill>
            </a:endParaRPr>
          </a:p>
          <a:p>
            <a:pPr indent="-342900" lvl="0" marL="1828800" rtl="0" algn="l">
              <a:spcBef>
                <a:spcPts val="0"/>
              </a:spcBef>
              <a:spcAft>
                <a:spcPts val="0"/>
              </a:spcAft>
              <a:buClr>
                <a:srgbClr val="000000"/>
              </a:buClr>
              <a:buSzPts val="1800"/>
              <a:buChar char="❏"/>
            </a:pPr>
            <a:r>
              <a:rPr lang="en">
                <a:solidFill>
                  <a:srgbClr val="000000"/>
                </a:solidFill>
              </a:rPr>
              <a:t>And much more!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