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1" r:id="rId16"/>
    <p:sldId id="272" r:id="rId17"/>
    <p:sldId id="273" r:id="rId18"/>
    <p:sldId id="274" r:id="rId1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p:scale>
          <a:sx n="75" d="100"/>
          <a:sy n="75" d="100"/>
        </p:scale>
        <p:origin x="1308" y="6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9" name="Group 18"/>
          <p:cNvGrpSpPr/>
          <p:nvPr/>
        </p:nvGrpSpPr>
        <p:grpSpPr>
          <a:xfrm>
            <a:off x="546100" y="-4763"/>
            <a:ext cx="5014912" cy="6862763"/>
            <a:chOff x="2928938" y="-4763"/>
            <a:chExt cx="5014912" cy="6862763"/>
          </a:xfrm>
        </p:grpSpPr>
        <p:sp>
          <p:nvSpPr>
            <p:cNvPr id="22" name="Freeform 6"/>
            <p:cNvSpPr/>
            <p:nvPr/>
          </p:nvSpPr>
          <p:spPr bwMode="auto">
            <a:xfrm>
              <a:off x="3367088" y="-4763"/>
              <a:ext cx="1063625" cy="2782888"/>
            </a:xfrm>
            <a:custGeom>
              <a:avLst/>
              <a:gdLst/>
              <a:ahLst/>
              <a:cxnLst/>
              <a:rect l="0" t="0" r="r" b="b"/>
              <a:pathLst>
                <a:path w="670" h="1753">
                  <a:moveTo>
                    <a:pt x="0" y="1696"/>
                  </a:moveTo>
                  <a:lnTo>
                    <a:pt x="225" y="1753"/>
                  </a:lnTo>
                  <a:lnTo>
                    <a:pt x="670" y="0"/>
                  </a:lnTo>
                  <a:lnTo>
                    <a:pt x="430" y="0"/>
                  </a:lnTo>
                  <a:lnTo>
                    <a:pt x="0" y="1696"/>
                  </a:lnTo>
                  <a:close/>
                </a:path>
              </a:pathLst>
            </a:custGeom>
            <a:solidFill>
              <a:schemeClr val="accent1"/>
            </a:solidFill>
            <a:ln>
              <a:noFill/>
            </a:ln>
          </p:spPr>
        </p:sp>
        <p:sp>
          <p:nvSpPr>
            <p:cNvPr id="23" name="Freeform 7"/>
            <p:cNvSpPr/>
            <p:nvPr/>
          </p:nvSpPr>
          <p:spPr bwMode="auto">
            <a:xfrm>
              <a:off x="2928938" y="-4763"/>
              <a:ext cx="1035050" cy="2673350"/>
            </a:xfrm>
            <a:custGeom>
              <a:avLst/>
              <a:gdLst/>
              <a:ahLst/>
              <a:cxnLst/>
              <a:rect l="0" t="0" r="r" b="b"/>
              <a:pathLst>
                <a:path w="652" h="1684">
                  <a:moveTo>
                    <a:pt x="225" y="1684"/>
                  </a:moveTo>
                  <a:lnTo>
                    <a:pt x="652" y="0"/>
                  </a:lnTo>
                  <a:lnTo>
                    <a:pt x="411" y="0"/>
                  </a:lnTo>
                  <a:lnTo>
                    <a:pt x="0" y="1627"/>
                  </a:lnTo>
                  <a:lnTo>
                    <a:pt x="219" y="1681"/>
                  </a:lnTo>
                  <a:lnTo>
                    <a:pt x="225" y="1684"/>
                  </a:lnTo>
                  <a:close/>
                </a:path>
              </a:pathLst>
            </a:custGeom>
            <a:solidFill>
              <a:schemeClr val="tx1">
                <a:lumMod val="65000"/>
                <a:lumOff val="35000"/>
              </a:schemeClr>
            </a:solidFill>
            <a:ln>
              <a:noFill/>
            </a:ln>
          </p:spPr>
        </p:sp>
        <p:sp>
          <p:nvSpPr>
            <p:cNvPr id="24" name="Freeform 9"/>
            <p:cNvSpPr/>
            <p:nvPr/>
          </p:nvSpPr>
          <p:spPr bwMode="auto">
            <a:xfrm>
              <a:off x="2928938" y="2582862"/>
              <a:ext cx="2693987" cy="4275138"/>
            </a:xfrm>
            <a:custGeom>
              <a:avLst/>
              <a:gdLst/>
              <a:ahLst/>
              <a:cxnLst/>
              <a:rect l="0" t="0" r="r" b="b"/>
              <a:pathLst>
                <a:path w="1697" h="2693">
                  <a:moveTo>
                    <a:pt x="0" y="0"/>
                  </a:moveTo>
                  <a:lnTo>
                    <a:pt x="1622" y="2693"/>
                  </a:lnTo>
                  <a:lnTo>
                    <a:pt x="1697" y="2693"/>
                  </a:lnTo>
                  <a:lnTo>
                    <a:pt x="0" y="0"/>
                  </a:lnTo>
                  <a:close/>
                </a:path>
              </a:pathLst>
            </a:custGeom>
            <a:solidFill>
              <a:schemeClr val="tx1">
                <a:lumMod val="85000"/>
                <a:lumOff val="15000"/>
              </a:schemeClr>
            </a:solidFill>
            <a:ln>
              <a:noFill/>
            </a:ln>
          </p:spPr>
        </p:sp>
        <p:sp>
          <p:nvSpPr>
            <p:cNvPr id="25" name="Freeform 10"/>
            <p:cNvSpPr/>
            <p:nvPr/>
          </p:nvSpPr>
          <p:spPr bwMode="auto">
            <a:xfrm>
              <a:off x="3371850" y="2692400"/>
              <a:ext cx="3332162" cy="4165600"/>
            </a:xfrm>
            <a:custGeom>
              <a:avLst/>
              <a:gdLst/>
              <a:ahLst/>
              <a:cxnLst/>
              <a:rect l="0" t="0" r="r" b="b"/>
              <a:pathLst>
                <a:path w="2099" h="2624">
                  <a:moveTo>
                    <a:pt x="2099" y="2624"/>
                  </a:moveTo>
                  <a:lnTo>
                    <a:pt x="0" y="0"/>
                  </a:lnTo>
                  <a:lnTo>
                    <a:pt x="2021" y="2624"/>
                  </a:lnTo>
                  <a:lnTo>
                    <a:pt x="2099" y="2624"/>
                  </a:lnTo>
                  <a:close/>
                </a:path>
              </a:pathLst>
            </a:custGeom>
            <a:solidFill>
              <a:schemeClr val="accent1">
                <a:lumMod val="50000"/>
              </a:schemeClr>
            </a:solidFill>
            <a:ln>
              <a:noFill/>
            </a:ln>
          </p:spPr>
        </p:sp>
        <p:sp>
          <p:nvSpPr>
            <p:cNvPr id="26" name="Freeform 11"/>
            <p:cNvSpPr/>
            <p:nvPr/>
          </p:nvSpPr>
          <p:spPr bwMode="auto">
            <a:xfrm>
              <a:off x="3367088" y="2687637"/>
              <a:ext cx="4576762" cy="4170363"/>
            </a:xfrm>
            <a:custGeom>
              <a:avLst/>
              <a:gdLst/>
              <a:ahLst/>
              <a:cxnLst/>
              <a:rect l="0" t="0" r="r" b="b"/>
              <a:pathLst>
                <a:path w="2883" h="2627">
                  <a:moveTo>
                    <a:pt x="0" y="0"/>
                  </a:moveTo>
                  <a:lnTo>
                    <a:pt x="3" y="3"/>
                  </a:lnTo>
                  <a:lnTo>
                    <a:pt x="2102" y="2627"/>
                  </a:lnTo>
                  <a:lnTo>
                    <a:pt x="2883" y="2627"/>
                  </a:lnTo>
                  <a:lnTo>
                    <a:pt x="225" y="57"/>
                  </a:lnTo>
                  <a:lnTo>
                    <a:pt x="0" y="0"/>
                  </a:lnTo>
                  <a:close/>
                </a:path>
              </a:pathLst>
            </a:custGeom>
            <a:solidFill>
              <a:schemeClr val="accent1">
                <a:lumMod val="75000"/>
              </a:schemeClr>
            </a:solidFill>
            <a:ln>
              <a:noFill/>
            </a:ln>
          </p:spPr>
        </p:sp>
        <p:sp>
          <p:nvSpPr>
            <p:cNvPr id="27" name="Freeform 12"/>
            <p:cNvSpPr/>
            <p:nvPr/>
          </p:nvSpPr>
          <p:spPr bwMode="auto">
            <a:xfrm>
              <a:off x="2928938" y="2578100"/>
              <a:ext cx="3584575" cy="4279900"/>
            </a:xfrm>
            <a:custGeom>
              <a:avLst/>
              <a:gdLst/>
              <a:ahLst/>
              <a:cxnLst/>
              <a:rect l="0" t="0" r="r" b="b"/>
              <a:pathLst>
                <a:path w="2258" h="2696">
                  <a:moveTo>
                    <a:pt x="2258" y="2696"/>
                  </a:moveTo>
                  <a:lnTo>
                    <a:pt x="264" y="111"/>
                  </a:lnTo>
                  <a:lnTo>
                    <a:pt x="228" y="60"/>
                  </a:lnTo>
                  <a:lnTo>
                    <a:pt x="225" y="57"/>
                  </a:lnTo>
                  <a:lnTo>
                    <a:pt x="0" y="0"/>
                  </a:lnTo>
                  <a:lnTo>
                    <a:pt x="0" y="3"/>
                  </a:lnTo>
                  <a:lnTo>
                    <a:pt x="1697" y="2696"/>
                  </a:lnTo>
                  <a:lnTo>
                    <a:pt x="2258" y="2696"/>
                  </a:lnTo>
                  <a:close/>
                </a:path>
              </a:pathLst>
            </a:custGeom>
            <a:solidFill>
              <a:schemeClr val="tx1">
                <a:lumMod val="75000"/>
                <a:lumOff val="25000"/>
              </a:schemeClr>
            </a:solidFill>
            <a:ln>
              <a:noFill/>
            </a:ln>
          </p:spPr>
        </p:sp>
      </p:grpSp>
      <p:sp>
        <p:nvSpPr>
          <p:cNvPr id="2" name="Title 1"/>
          <p:cNvSpPr>
            <a:spLocks noGrp="1"/>
          </p:cNvSpPr>
          <p:nvPr>
            <p:ph type="ctrTitle"/>
          </p:nvPr>
        </p:nvSpPr>
        <p:spPr>
          <a:xfrm>
            <a:off x="2928401" y="1380068"/>
            <a:ext cx="8574622" cy="2616199"/>
          </a:xfrm>
        </p:spPr>
        <p:txBody>
          <a:bodyPr anchor="b">
            <a:normAutofit/>
          </a:bodyPr>
          <a:lstStyle>
            <a:lvl1pPr algn="r">
              <a:defRPr sz="6000">
                <a:effectLst/>
              </a:defRPr>
            </a:lvl1pPr>
          </a:lstStyle>
          <a:p>
            <a:r>
              <a:rPr lang="en-US"/>
              <a:t>Click to edit Master title style</a:t>
            </a:r>
            <a:endParaRPr lang="en-US" dirty="0"/>
          </a:p>
        </p:txBody>
      </p:sp>
      <p:sp>
        <p:nvSpPr>
          <p:cNvPr id="3" name="Subtitle 2"/>
          <p:cNvSpPr>
            <a:spLocks noGrp="1"/>
          </p:cNvSpPr>
          <p:nvPr>
            <p:ph type="subTitle" idx="1"/>
          </p:nvPr>
        </p:nvSpPr>
        <p:spPr>
          <a:xfrm>
            <a:off x="4515377" y="3996267"/>
            <a:ext cx="6987645" cy="1388534"/>
          </a:xfrm>
        </p:spPr>
        <p:txBody>
          <a:bodyPr anchor="t">
            <a:normAutofit/>
          </a:bodyPr>
          <a:lstStyle>
            <a:lvl1pPr marL="0" indent="0" algn="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a:xfrm>
            <a:off x="5332412" y="5883275"/>
            <a:ext cx="4324044" cy="365125"/>
          </a:xfrm>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4201553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1" y="4732865"/>
            <a:ext cx="10018711"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386012" y="932112"/>
            <a:ext cx="8225944" cy="3164976"/>
          </a:xfrm>
          <a:prstGeom prst="roundRect">
            <a:avLst>
              <a:gd name="adj" fmla="val 43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4311" y="5299603"/>
            <a:ext cx="10018711"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641492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685800"/>
            <a:ext cx="10018711" cy="3048000"/>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343400"/>
            <a:ext cx="10018713"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7693637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2436811" y="3428999"/>
            <a:ext cx="8532815" cy="381000"/>
          </a:xfrm>
        </p:spPr>
        <p:txBody>
          <a:bodyPr anchor="ctr">
            <a:normAutofit/>
          </a:bodyPr>
          <a:lstStyle>
            <a:lvl1pPr marL="0" indent="0">
              <a:buFontTx/>
              <a:buNone/>
              <a:defRPr sz="18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484311" y="4343400"/>
            <a:ext cx="10018711" cy="1447800"/>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00687802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484313" y="3308581"/>
            <a:ext cx="10018709" cy="1468800"/>
          </a:xfrm>
        </p:spPr>
        <p:txBody>
          <a:bodyPr anchor="b">
            <a:normAutofit/>
          </a:bodyPr>
          <a:lstStyle>
            <a:lvl1pPr algn="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484312" y="4777381"/>
            <a:ext cx="10018710"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286124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4" name="TextBox 13"/>
          <p:cNvSpPr txBox="1"/>
          <p:nvPr/>
        </p:nvSpPr>
        <p:spPr>
          <a:xfrm>
            <a:off x="1598612" y="863023"/>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5" name="TextBox 14"/>
          <p:cNvSpPr txBox="1"/>
          <p:nvPr/>
        </p:nvSpPr>
        <p:spPr>
          <a:xfrm>
            <a:off x="10893425" y="2819399"/>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2208212" y="685800"/>
            <a:ext cx="8990012" cy="2743199"/>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484313" y="3886200"/>
            <a:ext cx="10018710" cy="889000"/>
          </a:xfrm>
        </p:spPr>
        <p:txBody>
          <a:bodyPr vert="horz" lIns="91440" tIns="45720" rIns="91440" bIns="45720" rtlCol="0" anchor="b">
            <a:normAutofit/>
          </a:bodyPr>
          <a:lstStyle>
            <a:lvl1pPr algn="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2" y="4775200"/>
            <a:ext cx="10018710" cy="1016000"/>
          </a:xfrm>
        </p:spPr>
        <p:txBody>
          <a:bodyPr anchor="t">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5321428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484313" y="685800"/>
            <a:ext cx="10018712" cy="2727325"/>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1484312" y="3505200"/>
            <a:ext cx="10018713"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1484311" y="4343400"/>
            <a:ext cx="10018713"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65517054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692547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732655" y="685800"/>
            <a:ext cx="1770369" cy="51054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484312" y="685800"/>
            <a:ext cx="8019742" cy="51054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8153118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a:xfrm>
            <a:off x="10951856" y="5867131"/>
            <a:ext cx="551167" cy="365125"/>
          </a:xfrm>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8521389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72279" y="2666999"/>
            <a:ext cx="8930747" cy="2110382"/>
          </a:xfrm>
        </p:spPr>
        <p:txBody>
          <a:bodyPr anchor="b"/>
          <a:lstStyle>
            <a:lvl1pPr algn="r">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72278" y="4777381"/>
            <a:ext cx="8930748" cy="860400"/>
          </a:xfrm>
        </p:spPr>
        <p:txBody>
          <a:bodyPr anchor="t">
            <a:normAutofit/>
          </a:bodyPr>
          <a:lstStyle>
            <a:lvl1pPr marL="0" indent="0" algn="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2B803AF-8B4A-4749-9A00-A1CEDAC202AA}" type="datetimeFigureOut">
              <a:rPr lang="de-DE" smtClean="0"/>
              <a:t>26.07.2025</a:t>
            </a:fld>
            <a:endParaRPr lang="de-DE"/>
          </a:p>
        </p:txBody>
      </p:sp>
      <p:sp>
        <p:nvSpPr>
          <p:cNvPr id="5" name="Footer Placeholder 4"/>
          <p:cNvSpPr>
            <a:spLocks noGrp="1"/>
          </p:cNvSpPr>
          <p:nvPr>
            <p:ph type="ftr" sz="quarter" idx="11"/>
          </p:nvPr>
        </p:nvSpPr>
        <p:spPr/>
        <p:txBody>
          <a:bodyPr/>
          <a:lstStyle/>
          <a:p>
            <a:endParaRPr lang="de-DE"/>
          </a:p>
        </p:txBody>
      </p:sp>
      <p:sp>
        <p:nvSpPr>
          <p:cNvPr id="6" name="Slide Number Placeholder 5"/>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10331524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84311" y="685800"/>
            <a:ext cx="10018713" cy="1752599"/>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84312" y="2666999"/>
            <a:ext cx="4895055" cy="3124201"/>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607967" y="2667000"/>
            <a:ext cx="4895056" cy="3124200"/>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3614299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772179" y="2658533"/>
            <a:ext cx="4607188"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84311"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880487" y="2667000"/>
            <a:ext cx="4622537" cy="576262"/>
          </a:xfrm>
        </p:spPr>
        <p:txBody>
          <a:bodyPr anchor="b">
            <a:noAutofit/>
          </a:bodyPr>
          <a:lstStyle>
            <a:lvl1pPr marL="0" indent="0">
              <a:buNone/>
              <a:defRPr sz="2800" b="0">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607967" y="3335337"/>
            <a:ext cx="4895056" cy="2455862"/>
          </a:xfrm>
        </p:spPr>
        <p:txBody>
          <a:bodyPr anchor="t">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2B803AF-8B4A-4749-9A00-A1CEDAC202AA}" type="datetimeFigureOut">
              <a:rPr lang="de-DE" smtClean="0"/>
              <a:t>26.07.2025</a:t>
            </a:fld>
            <a:endParaRPr lang="de-DE"/>
          </a:p>
        </p:txBody>
      </p:sp>
      <p:sp>
        <p:nvSpPr>
          <p:cNvPr id="8" name="Footer Placeholder 7"/>
          <p:cNvSpPr>
            <a:spLocks noGrp="1"/>
          </p:cNvSpPr>
          <p:nvPr>
            <p:ph type="ftr" sz="quarter" idx="11"/>
          </p:nvPr>
        </p:nvSpPr>
        <p:spPr/>
        <p:txBody>
          <a:bodyPr/>
          <a:lstStyle/>
          <a:p>
            <a:endParaRPr lang="de-DE"/>
          </a:p>
        </p:txBody>
      </p:sp>
      <p:sp>
        <p:nvSpPr>
          <p:cNvPr id="9" name="Slide Number Placeholder 8"/>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2720678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B803AF-8B4A-4749-9A00-A1CEDAC202AA}" type="datetimeFigureOut">
              <a:rPr lang="de-DE" smtClean="0"/>
              <a:t>26.07.2025</a:t>
            </a:fld>
            <a:endParaRPr lang="de-DE"/>
          </a:p>
        </p:txBody>
      </p:sp>
      <p:sp>
        <p:nvSpPr>
          <p:cNvPr id="4" name="Footer Placeholder 3"/>
          <p:cNvSpPr>
            <a:spLocks noGrp="1"/>
          </p:cNvSpPr>
          <p:nvPr>
            <p:ph type="ftr" sz="quarter" idx="11"/>
          </p:nvPr>
        </p:nvSpPr>
        <p:spPr/>
        <p:txBody>
          <a:bodyPr/>
          <a:lstStyle/>
          <a:p>
            <a:endParaRPr lang="de-DE"/>
          </a:p>
        </p:txBody>
      </p:sp>
      <p:sp>
        <p:nvSpPr>
          <p:cNvPr id="5" name="Slide Number Placeholder 4"/>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2216543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2B803AF-8B4A-4749-9A00-A1CEDAC202AA}" type="datetimeFigureOut">
              <a:rPr lang="de-DE" smtClean="0"/>
              <a:t>26.07.2025</a:t>
            </a:fld>
            <a:endParaRPr lang="de-DE"/>
          </a:p>
        </p:txBody>
      </p:sp>
      <p:sp>
        <p:nvSpPr>
          <p:cNvPr id="3" name="Footer Placeholder 2"/>
          <p:cNvSpPr>
            <a:spLocks noGrp="1"/>
          </p:cNvSpPr>
          <p:nvPr>
            <p:ph type="ftr" sz="quarter" idx="11"/>
          </p:nvPr>
        </p:nvSpPr>
        <p:spPr/>
        <p:txBody>
          <a:bodyPr/>
          <a:lstStyle/>
          <a:p>
            <a:endParaRPr lang="de-DE"/>
          </a:p>
        </p:txBody>
      </p:sp>
      <p:sp>
        <p:nvSpPr>
          <p:cNvPr id="4" name="Slide Number Placeholder 3"/>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371578493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4312" y="1600200"/>
            <a:ext cx="3549121"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262033" y="685799"/>
            <a:ext cx="6240990" cy="5105401"/>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84312" y="2971800"/>
            <a:ext cx="3549121" cy="18288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149050667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82724" y="1752599"/>
            <a:ext cx="5426158" cy="1371600"/>
          </a:xfrm>
        </p:spPr>
        <p:txBody>
          <a:bodyPr anchor="b">
            <a:normAutofit/>
          </a:bodyPr>
          <a:lstStyle>
            <a:lvl1pPr algn="ctr">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94682" y="914400"/>
            <a:ext cx="3280974" cy="4572000"/>
          </a:xfrm>
          <a:prstGeom prst="roundRect">
            <a:avLst>
              <a:gd name="adj" fmla="val 4280"/>
            </a:avLst>
          </a:prstGeom>
          <a:ln w="38100">
            <a:gradFill flip="none" rotWithShape="1">
              <a:gsLst>
                <a:gs pos="0">
                  <a:schemeClr val="bg2"/>
                </a:gs>
                <a:gs pos="100000">
                  <a:schemeClr val="bg2">
                    <a:lumMod val="75000"/>
                  </a:schemeClr>
                </a:gs>
              </a:gsLst>
              <a:lin ang="5400000" scaled="0"/>
              <a:tileRect/>
            </a:gra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482724" y="3124199"/>
            <a:ext cx="5426158" cy="1828800"/>
          </a:xfrm>
        </p:spPr>
        <p:txBody>
          <a:bodyPr>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2B803AF-8B4A-4749-9A00-A1CEDAC202AA}" type="datetimeFigureOut">
              <a:rPr lang="de-DE" smtClean="0"/>
              <a:t>26.07.2025</a:t>
            </a:fld>
            <a:endParaRPr lang="de-DE"/>
          </a:p>
        </p:txBody>
      </p:sp>
      <p:sp>
        <p:nvSpPr>
          <p:cNvPr id="6" name="Footer Placeholder 5"/>
          <p:cNvSpPr>
            <a:spLocks noGrp="1"/>
          </p:cNvSpPr>
          <p:nvPr>
            <p:ph type="ftr" sz="quarter" idx="11"/>
          </p:nvPr>
        </p:nvSpPr>
        <p:spPr/>
        <p:txBody>
          <a:bodyPr/>
          <a:lstStyle/>
          <a:p>
            <a:endParaRPr lang="de-DE"/>
          </a:p>
        </p:txBody>
      </p:sp>
      <p:sp>
        <p:nvSpPr>
          <p:cNvPr id="7" name="Slide Number Placeholder 6"/>
          <p:cNvSpPr>
            <a:spLocks noGrp="1"/>
          </p:cNvSpPr>
          <p:nvPr>
            <p:ph type="sldNum" sz="quarter" idx="12"/>
          </p:nvPr>
        </p:nvSpPr>
        <p:spPr/>
        <p:txBody>
          <a:bodyPr/>
          <a:lstStyle/>
          <a:p>
            <a:fld id="{FC2AC84B-76C2-4811-82C8-CCB5746EF4E5}" type="slidenum">
              <a:rPr lang="de-DE" smtClean="0"/>
              <a:t>‹#›</a:t>
            </a:fld>
            <a:endParaRPr lang="de-DE"/>
          </a:p>
        </p:txBody>
      </p:sp>
    </p:spTree>
    <p:extLst>
      <p:ext uri="{BB962C8B-B14F-4D97-AF65-F5344CB8AC3E}">
        <p14:creationId xmlns:p14="http://schemas.microsoft.com/office/powerpoint/2010/main" val="47066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7" name="Group 6"/>
          <p:cNvGrpSpPr/>
          <p:nvPr/>
        </p:nvGrpSpPr>
        <p:grpSpPr>
          <a:xfrm>
            <a:off x="150812" y="0"/>
            <a:ext cx="2436813" cy="6858001"/>
            <a:chOff x="1320800" y="0"/>
            <a:chExt cx="2436813" cy="6858001"/>
          </a:xfrm>
        </p:grpSpPr>
        <p:sp>
          <p:nvSpPr>
            <p:cNvPr id="8" name="Freeform 6"/>
            <p:cNvSpPr/>
            <p:nvPr/>
          </p:nvSpPr>
          <p:spPr bwMode="auto">
            <a:xfrm>
              <a:off x="1627188" y="0"/>
              <a:ext cx="1122363" cy="5329238"/>
            </a:xfrm>
            <a:custGeom>
              <a:avLst/>
              <a:gdLst/>
              <a:ahLst/>
              <a:cxnLst/>
              <a:rect l="0" t="0" r="r" b="b"/>
              <a:pathLst>
                <a:path w="707" h="3357">
                  <a:moveTo>
                    <a:pt x="0" y="3330"/>
                  </a:moveTo>
                  <a:lnTo>
                    <a:pt x="156" y="3357"/>
                  </a:lnTo>
                  <a:lnTo>
                    <a:pt x="707" y="0"/>
                  </a:lnTo>
                  <a:lnTo>
                    <a:pt x="547" y="0"/>
                  </a:lnTo>
                  <a:lnTo>
                    <a:pt x="0" y="3330"/>
                  </a:lnTo>
                  <a:close/>
                </a:path>
              </a:pathLst>
            </a:custGeom>
            <a:solidFill>
              <a:schemeClr val="accent1"/>
            </a:solidFill>
            <a:ln>
              <a:noFill/>
            </a:ln>
          </p:spPr>
        </p:sp>
        <p:sp>
          <p:nvSpPr>
            <p:cNvPr id="9" name="Freeform 7"/>
            <p:cNvSpPr/>
            <p:nvPr/>
          </p:nvSpPr>
          <p:spPr bwMode="auto">
            <a:xfrm>
              <a:off x="1320800" y="0"/>
              <a:ext cx="1117600" cy="5276850"/>
            </a:xfrm>
            <a:custGeom>
              <a:avLst/>
              <a:gdLst/>
              <a:ahLst/>
              <a:cxnLst/>
              <a:rect l="0" t="0" r="r" b="b"/>
              <a:pathLst>
                <a:path w="704" h="3324">
                  <a:moveTo>
                    <a:pt x="704" y="0"/>
                  </a:moveTo>
                  <a:lnTo>
                    <a:pt x="545" y="0"/>
                  </a:lnTo>
                  <a:lnTo>
                    <a:pt x="0" y="3300"/>
                  </a:lnTo>
                  <a:lnTo>
                    <a:pt x="157" y="3324"/>
                  </a:lnTo>
                  <a:lnTo>
                    <a:pt x="704" y="0"/>
                  </a:lnTo>
                  <a:close/>
                </a:path>
              </a:pathLst>
            </a:custGeom>
            <a:solidFill>
              <a:schemeClr val="tx1">
                <a:lumMod val="65000"/>
                <a:lumOff val="35000"/>
              </a:schemeClr>
            </a:solidFill>
            <a:ln>
              <a:noFill/>
            </a:ln>
          </p:spPr>
        </p:sp>
        <p:sp>
          <p:nvSpPr>
            <p:cNvPr id="10" name="Freeform 8"/>
            <p:cNvSpPr/>
            <p:nvPr/>
          </p:nvSpPr>
          <p:spPr bwMode="auto">
            <a:xfrm>
              <a:off x="1320800" y="5238750"/>
              <a:ext cx="1228725" cy="1619250"/>
            </a:xfrm>
            <a:custGeom>
              <a:avLst/>
              <a:gdLst/>
              <a:ahLst/>
              <a:cxnLst/>
              <a:rect l="0" t="0" r="r" b="b"/>
              <a:pathLst>
                <a:path w="774" h="1020">
                  <a:moveTo>
                    <a:pt x="0" y="0"/>
                  </a:moveTo>
                  <a:lnTo>
                    <a:pt x="740" y="1020"/>
                  </a:lnTo>
                  <a:lnTo>
                    <a:pt x="774" y="1020"/>
                  </a:lnTo>
                  <a:lnTo>
                    <a:pt x="0" y="0"/>
                  </a:lnTo>
                  <a:close/>
                </a:path>
              </a:pathLst>
            </a:custGeom>
            <a:solidFill>
              <a:schemeClr val="tx1">
                <a:lumMod val="85000"/>
                <a:lumOff val="15000"/>
              </a:schemeClr>
            </a:solidFill>
            <a:ln>
              <a:noFill/>
            </a:ln>
          </p:spPr>
        </p:sp>
        <p:sp>
          <p:nvSpPr>
            <p:cNvPr id="11" name="Freeform 9"/>
            <p:cNvSpPr/>
            <p:nvPr/>
          </p:nvSpPr>
          <p:spPr bwMode="auto">
            <a:xfrm>
              <a:off x="1627188" y="5291138"/>
              <a:ext cx="1495425" cy="1566863"/>
            </a:xfrm>
            <a:custGeom>
              <a:avLst/>
              <a:gdLst/>
              <a:ahLst/>
              <a:cxnLst/>
              <a:rect l="0" t="0" r="r" b="b"/>
              <a:pathLst>
                <a:path w="942" h="987">
                  <a:moveTo>
                    <a:pt x="0" y="0"/>
                  </a:moveTo>
                  <a:lnTo>
                    <a:pt x="909" y="987"/>
                  </a:lnTo>
                  <a:lnTo>
                    <a:pt x="942" y="987"/>
                  </a:lnTo>
                  <a:lnTo>
                    <a:pt x="0" y="0"/>
                  </a:lnTo>
                  <a:close/>
                </a:path>
              </a:pathLst>
            </a:custGeom>
            <a:solidFill>
              <a:schemeClr val="accent1">
                <a:lumMod val="50000"/>
              </a:schemeClr>
            </a:solidFill>
            <a:ln>
              <a:noFill/>
            </a:ln>
          </p:spPr>
        </p:sp>
        <p:sp>
          <p:nvSpPr>
            <p:cNvPr id="12" name="Freeform 10"/>
            <p:cNvSpPr/>
            <p:nvPr/>
          </p:nvSpPr>
          <p:spPr bwMode="auto">
            <a:xfrm>
              <a:off x="1627188" y="5286375"/>
              <a:ext cx="2130425" cy="1571625"/>
            </a:xfrm>
            <a:custGeom>
              <a:avLst/>
              <a:gdLst/>
              <a:ahLst/>
              <a:cxnLst/>
              <a:rect l="0" t="0" r="r" b="b"/>
              <a:pathLst>
                <a:path w="1342" h="990">
                  <a:moveTo>
                    <a:pt x="0" y="3"/>
                  </a:moveTo>
                  <a:lnTo>
                    <a:pt x="942" y="990"/>
                  </a:lnTo>
                  <a:lnTo>
                    <a:pt x="1342" y="990"/>
                  </a:lnTo>
                  <a:lnTo>
                    <a:pt x="156" y="27"/>
                  </a:lnTo>
                  <a:lnTo>
                    <a:pt x="0" y="0"/>
                  </a:lnTo>
                  <a:lnTo>
                    <a:pt x="0" y="3"/>
                  </a:lnTo>
                  <a:close/>
                </a:path>
              </a:pathLst>
            </a:custGeom>
            <a:solidFill>
              <a:schemeClr val="accent1">
                <a:lumMod val="75000"/>
              </a:schemeClr>
            </a:solidFill>
            <a:ln>
              <a:noFill/>
            </a:ln>
          </p:spPr>
        </p:sp>
        <p:sp>
          <p:nvSpPr>
            <p:cNvPr id="13" name="Freeform 11"/>
            <p:cNvSpPr/>
            <p:nvPr/>
          </p:nvSpPr>
          <p:spPr bwMode="auto">
            <a:xfrm>
              <a:off x="1320800" y="5238750"/>
              <a:ext cx="1695450" cy="1619250"/>
            </a:xfrm>
            <a:custGeom>
              <a:avLst/>
              <a:gdLst/>
              <a:ahLst/>
              <a:cxnLst/>
              <a:rect l="0" t="0" r="r" b="b"/>
              <a:pathLst>
                <a:path w="1068" h="1020">
                  <a:moveTo>
                    <a:pt x="1068" y="1020"/>
                  </a:moveTo>
                  <a:lnTo>
                    <a:pt x="184" y="60"/>
                  </a:lnTo>
                  <a:lnTo>
                    <a:pt x="154" y="27"/>
                  </a:lnTo>
                  <a:lnTo>
                    <a:pt x="157" y="27"/>
                  </a:lnTo>
                  <a:lnTo>
                    <a:pt x="157" y="24"/>
                  </a:lnTo>
                  <a:lnTo>
                    <a:pt x="154" y="24"/>
                  </a:lnTo>
                  <a:lnTo>
                    <a:pt x="0" y="0"/>
                  </a:lnTo>
                  <a:lnTo>
                    <a:pt x="0" y="0"/>
                  </a:lnTo>
                  <a:lnTo>
                    <a:pt x="774" y="1020"/>
                  </a:lnTo>
                  <a:lnTo>
                    <a:pt x="1068" y="1020"/>
                  </a:lnTo>
                  <a:close/>
                </a:path>
              </a:pathLst>
            </a:custGeom>
            <a:solidFill>
              <a:schemeClr val="tx1">
                <a:lumMod val="75000"/>
                <a:lumOff val="25000"/>
              </a:schemeClr>
            </a:solidFill>
            <a:ln>
              <a:noFill/>
            </a:ln>
          </p:spPr>
        </p:sp>
      </p:grpSp>
      <p:sp>
        <p:nvSpPr>
          <p:cNvPr id="2" name="Title Placeholder 1"/>
          <p:cNvSpPr>
            <a:spLocks noGrp="1"/>
          </p:cNvSpPr>
          <p:nvPr>
            <p:ph type="title"/>
          </p:nvPr>
        </p:nvSpPr>
        <p:spPr>
          <a:xfrm>
            <a:off x="1484311" y="685800"/>
            <a:ext cx="10018713" cy="1752599"/>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484310" y="2666999"/>
            <a:ext cx="10018713" cy="3124201"/>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9732656" y="5883275"/>
            <a:ext cx="1143000"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2B803AF-8B4A-4749-9A00-A1CEDAC202AA}" type="datetimeFigureOut">
              <a:rPr lang="de-DE" smtClean="0"/>
              <a:t>26.07.2025</a:t>
            </a:fld>
            <a:endParaRPr lang="de-DE"/>
          </a:p>
        </p:txBody>
      </p:sp>
      <p:sp>
        <p:nvSpPr>
          <p:cNvPr id="5" name="Footer Placeholder 4"/>
          <p:cNvSpPr>
            <a:spLocks noGrp="1"/>
          </p:cNvSpPr>
          <p:nvPr>
            <p:ph type="ftr" sz="quarter" idx="3"/>
          </p:nvPr>
        </p:nvSpPr>
        <p:spPr>
          <a:xfrm>
            <a:off x="2572279" y="5883275"/>
            <a:ext cx="7084177" cy="3651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de-DE"/>
          </a:p>
        </p:txBody>
      </p:sp>
      <p:sp>
        <p:nvSpPr>
          <p:cNvPr id="6" name="Slide Number Placeholder 5"/>
          <p:cNvSpPr>
            <a:spLocks noGrp="1"/>
          </p:cNvSpPr>
          <p:nvPr>
            <p:ph type="sldNum" sz="quarter" idx="4"/>
          </p:nvPr>
        </p:nvSpPr>
        <p:spPr>
          <a:xfrm>
            <a:off x="10951856" y="5883275"/>
            <a:ext cx="551167" cy="3651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C2AC84B-76C2-4811-82C8-CCB5746EF4E5}" type="slidenum">
              <a:rPr lang="de-DE" smtClean="0"/>
              <a:t>‹#›</a:t>
            </a:fld>
            <a:endParaRPr lang="de-DE"/>
          </a:p>
        </p:txBody>
      </p:sp>
    </p:spTree>
    <p:extLst>
      <p:ext uri="{BB962C8B-B14F-4D97-AF65-F5344CB8AC3E}">
        <p14:creationId xmlns:p14="http://schemas.microsoft.com/office/powerpoint/2010/main" val="976696726"/>
      </p:ext>
    </p:extLst>
  </p:cSld>
  <p:clrMap bg1="lt1" tx1="dk1" bg2="lt2" tx2="dk2" accent1="accent1" accent2="accent2" accent3="accent3" accent4="accent4" accent5="accent5" accent6="accent6" hlink="hlink" folHlink="folHlink"/>
  <p:sldLayoutIdLst>
    <p:sldLayoutId id="2147483679" r:id="rId1"/>
    <p:sldLayoutId id="2147483680" r:id="rId2"/>
    <p:sldLayoutId id="2147483681" r:id="rId3"/>
    <p:sldLayoutId id="2147483682" r:id="rId4"/>
    <p:sldLayoutId id="2147483683" r:id="rId5"/>
    <p:sldLayoutId id="2147483684" r:id="rId6"/>
    <p:sldLayoutId id="2147483685" r:id="rId7"/>
    <p:sldLayoutId id="2147483686" r:id="rId8"/>
    <p:sldLayoutId id="2147483687" r:id="rId9"/>
    <p:sldLayoutId id="2147483688" r:id="rId10"/>
    <p:sldLayoutId id="2147483689" r:id="rId11"/>
    <p:sldLayoutId id="2147483690" r:id="rId12"/>
    <p:sldLayoutId id="2147483691" r:id="rId13"/>
    <p:sldLayoutId id="2147483692" r:id="rId14"/>
    <p:sldLayoutId id="2147483693" r:id="rId15"/>
    <p:sldLayoutId id="2147483694" r:id="rId16"/>
    <p:sldLayoutId id="2147483695" r:id="rId17"/>
  </p:sldLayoutIdLst>
  <p:txStyles>
    <p:title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lumMod val="75000"/>
          </a:schemeClr>
        </a:buClr>
        <a:buSzPct val="145000"/>
        <a:buFont typeface="Arial"/>
        <a:buChar char="•"/>
        <a:defRPr sz="2400" kern="1200" cap="none">
          <a:solidFill>
            <a:schemeClr val="tx1"/>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lumMod val="75000"/>
          </a:schemeClr>
        </a:buClr>
        <a:buSzPct val="145000"/>
        <a:buFont typeface="Arial"/>
        <a:buChar char="•"/>
        <a:defRPr sz="2000" kern="1200" cap="none">
          <a:solidFill>
            <a:schemeClr val="tx1"/>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lumMod val="75000"/>
          </a:schemeClr>
        </a:buClr>
        <a:buSzPct val="145000"/>
        <a:buFont typeface="Arial"/>
        <a:buChar char="•"/>
        <a:defRPr sz="1800" kern="1200" cap="none">
          <a:solidFill>
            <a:schemeClr val="tx1"/>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lumMod val="75000"/>
          </a:schemeClr>
        </a:buClr>
        <a:buSzPct val="145000"/>
        <a:buFont typeface="Arial"/>
        <a:buChar char="•"/>
        <a:defRPr sz="1600" kern="1200" cap="none">
          <a:solidFill>
            <a:schemeClr val="tx1"/>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lumMod val="75000"/>
          </a:schemeClr>
        </a:buClr>
        <a:buSzPct val="145000"/>
        <a:buFont typeface="Arial"/>
        <a:buChar char="•"/>
        <a:defRPr sz="14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56100-118F-BE3B-EA5D-DE415B7DCA78}"/>
              </a:ext>
            </a:extLst>
          </p:cNvPr>
          <p:cNvSpPr>
            <a:spLocks noGrp="1"/>
          </p:cNvSpPr>
          <p:nvPr>
            <p:ph type="ctrTitle"/>
          </p:nvPr>
        </p:nvSpPr>
        <p:spPr>
          <a:xfrm>
            <a:off x="3115778" y="860384"/>
            <a:ext cx="8574622" cy="1320802"/>
          </a:xfrm>
        </p:spPr>
        <p:txBody>
          <a:bodyPr/>
          <a:lstStyle/>
          <a:p>
            <a:r>
              <a:rPr lang="fa-IR" sz="4400" dirty="0">
                <a:cs typeface="B Titr" panose="00000700000000000000" pitchFamily="2" charset="-78"/>
              </a:rPr>
              <a:t>به نام خداوند بخشنده مهربان</a:t>
            </a:r>
            <a:endParaRPr lang="de-DE" sz="4400" dirty="0">
              <a:cs typeface="B Titr" panose="00000700000000000000" pitchFamily="2" charset="-78"/>
            </a:endParaRPr>
          </a:p>
        </p:txBody>
      </p:sp>
      <p:sp>
        <p:nvSpPr>
          <p:cNvPr id="3" name="Subtitle 2">
            <a:extLst>
              <a:ext uri="{FF2B5EF4-FFF2-40B4-BE49-F238E27FC236}">
                <a16:creationId xmlns:a16="http://schemas.microsoft.com/office/drawing/2014/main" id="{5EAF64F9-9051-E4B3-325E-2FF5263CFAA9}"/>
              </a:ext>
            </a:extLst>
          </p:cNvPr>
          <p:cNvSpPr>
            <a:spLocks noGrp="1"/>
          </p:cNvSpPr>
          <p:nvPr>
            <p:ph type="subTitle" idx="1"/>
          </p:nvPr>
        </p:nvSpPr>
        <p:spPr>
          <a:xfrm>
            <a:off x="2692398" y="4016413"/>
            <a:ext cx="8685136" cy="1320802"/>
          </a:xfrm>
        </p:spPr>
        <p:txBody>
          <a:bodyPr>
            <a:normAutofit lnSpcReduction="10000"/>
          </a:bodyPr>
          <a:lstStyle/>
          <a:p>
            <a:pPr algn="ctr"/>
            <a:r>
              <a:rPr lang="fa-IR" sz="2400" dirty="0">
                <a:cs typeface="B Nazanin" panose="00000400000000000000" pitchFamily="2" charset="-78"/>
              </a:rPr>
              <a:t>پروژه دیتا </a:t>
            </a:r>
            <a:r>
              <a:rPr lang="fa-IR" sz="2400" dirty="0" err="1">
                <a:cs typeface="B Nazanin" panose="00000400000000000000" pitchFamily="2" charset="-78"/>
              </a:rPr>
              <a:t>ساینس</a:t>
            </a:r>
            <a:r>
              <a:rPr lang="fa-IR" sz="2400" dirty="0">
                <a:cs typeface="B Nazanin" panose="00000400000000000000" pitchFamily="2" charset="-78"/>
              </a:rPr>
              <a:t> </a:t>
            </a:r>
            <a:r>
              <a:rPr lang="fa-IR" sz="2400" dirty="0" err="1">
                <a:cs typeface="B Nazanin" panose="00000400000000000000" pitchFamily="2" charset="-78"/>
              </a:rPr>
              <a:t>دانشکار</a:t>
            </a:r>
            <a:endParaRPr lang="fa-IR" sz="2400" dirty="0">
              <a:cs typeface="B Nazanin" panose="00000400000000000000" pitchFamily="2" charset="-78"/>
            </a:endParaRPr>
          </a:p>
          <a:p>
            <a:r>
              <a:rPr lang="fa-IR" sz="2400" dirty="0">
                <a:cs typeface="B Nazanin" panose="00000400000000000000" pitchFamily="2" charset="-78"/>
              </a:rPr>
              <a:t>اعضا تیم:</a:t>
            </a:r>
            <a:br>
              <a:rPr lang="fa-IR" sz="2400" dirty="0">
                <a:cs typeface="B Nazanin" panose="00000400000000000000" pitchFamily="2" charset="-78"/>
              </a:rPr>
            </a:br>
            <a:r>
              <a:rPr lang="fa-IR" sz="2400" dirty="0">
                <a:cs typeface="B Nazanin" panose="00000400000000000000" pitchFamily="2" charset="-78"/>
              </a:rPr>
              <a:t>یاسمن </a:t>
            </a:r>
            <a:r>
              <a:rPr lang="fa-IR" sz="2400" dirty="0" err="1">
                <a:cs typeface="B Nazanin" panose="00000400000000000000" pitchFamily="2" charset="-78"/>
              </a:rPr>
              <a:t>خلج</a:t>
            </a:r>
            <a:r>
              <a:rPr lang="fa-IR" sz="2400" dirty="0">
                <a:cs typeface="B Nazanin" panose="00000400000000000000" pitchFamily="2" charset="-78"/>
              </a:rPr>
              <a:t>- </a:t>
            </a:r>
            <a:r>
              <a:rPr lang="fa-IR" sz="2400" dirty="0" err="1">
                <a:cs typeface="B Nazanin" panose="00000400000000000000" pitchFamily="2" charset="-78"/>
              </a:rPr>
              <a:t>خدیجه</a:t>
            </a:r>
            <a:r>
              <a:rPr lang="fa-IR" sz="2400" dirty="0">
                <a:cs typeface="B Nazanin" panose="00000400000000000000" pitchFamily="2" charset="-78"/>
              </a:rPr>
              <a:t> شیروانی- سیاوش </a:t>
            </a:r>
            <a:r>
              <a:rPr lang="fa-IR" sz="2400" dirty="0" err="1">
                <a:cs typeface="B Nazanin" panose="00000400000000000000" pitchFamily="2" charset="-78"/>
              </a:rPr>
              <a:t>میرزابابایی</a:t>
            </a:r>
            <a:endParaRPr lang="fa-IR" sz="2400" dirty="0">
              <a:cs typeface="B Nazanin" panose="00000400000000000000" pitchFamily="2" charset="-78"/>
            </a:endParaRPr>
          </a:p>
        </p:txBody>
      </p:sp>
    </p:spTree>
    <p:extLst>
      <p:ext uri="{BB962C8B-B14F-4D97-AF65-F5344CB8AC3E}">
        <p14:creationId xmlns:p14="http://schemas.microsoft.com/office/powerpoint/2010/main" val="8228527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8" y="1444873"/>
            <a:ext cx="10291601" cy="2554545"/>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9</a:t>
            </a:r>
            <a:r>
              <a:rPr lang="ar-SA" sz="2000" dirty="0">
                <a:cs typeface="B Nazanin" panose="00000400000000000000" pitchFamily="2" charset="-78"/>
              </a:rPr>
              <a:t>:</a:t>
            </a:r>
            <a:r>
              <a:rPr lang="fa-IR" sz="2000" dirty="0">
                <a:cs typeface="B Nazanin" panose="00000400000000000000" pitchFamily="2" charset="-78"/>
              </a:rPr>
              <a:t> </a:t>
            </a:r>
            <a:r>
              <a:rPr lang="fa-IR" sz="2000" dirty="0" err="1">
                <a:cs typeface="B Nazanin" panose="00000400000000000000" pitchFamily="2" charset="-78"/>
              </a:rPr>
              <a:t>بازیکنی</a:t>
            </a:r>
            <a:r>
              <a:rPr lang="fa-IR" sz="2000" dirty="0">
                <a:cs typeface="B Nazanin" panose="00000400000000000000" pitchFamily="2" charset="-78"/>
              </a:rPr>
              <a:t> که در یک ماه بیشترین تورنمنت را برده است</a:t>
            </a:r>
            <a:r>
              <a:rPr lang="en-US" sz="2000" dirty="0">
                <a:cs typeface="B Nazanin" panose="00000400000000000000" pitchFamily="2" charset="-78"/>
              </a:rPr>
              <a:t>.</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عملکرد بازیکنان، مشخص شد که یک بازیکن خاص توانسته در یک ماه بیشترین تعداد تورنمنت‌های قهرمانی را کسب کند که این رکورد نشان‌دهنده عملکرد فوق‌العاده و پیوسته او در آن بازه زمانی است.</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نتایج به دست امده نشان میدهد سه بازیکن زیر در ماه های مختلف تعداد 7 تورنمنت را برده اند.</a:t>
            </a:r>
          </a:p>
        </p:txBody>
      </p:sp>
      <p:graphicFrame>
        <p:nvGraphicFramePr>
          <p:cNvPr id="3" name="Table 3">
            <a:extLst>
              <a:ext uri="{FF2B5EF4-FFF2-40B4-BE49-F238E27FC236}">
                <a16:creationId xmlns:a16="http://schemas.microsoft.com/office/drawing/2014/main" id="{C7B5D652-89FB-4B30-8085-7D4C66C4ADD1}"/>
              </a:ext>
            </a:extLst>
          </p:cNvPr>
          <p:cNvGraphicFramePr>
            <a:graphicFrameLocks noGrp="1"/>
          </p:cNvGraphicFramePr>
          <p:nvPr>
            <p:extLst>
              <p:ext uri="{D42A27DB-BD31-4B8C-83A1-F6EECF244321}">
                <p14:modId xmlns:p14="http://schemas.microsoft.com/office/powerpoint/2010/main" val="4281472337"/>
              </p:ext>
            </p:extLst>
          </p:nvPr>
        </p:nvGraphicFramePr>
        <p:xfrm>
          <a:off x="2032000" y="4443631"/>
          <a:ext cx="8127999" cy="1483360"/>
        </p:xfrm>
        <a:graphic>
          <a:graphicData uri="http://schemas.openxmlformats.org/drawingml/2006/table">
            <a:tbl>
              <a:tblPr firstRow="1" bandRow="1">
                <a:tableStyleId>{073A0DAA-6AF3-43AB-8588-CEC1D06C72B9}</a:tableStyleId>
              </a:tblPr>
              <a:tblGrid>
                <a:gridCol w="2709333">
                  <a:extLst>
                    <a:ext uri="{9D8B030D-6E8A-4147-A177-3AD203B41FA5}">
                      <a16:colId xmlns:a16="http://schemas.microsoft.com/office/drawing/2014/main" val="709557134"/>
                    </a:ext>
                  </a:extLst>
                </a:gridCol>
                <a:gridCol w="2709333">
                  <a:extLst>
                    <a:ext uri="{9D8B030D-6E8A-4147-A177-3AD203B41FA5}">
                      <a16:colId xmlns:a16="http://schemas.microsoft.com/office/drawing/2014/main" val="1494024106"/>
                    </a:ext>
                  </a:extLst>
                </a:gridCol>
                <a:gridCol w="2709333">
                  <a:extLst>
                    <a:ext uri="{9D8B030D-6E8A-4147-A177-3AD203B41FA5}">
                      <a16:colId xmlns:a16="http://schemas.microsoft.com/office/drawing/2014/main" val="1088673279"/>
                    </a:ext>
                  </a:extLst>
                </a:gridCol>
              </a:tblGrid>
              <a:tr h="370840">
                <a:tc>
                  <a:txBody>
                    <a:bodyPr/>
                    <a:lstStyle/>
                    <a:p>
                      <a:pPr algn="ctr"/>
                      <a:r>
                        <a:rPr lang="en-US" b="1" i="0" dirty="0" err="1">
                          <a:effectLst/>
                          <a:latin typeface="Consolas" panose="020B0609020204030204" pitchFamily="49" charset="0"/>
                        </a:rPr>
                        <a:t>winner_name</a:t>
                      </a:r>
                      <a:r>
                        <a:rPr lang="en-US" b="1" i="0" dirty="0">
                          <a:effectLst/>
                          <a:latin typeface="Consolas" panose="020B0609020204030204" pitchFamily="49" charset="0"/>
                        </a:rPr>
                        <a:t> </a:t>
                      </a:r>
                      <a:endParaRPr lang="en-US" b="1" dirty="0"/>
                    </a:p>
                  </a:txBody>
                  <a:tcPr/>
                </a:tc>
                <a:tc>
                  <a:txBody>
                    <a:bodyPr/>
                    <a:lstStyle/>
                    <a:p>
                      <a:pPr algn="ctr"/>
                      <a:r>
                        <a:rPr lang="en-US" b="1" i="0" dirty="0">
                          <a:effectLst/>
                          <a:latin typeface="Consolas" panose="020B0609020204030204" pitchFamily="49" charset="0"/>
                        </a:rPr>
                        <a:t>month</a:t>
                      </a:r>
                      <a:endParaRPr lang="en-US" b="1" dirty="0"/>
                    </a:p>
                  </a:txBody>
                  <a:tcPr/>
                </a:tc>
                <a:tc>
                  <a: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b="1" i="0" dirty="0" err="1">
                          <a:effectLst/>
                          <a:latin typeface="Consolas" panose="020B0609020204030204" pitchFamily="49" charset="0"/>
                        </a:rPr>
                        <a:t>tournament_wins</a:t>
                      </a:r>
                      <a:endParaRPr lang="fa-IR" b="1" i="0" dirty="0">
                        <a:effectLst/>
                        <a:latin typeface="Consolas" panose="020B0609020204030204" pitchFamily="49" charset="0"/>
                      </a:endParaRPr>
                    </a:p>
                  </a:txBody>
                  <a:tcPr/>
                </a:tc>
                <a:extLst>
                  <a:ext uri="{0D108BD9-81ED-4DB2-BD59-A6C34878D82A}">
                    <a16:rowId xmlns:a16="http://schemas.microsoft.com/office/drawing/2014/main" val="2332444908"/>
                  </a:ext>
                </a:extLst>
              </a:tr>
              <a:tr h="370840">
                <a:tc>
                  <a:txBody>
                    <a:bodyPr/>
                    <a:lstStyle/>
                    <a:p>
                      <a:pPr algn="ctr"/>
                      <a:r>
                        <a:rPr lang="en-US" b="0" i="0" dirty="0" err="1">
                          <a:effectLst/>
                          <a:latin typeface="Consolas" panose="020B0609020204030204" pitchFamily="49" charset="0"/>
                        </a:rPr>
                        <a:t>Naw</a:t>
                      </a:r>
                      <a:r>
                        <a:rPr lang="en-US" b="0" i="0" dirty="0">
                          <a:effectLst/>
                          <a:latin typeface="Consolas" panose="020B0609020204030204" pitchFamily="49" charset="0"/>
                        </a:rPr>
                        <a:t>, Hazem </a:t>
                      </a:r>
                      <a:endParaRPr lang="en-US" dirty="0"/>
                    </a:p>
                  </a:txBody>
                  <a:tcPr/>
                </a:tc>
                <a:tc>
                  <a:txBody>
                    <a:bodyPr/>
                    <a:lstStyle/>
                    <a:p>
                      <a:pPr algn="ctr"/>
                      <a:r>
                        <a:rPr lang="en-US" b="0" i="0" dirty="0">
                          <a:effectLst/>
                          <a:latin typeface="Consolas" panose="020B0609020204030204" pitchFamily="49" charset="0"/>
                        </a:rPr>
                        <a:t>2024-02</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550693589"/>
                  </a:ext>
                </a:extLst>
              </a:tr>
              <a:tr h="370840">
                <a:tc>
                  <a:txBody>
                    <a:bodyPr/>
                    <a:lstStyle/>
                    <a:p>
                      <a:pPr algn="ctr"/>
                      <a:r>
                        <a:rPr lang="en-US" b="0" i="0" dirty="0" err="1">
                          <a:effectLst/>
                          <a:latin typeface="Consolas" panose="020B0609020204030204" pitchFamily="49" charset="0"/>
                        </a:rPr>
                        <a:t>Cekirge</a:t>
                      </a:r>
                      <a:r>
                        <a:rPr lang="en-US" b="0" i="0" dirty="0">
                          <a:effectLst/>
                          <a:latin typeface="Consolas" panose="020B0609020204030204" pitchFamily="49" charset="0"/>
                        </a:rPr>
                        <a:t>, </a:t>
                      </a:r>
                      <a:r>
                        <a:rPr lang="en-US" b="0" i="0" dirty="0" err="1">
                          <a:effectLst/>
                          <a:latin typeface="Consolas" panose="020B0609020204030204" pitchFamily="49" charset="0"/>
                        </a:rPr>
                        <a:t>Kuzey</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1997427967"/>
                  </a:ext>
                </a:extLst>
              </a:tr>
              <a:tr h="370840">
                <a:tc>
                  <a:txBody>
                    <a:bodyPr/>
                    <a:lstStyle/>
                    <a:p>
                      <a:pPr algn="ctr"/>
                      <a:r>
                        <a:rPr lang="en-US" b="0" i="0" dirty="0" err="1">
                          <a:effectLst/>
                          <a:latin typeface="Consolas" panose="020B0609020204030204" pitchFamily="49" charset="0"/>
                        </a:rPr>
                        <a:t>Ratti</a:t>
                      </a:r>
                      <a:r>
                        <a:rPr lang="en-US" b="0" i="0" dirty="0">
                          <a:effectLst/>
                          <a:latin typeface="Consolas" panose="020B0609020204030204" pitchFamily="49" charset="0"/>
                        </a:rPr>
                        <a:t>, Lucio </a:t>
                      </a:r>
                      <a:endParaRPr lang="en-US" dirty="0"/>
                    </a:p>
                  </a:txBody>
                  <a:tcPr/>
                </a:tc>
                <a:tc>
                  <a:txBody>
                    <a:bodyPr/>
                    <a:lstStyle/>
                    <a:p>
                      <a:pPr algn="ctr"/>
                      <a:r>
                        <a:rPr lang="en-US" b="0" i="0" dirty="0">
                          <a:effectLst/>
                          <a:latin typeface="Consolas" panose="020B0609020204030204" pitchFamily="49" charset="0"/>
                        </a:rPr>
                        <a:t>2024-03</a:t>
                      </a:r>
                      <a:endParaRPr lang="en-US" dirty="0"/>
                    </a:p>
                  </a:txBody>
                  <a:tcPr/>
                </a:tc>
                <a:tc>
                  <a:txBody>
                    <a:bodyPr/>
                    <a:lstStyle/>
                    <a:p>
                      <a:pPr algn="ctr"/>
                      <a:r>
                        <a:rPr lang="fa-IR" dirty="0"/>
                        <a:t>7</a:t>
                      </a:r>
                      <a:endParaRPr lang="en-US" dirty="0"/>
                    </a:p>
                  </a:txBody>
                  <a:tcPr/>
                </a:tc>
                <a:extLst>
                  <a:ext uri="{0D108BD9-81ED-4DB2-BD59-A6C34878D82A}">
                    <a16:rowId xmlns:a16="http://schemas.microsoft.com/office/drawing/2014/main" val="4294077645"/>
                  </a:ext>
                </a:extLst>
              </a:tr>
            </a:tbl>
          </a:graphicData>
        </a:graphic>
      </p:graphicFrame>
    </p:spTree>
    <p:extLst>
      <p:ext uri="{BB962C8B-B14F-4D97-AF65-F5344CB8AC3E}">
        <p14:creationId xmlns:p14="http://schemas.microsoft.com/office/powerpoint/2010/main" val="21211664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1346"/>
            <a:ext cx="10291601" cy="3170099"/>
          </a:xfrm>
          <a:prstGeom prst="rect">
            <a:avLst/>
          </a:prstGeom>
          <a:noFill/>
        </p:spPr>
        <p:txBody>
          <a:bodyPr wrap="square">
            <a:spAutoFit/>
          </a:bodyPr>
          <a:lstStyle/>
          <a:p>
            <a:pPr algn="r" rtl="1"/>
            <a:r>
              <a:rPr lang="ar-SA" sz="2000" dirty="0">
                <a:latin typeface="Arial Rounded MT Bold" panose="020F0704030504030204" pitchFamily="34" charset="0"/>
                <a:cs typeface="B Nazanin" panose="00000400000000000000" pitchFamily="2" charset="-78"/>
              </a:rPr>
              <a:t>سوال </a:t>
            </a:r>
            <a:r>
              <a:rPr lang="en-US" sz="2000" dirty="0">
                <a:latin typeface="Arial Rounded MT Bold" panose="020F0704030504030204" pitchFamily="34" charset="0"/>
                <a:cs typeface="B Nazanin" panose="00000400000000000000" pitchFamily="2" charset="-78"/>
              </a:rPr>
              <a:t>10</a:t>
            </a:r>
            <a:r>
              <a:rPr lang="ar-SA" sz="2000" dirty="0">
                <a:latin typeface="Arial Rounded MT Bold" panose="020F0704030504030204" pitchFamily="34" charset="0"/>
                <a:cs typeface="B Nazanin" panose="00000400000000000000" pitchFamily="2" charset="-78"/>
              </a:rPr>
              <a:t>:</a:t>
            </a:r>
            <a:r>
              <a:rPr lang="fa-IR" sz="2000" dirty="0">
                <a:cs typeface="B Nazanin" panose="00000400000000000000" pitchFamily="2" charset="-78"/>
              </a:rPr>
              <a:t>بررسی رابطه بین قد بازیکن و رتبه او در </a:t>
            </a:r>
            <a:r>
              <a:rPr lang="fa-IR" sz="2000" dirty="0" err="1">
                <a:cs typeface="B Nazanin" panose="00000400000000000000" pitchFamily="2" charset="-78"/>
              </a:rPr>
              <a:t>رنکینگ</a:t>
            </a:r>
            <a:endParaRPr lang="fa-IR" sz="2000" dirty="0">
              <a:cs typeface="B Nazanin" panose="00000400000000000000" pitchFamily="2" charset="-78"/>
            </a:endParaRPr>
          </a:p>
          <a:p>
            <a:pPr algn="r" rtl="1"/>
            <a:endParaRPr lang="fa-IR" sz="2000" dirty="0">
              <a:cs typeface="B Nazanin" panose="00000400000000000000" pitchFamily="2" charset="-78"/>
            </a:endParaRP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تحلیل داده‌های بازیکنان، ارتباط بین قد و جایگاه آن‌ها در رنکینگ بررسی شد تا مشخص شود آیا قد بازیکن تأثیری روی موفقیت و رتبه‌اش دارد یا خیر.</a:t>
            </a:r>
          </a:p>
          <a:p>
            <a:pPr algn="r" rtl="1"/>
            <a:endParaRPr lang="fa-IR" sz="2000" dirty="0">
              <a:cs typeface="B Nazanin" panose="00000400000000000000" pitchFamily="2" charset="-78"/>
            </a:endParaRP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با توجه به عدد به دست آمده از همبستگی این دو ستون</a:t>
            </a:r>
            <a:r>
              <a:rPr lang="en-US" sz="2000" dirty="0">
                <a:cs typeface="B Nazanin" panose="00000400000000000000" pitchFamily="2" charset="-78"/>
              </a:rPr>
              <a:t> </a:t>
            </a:r>
            <a:r>
              <a:rPr lang="fa-IR" sz="2000" dirty="0">
                <a:cs typeface="B Nazanin" panose="00000400000000000000" pitchFamily="2" charset="-78"/>
              </a:rPr>
              <a:t>که مقدار تقریبی ان </a:t>
            </a:r>
            <a:r>
              <a:rPr lang="en-US" sz="2000" dirty="0">
                <a:cs typeface="B Nazanin" panose="00000400000000000000" pitchFamily="2" charset="-78"/>
              </a:rPr>
              <a:t>0.08</a:t>
            </a:r>
            <a:r>
              <a:rPr lang="fa-IR" sz="2000" dirty="0">
                <a:cs typeface="B Nazanin" panose="00000400000000000000" pitchFamily="2" charset="-78"/>
              </a:rPr>
              <a:t>  بدست امد به این نتیجه رسیدیم که </a:t>
            </a:r>
            <a:r>
              <a:rPr lang="fa-IR" sz="2000" b="1" dirty="0">
                <a:cs typeface="B Nazanin" panose="00000400000000000000" pitchFamily="2" charset="-78"/>
              </a:rPr>
              <a:t>ارتباط معنی‌داری بین قد بازیکن و رتبه او وجود ندارد</a:t>
            </a:r>
            <a:r>
              <a:rPr lang="fa-IR" sz="2000" dirty="0">
                <a:cs typeface="B Nazanin" panose="00000400000000000000" pitchFamily="2" charset="-78"/>
              </a:rPr>
              <a:t>. به عبارت دیگر، بلندقد بودن به خودی خود باعث کسب رتبه بهتر یا بدتر نمی‌شود.</a:t>
            </a:r>
          </a:p>
        </p:txBody>
      </p:sp>
    </p:spTree>
    <p:extLst>
      <p:ext uri="{BB962C8B-B14F-4D97-AF65-F5344CB8AC3E}">
        <p14:creationId xmlns:p14="http://schemas.microsoft.com/office/powerpoint/2010/main" val="328567149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43841"/>
            <a:ext cx="10291601" cy="4093428"/>
          </a:xfrm>
          <a:prstGeom prst="rect">
            <a:avLst/>
          </a:prstGeom>
          <a:noFill/>
        </p:spPr>
        <p:txBody>
          <a:bodyPr wrap="square">
            <a:spAutoFit/>
          </a:bodyPr>
          <a:lstStyle/>
          <a:p>
            <a:pPr algn="r" rtl="1"/>
            <a:r>
              <a:rPr lang="ar-SA" sz="2000" dirty="0">
                <a:cs typeface="B Nazanin" panose="00000400000000000000" pitchFamily="2" charset="-78"/>
              </a:rPr>
              <a:t>سوال </a:t>
            </a:r>
            <a:r>
              <a:rPr lang="en-US" sz="2000" dirty="0">
                <a:cs typeface="B Nazanin" panose="00000400000000000000" pitchFamily="2" charset="-78"/>
              </a:rPr>
              <a:t>11</a:t>
            </a:r>
            <a:r>
              <a:rPr lang="ar-SA" sz="2000" dirty="0">
                <a:cs typeface="B Nazanin" panose="00000400000000000000" pitchFamily="2" charset="-78"/>
              </a:rPr>
              <a:t>:</a:t>
            </a:r>
            <a:r>
              <a:rPr lang="fa-IR" sz="2000" dirty="0">
                <a:cs typeface="B Nazanin" panose="00000400000000000000" pitchFamily="2" charset="-78"/>
              </a:rPr>
              <a:t>میانگین مدت زمان مسابقات</a:t>
            </a:r>
          </a:p>
          <a:p>
            <a:pPr algn="r" rtl="1"/>
            <a:endParaRPr lang="fa-IR" sz="2000" dirty="0">
              <a:cs typeface="B Nazanin" panose="00000400000000000000" pitchFamily="2" charset="-78"/>
            </a:endParaRPr>
          </a:p>
          <a:p>
            <a:pPr algn="r"/>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در بررسی اطلاعات مربوط به مسابقات انجام‌شده، هدف این بود که مشخص شود هر مسابقه به‌طور متوسط چه مدت طول می‌کشد. این شاخص برای برنامه‌ریزی زمانی، مدیریت منابع و تحلیل فشار فیزیکی وارد بر بازیکنان اهمیت بالایی دارد.</a:t>
            </a:r>
          </a:p>
          <a:p>
            <a:pPr algn="r"/>
            <a:endParaRPr lang="fa-IR" sz="2000" dirty="0">
              <a:cs typeface="B Nazanin" panose="00000400000000000000" pitchFamily="2" charset="-78"/>
            </a:endParaRPr>
          </a:p>
          <a:p>
            <a:pPr algn="r"/>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مقدار تفریبی میانگین مدت زمان 159.42 دقیقه یا به عبارتی 2.66 ساعت محاسبه شده است.</a:t>
            </a:r>
          </a:p>
          <a:p>
            <a:pPr algn="r"/>
            <a:endParaRPr lang="fa-IR" sz="2000" dirty="0">
              <a:cs typeface="B Nazanin" panose="00000400000000000000" pitchFamily="2" charset="-78"/>
            </a:endParaRPr>
          </a:p>
          <a:p>
            <a:pPr algn="r"/>
            <a:r>
              <a:rPr lang="fa-IR" sz="2000" b="1" dirty="0">
                <a:cs typeface="B Nazanin" panose="00000400000000000000" pitchFamily="2" charset="-78"/>
              </a:rPr>
              <a:t>توضیح مختصر:</a:t>
            </a:r>
            <a:br>
              <a:rPr lang="fa-IR" sz="2000" dirty="0">
                <a:cs typeface="B Nazanin" panose="00000400000000000000" pitchFamily="2" charset="-78"/>
              </a:rPr>
            </a:br>
            <a:r>
              <a:rPr lang="fa-IR" sz="2000" dirty="0">
                <a:cs typeface="B Nazanin" panose="00000400000000000000" pitchFamily="2" charset="-78"/>
              </a:rPr>
              <a:t>این مقدار با درنظر گرفتن مسابقات کوتاه‌تر و طولانی‌تر محاسبه شده و تصویری کلی از طول متوسط بازی‌ها ارائه می‌دهد. درصورتی‌که مدت زمان مسابقات از حد نرمال طولانی‌تر باشد، ممکن است نشانه‌ای از رقابت شدید، تعادل سطح بازیکنان یا مشکلاتی مانند وقفه‌های زیاد باشد.</a:t>
            </a:r>
          </a:p>
        </p:txBody>
      </p:sp>
    </p:spTree>
    <p:extLst>
      <p:ext uri="{BB962C8B-B14F-4D97-AF65-F5344CB8AC3E}">
        <p14:creationId xmlns:p14="http://schemas.microsoft.com/office/powerpoint/2010/main" val="343621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00317" y="1318451"/>
            <a:ext cx="10291601" cy="369332"/>
          </a:xfrm>
          <a:prstGeom prst="rect">
            <a:avLst/>
          </a:prstGeom>
          <a:noFill/>
        </p:spPr>
        <p:txBody>
          <a:bodyPr wrap="square">
            <a:spAutoFit/>
          </a:bodyPr>
          <a:lstStyle/>
          <a:p>
            <a:pPr algn="r" rtl="1"/>
            <a:r>
              <a:rPr lang="ar-SA" b="1" dirty="0">
                <a:cs typeface="B Nazanin" panose="00000400000000000000" pitchFamily="2" charset="-78"/>
              </a:rPr>
              <a:t>سوال </a:t>
            </a:r>
            <a:r>
              <a:rPr lang="fa-IR" b="1" dirty="0">
                <a:cs typeface="B Nazanin" panose="00000400000000000000" pitchFamily="2" charset="-78"/>
              </a:rPr>
              <a:t>12: مقایسه میانگین تعداد </a:t>
            </a:r>
            <a:r>
              <a:rPr lang="fa-IR" b="1" dirty="0" err="1">
                <a:cs typeface="B Nazanin" panose="00000400000000000000" pitchFamily="2" charset="-78"/>
              </a:rPr>
              <a:t>بازی‌ها</a:t>
            </a:r>
            <a:r>
              <a:rPr lang="fa-IR" b="1" dirty="0">
                <a:cs typeface="B Nazanin" panose="00000400000000000000" pitchFamily="2" charset="-78"/>
              </a:rPr>
              <a:t> در هر ست مسابقات مردان و مسابقات زنان</a:t>
            </a:r>
            <a:endParaRPr lang="fa-IR" b="1" dirty="0"/>
          </a:p>
        </p:txBody>
      </p:sp>
      <p:graphicFrame>
        <p:nvGraphicFramePr>
          <p:cNvPr id="2" name="Table 2">
            <a:extLst>
              <a:ext uri="{FF2B5EF4-FFF2-40B4-BE49-F238E27FC236}">
                <a16:creationId xmlns:a16="http://schemas.microsoft.com/office/drawing/2014/main" id="{53180B2F-4EAB-494E-9ACA-AE012572D49F}"/>
              </a:ext>
            </a:extLst>
          </p:cNvPr>
          <p:cNvGraphicFramePr>
            <a:graphicFrameLocks noGrp="1"/>
          </p:cNvGraphicFramePr>
          <p:nvPr>
            <p:extLst>
              <p:ext uri="{D42A27DB-BD31-4B8C-83A1-F6EECF244321}">
                <p14:modId xmlns:p14="http://schemas.microsoft.com/office/powerpoint/2010/main" val="1533209309"/>
              </p:ext>
            </p:extLst>
          </p:nvPr>
        </p:nvGraphicFramePr>
        <p:xfrm>
          <a:off x="1000317" y="4292794"/>
          <a:ext cx="4064000" cy="1381760"/>
        </p:xfrm>
        <a:graphic>
          <a:graphicData uri="http://schemas.openxmlformats.org/drawingml/2006/table">
            <a:tbl>
              <a:tblPr firstRow="1" bandRow="1">
                <a:tableStyleId>{073A0DAA-6AF3-43AB-8588-CEC1D06C72B9}</a:tableStyleId>
              </a:tblPr>
              <a:tblGrid>
                <a:gridCol w="2032000">
                  <a:extLst>
                    <a:ext uri="{9D8B030D-6E8A-4147-A177-3AD203B41FA5}">
                      <a16:colId xmlns:a16="http://schemas.microsoft.com/office/drawing/2014/main" val="503950974"/>
                    </a:ext>
                  </a:extLst>
                </a:gridCol>
                <a:gridCol w="2032000">
                  <a:extLst>
                    <a:ext uri="{9D8B030D-6E8A-4147-A177-3AD203B41FA5}">
                      <a16:colId xmlns:a16="http://schemas.microsoft.com/office/drawing/2014/main" val="16542954"/>
                    </a:ext>
                  </a:extLst>
                </a:gridCol>
              </a:tblGrid>
              <a:tr h="370840">
                <a:tc>
                  <a:txBody>
                    <a:bodyPr/>
                    <a:lstStyle/>
                    <a:p>
                      <a:pPr algn="ctr"/>
                      <a:r>
                        <a:rPr lang="en-US" dirty="0"/>
                        <a:t>Gender</a:t>
                      </a:r>
                    </a:p>
                  </a:txBody>
                  <a:tcPr/>
                </a:tc>
                <a:tc>
                  <a:txBody>
                    <a:bodyPr/>
                    <a:lstStyle/>
                    <a:p>
                      <a:pPr algn="ctr"/>
                      <a:r>
                        <a:rPr lang="en-US" dirty="0"/>
                        <a:t>Average game per set</a:t>
                      </a:r>
                    </a:p>
                  </a:txBody>
                  <a:tcPr/>
                </a:tc>
                <a:extLst>
                  <a:ext uri="{0D108BD9-81ED-4DB2-BD59-A6C34878D82A}">
                    <a16:rowId xmlns:a16="http://schemas.microsoft.com/office/drawing/2014/main" val="108808565"/>
                  </a:ext>
                </a:extLst>
              </a:tr>
              <a:tr h="370840">
                <a:tc>
                  <a:txBody>
                    <a:bodyPr/>
                    <a:lstStyle/>
                    <a:p>
                      <a:pPr algn="ctr"/>
                      <a:r>
                        <a:rPr lang="en-US" dirty="0"/>
                        <a:t>Female</a:t>
                      </a:r>
                    </a:p>
                  </a:txBody>
                  <a:tcPr/>
                </a:tc>
                <a:tc>
                  <a:txBody>
                    <a:bodyPr/>
                    <a:lstStyle/>
                    <a:p>
                      <a:pPr algn="ctr"/>
                      <a:r>
                        <a:rPr lang="sv-SE" dirty="0">
                          <a:cs typeface="B Nazanin" panose="00000400000000000000" pitchFamily="2" charset="-78"/>
                        </a:rPr>
                        <a:t>8.9</a:t>
                      </a:r>
                      <a:endParaRPr lang="en-US" dirty="0"/>
                    </a:p>
                  </a:txBody>
                  <a:tcPr/>
                </a:tc>
                <a:extLst>
                  <a:ext uri="{0D108BD9-81ED-4DB2-BD59-A6C34878D82A}">
                    <a16:rowId xmlns:a16="http://schemas.microsoft.com/office/drawing/2014/main" val="260493555"/>
                  </a:ext>
                </a:extLst>
              </a:tr>
              <a:tr h="370840">
                <a:tc>
                  <a:txBody>
                    <a:bodyPr/>
                    <a:lstStyle/>
                    <a:p>
                      <a:pPr algn="ctr"/>
                      <a:r>
                        <a:rPr lang="en-US" dirty="0"/>
                        <a:t>Male</a:t>
                      </a:r>
                    </a:p>
                  </a:txBody>
                  <a:tcPr/>
                </a:tc>
                <a:tc>
                  <a:txBody>
                    <a:bodyPr/>
                    <a:lstStyle/>
                    <a:p>
                      <a:pPr algn="ctr"/>
                      <a:r>
                        <a:rPr lang="sv-SE" dirty="0">
                          <a:cs typeface="B Nazanin" panose="00000400000000000000" pitchFamily="2" charset="-78"/>
                        </a:rPr>
                        <a:t>9.3</a:t>
                      </a:r>
                      <a:endParaRPr lang="en-US" dirty="0"/>
                    </a:p>
                  </a:txBody>
                  <a:tcPr/>
                </a:tc>
                <a:extLst>
                  <a:ext uri="{0D108BD9-81ED-4DB2-BD59-A6C34878D82A}">
                    <a16:rowId xmlns:a16="http://schemas.microsoft.com/office/drawing/2014/main" val="2436064174"/>
                  </a:ext>
                </a:extLst>
              </a:tr>
            </a:tbl>
          </a:graphicData>
        </a:graphic>
      </p:graphicFrame>
      <p:sp>
        <p:nvSpPr>
          <p:cNvPr id="6" name="TextBox 5">
            <a:extLst>
              <a:ext uri="{FF2B5EF4-FFF2-40B4-BE49-F238E27FC236}">
                <a16:creationId xmlns:a16="http://schemas.microsoft.com/office/drawing/2014/main" id="{6EFBE168-819B-4909-AB29-B99E220284C8}"/>
              </a:ext>
            </a:extLst>
          </p:cNvPr>
          <p:cNvSpPr txBox="1"/>
          <p:nvPr/>
        </p:nvSpPr>
        <p:spPr>
          <a:xfrm>
            <a:off x="1388533" y="2435944"/>
            <a:ext cx="9978237" cy="923330"/>
          </a:xfrm>
          <a:prstGeom prst="rect">
            <a:avLst/>
          </a:prstGeom>
          <a:noFill/>
        </p:spPr>
        <p:txBody>
          <a:bodyPr wrap="square">
            <a:spAutoFit/>
          </a:bodyPr>
          <a:lstStyle/>
          <a:p>
            <a:pPr algn="r"/>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طی محاسبات انجام شده مطابق با جدول زیر مشخص است که به طور میانگین تعداد مسابقات زنان در هر ست حدود 9 بازی و تعداد مسابقات مردان در هر ست حدود 10 بازی می باشد.</a:t>
            </a:r>
          </a:p>
        </p:txBody>
      </p:sp>
    </p:spTree>
    <p:extLst>
      <p:ext uri="{BB962C8B-B14F-4D97-AF65-F5344CB8AC3E}">
        <p14:creationId xmlns:p14="http://schemas.microsoft.com/office/powerpoint/2010/main" val="40932463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3E3896-53E2-930B-1BB2-7ADF38D3D18B}"/>
              </a:ext>
            </a:extLst>
          </p:cNvPr>
          <p:cNvSpPr>
            <a:spLocks noGrp="1"/>
          </p:cNvSpPr>
          <p:nvPr>
            <p:ph type="title"/>
          </p:nvPr>
        </p:nvSpPr>
        <p:spPr/>
        <p:txBody>
          <a:bodyPr>
            <a:normAutofit/>
          </a:bodyPr>
          <a:lstStyle/>
          <a:p>
            <a:pPr marL="457200" indent="-457200" algn="r" rtl="1">
              <a:buFont typeface="Arial" panose="020B0604020202020204" pitchFamily="34" charset="0"/>
              <a:buChar char="•"/>
            </a:pPr>
            <a:r>
              <a:rPr lang="fa-IR" sz="2000" u="sng" dirty="0">
                <a:cs typeface="B Nazanin" panose="00000400000000000000" pitchFamily="2" charset="-78"/>
              </a:rPr>
              <a:t>سوال 13:</a:t>
            </a:r>
            <a:r>
              <a:rPr lang="fa-IR" sz="2000" dirty="0">
                <a:cs typeface="B Nazanin" panose="00000400000000000000" pitchFamily="2" charset="-78"/>
              </a:rPr>
              <a:t>توزیع بازیکنان </a:t>
            </a:r>
            <a:r>
              <a:rPr lang="fa-IR" sz="2000" dirty="0" err="1">
                <a:cs typeface="B Nazanin" panose="00000400000000000000" pitchFamily="2" charset="-78"/>
              </a:rPr>
              <a:t>چپ‌دست</a:t>
            </a:r>
            <a:r>
              <a:rPr lang="fa-IR" sz="2000" dirty="0">
                <a:cs typeface="B Nazanin" panose="00000400000000000000" pitchFamily="2" charset="-78"/>
              </a:rPr>
              <a:t> در مقابل </a:t>
            </a:r>
            <a:r>
              <a:rPr lang="fa-IR" sz="2000" dirty="0" err="1">
                <a:cs typeface="B Nazanin" panose="00000400000000000000" pitchFamily="2" charset="-78"/>
              </a:rPr>
              <a:t>راست‌دست</a:t>
            </a:r>
            <a:endParaRPr lang="en-US" sz="2000" u="sng" dirty="0">
              <a:cs typeface="B Nazanin" panose="00000400000000000000" pitchFamily="2" charset="-78"/>
            </a:endParaRPr>
          </a:p>
        </p:txBody>
      </p:sp>
      <p:sp>
        <p:nvSpPr>
          <p:cNvPr id="3" name="Content Placeholder 2">
            <a:extLst>
              <a:ext uri="{FF2B5EF4-FFF2-40B4-BE49-F238E27FC236}">
                <a16:creationId xmlns:a16="http://schemas.microsoft.com/office/drawing/2014/main" id="{1529E3A6-0841-99B6-0FC6-4F60A7979E94}"/>
              </a:ext>
            </a:extLst>
          </p:cNvPr>
          <p:cNvSpPr>
            <a:spLocks noGrp="1"/>
          </p:cNvSpPr>
          <p:nvPr>
            <p:ph idx="1"/>
          </p:nvPr>
        </p:nvSpPr>
        <p:spPr>
          <a:xfrm>
            <a:off x="1484311" y="2160053"/>
            <a:ext cx="10018713" cy="3124201"/>
          </a:xfrm>
        </p:spPr>
        <p:txBody>
          <a:bodyPr/>
          <a:lstStyle/>
          <a:p>
            <a:pPr marL="0" indent="0" algn="r" rtl="1">
              <a:buNone/>
            </a:pPr>
            <a:r>
              <a:rPr lang="fa-IR" dirty="0">
                <a:cs typeface="B Nazanin" panose="00000400000000000000" pitchFamily="2" charset="-78"/>
              </a:rPr>
              <a:t>نتیجه اصلی:</a:t>
            </a:r>
          </a:p>
          <a:p>
            <a:pPr marL="0" indent="0" algn="r" rtl="1">
              <a:buNone/>
            </a:pPr>
            <a:r>
              <a:rPr lang="fa-IR" dirty="0">
                <a:cs typeface="B Nazanin" panose="00000400000000000000" pitchFamily="2" charset="-78"/>
              </a:rPr>
              <a:t> با توجه به اطلاعات دیتاست، توزیع بازیکنهای راست دست یا چپ دست بودنشان مشخص بود به این صورت است:</a:t>
            </a:r>
          </a:p>
          <a:p>
            <a:pPr algn="l"/>
            <a:endParaRPr lang="en-US" dirty="0">
              <a:cs typeface="B Nazanin" panose="00000400000000000000" pitchFamily="2" charset="-78"/>
            </a:endParaRPr>
          </a:p>
        </p:txBody>
      </p:sp>
      <p:graphicFrame>
        <p:nvGraphicFramePr>
          <p:cNvPr id="4" name="Table 3">
            <a:extLst>
              <a:ext uri="{FF2B5EF4-FFF2-40B4-BE49-F238E27FC236}">
                <a16:creationId xmlns:a16="http://schemas.microsoft.com/office/drawing/2014/main" id="{753BDCE5-6705-96EA-4CC3-D4A2371FE431}"/>
              </a:ext>
            </a:extLst>
          </p:cNvPr>
          <p:cNvGraphicFramePr>
            <a:graphicFrameLocks noGrp="1"/>
          </p:cNvGraphicFramePr>
          <p:nvPr>
            <p:extLst>
              <p:ext uri="{D42A27DB-BD31-4B8C-83A1-F6EECF244321}">
                <p14:modId xmlns:p14="http://schemas.microsoft.com/office/powerpoint/2010/main" val="3622691527"/>
              </p:ext>
            </p:extLst>
          </p:nvPr>
        </p:nvGraphicFramePr>
        <p:xfrm>
          <a:off x="1856636" y="4727994"/>
          <a:ext cx="8127999" cy="1112520"/>
        </p:xfrm>
        <a:graphic>
          <a:graphicData uri="http://schemas.openxmlformats.org/drawingml/2006/table">
            <a:tbl>
              <a:tblPr firstRow="1" bandRow="1">
                <a:tableStyleId>{616DA210-FB5B-4158-B5E0-FEB733F419BA}</a:tableStyleId>
              </a:tblPr>
              <a:tblGrid>
                <a:gridCol w="2709333">
                  <a:extLst>
                    <a:ext uri="{9D8B030D-6E8A-4147-A177-3AD203B41FA5}">
                      <a16:colId xmlns:a16="http://schemas.microsoft.com/office/drawing/2014/main" val="4111893066"/>
                    </a:ext>
                  </a:extLst>
                </a:gridCol>
                <a:gridCol w="2709333">
                  <a:extLst>
                    <a:ext uri="{9D8B030D-6E8A-4147-A177-3AD203B41FA5}">
                      <a16:colId xmlns:a16="http://schemas.microsoft.com/office/drawing/2014/main" val="741907210"/>
                    </a:ext>
                  </a:extLst>
                </a:gridCol>
                <a:gridCol w="2709333">
                  <a:extLst>
                    <a:ext uri="{9D8B030D-6E8A-4147-A177-3AD203B41FA5}">
                      <a16:colId xmlns:a16="http://schemas.microsoft.com/office/drawing/2014/main" val="2453299565"/>
                    </a:ext>
                  </a:extLst>
                </a:gridCol>
              </a:tblGrid>
              <a:tr h="370840">
                <a:tc>
                  <a:txBody>
                    <a:bodyPr/>
                    <a:lstStyle/>
                    <a:p>
                      <a:pPr algn="ctr"/>
                      <a:r>
                        <a:rPr lang="en-US" b="1" dirty="0"/>
                        <a:t>players-hand</a:t>
                      </a:r>
                    </a:p>
                  </a:txBody>
                  <a:tcPr/>
                </a:tc>
                <a:tc>
                  <a:txBody>
                    <a:bodyPr/>
                    <a:lstStyle/>
                    <a:p>
                      <a:pPr algn="ctr"/>
                      <a:r>
                        <a:rPr lang="en-US" b="1" dirty="0"/>
                        <a:t>count</a:t>
                      </a:r>
                    </a:p>
                  </a:txBody>
                  <a:tcPr/>
                </a:tc>
                <a:tc>
                  <a:txBody>
                    <a:bodyPr/>
                    <a:lstStyle/>
                    <a:p>
                      <a:pPr algn="ctr"/>
                      <a:r>
                        <a:rPr lang="en-US" b="1" dirty="0"/>
                        <a:t>percent</a:t>
                      </a:r>
                    </a:p>
                  </a:txBody>
                  <a:tcPr/>
                </a:tc>
                <a:extLst>
                  <a:ext uri="{0D108BD9-81ED-4DB2-BD59-A6C34878D82A}">
                    <a16:rowId xmlns:a16="http://schemas.microsoft.com/office/drawing/2014/main" val="3547953173"/>
                  </a:ext>
                </a:extLst>
              </a:tr>
              <a:tr h="370840">
                <a:tc>
                  <a:txBody>
                    <a:bodyPr/>
                    <a:lstStyle/>
                    <a:p>
                      <a:pPr algn="ctr"/>
                      <a:r>
                        <a:rPr lang="en-US" b="1" dirty="0"/>
                        <a:t>Left-handed</a:t>
                      </a:r>
                    </a:p>
                  </a:txBody>
                  <a:tcPr/>
                </a:tc>
                <a:tc>
                  <a:txBody>
                    <a:bodyPr/>
                    <a:lstStyle/>
                    <a:p>
                      <a:pPr algn="ctr"/>
                      <a:r>
                        <a:rPr lang="fa-IR" b="1" dirty="0"/>
                        <a:t>133</a:t>
                      </a:r>
                      <a:endParaRPr lang="en-US" b="1" dirty="0"/>
                    </a:p>
                  </a:txBody>
                  <a:tcPr/>
                </a:tc>
                <a:tc>
                  <a:txBody>
                    <a:bodyPr/>
                    <a:lstStyle/>
                    <a:p>
                      <a:pPr algn="ctr"/>
                      <a:r>
                        <a:rPr lang="fa-IR" b="1" dirty="0"/>
                        <a:t>11.605585</a:t>
                      </a:r>
                      <a:endParaRPr lang="en-US" b="1" dirty="0"/>
                    </a:p>
                  </a:txBody>
                  <a:tcPr/>
                </a:tc>
                <a:extLst>
                  <a:ext uri="{0D108BD9-81ED-4DB2-BD59-A6C34878D82A}">
                    <a16:rowId xmlns:a16="http://schemas.microsoft.com/office/drawing/2014/main" val="3235004123"/>
                  </a:ext>
                </a:extLst>
              </a:tr>
              <a:tr h="370840">
                <a:tc>
                  <a:txBody>
                    <a:bodyPr/>
                    <a:lstStyle/>
                    <a:p>
                      <a:pPr algn="ctr"/>
                      <a:r>
                        <a:rPr lang="en-US" b="1" dirty="0"/>
                        <a:t>Right-handed</a:t>
                      </a:r>
                    </a:p>
                  </a:txBody>
                  <a:tcPr/>
                </a:tc>
                <a:tc>
                  <a:txBody>
                    <a:bodyPr/>
                    <a:lstStyle/>
                    <a:p>
                      <a:pPr algn="ctr"/>
                      <a:r>
                        <a:rPr lang="fa-IR" b="1" dirty="0"/>
                        <a:t>1013</a:t>
                      </a:r>
                      <a:endParaRPr lang="en-US" b="1" dirty="0"/>
                    </a:p>
                  </a:txBody>
                  <a:tcPr/>
                </a:tc>
                <a:tc>
                  <a:txBody>
                    <a:bodyPr/>
                    <a:lstStyle/>
                    <a:p>
                      <a:pPr algn="ctr"/>
                      <a:r>
                        <a:rPr lang="fa-IR" b="1" dirty="0"/>
                        <a:t>88.394415</a:t>
                      </a:r>
                      <a:endParaRPr lang="en-US" b="1" dirty="0"/>
                    </a:p>
                  </a:txBody>
                  <a:tcPr/>
                </a:tc>
                <a:extLst>
                  <a:ext uri="{0D108BD9-81ED-4DB2-BD59-A6C34878D82A}">
                    <a16:rowId xmlns:a16="http://schemas.microsoft.com/office/drawing/2014/main" val="3618486953"/>
                  </a:ext>
                </a:extLst>
              </a:tr>
            </a:tbl>
          </a:graphicData>
        </a:graphic>
      </p:graphicFrame>
    </p:spTree>
    <p:extLst>
      <p:ext uri="{BB962C8B-B14F-4D97-AF65-F5344CB8AC3E}">
        <p14:creationId xmlns:p14="http://schemas.microsoft.com/office/powerpoint/2010/main" val="28131032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DC11B-8E43-2D16-41EA-9F394D4DF0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CF8E00-1393-5437-814E-75B93023348A}"/>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سوال14 : </a:t>
            </a:r>
            <a:r>
              <a:rPr lang="fa-IR" sz="2800" dirty="0" err="1">
                <a:cs typeface="B Nazanin" panose="00000400000000000000" pitchFamily="2" charset="-78"/>
              </a:rPr>
              <a:t>رایج‌ترین</a:t>
            </a:r>
            <a:r>
              <a:rPr lang="fa-IR" sz="2800" dirty="0">
                <a:cs typeface="B Nazanin" panose="00000400000000000000" pitchFamily="2" charset="-78"/>
              </a:rPr>
              <a:t> نوع سطح زمین </a:t>
            </a:r>
            <a:r>
              <a:rPr lang="fa-IR" sz="2800" dirty="0" err="1">
                <a:cs typeface="B Nazanin" panose="00000400000000000000" pitchFamily="2" charset="-78"/>
              </a:rPr>
              <a:t>استفاده‌شده</a:t>
            </a:r>
            <a:r>
              <a:rPr lang="fa-IR" sz="2800" dirty="0">
                <a:cs typeface="B Nazanin" panose="00000400000000000000" pitchFamily="2" charset="-78"/>
              </a:rPr>
              <a:t> در مسابقات</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8B513633-81CE-6246-B1A1-48E89C83939F}"/>
              </a:ext>
            </a:extLst>
          </p:cNvPr>
          <p:cNvSpPr>
            <a:spLocks noGrp="1"/>
          </p:cNvSpPr>
          <p:nvPr>
            <p:ph idx="1"/>
          </p:nvPr>
        </p:nvSpPr>
        <p:spPr>
          <a:xfrm>
            <a:off x="1484311" y="2074332"/>
            <a:ext cx="10018713" cy="3124201"/>
          </a:xfrm>
        </p:spPr>
        <p:txBody>
          <a:bodyPr/>
          <a:lstStyle/>
          <a:p>
            <a:pPr marL="0" indent="0" algn="r" rtl="1">
              <a:buNone/>
            </a:pPr>
            <a:r>
              <a:rPr lang="fa-IR" dirty="0">
                <a:cs typeface="B Nazanin" panose="00000400000000000000" pitchFamily="2" charset="-78"/>
              </a:rPr>
              <a:t>نتیجه اصلی : </a:t>
            </a:r>
          </a:p>
          <a:p>
            <a:pPr marL="0" indent="0" algn="r" rtl="1">
              <a:buNone/>
            </a:pPr>
            <a:r>
              <a:rPr lang="fa-IR" dirty="0">
                <a:cs typeface="B Nazanin" panose="00000400000000000000" pitchFamily="2" charset="-78"/>
              </a:rPr>
              <a:t>با توجه اطلاعات موجود در دیتاست، رایج‌ترین نوع سطح زمین استفاده‌شده در مسابقات، رس سرخ بوده (</a:t>
            </a:r>
            <a:r>
              <a:rPr lang="en-US" dirty="0">
                <a:cs typeface="B Nazanin" panose="00000400000000000000" pitchFamily="2" charset="-78"/>
              </a:rPr>
              <a:t>Red Clay</a:t>
            </a:r>
            <a:r>
              <a:rPr lang="fa-IR" dirty="0">
                <a:cs typeface="B Nazanin" panose="00000400000000000000" pitchFamily="2" charset="-78"/>
              </a:rPr>
              <a:t>)</a:t>
            </a:r>
            <a:endParaRPr lang="en-US" dirty="0">
              <a:cs typeface="B Nazanin" panose="00000400000000000000" pitchFamily="2" charset="-78"/>
            </a:endParaRPr>
          </a:p>
        </p:txBody>
      </p:sp>
    </p:spTree>
    <p:extLst>
      <p:ext uri="{BB962C8B-B14F-4D97-AF65-F5344CB8AC3E}">
        <p14:creationId xmlns:p14="http://schemas.microsoft.com/office/powerpoint/2010/main" val="140406364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4EEAB9-1BD9-13C3-8E94-187E1AF6816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6896BA-3FEE-4C8A-7459-E3766D5CBF16}"/>
              </a:ext>
            </a:extLst>
          </p:cNvPr>
          <p:cNvSpPr>
            <a:spLocks noGrp="1"/>
          </p:cNvSpPr>
          <p:nvPr>
            <p:ph type="title"/>
          </p:nvPr>
        </p:nvSpPr>
        <p:spPr/>
        <p:txBody>
          <a:bodyPr>
            <a:normAutofit/>
          </a:bodyPr>
          <a:lstStyle/>
          <a:p>
            <a:pPr algn="r" rtl="1"/>
            <a:r>
              <a:rPr lang="fa-IR" sz="2800" dirty="0">
                <a:cs typeface="B Nazanin" panose="00000400000000000000" pitchFamily="2" charset="-78"/>
              </a:rPr>
              <a:t>سوال15: تعداد کشورهای حاضر در </a:t>
            </a:r>
            <a:r>
              <a:rPr lang="fa-IR" sz="2800" dirty="0" err="1">
                <a:cs typeface="B Nazanin" panose="00000400000000000000" pitchFamily="2" charset="-78"/>
              </a:rPr>
              <a:t>دیتاست</a:t>
            </a:r>
            <a:r>
              <a:rPr lang="fa-IR" sz="2800" dirty="0">
                <a:cs typeface="B Nazanin" panose="00000400000000000000" pitchFamily="2" charset="-78"/>
              </a:rPr>
              <a:t> </a:t>
            </a:r>
            <a:endParaRPr lang="en-US" sz="2800" dirty="0">
              <a:cs typeface="B Nazanin" panose="00000400000000000000" pitchFamily="2" charset="-78"/>
            </a:endParaRPr>
          </a:p>
        </p:txBody>
      </p:sp>
      <p:sp>
        <p:nvSpPr>
          <p:cNvPr id="3" name="Content Placeholder 2">
            <a:extLst>
              <a:ext uri="{FF2B5EF4-FFF2-40B4-BE49-F238E27FC236}">
                <a16:creationId xmlns:a16="http://schemas.microsoft.com/office/drawing/2014/main" id="{FAB04C05-0F18-06B6-CE33-AC1E98E93922}"/>
              </a:ext>
            </a:extLst>
          </p:cNvPr>
          <p:cNvSpPr>
            <a:spLocks noGrp="1"/>
          </p:cNvSpPr>
          <p:nvPr>
            <p:ph idx="1"/>
          </p:nvPr>
        </p:nvSpPr>
        <p:spPr>
          <a:xfrm>
            <a:off x="1484311" y="2032000"/>
            <a:ext cx="10018713" cy="2074334"/>
          </a:xfrm>
        </p:spPr>
        <p:txBody>
          <a:bodyPr/>
          <a:lstStyle/>
          <a:p>
            <a:pPr marL="0" indent="0" algn="r" rtl="1">
              <a:buNone/>
            </a:pPr>
            <a:r>
              <a:rPr lang="fa-IR" b="1" dirty="0">
                <a:cs typeface="B Nazanin" panose="00000400000000000000" pitchFamily="2" charset="-78"/>
              </a:rPr>
              <a:t>نتیجه اصلی :</a:t>
            </a:r>
          </a:p>
          <a:p>
            <a:pPr marL="0" indent="0" algn="r" rtl="1">
              <a:buNone/>
            </a:pPr>
            <a:r>
              <a:rPr lang="fa-IR" dirty="0">
                <a:cs typeface="B Nazanin" panose="00000400000000000000" pitchFamily="2" charset="-78"/>
              </a:rPr>
              <a:t>تعداد کشورهای حاضر در این دیتاست، 108 کشور بوده است.</a:t>
            </a:r>
            <a:endParaRPr lang="en-US" dirty="0">
              <a:cs typeface="B Nazanin" panose="00000400000000000000" pitchFamily="2" charset="-78"/>
            </a:endParaRPr>
          </a:p>
        </p:txBody>
      </p:sp>
    </p:spTree>
    <p:extLst>
      <p:ext uri="{BB962C8B-B14F-4D97-AF65-F5344CB8AC3E}">
        <p14:creationId xmlns:p14="http://schemas.microsoft.com/office/powerpoint/2010/main" val="26100039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88AF5F-0D9D-EB91-72EE-AC2DA61A1E9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98A43-2FDA-B4B9-D4E6-6F96446B68D8}"/>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سوال16 : </a:t>
            </a:r>
            <a:r>
              <a:rPr lang="fa-IR" sz="2000" dirty="0" err="1">
                <a:cs typeface="B Nazanin" panose="00000400000000000000" pitchFamily="2" charset="-78"/>
              </a:rPr>
              <a:t>بازیکنی</a:t>
            </a:r>
            <a:r>
              <a:rPr lang="fa-IR" sz="2000" dirty="0">
                <a:cs typeface="B Nazanin" panose="00000400000000000000" pitchFamily="2" charset="-78"/>
              </a:rPr>
              <a:t> که بالاترین درصد برد را در مقابل 10 حریف برتر دارد</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9DBAD2E8-DF02-046B-1B51-3492366F6BF9}"/>
              </a:ext>
            </a:extLst>
          </p:cNvPr>
          <p:cNvSpPr>
            <a:spLocks noGrp="1"/>
          </p:cNvSpPr>
          <p:nvPr>
            <p:ph idx="1"/>
          </p:nvPr>
        </p:nvSpPr>
        <p:spPr>
          <a:xfrm>
            <a:off x="763929" y="2556932"/>
            <a:ext cx="10132668" cy="3318936"/>
          </a:xfrm>
        </p:spPr>
        <p:txBody>
          <a:bodyPr>
            <a:normAutofit/>
          </a:bodyPr>
          <a:lstStyle/>
          <a:p>
            <a:pPr marL="0" indent="0" algn="r" rtl="1">
              <a:buNone/>
            </a:pPr>
            <a:r>
              <a:rPr lang="fa-IR" dirty="0">
                <a:cs typeface="B Nazanin" panose="00000400000000000000" pitchFamily="2" charset="-78"/>
              </a:rPr>
              <a:t>نتیجه اصلی :</a:t>
            </a:r>
          </a:p>
          <a:p>
            <a:pPr marL="0" indent="0" algn="r" rtl="1">
              <a:buNone/>
            </a:pPr>
            <a:r>
              <a:rPr lang="en-US" dirty="0">
                <a:cs typeface="B Nazanin" panose="00000400000000000000" pitchFamily="2" charset="-78"/>
              </a:rPr>
              <a:t> </a:t>
            </a:r>
            <a:r>
              <a:rPr lang="fa-IR" dirty="0">
                <a:cs typeface="B Nazanin" panose="00000400000000000000" pitchFamily="2" charset="-78"/>
              </a:rPr>
              <a:t> </a:t>
            </a:r>
            <a:r>
              <a:rPr lang="en-US" sz="1800" dirty="0">
                <a:latin typeface="Arial" panose="020B0604020202020204" pitchFamily="34" charset="0"/>
                <a:cs typeface="Arial" panose="020B0604020202020204" pitchFamily="34" charset="0"/>
              </a:rPr>
              <a:t>Donna Vekić</a:t>
            </a:r>
            <a:r>
              <a:rPr lang="fa-IR" sz="1800" dirty="0"/>
              <a:t> </a:t>
            </a:r>
            <a:r>
              <a:rPr lang="fa-IR" sz="1800" dirty="0">
                <a:cs typeface="B Nazanin" panose="00000400000000000000" pitchFamily="2" charset="-78"/>
              </a:rPr>
              <a:t>با نرخ یک درصد بیشترین پیروزی را در برابر 10نفر اول داشته است. </a:t>
            </a:r>
            <a:r>
              <a:rPr lang="en-US" sz="1800" dirty="0">
                <a:cs typeface="B Nazanin" panose="00000400000000000000" pitchFamily="2" charset="-78"/>
              </a:rPr>
              <a:t>Id</a:t>
            </a:r>
            <a:r>
              <a:rPr lang="fa-IR" sz="1800" dirty="0">
                <a:cs typeface="B Nazanin" panose="00000400000000000000" pitchFamily="2" charset="-78"/>
              </a:rPr>
              <a:t> بازیکن نامبرده در زیر آمده است.</a:t>
            </a:r>
            <a:endParaRPr lang="en-US" sz="1800" dirty="0">
              <a:cs typeface="B Nazanin" panose="00000400000000000000" pitchFamily="2" charset="-78"/>
            </a:endParaRPr>
          </a:p>
          <a:p>
            <a:pPr algn="r" rtl="1"/>
            <a:endParaRPr lang="fa-IR" dirty="0">
              <a:cs typeface="B Nazanin" panose="00000400000000000000" pitchFamily="2" charset="-78"/>
            </a:endParaRPr>
          </a:p>
          <a:p>
            <a:pPr algn="l"/>
            <a:r>
              <a:rPr lang="en-US" sz="1800" dirty="0"/>
              <a:t>Player with highest win % vs top 10 opponents:</a:t>
            </a:r>
          </a:p>
          <a:p>
            <a:pPr algn="l"/>
            <a:r>
              <a:rPr lang="en-US" sz="1800" dirty="0"/>
              <a:t>    non_top10_id  matches_vs_top10  wins_vs_top10  </a:t>
            </a:r>
            <a:r>
              <a:rPr lang="en-US" sz="1800" dirty="0" err="1"/>
              <a:t>win_percentage</a:t>
            </a:r>
            <a:endParaRPr lang="en-US" sz="1800" dirty="0"/>
          </a:p>
          <a:p>
            <a:pPr algn="l"/>
            <a:r>
              <a:rPr lang="en-US" sz="1800" dirty="0"/>
              <a:t>          19                         50641.0                        8                8                    1.0</a:t>
            </a:r>
            <a:endParaRPr lang="fa-IR" sz="1800" dirty="0"/>
          </a:p>
          <a:p>
            <a:pPr algn="r" rtl="1"/>
            <a:endParaRPr lang="en-US" dirty="0">
              <a:cs typeface="B Nazanin" panose="00000400000000000000" pitchFamily="2" charset="-78"/>
            </a:endParaRPr>
          </a:p>
        </p:txBody>
      </p:sp>
    </p:spTree>
    <p:extLst>
      <p:ext uri="{BB962C8B-B14F-4D97-AF65-F5344CB8AC3E}">
        <p14:creationId xmlns:p14="http://schemas.microsoft.com/office/powerpoint/2010/main" val="1836310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896497-C384-F195-96C5-7632044B22E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2F2F862-0A42-DAAA-B974-CA3010950FAC}"/>
              </a:ext>
            </a:extLst>
          </p:cNvPr>
          <p:cNvSpPr>
            <a:spLocks noGrp="1"/>
          </p:cNvSpPr>
          <p:nvPr>
            <p:ph type="title"/>
          </p:nvPr>
        </p:nvSpPr>
        <p:spPr/>
        <p:txBody>
          <a:bodyPr>
            <a:normAutofit/>
          </a:bodyPr>
          <a:lstStyle/>
          <a:p>
            <a:pPr algn="r" rtl="1"/>
            <a:r>
              <a:rPr lang="fa-IR" sz="2000" dirty="0">
                <a:cs typeface="B Nazanin" panose="00000400000000000000" pitchFamily="2" charset="-78"/>
              </a:rPr>
              <a:t>سوال17 </a:t>
            </a:r>
            <a:r>
              <a:rPr lang="en-US" sz="2000" dirty="0">
                <a:cs typeface="B Nazanin" panose="00000400000000000000" pitchFamily="2" charset="-78"/>
              </a:rPr>
              <a:t>:</a:t>
            </a:r>
            <a:r>
              <a:rPr lang="fa-IR" sz="2000" dirty="0">
                <a:cs typeface="B Nazanin" panose="00000400000000000000" pitchFamily="2" charset="-78"/>
              </a:rPr>
              <a:t>میانگین تعداد </a:t>
            </a:r>
            <a:r>
              <a:rPr lang="fa-IR" sz="2000" dirty="0" err="1">
                <a:cs typeface="B Nazanin" panose="00000400000000000000" pitchFamily="2" charset="-78"/>
              </a:rPr>
              <a:t>بریک‌های</a:t>
            </a:r>
            <a:r>
              <a:rPr lang="fa-IR" sz="2000" dirty="0">
                <a:cs typeface="B Nazanin" panose="00000400000000000000" pitchFamily="2" charset="-78"/>
              </a:rPr>
              <a:t> سرویس در هر مسابقه</a:t>
            </a:r>
            <a:endParaRPr lang="en-US" sz="2000" dirty="0">
              <a:cs typeface="B Nazanin" panose="00000400000000000000" pitchFamily="2" charset="-78"/>
            </a:endParaRPr>
          </a:p>
        </p:txBody>
      </p:sp>
      <p:sp>
        <p:nvSpPr>
          <p:cNvPr id="3" name="Content Placeholder 2">
            <a:extLst>
              <a:ext uri="{FF2B5EF4-FFF2-40B4-BE49-F238E27FC236}">
                <a16:creationId xmlns:a16="http://schemas.microsoft.com/office/drawing/2014/main" id="{1D1D6228-AC00-FC1E-FD08-947DD96C147D}"/>
              </a:ext>
            </a:extLst>
          </p:cNvPr>
          <p:cNvSpPr>
            <a:spLocks noGrp="1"/>
          </p:cNvSpPr>
          <p:nvPr>
            <p:ph idx="1"/>
          </p:nvPr>
        </p:nvSpPr>
        <p:spPr/>
        <p:txBody>
          <a:bodyPr>
            <a:normAutofit/>
          </a:bodyPr>
          <a:lstStyle/>
          <a:p>
            <a:pPr marL="0" indent="0" algn="r" rtl="1">
              <a:buNone/>
            </a:pPr>
            <a:r>
              <a:rPr lang="fa-IR" sz="2000" dirty="0">
                <a:cs typeface="B Nazanin" panose="00000400000000000000" pitchFamily="2" charset="-78"/>
              </a:rPr>
              <a:t>نتیجه اصلی :</a:t>
            </a:r>
          </a:p>
          <a:p>
            <a:pPr algn="r" rtl="1"/>
            <a:r>
              <a:rPr lang="fa-IR" sz="2000" dirty="0">
                <a:cs typeface="B Nazanin" panose="00000400000000000000" pitchFamily="2" charset="-78"/>
              </a:rPr>
              <a:t>تعداد کل بریک های سرویس 52907 بوده است که با توجه به تعداد کل بازی ها، میانگین آن برابر است با 2.28 </a:t>
            </a:r>
          </a:p>
          <a:p>
            <a:r>
              <a:rPr lang="en-US" dirty="0">
                <a:latin typeface="Arial" panose="020B0604020202020204" pitchFamily="34" charset="0"/>
                <a:cs typeface="Arial" panose="020B0604020202020204" pitchFamily="34" charset="0"/>
              </a:rPr>
              <a:t>Breaks of serve: 52907</a:t>
            </a:r>
          </a:p>
          <a:p>
            <a:r>
              <a:rPr lang="en-US" dirty="0">
                <a:latin typeface="Arial" panose="020B0604020202020204" pitchFamily="34" charset="0"/>
                <a:cs typeface="Arial" panose="020B0604020202020204" pitchFamily="34" charset="0"/>
              </a:rPr>
              <a:t>Average breaks per match: 2.28</a:t>
            </a:r>
          </a:p>
        </p:txBody>
      </p:sp>
    </p:spTree>
    <p:extLst>
      <p:ext uri="{BB962C8B-B14F-4D97-AF65-F5344CB8AC3E}">
        <p14:creationId xmlns:p14="http://schemas.microsoft.com/office/powerpoint/2010/main" val="20035423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 name="TextBox 22">
            <a:extLst>
              <a:ext uri="{FF2B5EF4-FFF2-40B4-BE49-F238E27FC236}">
                <a16:creationId xmlns:a16="http://schemas.microsoft.com/office/drawing/2014/main" id="{D0803A8B-CF6C-D1CA-27A6-F39DB779C0D4}"/>
              </a:ext>
            </a:extLst>
          </p:cNvPr>
          <p:cNvSpPr txBox="1"/>
          <p:nvPr/>
        </p:nvSpPr>
        <p:spPr>
          <a:xfrm>
            <a:off x="895989" y="839496"/>
            <a:ext cx="10023113" cy="3477875"/>
          </a:xfrm>
          <a:prstGeom prst="rect">
            <a:avLst/>
          </a:prstGeom>
          <a:noFill/>
        </p:spPr>
        <p:txBody>
          <a:bodyPr wrap="square">
            <a:spAutoFit/>
          </a:bodyPr>
          <a:lstStyle/>
          <a:p>
            <a:pPr algn="r" rtl="1"/>
            <a:endParaRPr lang="en-US" sz="2000" dirty="0">
              <a:cs typeface="B Nazanin" panose="00000400000000000000" pitchFamily="2" charset="-78"/>
            </a:endParaRPr>
          </a:p>
          <a:p>
            <a:pPr algn="r" rtl="1"/>
            <a:r>
              <a:rPr lang="fa-IR" sz="2000" dirty="0">
                <a:cs typeface="B Nazanin" panose="00000400000000000000" pitchFamily="2" charset="-78"/>
              </a:rPr>
              <a:t>سوال 1: </a:t>
            </a:r>
            <a:r>
              <a:rPr lang="ar-SA" sz="2000" dirty="0">
                <a:cs typeface="B Nazanin" panose="00000400000000000000" pitchFamily="2" charset="-78"/>
              </a:rPr>
              <a:t>چه تعداد بازیکن تنیس در مجموعه داده وجود دارد؟</a:t>
            </a:r>
            <a:endParaRPr lang="en-US" sz="2000" dirty="0">
              <a:cs typeface="B Nazanin" panose="00000400000000000000" pitchFamily="2" charset="-78"/>
            </a:endParaRPr>
          </a:p>
          <a:p>
            <a:pPr algn="r" rtl="1"/>
            <a:endParaRPr lang="de-DE" sz="2000" dirty="0">
              <a:cs typeface="B Nazanin" panose="00000400000000000000" pitchFamily="2" charset="-78"/>
            </a:endParaRPr>
          </a:p>
          <a:p>
            <a:pPr algn="r" rtl="1"/>
            <a:r>
              <a:rPr lang="ar-SA" sz="2000" b="1" dirty="0">
                <a:cs typeface="B Nazanin" panose="00000400000000000000" pitchFamily="2" charset="-78"/>
              </a:rPr>
              <a:t>روش انجام کار:</a:t>
            </a:r>
          </a:p>
          <a:p>
            <a:pPr algn="r" rtl="1"/>
            <a:r>
              <a:rPr lang="ar-SA" sz="2000" dirty="0">
                <a:cs typeface="B Nazanin" panose="00000400000000000000" pitchFamily="2" charset="-78"/>
              </a:rPr>
              <a:t>بارگذاری اطلاعات بازیکنان تیم‌های میزبان و مهمان</a:t>
            </a:r>
          </a:p>
          <a:p>
            <a:pPr algn="r" rtl="1"/>
            <a:r>
              <a:rPr lang="ar-SA" sz="2000" dirty="0">
                <a:cs typeface="B Nazanin" panose="00000400000000000000" pitchFamily="2" charset="-78"/>
              </a:rPr>
              <a:t>استخراج شناسه بازیکنان</a:t>
            </a:r>
          </a:p>
          <a:p>
            <a:pPr algn="r" rtl="1"/>
            <a:r>
              <a:rPr lang="ar-SA" sz="2000" dirty="0">
                <a:cs typeface="B Nazanin" panose="00000400000000000000" pitchFamily="2" charset="-78"/>
              </a:rPr>
              <a:t>ترکیب و حذف موارد تکراری</a:t>
            </a:r>
          </a:p>
          <a:p>
            <a:pPr algn="r" rtl="1"/>
            <a:r>
              <a:rPr lang="ar-SA" sz="2000" dirty="0">
                <a:cs typeface="B Nazanin" panose="00000400000000000000" pitchFamily="2" charset="-78"/>
              </a:rPr>
              <a:t>محاسبه تعداد بازیکنان منحصربه‌فرد</a:t>
            </a:r>
          </a:p>
          <a:p>
            <a:pPr algn="r" rtl="1"/>
            <a:endParaRPr lang="en-US" sz="2000" dirty="0">
              <a:cs typeface="B Nazanin" panose="00000400000000000000" pitchFamily="2" charset="-78"/>
            </a:endParaRPr>
          </a:p>
          <a:p>
            <a:pPr algn="r" rtl="1"/>
            <a:endParaRPr lang="en-US" sz="2000" dirty="0">
              <a:cs typeface="B Nazanin" panose="00000400000000000000" pitchFamily="2" charset="-78"/>
            </a:endParaRPr>
          </a:p>
          <a:p>
            <a:pPr algn="r" rtl="1"/>
            <a:r>
              <a:rPr lang="ar-SA" sz="2000" b="1" dirty="0">
                <a:cs typeface="B Nazanin" panose="00000400000000000000" pitchFamily="2" charset="-78"/>
              </a:rPr>
              <a:t>نتیجه:تعداد بازیکنان تنیس موجود در مجموعه داده: ۲۶۴۴ نفر</a:t>
            </a:r>
            <a:endParaRPr lang="de-DE" sz="2000" b="1" dirty="0">
              <a:cs typeface="B Nazanin" panose="00000400000000000000" pitchFamily="2" charset="-78"/>
            </a:endParaRPr>
          </a:p>
        </p:txBody>
      </p:sp>
    </p:spTree>
    <p:extLst>
      <p:ext uri="{BB962C8B-B14F-4D97-AF65-F5344CB8AC3E}">
        <p14:creationId xmlns:p14="http://schemas.microsoft.com/office/powerpoint/2010/main" val="23233521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EB2575C-8578-AE0D-926E-15F686E70BC6}"/>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AFECEE20-10BB-C10D-CCD1-B165F2673C2B}"/>
              </a:ext>
            </a:extLst>
          </p:cNvPr>
          <p:cNvSpPr txBox="1"/>
          <p:nvPr/>
        </p:nvSpPr>
        <p:spPr>
          <a:xfrm>
            <a:off x="4269757" y="1494335"/>
            <a:ext cx="6097022" cy="3477875"/>
          </a:xfrm>
          <a:prstGeom prst="rect">
            <a:avLst/>
          </a:prstGeom>
          <a:noFill/>
        </p:spPr>
        <p:txBody>
          <a:bodyPr wrap="square">
            <a:spAutoFit/>
          </a:bodyPr>
          <a:lstStyle/>
          <a:p>
            <a:pPr algn="r" rtl="1"/>
            <a:r>
              <a:rPr lang="fa-IR" dirty="0"/>
              <a:t>سوال 2: </a:t>
            </a:r>
            <a:r>
              <a:rPr lang="en-US" sz="2000" dirty="0" err="1">
                <a:cs typeface="B Nazanin" panose="00000400000000000000" pitchFamily="2" charset="-78"/>
              </a:rPr>
              <a:t>میانگین</a:t>
            </a:r>
            <a:r>
              <a:rPr lang="en-US" sz="2000" dirty="0">
                <a:cs typeface="B Nazanin" panose="00000400000000000000" pitchFamily="2" charset="-78"/>
              </a:rPr>
              <a:t> </a:t>
            </a:r>
            <a:r>
              <a:rPr lang="en-US" sz="2000" dirty="0" err="1">
                <a:cs typeface="B Nazanin" panose="00000400000000000000" pitchFamily="2" charset="-78"/>
              </a:rPr>
              <a:t>قد</a:t>
            </a:r>
            <a:r>
              <a:rPr lang="en-US" sz="2000" dirty="0">
                <a:cs typeface="B Nazanin" panose="00000400000000000000" pitchFamily="2" charset="-78"/>
              </a:rPr>
              <a:t> </a:t>
            </a:r>
            <a:r>
              <a:rPr lang="en-US" sz="2000" dirty="0" err="1">
                <a:cs typeface="B Nazanin" panose="00000400000000000000" pitchFamily="2" charset="-78"/>
              </a:rPr>
              <a:t>بازیکنان</a:t>
            </a:r>
            <a:r>
              <a:rPr lang="en-US" sz="2000" dirty="0">
                <a:cs typeface="B Nazanin" panose="00000400000000000000" pitchFamily="2" charset="-78"/>
              </a:rPr>
              <a:t> </a:t>
            </a:r>
            <a:r>
              <a:rPr lang="en-US" sz="2000" dirty="0" err="1">
                <a:cs typeface="B Nazanin" panose="00000400000000000000" pitchFamily="2" charset="-78"/>
              </a:rPr>
              <a:t>چقدر</a:t>
            </a:r>
            <a:r>
              <a:rPr lang="en-US" sz="2000" dirty="0">
                <a:cs typeface="B Nazanin" panose="00000400000000000000" pitchFamily="2" charset="-78"/>
              </a:rPr>
              <a:t> </a:t>
            </a:r>
            <a:r>
              <a:rPr lang="en-US" sz="2000" dirty="0" err="1">
                <a:cs typeface="B Nazanin" panose="00000400000000000000" pitchFamily="2" charset="-78"/>
              </a:rPr>
              <a:t>است</a:t>
            </a:r>
            <a:r>
              <a:rPr lang="en-US" sz="2000" dirty="0">
                <a:cs typeface="B Nazanin" panose="00000400000000000000" pitchFamily="2" charset="-78"/>
              </a:rPr>
              <a:t>؟</a:t>
            </a:r>
          </a:p>
          <a:p>
            <a:pPr algn="r" rtl="1">
              <a:buNone/>
            </a:pPr>
            <a:endParaRPr lang="fa-IR" sz="2000" dirty="0">
              <a:cs typeface="B Nazanin" panose="00000400000000000000" pitchFamily="2" charset="-78"/>
            </a:endParaRPr>
          </a:p>
          <a:p>
            <a:pPr algn="r" rtl="1">
              <a:buNone/>
            </a:pPr>
            <a:r>
              <a:rPr lang="ar-SA" sz="2000" b="1" dirty="0">
                <a:cs typeface="B Nazanin" panose="00000400000000000000" pitchFamily="2" charset="-78"/>
              </a:rPr>
              <a:t>روش انجام کار:</a:t>
            </a:r>
            <a:endParaRPr lang="fa-IR" sz="2000" b="1" dirty="0">
              <a:cs typeface="B Nazanin" panose="00000400000000000000" pitchFamily="2" charset="-78"/>
            </a:endParaRPr>
          </a:p>
          <a:p>
            <a:pPr algn="r" rtl="1">
              <a:buNone/>
            </a:pPr>
            <a:endParaRPr lang="ar-SA" sz="2000" dirty="0">
              <a:cs typeface="B Nazanin" panose="00000400000000000000" pitchFamily="2" charset="-78"/>
            </a:endParaRPr>
          </a:p>
          <a:p>
            <a:pPr algn="r" rtl="1">
              <a:buFont typeface="Arial" panose="020B0604020202020204" pitchFamily="34" charset="0"/>
              <a:buChar char="•"/>
            </a:pPr>
            <a:r>
              <a:rPr lang="ar-SA" sz="2000" dirty="0">
                <a:cs typeface="B Nazanin" panose="00000400000000000000" pitchFamily="2" charset="-78"/>
              </a:rPr>
              <a:t>بارگذاری اطلاعات بازیکنان تیم‌های میزبان و میهمان</a:t>
            </a:r>
          </a:p>
          <a:p>
            <a:pPr algn="r" rtl="1">
              <a:buFont typeface="Arial" panose="020B0604020202020204" pitchFamily="34" charset="0"/>
              <a:buChar char="•"/>
            </a:pPr>
            <a:r>
              <a:rPr lang="ar-SA" sz="2000" dirty="0">
                <a:cs typeface="B Nazanin" panose="00000400000000000000" pitchFamily="2" charset="-78"/>
              </a:rPr>
              <a:t>محاسبه میانگین قد هر گروه</a:t>
            </a:r>
          </a:p>
          <a:p>
            <a:pPr algn="r" rtl="1">
              <a:buFont typeface="Arial" panose="020B0604020202020204" pitchFamily="34" charset="0"/>
              <a:buChar char="•"/>
            </a:pPr>
            <a:r>
              <a:rPr lang="ar-SA" sz="2000" dirty="0">
                <a:cs typeface="B Nazanin" panose="00000400000000000000" pitchFamily="2" charset="-78"/>
              </a:rPr>
              <a:t>محاسبه میانگین کلی از میانگین دو تیم</a:t>
            </a:r>
            <a:endParaRPr lang="fa-IR" sz="2000" dirty="0">
              <a:cs typeface="B Nazanin" panose="00000400000000000000" pitchFamily="2" charset="-78"/>
            </a:endParaRPr>
          </a:p>
          <a:p>
            <a:pPr algn="r" rtl="1">
              <a:buFont typeface="Arial" panose="020B0604020202020204" pitchFamily="34" charset="0"/>
              <a:buChar char="•"/>
            </a:pPr>
            <a:endParaRPr lang="fa-IR" sz="2000" dirty="0">
              <a:cs typeface="B Nazanin" panose="00000400000000000000" pitchFamily="2" charset="-78"/>
            </a:endParaRPr>
          </a:p>
          <a:p>
            <a:pPr algn="r" rtl="1">
              <a:buFont typeface="Arial" panose="020B0604020202020204" pitchFamily="34" charset="0"/>
              <a:buChar char="•"/>
            </a:pPr>
            <a:endParaRPr lang="ar-SA" sz="2000" dirty="0">
              <a:cs typeface="B Nazanin" panose="00000400000000000000" pitchFamily="2" charset="-78"/>
            </a:endParaRPr>
          </a:p>
          <a:p>
            <a:pPr algn="r" rtl="1"/>
            <a:r>
              <a:rPr lang="ar-SA" sz="2000" b="1" dirty="0">
                <a:cs typeface="B Nazanin" panose="00000400000000000000" pitchFamily="2" charset="-78"/>
              </a:rPr>
              <a:t>نتیجه:</a:t>
            </a:r>
            <a:br>
              <a:rPr lang="ar-SA" sz="2000" b="1" dirty="0">
                <a:cs typeface="B Nazanin" panose="00000400000000000000" pitchFamily="2" charset="-78"/>
              </a:rPr>
            </a:br>
            <a:r>
              <a:rPr lang="ar-SA" sz="2000" b="1" dirty="0">
                <a:cs typeface="B Nazanin" panose="00000400000000000000" pitchFamily="2" charset="-78"/>
              </a:rPr>
              <a:t>میانگین قد بازیکنان: ۱.۸۲ متر</a:t>
            </a:r>
          </a:p>
        </p:txBody>
      </p:sp>
    </p:spTree>
    <p:extLst>
      <p:ext uri="{BB962C8B-B14F-4D97-AF65-F5344CB8AC3E}">
        <p14:creationId xmlns:p14="http://schemas.microsoft.com/office/powerpoint/2010/main" val="23780592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4E11A71-BB72-9E4F-FA86-551456319AD7}"/>
              </a:ext>
            </a:extLst>
          </p:cNvPr>
          <p:cNvSpPr txBox="1"/>
          <p:nvPr/>
        </p:nvSpPr>
        <p:spPr>
          <a:xfrm>
            <a:off x="239340" y="744232"/>
            <a:ext cx="11200075" cy="3631763"/>
          </a:xfrm>
          <a:prstGeom prst="rect">
            <a:avLst/>
          </a:prstGeom>
          <a:noFill/>
        </p:spPr>
        <p:txBody>
          <a:bodyPr wrap="square">
            <a:spAutoFit/>
          </a:bodyPr>
          <a:lstStyle/>
          <a:p>
            <a:pPr algn="r" rtl="1"/>
            <a:r>
              <a:rPr lang="fa-IR" b="1" dirty="0">
                <a:cs typeface="B Nazanin" panose="00000400000000000000" pitchFamily="2" charset="-78"/>
              </a:rPr>
              <a:t>سوال3 : </a:t>
            </a:r>
            <a:r>
              <a:rPr lang="ar-SA" b="1" dirty="0">
                <a:cs typeface="B Nazanin" panose="00000400000000000000" pitchFamily="2" charset="-78"/>
              </a:rPr>
              <a:t>کدام بازیکن بیشترین تعداد برد را دارد؟</a:t>
            </a:r>
            <a:endParaRPr lang="en-US" b="1"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روش انجام کار:</a:t>
            </a:r>
            <a:endParaRPr lang="fa-IR" sz="2000" dirty="0">
              <a:cs typeface="B Nazanin" panose="00000400000000000000" pitchFamily="2" charset="-78"/>
            </a:endParaRPr>
          </a:p>
          <a:p>
            <a:pPr algn="r" rtl="1"/>
            <a:r>
              <a:rPr lang="ar-SA" sz="2000" dirty="0">
                <a:cs typeface="B Nazanin" panose="00000400000000000000" pitchFamily="2" charset="-78"/>
              </a:rPr>
              <a:t>بارگذاری و ترکیب اطلاعات بازیکنان تیم میزبان و میهمان</a:t>
            </a:r>
          </a:p>
          <a:p>
            <a:pPr algn="r" rtl="1"/>
            <a:r>
              <a:rPr lang="ar-SA" sz="2000" dirty="0">
                <a:cs typeface="B Nazanin" panose="00000400000000000000" pitchFamily="2" charset="-78"/>
              </a:rPr>
              <a:t>ادغام داده‌ها با اطلاعات آماری مسابقات</a:t>
            </a:r>
          </a:p>
          <a:p>
            <a:pPr algn="r" rtl="1"/>
            <a:r>
              <a:rPr lang="ar-SA" sz="2000" dirty="0">
                <a:cs typeface="B Nazanin" panose="00000400000000000000" pitchFamily="2" charset="-78"/>
              </a:rPr>
              <a:t>فیلتر کردن رکوردهای مربوط به تعداد برد</a:t>
            </a:r>
          </a:p>
          <a:p>
            <a:pPr algn="r" rtl="1"/>
            <a:r>
              <a:rPr lang="ar-SA" sz="2000" dirty="0">
                <a:cs typeface="B Nazanin" panose="00000400000000000000" pitchFamily="2" charset="-78"/>
              </a:rPr>
              <a:t>شمارش بردهای هر بازیکن</a:t>
            </a:r>
          </a:p>
          <a:p>
            <a:pPr algn="r" rtl="1"/>
            <a:r>
              <a:rPr lang="ar-SA" sz="2000" dirty="0">
                <a:cs typeface="B Nazanin" panose="00000400000000000000" pitchFamily="2" charset="-78"/>
              </a:rPr>
              <a:t>مرتب‌سازی و شناسایی بازیکن با بیشترین برد</a:t>
            </a:r>
            <a:endParaRPr lang="fa-IR" sz="2000" dirty="0">
              <a:cs typeface="B Nazanin" panose="00000400000000000000" pitchFamily="2" charset="-78"/>
            </a:endParaRPr>
          </a:p>
          <a:p>
            <a:pPr algn="r" rtl="1"/>
            <a:endParaRPr lang="ar-SA" sz="2000" dirty="0">
              <a:cs typeface="B Nazanin" panose="00000400000000000000" pitchFamily="2" charset="-78"/>
            </a:endParaRPr>
          </a:p>
          <a:p>
            <a:pPr algn="r" rtl="1"/>
            <a:r>
              <a:rPr lang="ar-SA" sz="2000" b="1" dirty="0">
                <a:cs typeface="B Nazanin" panose="00000400000000000000" pitchFamily="2" charset="-78"/>
              </a:rPr>
              <a:t>نتیجه</a:t>
            </a:r>
            <a:r>
              <a:rPr lang="ar-SA" sz="2000" dirty="0">
                <a:cs typeface="B Nazanin" panose="00000400000000000000" pitchFamily="2" charset="-78"/>
              </a:rPr>
              <a:t>:</a:t>
            </a:r>
            <a:br>
              <a:rPr lang="ar-SA" sz="2000" dirty="0">
                <a:cs typeface="B Nazanin" panose="00000400000000000000" pitchFamily="2" charset="-78"/>
              </a:rPr>
            </a:br>
            <a:endParaRPr lang="en-US" dirty="0">
              <a:cs typeface="B Nazanin" panose="00000400000000000000" pitchFamily="2" charset="-78"/>
            </a:endParaRPr>
          </a:p>
          <a:p>
            <a:pPr marL="285750" indent="-285750" algn="r" rtl="1">
              <a:buFont typeface="Wingdings" panose="05000000000000000000" pitchFamily="2" charset="2"/>
              <a:buChar char="ü"/>
            </a:pPr>
            <a:r>
              <a:rPr lang="ar-SA" dirty="0">
                <a:cs typeface="B Nazanin" panose="00000400000000000000" pitchFamily="2" charset="-78"/>
              </a:rPr>
              <a:t>:بازیکنی با بیشترین تعداد برد: </a:t>
            </a:r>
            <a:r>
              <a:rPr lang="de-DE" dirty="0" err="1">
                <a:cs typeface="B Nazanin" panose="00000400000000000000" pitchFamily="2" charset="-78"/>
              </a:rPr>
              <a:t>Chidekh</a:t>
            </a:r>
            <a:r>
              <a:rPr lang="de-DE" dirty="0">
                <a:cs typeface="B Nazanin" panose="00000400000000000000" pitchFamily="2" charset="-78"/>
              </a:rPr>
              <a:t> C. </a:t>
            </a:r>
            <a:r>
              <a:rPr lang="fa-IR" dirty="0">
                <a:cs typeface="B Nazanin" panose="00000400000000000000" pitchFamily="2" charset="-78"/>
              </a:rPr>
              <a:t> </a:t>
            </a:r>
            <a:r>
              <a:rPr lang="ar-SA" dirty="0">
                <a:cs typeface="B Nazanin" panose="00000400000000000000" pitchFamily="2" charset="-78"/>
              </a:rPr>
              <a:t>با ۱۴۹ برد</a:t>
            </a:r>
            <a:endParaRPr lang="de-DE" dirty="0">
              <a:cs typeface="B Nazanin" panose="00000400000000000000" pitchFamily="2" charset="-78"/>
            </a:endParaRPr>
          </a:p>
        </p:txBody>
      </p:sp>
    </p:spTree>
    <p:extLst>
      <p:ext uri="{BB962C8B-B14F-4D97-AF65-F5344CB8AC3E}">
        <p14:creationId xmlns:p14="http://schemas.microsoft.com/office/powerpoint/2010/main" val="1008812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A25C89A-73A3-4153-5AD9-889C97AAD329}"/>
              </a:ext>
            </a:extLst>
          </p:cNvPr>
          <p:cNvSpPr txBox="1"/>
          <p:nvPr/>
        </p:nvSpPr>
        <p:spPr>
          <a:xfrm>
            <a:off x="1143000" y="1247919"/>
            <a:ext cx="10084577" cy="2862322"/>
          </a:xfrm>
          <a:prstGeom prst="rect">
            <a:avLst/>
          </a:prstGeom>
          <a:noFill/>
        </p:spPr>
        <p:txBody>
          <a:bodyPr wrap="square">
            <a:spAutoFit/>
          </a:bodyPr>
          <a:lstStyle/>
          <a:p>
            <a:pPr algn="r" rtl="1"/>
            <a:r>
              <a:rPr lang="ar-SA" dirty="0">
                <a:cs typeface="B Nazanin" panose="00000400000000000000" pitchFamily="2" charset="-78"/>
              </a:rPr>
              <a:t>سوال ۴:طولانی‌ترین مسابقه ثبت‌شده از نظر مدت زمان کدام است؟</a:t>
            </a:r>
            <a:endParaRPr lang="fa-IR" dirty="0">
              <a:cs typeface="B Nazanin" panose="00000400000000000000" pitchFamily="2" charset="-78"/>
            </a:endParaRPr>
          </a:p>
          <a:p>
            <a:pPr algn="r" rtl="1"/>
            <a:endParaRPr lang="en-US" dirty="0">
              <a:cs typeface="B Nazanin" panose="00000400000000000000" pitchFamily="2" charset="-78"/>
            </a:endParaRPr>
          </a:p>
          <a:p>
            <a:pPr algn="r" rtl="1"/>
            <a:r>
              <a:rPr lang="ar-SA" b="1" dirty="0">
                <a:cs typeface="B Nazanin" panose="00000400000000000000" pitchFamily="2" charset="-78"/>
              </a:rPr>
              <a:t>روش انجام کار:</a:t>
            </a:r>
            <a:endParaRPr lang="en-US" b="1" dirty="0">
              <a:cs typeface="B Nazanin" panose="00000400000000000000" pitchFamily="2" charset="-78"/>
            </a:endParaRPr>
          </a:p>
          <a:p>
            <a:pPr algn="r" rtl="1"/>
            <a:r>
              <a:rPr lang="ar-SA" dirty="0">
                <a:cs typeface="B Nazanin" panose="00000400000000000000" pitchFamily="2" charset="-78"/>
              </a:rPr>
              <a:t>بارگذاری اطلاعات زمان دوره‌های مسابقات</a:t>
            </a:r>
          </a:p>
          <a:p>
            <a:pPr algn="r" rtl="1"/>
            <a:r>
              <a:rPr lang="ar-SA" dirty="0">
                <a:cs typeface="B Nazanin" panose="00000400000000000000" pitchFamily="2" charset="-78"/>
              </a:rPr>
              <a:t>محاسبه مجموع زمان هر مسابقه</a:t>
            </a:r>
          </a:p>
          <a:p>
            <a:pPr algn="r" rtl="1"/>
            <a:r>
              <a:rPr lang="ar-SA" dirty="0">
                <a:cs typeface="B Nazanin" panose="00000400000000000000" pitchFamily="2" charset="-78"/>
              </a:rPr>
              <a:t>ایجاد ستون مدت زمان کل برای هر مسابقه</a:t>
            </a:r>
          </a:p>
          <a:p>
            <a:pPr algn="r" rtl="1"/>
            <a:r>
              <a:rPr lang="ar-SA" dirty="0">
                <a:cs typeface="B Nazanin" panose="00000400000000000000" pitchFamily="2" charset="-78"/>
              </a:rPr>
              <a:t>مرتب‌سازی برای یافتن طولانی‌ترین مسابقه</a:t>
            </a:r>
          </a:p>
          <a:p>
            <a:pPr algn="r" rtl="1"/>
            <a:endParaRPr lang="en-US"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طولانی‌ترین مسابقه ثبت‌شده دارای شناسه 12063611 است با مدت زمان: 1,347,160 واحد زمانی</a:t>
            </a:r>
            <a:r>
              <a:rPr lang="fa-IR" dirty="0">
                <a:cs typeface="B Nazanin" panose="00000400000000000000" pitchFamily="2" charset="-78"/>
              </a:rPr>
              <a:t> ثانیه معادل تقریبا</a:t>
            </a:r>
            <a:r>
              <a:rPr lang="ar-SA" dirty="0">
                <a:cs typeface="B Nazanin" panose="00000400000000000000" pitchFamily="2" charset="-78"/>
              </a:rPr>
              <a:t> </a:t>
            </a:r>
            <a:r>
              <a:rPr lang="fa-IR" dirty="0">
                <a:cs typeface="B Nazanin" panose="00000400000000000000" pitchFamily="2" charset="-78"/>
              </a:rPr>
              <a:t>22.453</a:t>
            </a:r>
            <a:r>
              <a:rPr lang="ar-SA" dirty="0">
                <a:cs typeface="B Nazanin" panose="00000400000000000000" pitchFamily="2" charset="-78"/>
              </a:rPr>
              <a:t>دقیقه</a:t>
            </a:r>
            <a:endParaRPr lang="de-DE" dirty="0">
              <a:cs typeface="B Nazanin" panose="00000400000000000000" pitchFamily="2" charset="-78"/>
            </a:endParaRPr>
          </a:p>
        </p:txBody>
      </p:sp>
    </p:spTree>
    <p:extLst>
      <p:ext uri="{BB962C8B-B14F-4D97-AF65-F5344CB8AC3E}">
        <p14:creationId xmlns:p14="http://schemas.microsoft.com/office/powerpoint/2010/main" val="26890923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21D4FCF6-2986-401C-8D56-7305A3DEF783}"/>
              </a:ext>
            </a:extLst>
          </p:cNvPr>
          <p:cNvSpPr txBox="1"/>
          <p:nvPr/>
        </p:nvSpPr>
        <p:spPr>
          <a:xfrm>
            <a:off x="1141464" y="827440"/>
            <a:ext cx="10183605" cy="4524315"/>
          </a:xfrm>
          <a:prstGeom prst="rect">
            <a:avLst/>
          </a:prstGeom>
          <a:noFill/>
        </p:spPr>
        <p:txBody>
          <a:bodyPr wrap="square">
            <a:spAutoFit/>
          </a:bodyPr>
          <a:lstStyle/>
          <a:p>
            <a:pPr algn="r" rtl="1"/>
            <a:r>
              <a:rPr lang="ar-SA" b="1" dirty="0">
                <a:cs typeface="B Nazanin" panose="00000400000000000000" pitchFamily="2" charset="-78"/>
              </a:rPr>
              <a:t>سوال ۵:</a:t>
            </a:r>
            <a:endParaRPr lang="en-US" b="1" dirty="0">
              <a:cs typeface="B Nazanin" panose="00000400000000000000" pitchFamily="2" charset="-78"/>
            </a:endParaRPr>
          </a:p>
          <a:p>
            <a:pPr algn="r" rtl="1"/>
            <a:r>
              <a:rPr lang="ar-SA" dirty="0">
                <a:cs typeface="B Nazanin" panose="00000400000000000000" pitchFamily="2" charset="-78"/>
              </a:rPr>
              <a:t>در یک مسابقه تنیس معمولاً چند ست بازی می‌شود؟</a:t>
            </a:r>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fa-IR" b="1" dirty="0">
                <a:cs typeface="B Nazanin" panose="00000400000000000000" pitchFamily="2" charset="-78"/>
              </a:rPr>
              <a:t>روش انجام کار:</a:t>
            </a:r>
            <a:endParaRPr lang="en-US" b="1" dirty="0">
              <a:cs typeface="B Nazanin" panose="00000400000000000000" pitchFamily="2" charset="-78"/>
            </a:endParaRPr>
          </a:p>
          <a:p>
            <a:pPr rtl="1"/>
            <a:endParaRPr lang="de-DE"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endParaRPr lang="fa-IR" b="1" dirty="0">
              <a:cs typeface="B Nazanin" panose="00000400000000000000" pitchFamily="2" charset="-78"/>
            </a:endParaRPr>
          </a:p>
          <a:p>
            <a:pPr algn="r" rtl="1"/>
            <a:r>
              <a:rPr lang="ar-SA" dirty="0">
                <a:cs typeface="B Nazanin" panose="00000400000000000000" pitchFamily="2" charset="-78"/>
              </a:rPr>
              <a:t>رایج‌ترین تعداد ست در یک مسابقه: ۱ ست</a:t>
            </a:r>
            <a:endParaRPr lang="fa-IR" dirty="0">
              <a:cs typeface="B Nazanin" panose="00000400000000000000" pitchFamily="2" charset="-78"/>
            </a:endParaRPr>
          </a:p>
          <a:p>
            <a:pPr algn="r" rtl="1"/>
            <a:r>
              <a:rPr lang="ar-SA" dirty="0">
                <a:cs typeface="B Nazanin" panose="00000400000000000000" pitchFamily="2" charset="-78"/>
              </a:rPr>
              <a:t>بیشترین تعداد ست ثبت‌شده در یک مسابقه: ۳ ست</a:t>
            </a:r>
            <a:endParaRPr lang="fa-IR" dirty="0">
              <a:cs typeface="B Nazanin" panose="00000400000000000000" pitchFamily="2" charset="-78"/>
            </a:endParaRPr>
          </a:p>
          <a:p>
            <a:pPr algn="r" rtl="1"/>
            <a:r>
              <a:rPr lang="ar-SA" dirty="0">
                <a:cs typeface="B Nazanin" panose="00000400000000000000" pitchFamily="2" charset="-78"/>
              </a:rPr>
              <a:t>۱۰ حالت پرتکرار تعداد ست‌ها در مسابقات:تعداد ست	</a:t>
            </a:r>
            <a:endParaRPr lang="fa-IR" dirty="0">
              <a:cs typeface="B Nazanin" panose="00000400000000000000" pitchFamily="2" charset="-78"/>
            </a:endParaRPr>
          </a:p>
          <a:p>
            <a:pPr algn="r" rtl="1"/>
            <a:endParaRPr lang="de-DE" dirty="0">
              <a:cs typeface="B Nazanin" panose="00000400000000000000" pitchFamily="2" charset="-78"/>
            </a:endParaRPr>
          </a:p>
        </p:txBody>
      </p:sp>
      <p:graphicFrame>
        <p:nvGraphicFramePr>
          <p:cNvPr id="6" name="Table 5">
            <a:extLst>
              <a:ext uri="{FF2B5EF4-FFF2-40B4-BE49-F238E27FC236}">
                <a16:creationId xmlns:a16="http://schemas.microsoft.com/office/drawing/2014/main" id="{2F0AFD9D-AA86-BEF3-93D8-D31FCF5EDE92}"/>
              </a:ext>
            </a:extLst>
          </p:cNvPr>
          <p:cNvGraphicFramePr>
            <a:graphicFrameLocks noGrp="1"/>
          </p:cNvGraphicFramePr>
          <p:nvPr>
            <p:extLst>
              <p:ext uri="{D42A27DB-BD31-4B8C-83A1-F6EECF244321}">
                <p14:modId xmlns:p14="http://schemas.microsoft.com/office/powerpoint/2010/main" val="2691521580"/>
              </p:ext>
            </p:extLst>
          </p:nvPr>
        </p:nvGraphicFramePr>
        <p:xfrm>
          <a:off x="976458" y="3300587"/>
          <a:ext cx="3020460" cy="1463040"/>
        </p:xfrm>
        <a:graphic>
          <a:graphicData uri="http://schemas.openxmlformats.org/drawingml/2006/table">
            <a:tbl>
              <a:tblPr/>
              <a:tblGrid>
                <a:gridCol w="1510230">
                  <a:extLst>
                    <a:ext uri="{9D8B030D-6E8A-4147-A177-3AD203B41FA5}">
                      <a16:colId xmlns:a16="http://schemas.microsoft.com/office/drawing/2014/main" val="1098054403"/>
                    </a:ext>
                  </a:extLst>
                </a:gridCol>
                <a:gridCol w="1510230">
                  <a:extLst>
                    <a:ext uri="{9D8B030D-6E8A-4147-A177-3AD203B41FA5}">
                      <a16:colId xmlns:a16="http://schemas.microsoft.com/office/drawing/2014/main" val="4017880822"/>
                    </a:ext>
                  </a:extLst>
                </a:gridCol>
              </a:tblGrid>
              <a:tr h="0">
                <a:tc>
                  <a:txBody>
                    <a:bodyPr/>
                    <a:lstStyle/>
                    <a:p>
                      <a:pPr algn="r" rtl="1">
                        <a:buNone/>
                      </a:pPr>
                      <a:r>
                        <a:rPr lang="ar-SA" dirty="0">
                          <a:cs typeface="B Nazanin" panose="00000400000000000000" pitchFamily="2" charset="-78"/>
                        </a:rPr>
                        <a:t>تعداد ست</a:t>
                      </a:r>
                    </a:p>
                  </a:txBody>
                  <a:tcPr anchor="ctr">
                    <a:lnL>
                      <a:noFill/>
                    </a:lnL>
                    <a:lnR>
                      <a:noFill/>
                    </a:lnR>
                    <a:lnT>
                      <a:noFill/>
                    </a:lnT>
                    <a:lnB>
                      <a:noFill/>
                    </a:lnB>
                    <a:noFill/>
                  </a:tcPr>
                </a:tc>
                <a:tc>
                  <a:txBody>
                    <a:bodyPr/>
                    <a:lstStyle/>
                    <a:p>
                      <a:pPr algn="r" rtl="1">
                        <a:buNone/>
                      </a:pPr>
                      <a:r>
                        <a:rPr lang="ar-SA" dirty="0">
                          <a:cs typeface="B Nazanin" panose="00000400000000000000" pitchFamily="2" charset="-78"/>
                        </a:rPr>
                        <a:t>تعداد مسابقات</a:t>
                      </a:r>
                    </a:p>
                  </a:txBody>
                  <a:tcPr anchor="ctr">
                    <a:lnL>
                      <a:noFill/>
                    </a:lnL>
                    <a:lnR>
                      <a:noFill/>
                    </a:lnR>
                    <a:lnT>
                      <a:noFill/>
                    </a:lnT>
                    <a:lnB>
                      <a:noFill/>
                    </a:lnB>
                    <a:noFill/>
                  </a:tcPr>
                </a:tc>
                <a:extLst>
                  <a:ext uri="{0D108BD9-81ED-4DB2-BD59-A6C34878D82A}">
                    <a16:rowId xmlns:a16="http://schemas.microsoft.com/office/drawing/2014/main" val="2485651049"/>
                  </a:ext>
                </a:extLst>
              </a:tr>
              <a:tr h="0">
                <a:tc>
                  <a:txBody>
                    <a:bodyPr/>
                    <a:lstStyle/>
                    <a:p>
                      <a:pPr algn="ctr" rtl="1">
                        <a:buNone/>
                      </a:pPr>
                      <a:r>
                        <a:rPr lang="de-DE" dirty="0">
                          <a:cs typeface="B Nazanin" panose="00000400000000000000" pitchFamily="2" charset="-78"/>
                        </a:rPr>
                        <a:t>1</a:t>
                      </a:r>
                    </a:p>
                  </a:txBody>
                  <a:tcPr anchor="ctr">
                    <a:lnL>
                      <a:noFill/>
                    </a:lnL>
                    <a:lnR>
                      <a:noFill/>
                    </a:lnR>
                    <a:lnT>
                      <a:noFill/>
                    </a:lnT>
                    <a:lnB>
                      <a:noFill/>
                    </a:lnB>
                    <a:noFill/>
                  </a:tcPr>
                </a:tc>
                <a:tc>
                  <a:txBody>
                    <a:bodyPr/>
                    <a:lstStyle/>
                    <a:p>
                      <a:pPr algn="r" rtl="1">
                        <a:buNone/>
                      </a:pPr>
                      <a:r>
                        <a:rPr lang="de-DE">
                          <a:cs typeface="B Nazanin" panose="00000400000000000000" pitchFamily="2" charset="-78"/>
                        </a:rPr>
                        <a:t>210,480</a:t>
                      </a:r>
                    </a:p>
                  </a:txBody>
                  <a:tcPr anchor="ctr">
                    <a:lnL>
                      <a:noFill/>
                    </a:lnL>
                    <a:lnR>
                      <a:noFill/>
                    </a:lnR>
                    <a:lnT>
                      <a:noFill/>
                    </a:lnT>
                    <a:lnB>
                      <a:noFill/>
                    </a:lnB>
                    <a:noFill/>
                  </a:tcPr>
                </a:tc>
                <a:extLst>
                  <a:ext uri="{0D108BD9-81ED-4DB2-BD59-A6C34878D82A}">
                    <a16:rowId xmlns:a16="http://schemas.microsoft.com/office/drawing/2014/main" val="3394283919"/>
                  </a:ext>
                </a:extLst>
              </a:tr>
              <a:tr h="0">
                <a:tc>
                  <a:txBody>
                    <a:bodyPr/>
                    <a:lstStyle/>
                    <a:p>
                      <a:pPr algn="ctr" rtl="1">
                        <a:buNone/>
                      </a:pPr>
                      <a:r>
                        <a:rPr lang="de-DE" dirty="0">
                          <a:cs typeface="B Nazanin" panose="00000400000000000000" pitchFamily="2" charset="-78"/>
                        </a:rPr>
                        <a:t>2</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203,910</a:t>
                      </a:r>
                    </a:p>
                  </a:txBody>
                  <a:tcPr anchor="ctr">
                    <a:lnL>
                      <a:noFill/>
                    </a:lnL>
                    <a:lnR>
                      <a:noFill/>
                    </a:lnR>
                    <a:lnT>
                      <a:noFill/>
                    </a:lnT>
                    <a:lnB>
                      <a:noFill/>
                    </a:lnB>
                    <a:noFill/>
                  </a:tcPr>
                </a:tc>
                <a:extLst>
                  <a:ext uri="{0D108BD9-81ED-4DB2-BD59-A6C34878D82A}">
                    <a16:rowId xmlns:a16="http://schemas.microsoft.com/office/drawing/2014/main" val="2765878930"/>
                  </a:ext>
                </a:extLst>
              </a:tr>
              <a:tr h="0">
                <a:tc>
                  <a:txBody>
                    <a:bodyPr/>
                    <a:lstStyle/>
                    <a:p>
                      <a:pPr algn="ctr" rtl="1">
                        <a:buNone/>
                      </a:pPr>
                      <a:r>
                        <a:rPr lang="de-DE" dirty="0">
                          <a:cs typeface="B Nazanin" panose="00000400000000000000" pitchFamily="2" charset="-78"/>
                        </a:rPr>
                        <a:t>3</a:t>
                      </a:r>
                    </a:p>
                  </a:txBody>
                  <a:tcPr anchor="ctr">
                    <a:lnL>
                      <a:noFill/>
                    </a:lnL>
                    <a:lnR>
                      <a:noFill/>
                    </a:lnR>
                    <a:lnT>
                      <a:noFill/>
                    </a:lnT>
                    <a:lnB>
                      <a:noFill/>
                    </a:lnB>
                    <a:noFill/>
                  </a:tcPr>
                </a:tc>
                <a:tc>
                  <a:txBody>
                    <a:bodyPr/>
                    <a:lstStyle/>
                    <a:p>
                      <a:pPr algn="r" rtl="1">
                        <a:buNone/>
                      </a:pPr>
                      <a:r>
                        <a:rPr lang="de-DE" dirty="0">
                          <a:cs typeface="B Nazanin" panose="00000400000000000000" pitchFamily="2" charset="-78"/>
                        </a:rPr>
                        <a:t>55,287</a:t>
                      </a:r>
                    </a:p>
                  </a:txBody>
                  <a:tcPr anchor="ctr">
                    <a:lnL>
                      <a:noFill/>
                    </a:lnL>
                    <a:lnR>
                      <a:noFill/>
                    </a:lnR>
                    <a:lnT>
                      <a:noFill/>
                    </a:lnT>
                    <a:lnB>
                      <a:noFill/>
                    </a:lnB>
                    <a:noFill/>
                  </a:tcPr>
                </a:tc>
                <a:extLst>
                  <a:ext uri="{0D108BD9-81ED-4DB2-BD59-A6C34878D82A}">
                    <a16:rowId xmlns:a16="http://schemas.microsoft.com/office/drawing/2014/main" val="3058919780"/>
                  </a:ext>
                </a:extLst>
              </a:tr>
            </a:tbl>
          </a:graphicData>
        </a:graphic>
      </p:graphicFrame>
      <p:sp>
        <p:nvSpPr>
          <p:cNvPr id="4" name="Rectangle 3">
            <a:extLst>
              <a:ext uri="{FF2B5EF4-FFF2-40B4-BE49-F238E27FC236}">
                <a16:creationId xmlns:a16="http://schemas.microsoft.com/office/drawing/2014/main" id="{09179B07-3930-3F62-C59E-B7CF2C46CE5D}"/>
              </a:ext>
            </a:extLst>
          </p:cNvPr>
          <p:cNvSpPr>
            <a:spLocks noChangeArrowheads="1"/>
          </p:cNvSpPr>
          <p:nvPr/>
        </p:nvSpPr>
        <p:spPr bwMode="auto">
          <a:xfrm>
            <a:off x="6852371" y="2244814"/>
            <a:ext cx="4472698" cy="13234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r" defTabSz="914400" rtl="1" eaLnBrk="0" fontAlgn="base" latinLnBrk="0" hangingPunct="0">
              <a:lnSpc>
                <a:spcPct val="100000"/>
              </a:lnSpc>
              <a:spcBef>
                <a:spcPct val="0"/>
              </a:spcBef>
              <a:spcAft>
                <a:spcPct val="0"/>
              </a:spcAft>
              <a:buClrTx/>
              <a:buSzTx/>
              <a:buFontTx/>
              <a:buChar char="•"/>
              <a:tabLst/>
            </a:pPr>
            <a:r>
              <a:rPr lang="fa-IR" altLang="de-DE" sz="2000" dirty="0">
                <a:cs typeface="B Nazanin" panose="00000400000000000000" pitchFamily="2" charset="-78"/>
              </a:rPr>
              <a:t>ب</a:t>
            </a:r>
            <a:r>
              <a:rPr lang="ar-SA" altLang="de-DE" sz="2000" dirty="0">
                <a:cs typeface="B Nazanin" panose="00000400000000000000" pitchFamily="2" charset="-78"/>
              </a:rPr>
              <a:t>ارگذاری داده‌های مربوط به تعداد ست‌های هر مسابقه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یافتن رایج‌ترین تعداد ست‌ها با استفاده از مد</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بررسی بیشترین تعداد ست ثبت‌شده</a:t>
            </a:r>
            <a:endParaRPr lang="de-DE" altLang="de-DE" sz="2000" dirty="0">
              <a:cs typeface="B Nazanin" panose="00000400000000000000" pitchFamily="2" charset="-78"/>
            </a:endParaRPr>
          </a:p>
          <a:p>
            <a:pPr marL="0" marR="0" lvl="0" indent="0" algn="r" defTabSz="914400" rtl="1" eaLnBrk="0" fontAlgn="base" latinLnBrk="0" hangingPunct="0">
              <a:lnSpc>
                <a:spcPct val="100000"/>
              </a:lnSpc>
              <a:spcBef>
                <a:spcPct val="0"/>
              </a:spcBef>
              <a:spcAft>
                <a:spcPct val="0"/>
              </a:spcAft>
              <a:buClrTx/>
              <a:buSzTx/>
              <a:buFontTx/>
              <a:buChar char="•"/>
              <a:tabLst/>
            </a:pPr>
            <a:r>
              <a:rPr lang="ar-SA" altLang="de-DE" sz="2000" dirty="0">
                <a:cs typeface="B Nazanin" panose="00000400000000000000" pitchFamily="2" charset="-78"/>
              </a:rPr>
              <a:t>نمایش </a:t>
            </a:r>
            <a:r>
              <a:rPr lang="fa-IR" altLang="de-DE" sz="2000" dirty="0">
                <a:cs typeface="B Nazanin" panose="00000400000000000000" pitchFamily="2" charset="-78"/>
              </a:rPr>
              <a:t>۱۰</a:t>
            </a:r>
            <a:r>
              <a:rPr lang="ar-SA" altLang="de-DE" sz="2000" dirty="0">
                <a:cs typeface="B Nazanin" panose="00000400000000000000" pitchFamily="2" charset="-78"/>
              </a:rPr>
              <a:t> مقدار پرتکرار در تعداد ست‌ها</a:t>
            </a:r>
            <a:endParaRPr lang="de-DE" altLang="de-DE" sz="2000" dirty="0">
              <a:cs typeface="B Nazanin" panose="00000400000000000000" pitchFamily="2" charset="-78"/>
            </a:endParaRPr>
          </a:p>
        </p:txBody>
      </p:sp>
    </p:spTree>
    <p:extLst>
      <p:ext uri="{BB962C8B-B14F-4D97-AF65-F5344CB8AC3E}">
        <p14:creationId xmlns:p14="http://schemas.microsoft.com/office/powerpoint/2010/main" val="27808881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36176" y="1423417"/>
            <a:ext cx="10291601" cy="3970318"/>
          </a:xfrm>
          <a:prstGeom prst="rect">
            <a:avLst/>
          </a:prstGeom>
          <a:noFill/>
        </p:spPr>
        <p:txBody>
          <a:bodyPr wrap="square">
            <a:spAutoFit/>
          </a:bodyPr>
          <a:lstStyle/>
          <a:p>
            <a:pPr algn="r" rtl="1"/>
            <a:r>
              <a:rPr lang="ar-SA" dirty="0">
                <a:cs typeface="B Nazanin" panose="00000400000000000000" pitchFamily="2" charset="-78"/>
              </a:rPr>
              <a:t>سوال ۶:</a:t>
            </a:r>
            <a:r>
              <a:rPr lang="fa-IR" dirty="0">
                <a:cs typeface="B Nazanin" panose="00000400000000000000" pitchFamily="2" charset="-78"/>
              </a:rPr>
              <a:t> </a:t>
            </a:r>
            <a:r>
              <a:rPr lang="ar-SA" dirty="0">
                <a:cs typeface="B Nazanin" panose="00000400000000000000" pitchFamily="2" charset="-78"/>
              </a:rPr>
              <a:t>کدام کشور بیشترین بازیکنان تنیس موفق را داشته است؟</a:t>
            </a:r>
            <a:endParaRPr lang="fa-IR" dirty="0">
              <a:cs typeface="B Nazanin" panose="00000400000000000000" pitchFamily="2" charset="-78"/>
            </a:endParaRPr>
          </a:p>
          <a:p>
            <a:pPr algn="r" rtl="1"/>
            <a:r>
              <a:rPr lang="fa-IR" b="1" dirty="0">
                <a:cs typeface="B Nazanin" panose="00000400000000000000" pitchFamily="2" charset="-78"/>
              </a:rPr>
              <a:t>روش انجام کار:</a:t>
            </a:r>
          </a:p>
          <a:p>
            <a:pPr algn="r" rtl="1"/>
            <a:endParaRPr lang="fa-IR"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بارگذاری شناسه مسابقه و کد برنده</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ادغام با اطلاعات بازیکنان میزبان و میهمان (نام و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تعیین برنده هر مسابقه براساس کد پیروزی</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شمارش تعداد بردهای هر کشور</a:t>
            </a:r>
            <a:endParaRPr lang="de-DE" altLang="de-DE" dirty="0">
              <a:cs typeface="B Nazanin" panose="00000400000000000000" pitchFamily="2" charset="-78"/>
            </a:endParaRPr>
          </a:p>
          <a:p>
            <a:pPr lvl="0" algn="r" defTabSz="914400" rtl="1" eaLnBrk="0" fontAlgn="base" hangingPunct="0">
              <a:spcBef>
                <a:spcPct val="0"/>
              </a:spcBef>
              <a:spcAft>
                <a:spcPct val="0"/>
              </a:spcAft>
              <a:buFontTx/>
              <a:buChar char="•"/>
            </a:pPr>
            <a:r>
              <a:rPr lang="ar-SA" altLang="de-DE" dirty="0">
                <a:cs typeface="B Nazanin" panose="00000400000000000000" pitchFamily="2" charset="-78"/>
              </a:rPr>
              <a:t>مرتب‌سازی و استخراج </a:t>
            </a:r>
            <a:r>
              <a:rPr lang="fa-IR" altLang="de-DE" dirty="0">
                <a:cs typeface="B Nazanin" panose="00000400000000000000" pitchFamily="2" charset="-78"/>
              </a:rPr>
              <a:t>۱۰</a:t>
            </a:r>
            <a:r>
              <a:rPr lang="ar-SA" altLang="de-DE" dirty="0">
                <a:cs typeface="B Nazanin" panose="00000400000000000000" pitchFamily="2" charset="-78"/>
              </a:rPr>
              <a:t> کشور برتر</a:t>
            </a:r>
            <a:endParaRPr lang="de-DE" altLang="de-DE" dirty="0">
              <a:cs typeface="B Nazanin" panose="00000400000000000000" pitchFamily="2" charset="-78"/>
            </a:endParaRPr>
          </a:p>
          <a:p>
            <a:pPr algn="r" rtl="1"/>
            <a:endParaRPr lang="fa-IR" dirty="0">
              <a:cs typeface="B Nazanin" panose="00000400000000000000" pitchFamily="2" charset="-78"/>
            </a:endParaRPr>
          </a:p>
          <a:p>
            <a:pPr algn="r" rtl="1"/>
            <a:r>
              <a:rPr lang="ar-SA" b="1" dirty="0">
                <a:cs typeface="B Nazanin" panose="00000400000000000000" pitchFamily="2" charset="-78"/>
              </a:rPr>
              <a:t>نتیجه</a:t>
            </a:r>
            <a:r>
              <a:rPr lang="ar-SA" dirty="0">
                <a:cs typeface="B Nazanin" panose="00000400000000000000" pitchFamily="2" charset="-78"/>
              </a:rPr>
              <a:t>:</a:t>
            </a:r>
            <a:endParaRPr lang="fa-IR" dirty="0">
              <a:cs typeface="B Nazanin" panose="00000400000000000000" pitchFamily="2" charset="-78"/>
            </a:endParaRPr>
          </a:p>
          <a:p>
            <a:pPr algn="r" rtl="1"/>
            <a:r>
              <a:rPr lang="ar-SA" dirty="0">
                <a:cs typeface="B Nazanin" panose="00000400000000000000" pitchFamily="2" charset="-78"/>
              </a:rPr>
              <a:t>۳ کشور برتر از نظر تعداد بازیکنان موفق در تنیس:</a:t>
            </a:r>
            <a:endParaRPr lang="fa-IR" dirty="0">
              <a:cs typeface="B Nazanin" panose="00000400000000000000" pitchFamily="2" charset="-78"/>
            </a:endParaRPr>
          </a:p>
          <a:p>
            <a:pPr algn="r" rtl="1"/>
            <a:r>
              <a:rPr lang="ar-SA" dirty="0">
                <a:cs typeface="B Nazanin" panose="00000400000000000000" pitchFamily="2" charset="-78"/>
              </a:rPr>
              <a:t>فرانسه </a:t>
            </a:r>
            <a:endParaRPr lang="fa-IR" dirty="0">
              <a:cs typeface="B Nazanin" panose="00000400000000000000" pitchFamily="2" charset="-78"/>
            </a:endParaRPr>
          </a:p>
          <a:p>
            <a:pPr algn="r" rtl="1"/>
            <a:r>
              <a:rPr lang="ar-SA" dirty="0">
                <a:cs typeface="B Nazanin" panose="00000400000000000000" pitchFamily="2" charset="-78"/>
              </a:rPr>
              <a:t>ایتالیا </a:t>
            </a:r>
            <a:endParaRPr lang="fa-IR" dirty="0">
              <a:cs typeface="B Nazanin" panose="00000400000000000000" pitchFamily="2" charset="-78"/>
            </a:endParaRPr>
          </a:p>
          <a:p>
            <a:pPr algn="r" rtl="1"/>
            <a:r>
              <a:rPr lang="ar-SA" dirty="0">
                <a:cs typeface="B Nazanin" panose="00000400000000000000" pitchFamily="2" charset="-78"/>
              </a:rPr>
              <a:t>ایالات متحده آمریکا</a:t>
            </a:r>
            <a:endParaRPr lang="de-DE" dirty="0">
              <a:cs typeface="B Nazanin" panose="00000400000000000000" pitchFamily="2" charset="-78"/>
            </a:endParaRPr>
          </a:p>
        </p:txBody>
      </p:sp>
      <p:sp>
        <p:nvSpPr>
          <p:cNvPr id="7" name="Rectangle 3">
            <a:extLst>
              <a:ext uri="{FF2B5EF4-FFF2-40B4-BE49-F238E27FC236}">
                <a16:creationId xmlns:a16="http://schemas.microsoft.com/office/drawing/2014/main" id="{E6322910-98ED-0065-D8ED-66F8D27BBE9A}"/>
              </a:ext>
            </a:extLst>
          </p:cNvPr>
          <p:cNvSpPr>
            <a:spLocks noChangeArrowheads="1"/>
          </p:cNvSpPr>
          <p:nvPr/>
        </p:nvSpPr>
        <p:spPr bwMode="auto">
          <a:xfrm>
            <a:off x="0" y="-184666"/>
            <a:ext cx="26481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endParaRPr kumimoji="0" lang="de-DE" altLang="de-DE"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4212616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1063070" y="1369629"/>
            <a:ext cx="10291601" cy="4001095"/>
          </a:xfrm>
          <a:prstGeom prst="rect">
            <a:avLst/>
          </a:prstGeom>
          <a:noFill/>
        </p:spPr>
        <p:txBody>
          <a:bodyPr wrap="square">
            <a:spAutoFit/>
          </a:bodyPr>
          <a:lstStyle/>
          <a:p>
            <a:pPr algn="r" rtl="1"/>
            <a:r>
              <a:rPr lang="ar-SA" sz="2000" b="1" dirty="0">
                <a:cs typeface="B Nazanin" panose="00000400000000000000" pitchFamily="2" charset="-78"/>
              </a:rPr>
              <a:t>سوال </a:t>
            </a:r>
            <a:r>
              <a:rPr lang="fa-IR" sz="2000" b="1" dirty="0">
                <a:cs typeface="B Nazanin" panose="00000400000000000000" pitchFamily="2" charset="-78"/>
              </a:rPr>
              <a:t>7</a:t>
            </a:r>
            <a:r>
              <a:rPr lang="ar-SA" sz="2000" b="1" dirty="0">
                <a:cs typeface="B Nazanin" panose="00000400000000000000" pitchFamily="2" charset="-78"/>
              </a:rPr>
              <a:t>:</a:t>
            </a:r>
            <a:r>
              <a:rPr lang="fa-IR" sz="2000" b="1" dirty="0">
                <a:cs typeface="B Nazanin" panose="00000400000000000000" pitchFamily="2" charset="-78"/>
              </a:rPr>
              <a:t> میانگین تعداد آس‌ها در هر مسابقه</a:t>
            </a:r>
          </a:p>
          <a:p>
            <a:pPr algn="r" rtl="1"/>
            <a:r>
              <a:rPr lang="fa-IR" b="1" dirty="0">
                <a:cs typeface="B Nazanin" panose="00000400000000000000" pitchFamily="2" charset="-78"/>
              </a:rPr>
              <a:t>خلاصه:</a:t>
            </a:r>
            <a:br>
              <a:rPr lang="fa-IR" dirty="0">
                <a:cs typeface="B Nazanin" panose="00000400000000000000" pitchFamily="2" charset="-78"/>
              </a:rPr>
            </a:br>
            <a:r>
              <a:rPr lang="fa-IR" dirty="0">
                <a:cs typeface="B Nazanin" panose="00000400000000000000" pitchFamily="2" charset="-78"/>
              </a:rPr>
              <a:t>در بررسی عملکرد بازیکنان طی مسابقات اخیر، میانگین تعداد آس سرویس زده شده در هر مسابقه محاسبه شده است. </a:t>
            </a:r>
          </a:p>
          <a:p>
            <a:pPr algn="r" rtl="1"/>
            <a:r>
              <a:rPr lang="ar-SA" b="1" dirty="0">
                <a:cs typeface="B Nazanin" panose="00000400000000000000" pitchFamily="2" charset="-78"/>
              </a:rPr>
              <a:t>روش انجام کار:</a:t>
            </a:r>
          </a:p>
          <a:p>
            <a:pPr algn="r" rtl="1"/>
            <a:r>
              <a:rPr lang="ar-SA" dirty="0">
                <a:cs typeface="B Nazanin" panose="00000400000000000000" pitchFamily="2" charset="-78"/>
              </a:rPr>
              <a:t>استفاده از جدول آماری مسابقات</a:t>
            </a:r>
          </a:p>
          <a:p>
            <a:pPr algn="r" rtl="1"/>
            <a:r>
              <a:rPr lang="ar-SA" dirty="0">
                <a:cs typeface="B Nazanin" panose="00000400000000000000" pitchFamily="2" charset="-78"/>
              </a:rPr>
              <a:t>فیلتر کردن موارد مربوط به "ایس"</a:t>
            </a:r>
          </a:p>
          <a:p>
            <a:pPr algn="r" rtl="1"/>
            <a:r>
              <a:rPr lang="ar-SA" dirty="0">
                <a:cs typeface="B Nazanin" panose="00000400000000000000" pitchFamily="2" charset="-78"/>
              </a:rPr>
              <a:t>شمارش تعداد ایس‌ها برای هر مسابقه</a:t>
            </a:r>
          </a:p>
          <a:p>
            <a:pPr algn="r" rtl="1"/>
            <a:r>
              <a:rPr lang="ar-SA" dirty="0">
                <a:cs typeface="B Nazanin" panose="00000400000000000000" pitchFamily="2" charset="-78"/>
              </a:rPr>
              <a:t>محاسبه میانگین بر اساس شناسه مسابقه</a:t>
            </a:r>
          </a:p>
          <a:p>
            <a:pPr algn="r" rtl="1"/>
            <a:r>
              <a:rPr lang="fa-IR" b="1" dirty="0">
                <a:cs typeface="B Nazanin" panose="00000400000000000000" pitchFamily="2" charset="-78"/>
              </a:rPr>
              <a:t>نتیجه اصلی:</a:t>
            </a:r>
            <a:br>
              <a:rPr lang="fa-IR" dirty="0">
                <a:cs typeface="B Nazanin" panose="00000400000000000000" pitchFamily="2" charset="-78"/>
              </a:rPr>
            </a:br>
            <a:r>
              <a:rPr lang="fa-IR" dirty="0">
                <a:cs typeface="B Nazanin" panose="00000400000000000000" pitchFamily="2" charset="-78"/>
              </a:rPr>
              <a:t>به طور متوسط، هر مسابقه شامل حدود </a:t>
            </a:r>
            <a:r>
              <a:rPr lang="en-US" dirty="0">
                <a:cs typeface="B Nazanin" panose="00000400000000000000" pitchFamily="2" charset="-78"/>
              </a:rPr>
              <a:t> </a:t>
            </a:r>
            <a:r>
              <a:rPr lang="en-US" b="1" dirty="0">
                <a:cs typeface="B Nazanin" panose="00000400000000000000" pitchFamily="2" charset="-78"/>
              </a:rPr>
              <a:t>7</a:t>
            </a:r>
            <a:r>
              <a:rPr lang="fa-IR" b="1" dirty="0">
                <a:cs typeface="B Nazanin" panose="00000400000000000000" pitchFamily="2" charset="-78"/>
              </a:rPr>
              <a:t>عدد </a:t>
            </a:r>
            <a:r>
              <a:rPr lang="fa-IR" dirty="0">
                <a:cs typeface="B Nazanin" panose="00000400000000000000" pitchFamily="2" charset="-78"/>
              </a:rPr>
              <a:t>بوده است.</a:t>
            </a:r>
          </a:p>
          <a:p>
            <a:pPr algn="r" rtl="1"/>
            <a:r>
              <a:rPr lang="fa-IR" b="1" dirty="0">
                <a:cs typeface="B Nazanin" panose="00000400000000000000" pitchFamily="2" charset="-78"/>
              </a:rPr>
              <a:t>توضیح مختصر:</a:t>
            </a:r>
            <a:br>
              <a:rPr lang="fa-IR" dirty="0">
                <a:cs typeface="B Nazanin" panose="00000400000000000000" pitchFamily="2" charset="-78"/>
              </a:rPr>
            </a:br>
            <a:r>
              <a:rPr lang="fa-IR" dirty="0">
                <a:cs typeface="B Nazanin" panose="00000400000000000000" pitchFamily="2" charset="-78"/>
              </a:rPr>
              <a:t>این عدد نشان می‌دهد که بازیکنان به طور متوسط چند بار در هر مسابقه توانسته‌اند امتیاز مستقیم از طریق سرویس‌های بدون پاسخ دریافت کنند. مقدار متوسط آس‌ها در مسابقات می‌تواند شاخصی برای سنجش قدرت و دقت سرویس بازیکنان باشد.</a:t>
            </a:r>
          </a:p>
          <a:p>
            <a:pPr lvl="1" rtl="1"/>
            <a:endParaRPr lang="de-DE" dirty="0">
              <a:cs typeface="B Nazanin" panose="00000400000000000000" pitchFamily="2" charset="-78"/>
            </a:endParaRPr>
          </a:p>
        </p:txBody>
      </p:sp>
    </p:spTree>
    <p:extLst>
      <p:ext uri="{BB962C8B-B14F-4D97-AF65-F5344CB8AC3E}">
        <p14:creationId xmlns:p14="http://schemas.microsoft.com/office/powerpoint/2010/main" val="146668911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924B3063-11A8-3B7B-1A3E-ADB9E39BC8B4}"/>
              </a:ext>
            </a:extLst>
          </p:cNvPr>
          <p:cNvSpPr txBox="1"/>
          <p:nvPr/>
        </p:nvSpPr>
        <p:spPr>
          <a:xfrm>
            <a:off x="950199" y="1434876"/>
            <a:ext cx="10291601" cy="3416320"/>
          </a:xfrm>
          <a:prstGeom prst="rect">
            <a:avLst/>
          </a:prstGeom>
          <a:noFill/>
        </p:spPr>
        <p:txBody>
          <a:bodyPr wrap="square">
            <a:spAutoFit/>
          </a:bodyPr>
          <a:lstStyle/>
          <a:p>
            <a:pPr algn="r" rtl="1"/>
            <a:r>
              <a:rPr lang="ar-SA" sz="2000" dirty="0">
                <a:cs typeface="B Nazanin" panose="00000400000000000000" pitchFamily="2" charset="-78"/>
              </a:rPr>
              <a:t>سوال </a:t>
            </a:r>
            <a:r>
              <a:rPr lang="fa-IR" sz="2000" dirty="0">
                <a:cs typeface="B Nazanin" panose="00000400000000000000" pitchFamily="2" charset="-78"/>
              </a:rPr>
              <a:t>8</a:t>
            </a:r>
            <a:r>
              <a:rPr lang="ar-SA" sz="2000" dirty="0">
                <a:cs typeface="B Nazanin" panose="00000400000000000000" pitchFamily="2" charset="-78"/>
              </a:rPr>
              <a:t>:</a:t>
            </a:r>
            <a:r>
              <a:rPr lang="fa-IR" sz="2000" dirty="0">
                <a:cs typeface="B Nazanin" panose="00000400000000000000" pitchFamily="2" charset="-78"/>
              </a:rPr>
              <a:t>آیا تفاوتی در تعداد دابل‌فالت‌ها بین بازیکنان مرد و زن وجود دارد؟</a:t>
            </a:r>
          </a:p>
          <a:p>
            <a:pPr algn="r" rtl="1"/>
            <a:r>
              <a:rPr lang="fa-IR" sz="2000" b="1" dirty="0">
                <a:cs typeface="B Nazanin" panose="00000400000000000000" pitchFamily="2" charset="-78"/>
              </a:rPr>
              <a:t>خلاصه:</a:t>
            </a:r>
            <a:br>
              <a:rPr lang="fa-IR" sz="2000" dirty="0">
                <a:cs typeface="B Nazanin" panose="00000400000000000000" pitchFamily="2" charset="-78"/>
              </a:rPr>
            </a:br>
            <a:r>
              <a:rPr lang="fa-IR" sz="2000" dirty="0">
                <a:cs typeface="B Nazanin" panose="00000400000000000000" pitchFamily="2" charset="-78"/>
              </a:rPr>
              <a:t>برای بررسی دقت و پایداری در سرویس دوم، تعداد دابل‌فالت‌ها در مسابقات مردان و زنان مقایسه شد. دابل‌فالت، زمانی است که بازیکن هر دو سرویس خود را از دست بدهد و امتیاز مستقیم به حریف بدهد، که می‌تواند در نتیجه نهایی مسابقه تأثیر قابل‌توجهی داشته باشد.</a:t>
            </a:r>
          </a:p>
          <a:p>
            <a:pPr algn="r" rtl="1"/>
            <a:r>
              <a:rPr lang="fa-IR" sz="2000" b="1" dirty="0">
                <a:cs typeface="B Nazanin" panose="00000400000000000000" pitchFamily="2" charset="-78"/>
              </a:rPr>
              <a:t>نتیجه اصلی:</a:t>
            </a:r>
            <a:br>
              <a:rPr lang="fa-IR" sz="2000" dirty="0">
                <a:cs typeface="B Nazanin" panose="00000400000000000000" pitchFamily="2" charset="-78"/>
              </a:rPr>
            </a:br>
            <a:r>
              <a:rPr lang="fa-IR" sz="2000" dirty="0">
                <a:cs typeface="B Nazanin" panose="00000400000000000000" pitchFamily="2" charset="-78"/>
              </a:rPr>
              <a:t>بر اساس داده‌های موجود، مشخص شد که:</a:t>
            </a:r>
          </a:p>
          <a:p>
            <a:pPr algn="r" rtl="1">
              <a:buFont typeface="Arial" panose="020B0604020202020204" pitchFamily="34" charset="0"/>
              <a:buChar char="•"/>
            </a:pPr>
            <a:r>
              <a:rPr lang="fa-IR" sz="2000" b="1" dirty="0">
                <a:cs typeface="B Nazanin" panose="00000400000000000000" pitchFamily="2" charset="-78"/>
              </a:rPr>
              <a:t>بازیکنان زن به‌طور متوسط دابل‌فالت‌های بیشتری نسبت به مردان دارند.</a:t>
            </a:r>
            <a:endParaRPr lang="fa-IR" sz="2000" dirty="0">
              <a:cs typeface="B Nazanin" panose="00000400000000000000" pitchFamily="2" charset="-78"/>
            </a:endParaRPr>
          </a:p>
          <a:p>
            <a:pPr algn="r" rtl="1"/>
            <a:r>
              <a:rPr lang="fa-IR" sz="2000" dirty="0">
                <a:cs typeface="B Nazanin" panose="00000400000000000000" pitchFamily="2" charset="-78"/>
              </a:rPr>
              <a:t>تعداد دابل فالت ها در بازکنان زن </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534385</a:t>
            </a:r>
            <a:endParaRPr lang="fa-IR" sz="2000" b="1" i="0" dirty="0">
              <a:effectLst/>
              <a:latin typeface="Consolas" panose="020B0609020204030204" pitchFamily="49" charset="0"/>
              <a:cs typeface="B Nazanin" panose="00000400000000000000" pitchFamily="2" charset="-78"/>
            </a:endParaRPr>
          </a:p>
          <a:p>
            <a:pPr algn="r" rtl="1"/>
            <a:r>
              <a:rPr lang="fa-IR" sz="2000" dirty="0">
                <a:cs typeface="B Nazanin" panose="00000400000000000000" pitchFamily="2" charset="-78"/>
              </a:rPr>
              <a:t>تعداد تعداد دابل فالت ها در بازکنان مرد</a:t>
            </a:r>
            <a:r>
              <a:rPr lang="fa-IR" sz="2000" b="1" i="0" dirty="0">
                <a:effectLst/>
                <a:latin typeface="Consolas" panose="020B0609020204030204" pitchFamily="49" charset="0"/>
                <a:cs typeface="B Nazanin" panose="00000400000000000000" pitchFamily="2" charset="-78"/>
              </a:rPr>
              <a:t>: </a:t>
            </a:r>
            <a:r>
              <a:rPr lang="en-US" sz="2000" b="1" i="0" dirty="0">
                <a:effectLst/>
                <a:latin typeface="Consolas" panose="020B0609020204030204" pitchFamily="49" charset="0"/>
                <a:cs typeface="B Nazanin" panose="00000400000000000000" pitchFamily="2" charset="-78"/>
              </a:rPr>
              <a:t>546379</a:t>
            </a:r>
            <a:endParaRPr lang="fa-IR" sz="2000" b="1" i="0" dirty="0">
              <a:effectLst/>
              <a:latin typeface="Consolas" panose="020B0609020204030204" pitchFamily="49" charset="0"/>
              <a:cs typeface="B Nazanin" panose="00000400000000000000" pitchFamily="2" charset="-78"/>
            </a:endParaRPr>
          </a:p>
          <a:p>
            <a:pPr algn="r" rtl="1"/>
            <a:endParaRPr lang="fa-IR" b="1" dirty="0">
              <a:cs typeface="B Nazanin" panose="00000400000000000000" pitchFamily="2" charset="-78"/>
            </a:endParaRPr>
          </a:p>
        </p:txBody>
      </p:sp>
    </p:spTree>
    <p:extLst>
      <p:ext uri="{BB962C8B-B14F-4D97-AF65-F5344CB8AC3E}">
        <p14:creationId xmlns:p14="http://schemas.microsoft.com/office/powerpoint/2010/main" val="149434237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Parallax">
  <a:themeElements>
    <a:clrScheme name="Parallax">
      <a:dk1>
        <a:sysClr val="windowText" lastClr="000000"/>
      </a:dk1>
      <a:lt1>
        <a:sysClr val="window" lastClr="FFFFFF"/>
      </a:lt1>
      <a:dk2>
        <a:srgbClr val="212121"/>
      </a:dk2>
      <a:lt2>
        <a:srgbClr val="CDD0D1"/>
      </a:lt2>
      <a:accent1>
        <a:srgbClr val="30ACEC"/>
      </a:accent1>
      <a:accent2>
        <a:srgbClr val="80C34F"/>
      </a:accent2>
      <a:accent3>
        <a:srgbClr val="E29D3E"/>
      </a:accent3>
      <a:accent4>
        <a:srgbClr val="D64A3B"/>
      </a:accent4>
      <a:accent5>
        <a:srgbClr val="D64787"/>
      </a:accent5>
      <a:accent6>
        <a:srgbClr val="A666E1"/>
      </a:accent6>
      <a:hlink>
        <a:srgbClr val="3085ED"/>
      </a:hlink>
      <a:folHlink>
        <a:srgbClr val="82B6F4"/>
      </a:folHlink>
    </a:clrScheme>
    <a:fontScheme name="Parallax">
      <a:maj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Corbel" panose="020B0503020204020204"/>
        <a:ea typeface=""/>
        <a:cs typeface=""/>
        <a:font script="Jpan" typeface="HGｺﾞｼｯｸM"/>
        <a:font script="Hang" typeface="HY엽서L"/>
        <a:font script="Hans" typeface="华文楷体"/>
        <a:font script="Hant" typeface="新細明體"/>
        <a:font script="Arab" typeface="Tahoma"/>
        <a:font script="Hebr" typeface="Miriam"/>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Parallax">
      <a:fillStyleLst>
        <a:solidFill>
          <a:schemeClr val="phClr"/>
        </a:solidFill>
        <a:gradFill rotWithShape="1">
          <a:gsLst>
            <a:gs pos="0">
              <a:schemeClr val="phClr">
                <a:tint val="60000"/>
                <a:lumMod val="104000"/>
              </a:schemeClr>
            </a:gs>
            <a:gs pos="100000">
              <a:schemeClr val="phClr">
                <a:tint val="84000"/>
              </a:schemeClr>
            </a:gs>
          </a:gsLst>
          <a:lin ang="5400000" scaled="0"/>
        </a:gradFill>
        <a:gradFill rotWithShape="1">
          <a:gsLst>
            <a:gs pos="0">
              <a:schemeClr val="phClr">
                <a:tint val="96000"/>
                <a:lumMod val="102000"/>
              </a:schemeClr>
            </a:gs>
            <a:gs pos="100000">
              <a:schemeClr val="phClr">
                <a:shade val="88000"/>
                <a:lumMod val="94000"/>
              </a:schemeClr>
            </a:gs>
          </a:gsLst>
          <a:path path="circle">
            <a:fillToRect l="50000" t="100000" r="100000" b="50000"/>
          </a:path>
        </a:gradFill>
      </a:fillStyleLst>
      <a:lnStyleLst>
        <a:ln w="9525" cap="rnd" cmpd="sng" algn="ctr">
          <a:solidFill>
            <a:schemeClr val="phClr">
              <a:tint val="6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reflection blurRad="12700" stA="26000" endPos="32000" dist="12700" dir="5400000" sy="-100000" rotWithShape="0"/>
          </a:effectLst>
        </a:effectStyle>
        <a:effectStyle>
          <a:effectLst>
            <a:outerShdw blurRad="38100" dist="25400" dir="5400000" rotWithShape="0">
              <a:srgbClr val="000000">
                <a:alpha val="64000"/>
              </a:srgbClr>
            </a:outerShdw>
          </a:effectLst>
          <a:scene3d>
            <a:camera prst="orthographicFront">
              <a:rot lat="0" lon="0" rev="0"/>
            </a:camera>
            <a:lightRig rig="threePt" dir="tl">
              <a:rot lat="0" lon="0" rev="1200000"/>
            </a:lightRig>
          </a:scene3d>
          <a:sp3d>
            <a:bevelT w="25400" h="12700"/>
          </a:sp3d>
        </a:effectStyle>
      </a:effectStyleLst>
      <a:bgFillStyleLst>
        <a:solidFill>
          <a:schemeClr val="phClr"/>
        </a:solidFill>
        <a:gradFill rotWithShape="1">
          <a:gsLst>
            <a:gs pos="0">
              <a:schemeClr val="phClr">
                <a:tint val="90000"/>
                <a:lumMod val="110000"/>
              </a:schemeClr>
            </a:gs>
            <a:gs pos="100000">
              <a:schemeClr val="phClr">
                <a:shade val="64000"/>
                <a:lumMod val="98000"/>
              </a:schemeClr>
            </a:gs>
          </a:gsLst>
          <a:lin ang="5400000" scaled="0"/>
        </a:gradFill>
        <a:blipFill rotWithShape="1">
          <a:blip xmlns:r="http://schemas.openxmlformats.org/officeDocument/2006/relationships" r:embed="rId1">
            <a:duotone>
              <a:schemeClr val="phClr">
                <a:shade val="76000"/>
                <a:satMod val="180000"/>
              </a:schemeClr>
              <a:schemeClr val="phClr">
                <a:tint val="80000"/>
                <a:satMod val="120000"/>
                <a:lumMod val="180000"/>
              </a:schemeClr>
            </a:duotone>
          </a:blip>
          <a:stretch/>
        </a:blipFill>
      </a:bgFillStyleLst>
    </a:fmtScheme>
  </a:themeElements>
  <a:objectDefaults/>
  <a:extraClrSchemeLst/>
  <a:extLst>
    <a:ext uri="{05A4C25C-085E-4340-85A3-A5531E510DB2}">
      <thm15:themeFamily xmlns:thm15="http://schemas.microsoft.com/office/thememl/2012/main" name="Parallax" id="{3388167B-A2EB-4685-9635-1831D9AEF8C4}" vid="{4F7A876A-7598-49CA-AFC8-8EDA2551E4A7}"/>
    </a:ext>
  </a:extLst>
</a:theme>
</file>

<file path=docProps/app.xml><?xml version="1.0" encoding="utf-8"?>
<Properties xmlns="http://schemas.openxmlformats.org/officeDocument/2006/extended-properties" xmlns:vt="http://schemas.openxmlformats.org/officeDocument/2006/docPropsVTypes">
  <Template>TM03457496[[fn=Parallax]]</Template>
  <TotalTime>0</TotalTime>
  <Words>1240</Words>
  <Application>Microsoft Office PowerPoint</Application>
  <PresentationFormat>Widescreen</PresentationFormat>
  <Paragraphs>168</Paragraphs>
  <Slides>18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18</vt:i4>
      </vt:variant>
    </vt:vector>
  </HeadingPairs>
  <TitlesOfParts>
    <vt:vector size="26" baseType="lpstr">
      <vt:lpstr>Arial</vt:lpstr>
      <vt:lpstr>Arial Rounded MT Bold</vt:lpstr>
      <vt:lpstr>B Nazanin</vt:lpstr>
      <vt:lpstr>B Titr</vt:lpstr>
      <vt:lpstr>Consolas</vt:lpstr>
      <vt:lpstr>Corbel</vt:lpstr>
      <vt:lpstr>Wingdings</vt:lpstr>
      <vt:lpstr>Parallax</vt:lpstr>
      <vt:lpstr>به نام خداوند بخشنده مهربان</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سوال 13:توزیع بازیکنان چپ‌دست در مقابل راست‌دست</vt:lpstr>
      <vt:lpstr>سوال14 : رایج‌ترین نوع سطح زمین استفاده‌شده در مسابقات</vt:lpstr>
      <vt:lpstr>سوال15: تعداد کشورهای حاضر در دیتاست </vt:lpstr>
      <vt:lpstr>سوال16 : بازیکنی که بالاترین درصد برد را در مقابل 10 حریف برتر دارد</vt:lpstr>
      <vt:lpstr>سوال17 :میانگین تعداد بریک‌های سرویس در هر مسابقه</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Siavash Mirzababaie</dc:creator>
  <cp:lastModifiedBy>Siavash Mirzababaie</cp:lastModifiedBy>
  <cp:revision>27</cp:revision>
  <dcterms:created xsi:type="dcterms:W3CDTF">2025-07-22T13:49:57Z</dcterms:created>
  <dcterms:modified xsi:type="dcterms:W3CDTF">2025-07-26T18:10:03Z</dcterms:modified>
</cp:coreProperties>
</file>