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72" r:id="rId23"/>
    <p:sldId id="280" r:id="rId24"/>
    <p:sldId id="281" r:id="rId25"/>
    <p:sldId id="282" r:id="rId26"/>
    <p:sldId id="283" r:id="rId27"/>
    <p:sldId id="284" r:id="rId28"/>
    <p:sldId id="28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5691F-6611-48B9-8A1E-D1496A98B2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0548407-A3C3-4824-8F0B-89FF07702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9B8415-D039-4650-9C30-1636099A6062}"/>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5" name="フッター プレースホルダー 4">
            <a:extLst>
              <a:ext uri="{FF2B5EF4-FFF2-40B4-BE49-F238E27FC236}">
                <a16:creationId xmlns:a16="http://schemas.microsoft.com/office/drawing/2014/main" id="{BCD7186A-310C-4C73-86A0-07A2BE5A8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E0429F-46B7-4D10-8D40-EB3F9AEAB0A0}"/>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78817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A4989-D31B-4301-8440-9D9DD882A81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6B965F-6B43-4588-B934-37521AA9F3B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E883-9C3E-4A9B-84C3-2150BE4CF440}"/>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5" name="フッター プレースホルダー 4">
            <a:extLst>
              <a:ext uri="{FF2B5EF4-FFF2-40B4-BE49-F238E27FC236}">
                <a16:creationId xmlns:a16="http://schemas.microsoft.com/office/drawing/2014/main" id="{68A49538-D71D-4B50-A589-35DB9041F5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ED8403-094D-4943-8CC3-61513FD3AE33}"/>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63998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CD000-FAAE-44CD-AE3F-6A14B19A1D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EA4C90-43CA-4A48-B581-EDEF6CDCBAC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55663E-9811-4AB8-A69A-E5120147B537}"/>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5" name="フッター プレースホルダー 4">
            <a:extLst>
              <a:ext uri="{FF2B5EF4-FFF2-40B4-BE49-F238E27FC236}">
                <a16:creationId xmlns:a16="http://schemas.microsoft.com/office/drawing/2014/main" id="{6E07C3EA-6D10-45EF-B4D9-502236146C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1C4114-9E15-48A7-A47D-537F010CDD3D}"/>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9394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13C85-F3A4-4749-9945-74C9EBDB6D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6B0CE8-33DB-4D5E-98C4-95696CD70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478603-AFDE-4749-BCD5-106443688DAA}"/>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5" name="フッター プレースホルダー 4">
            <a:extLst>
              <a:ext uri="{FF2B5EF4-FFF2-40B4-BE49-F238E27FC236}">
                <a16:creationId xmlns:a16="http://schemas.microsoft.com/office/drawing/2014/main" id="{FEF82A36-D23E-45E6-97BC-EFD6F613B2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0A278-9939-49F4-9CBD-EDD7A8D185FD}"/>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200035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7B4B5-F2A7-49D8-9902-BD904CDD4C7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4B4959-F842-49D1-995D-E0FD23519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35B6C46-0C34-4BD7-9F96-C4C727E79969}"/>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5" name="フッター プレースホルダー 4">
            <a:extLst>
              <a:ext uri="{FF2B5EF4-FFF2-40B4-BE49-F238E27FC236}">
                <a16:creationId xmlns:a16="http://schemas.microsoft.com/office/drawing/2014/main" id="{C25CB4B8-E687-4BEA-843F-4C75F4B5D2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904F2F-8CFC-4C78-9D18-138CD247D2A6}"/>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65631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6F94C-0A02-4065-BD3B-E1F0B2EF59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EFF86F-3D73-4261-BB36-31D9859B96F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1B4E62-E2A4-4660-BA02-D585559B1E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34E91F-C38F-4805-BE5A-D0F955E0273D}"/>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6" name="フッター プレースホルダー 5">
            <a:extLst>
              <a:ext uri="{FF2B5EF4-FFF2-40B4-BE49-F238E27FC236}">
                <a16:creationId xmlns:a16="http://schemas.microsoft.com/office/drawing/2014/main" id="{13D2C796-F813-4D25-82D4-0CB4B020BD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AC106-2F55-4437-AA36-7382AFCBC9F6}"/>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99967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F69A9A-713B-4D15-9C58-287581334EE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461819-1BCC-466C-A74C-57A05D9A5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ABC5EE-6658-4A30-9CB0-7DF674DC86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798391-10C5-4133-80AA-0C22276B6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91A2553-780E-4A32-9496-257AD93379D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AD8282-10ED-41E0-8EBF-52AC9F41199A}"/>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8" name="フッター プレースホルダー 7">
            <a:extLst>
              <a:ext uri="{FF2B5EF4-FFF2-40B4-BE49-F238E27FC236}">
                <a16:creationId xmlns:a16="http://schemas.microsoft.com/office/drawing/2014/main" id="{B087F1C1-0904-4A19-B232-708F3E111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4B828A-6CE9-4EC9-9989-17C3C8E6E07B}"/>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18146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44F99-FFC6-4D52-963F-430FC8883C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998040-DD1E-4499-8208-B0BE08388492}"/>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4" name="フッター プレースホルダー 3">
            <a:extLst>
              <a:ext uri="{FF2B5EF4-FFF2-40B4-BE49-F238E27FC236}">
                <a16:creationId xmlns:a16="http://schemas.microsoft.com/office/drawing/2014/main" id="{27D1B806-0439-4941-921B-CC2EAB72260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8C0D1B-E7E6-44ED-B1D4-EA85076985E2}"/>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33110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2789F55-9D11-4170-8421-632C5B919214}"/>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3" name="フッター プレースホルダー 2">
            <a:extLst>
              <a:ext uri="{FF2B5EF4-FFF2-40B4-BE49-F238E27FC236}">
                <a16:creationId xmlns:a16="http://schemas.microsoft.com/office/drawing/2014/main" id="{4641B5C4-0118-444B-B31C-EBB8D50673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5557D4-DFDD-4BFA-A5A0-816ABBD1E77C}"/>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61818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CAE14-3B57-4660-9C27-DE164C0CD4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087D0B-393E-4EFA-B46C-A484218AA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E2E1927-8681-4DA8-B879-C39814DC3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11A15F-4EE8-4A89-879A-8F4870E7ED57}"/>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6" name="フッター プレースホルダー 5">
            <a:extLst>
              <a:ext uri="{FF2B5EF4-FFF2-40B4-BE49-F238E27FC236}">
                <a16:creationId xmlns:a16="http://schemas.microsoft.com/office/drawing/2014/main" id="{E4F6711D-DC26-433D-A296-40382A398A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F677D5-900B-4144-BE27-E0B21B843D4C}"/>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296316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B1A65-A0E6-4685-A2B6-196790955E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172B78-EC29-40A4-8F16-790238901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2D9516-ED5B-4E65-957B-6D96091C2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F44E1D-2DAB-442F-8DCF-C5963295FCE2}"/>
              </a:ext>
            </a:extLst>
          </p:cNvPr>
          <p:cNvSpPr>
            <a:spLocks noGrp="1"/>
          </p:cNvSpPr>
          <p:nvPr>
            <p:ph type="dt" sz="half" idx="10"/>
          </p:nvPr>
        </p:nvSpPr>
        <p:spPr/>
        <p:txBody>
          <a:bodyPr/>
          <a:lstStyle/>
          <a:p>
            <a:fld id="{DEECFFD5-7A88-4759-9EDD-B85309770726}" type="datetimeFigureOut">
              <a:rPr kumimoji="1" lang="ja-JP" altLang="en-US" smtClean="0"/>
              <a:t>2018/8/25</a:t>
            </a:fld>
            <a:endParaRPr kumimoji="1" lang="ja-JP" altLang="en-US"/>
          </a:p>
        </p:txBody>
      </p:sp>
      <p:sp>
        <p:nvSpPr>
          <p:cNvPr id="6" name="フッター プレースホルダー 5">
            <a:extLst>
              <a:ext uri="{FF2B5EF4-FFF2-40B4-BE49-F238E27FC236}">
                <a16:creationId xmlns:a16="http://schemas.microsoft.com/office/drawing/2014/main" id="{997C7D41-1073-499D-9DE2-994E1D9DF7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A3D1B9-7FF2-46EC-A517-20FBF7E82ABD}"/>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22355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A5071AA-4A8F-47D7-B567-508F1E92E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415399-2C7B-4D61-9C2A-801DD8972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46289B-E953-4ACA-9D50-DE4D05D8C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FFD5-7A88-4759-9EDD-B85309770726}" type="datetimeFigureOut">
              <a:rPr kumimoji="1" lang="ja-JP" altLang="en-US" smtClean="0"/>
              <a:t>2018/8/25</a:t>
            </a:fld>
            <a:endParaRPr kumimoji="1" lang="ja-JP" altLang="en-US"/>
          </a:p>
        </p:txBody>
      </p:sp>
      <p:sp>
        <p:nvSpPr>
          <p:cNvPr id="5" name="フッター プレースホルダー 4">
            <a:extLst>
              <a:ext uri="{FF2B5EF4-FFF2-40B4-BE49-F238E27FC236}">
                <a16:creationId xmlns:a16="http://schemas.microsoft.com/office/drawing/2014/main" id="{A9492843-0306-46AE-A74F-FEF9D72CE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D23B1A3-CB3E-437B-9E6C-104639373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13137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81BB85-6334-470F-B704-FD4F7BA4C23D}"/>
              </a:ext>
            </a:extLst>
          </p:cNvPr>
          <p:cNvSpPr txBox="1"/>
          <p:nvPr/>
        </p:nvSpPr>
        <p:spPr>
          <a:xfrm>
            <a:off x="257452" y="355107"/>
            <a:ext cx="2031325" cy="461665"/>
          </a:xfrm>
          <a:prstGeom prst="rect">
            <a:avLst/>
          </a:prstGeom>
          <a:noFill/>
        </p:spPr>
        <p:txBody>
          <a:bodyPr wrap="none" rtlCol="0">
            <a:spAutoFit/>
          </a:bodyPr>
          <a:lstStyle/>
          <a:p>
            <a:r>
              <a:rPr kumimoji="1" lang="ja-JP" altLang="en-US" sz="2400" dirty="0"/>
              <a:t>データセット</a:t>
            </a:r>
          </a:p>
        </p:txBody>
      </p:sp>
      <p:graphicFrame>
        <p:nvGraphicFramePr>
          <p:cNvPr id="4" name="表 3">
            <a:extLst>
              <a:ext uri="{FF2B5EF4-FFF2-40B4-BE49-F238E27FC236}">
                <a16:creationId xmlns:a16="http://schemas.microsoft.com/office/drawing/2014/main" id="{2AE52F52-6A8D-418D-BAF8-010B203BC61A}"/>
              </a:ext>
            </a:extLst>
          </p:cNvPr>
          <p:cNvGraphicFramePr>
            <a:graphicFrameLocks noGrp="1"/>
          </p:cNvGraphicFramePr>
          <p:nvPr>
            <p:extLst>
              <p:ext uri="{D42A27DB-BD31-4B8C-83A1-F6EECF244321}">
                <p14:modId xmlns:p14="http://schemas.microsoft.com/office/powerpoint/2010/main" val="3035088057"/>
              </p:ext>
            </p:extLst>
          </p:nvPr>
        </p:nvGraphicFramePr>
        <p:xfrm>
          <a:off x="323230" y="1462063"/>
          <a:ext cx="8128000" cy="519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9308475"/>
                    </a:ext>
                  </a:extLst>
                </a:gridCol>
                <a:gridCol w="4064000">
                  <a:extLst>
                    <a:ext uri="{9D8B030D-6E8A-4147-A177-3AD203B41FA5}">
                      <a16:colId xmlns:a16="http://schemas.microsoft.com/office/drawing/2014/main" val="112626628"/>
                    </a:ext>
                  </a:extLst>
                </a:gridCol>
              </a:tblGrid>
              <a:tr h="370840">
                <a:tc>
                  <a:txBody>
                    <a:bodyPr/>
                    <a:lstStyle/>
                    <a:p>
                      <a:pPr algn="ctr"/>
                      <a:r>
                        <a:rPr kumimoji="1" lang="en-US" altLang="ja-JP" dirty="0"/>
                        <a:t>Attributes</a:t>
                      </a:r>
                    </a:p>
                  </a:txBody>
                  <a:tcPr anchor="ctr"/>
                </a:tc>
                <a:tc>
                  <a:txBody>
                    <a:bodyPr/>
                    <a:lstStyle/>
                    <a:p>
                      <a:pPr algn="ctr"/>
                      <a:r>
                        <a:rPr kumimoji="1" lang="ja-JP" altLang="en-US" dirty="0"/>
                        <a:t>属性</a:t>
                      </a:r>
                    </a:p>
                  </a:txBody>
                  <a:tcPr anchor="ctr"/>
                </a:tc>
                <a:extLst>
                  <a:ext uri="{0D108BD9-81ED-4DB2-BD59-A6C34878D82A}">
                    <a16:rowId xmlns:a16="http://schemas.microsoft.com/office/drawing/2014/main" val="3786475838"/>
                  </a:ext>
                </a:extLst>
              </a:tr>
              <a:tr h="370840">
                <a:tc>
                  <a:txBody>
                    <a:bodyPr/>
                    <a:lstStyle/>
                    <a:p>
                      <a:pPr algn="ctr"/>
                      <a:r>
                        <a:rPr kumimoji="1" lang="en-US" altLang="ja-JP" dirty="0"/>
                        <a:t>Alcohol</a:t>
                      </a:r>
                      <a:endParaRPr kumimoji="1" lang="ja-JP" altLang="en-US" dirty="0"/>
                    </a:p>
                  </a:txBody>
                  <a:tcPr anchor="ctr"/>
                </a:tc>
                <a:tc>
                  <a:txBody>
                    <a:bodyPr/>
                    <a:lstStyle/>
                    <a:p>
                      <a:pPr algn="ctr"/>
                      <a:r>
                        <a:rPr kumimoji="1" lang="ja-JP" altLang="en-US" dirty="0"/>
                        <a:t>アルコール</a:t>
                      </a:r>
                    </a:p>
                  </a:txBody>
                  <a:tcPr anchor="ctr"/>
                </a:tc>
                <a:extLst>
                  <a:ext uri="{0D108BD9-81ED-4DB2-BD59-A6C34878D82A}">
                    <a16:rowId xmlns:a16="http://schemas.microsoft.com/office/drawing/2014/main" val="3829566948"/>
                  </a:ext>
                </a:extLst>
              </a:tr>
              <a:tr h="370840">
                <a:tc>
                  <a:txBody>
                    <a:bodyPr/>
                    <a:lstStyle/>
                    <a:p>
                      <a:pPr algn="ctr"/>
                      <a:r>
                        <a:rPr kumimoji="1" lang="en-US" altLang="ja-JP" dirty="0"/>
                        <a:t>Malic acid</a:t>
                      </a:r>
                      <a:endParaRPr kumimoji="1" lang="ja-JP" altLang="en-US" dirty="0"/>
                    </a:p>
                  </a:txBody>
                  <a:tcPr anchor="ctr"/>
                </a:tc>
                <a:tc>
                  <a:txBody>
                    <a:bodyPr/>
                    <a:lstStyle/>
                    <a:p>
                      <a:pPr algn="ctr"/>
                      <a:r>
                        <a:rPr kumimoji="1" lang="ja-JP" altLang="en-US" dirty="0"/>
                        <a:t>リンゴ酸</a:t>
                      </a:r>
                    </a:p>
                  </a:txBody>
                  <a:tcPr anchor="ctr"/>
                </a:tc>
                <a:extLst>
                  <a:ext uri="{0D108BD9-81ED-4DB2-BD59-A6C34878D82A}">
                    <a16:rowId xmlns:a16="http://schemas.microsoft.com/office/drawing/2014/main" val="428020830"/>
                  </a:ext>
                </a:extLst>
              </a:tr>
              <a:tr h="370840">
                <a:tc>
                  <a:txBody>
                    <a:bodyPr/>
                    <a:lstStyle/>
                    <a:p>
                      <a:pPr algn="ctr"/>
                      <a:r>
                        <a:rPr kumimoji="1" lang="en-US" altLang="ja-JP" dirty="0"/>
                        <a:t>Ash</a:t>
                      </a:r>
                      <a:endParaRPr kumimoji="1" lang="ja-JP" altLang="en-US" dirty="0"/>
                    </a:p>
                  </a:txBody>
                  <a:tcPr anchor="ctr"/>
                </a:tc>
                <a:tc>
                  <a:txBody>
                    <a:bodyPr/>
                    <a:lstStyle/>
                    <a:p>
                      <a:pPr algn="ctr"/>
                      <a:r>
                        <a:rPr kumimoji="1" lang="ja-JP" altLang="en-US" dirty="0"/>
                        <a:t>灰</a:t>
                      </a:r>
                    </a:p>
                  </a:txBody>
                  <a:tcPr anchor="ctr"/>
                </a:tc>
                <a:extLst>
                  <a:ext uri="{0D108BD9-81ED-4DB2-BD59-A6C34878D82A}">
                    <a16:rowId xmlns:a16="http://schemas.microsoft.com/office/drawing/2014/main" val="154635748"/>
                  </a:ext>
                </a:extLst>
              </a:tr>
              <a:tr h="370840">
                <a:tc>
                  <a:txBody>
                    <a:bodyPr/>
                    <a:lstStyle/>
                    <a:p>
                      <a:pPr algn="ctr"/>
                      <a:r>
                        <a:rPr kumimoji="1" lang="en-US" altLang="ja-JP" dirty="0" err="1"/>
                        <a:t>Alcalinity</a:t>
                      </a:r>
                      <a:r>
                        <a:rPr kumimoji="1" lang="en-US" altLang="ja-JP" dirty="0"/>
                        <a:t> of ash</a:t>
                      </a:r>
                      <a:endParaRPr kumimoji="1" lang="ja-JP" altLang="en-US" dirty="0"/>
                    </a:p>
                  </a:txBody>
                  <a:tcPr anchor="ctr"/>
                </a:tc>
                <a:tc>
                  <a:txBody>
                    <a:bodyPr/>
                    <a:lstStyle/>
                    <a:p>
                      <a:pPr algn="ctr"/>
                      <a:r>
                        <a:rPr kumimoji="1" lang="ja-JP" altLang="en-US" dirty="0"/>
                        <a:t>灰のアルカリ性</a:t>
                      </a:r>
                    </a:p>
                  </a:txBody>
                  <a:tcPr anchor="ctr"/>
                </a:tc>
                <a:extLst>
                  <a:ext uri="{0D108BD9-81ED-4DB2-BD59-A6C34878D82A}">
                    <a16:rowId xmlns:a16="http://schemas.microsoft.com/office/drawing/2014/main" val="3403557105"/>
                  </a:ext>
                </a:extLst>
              </a:tr>
              <a:tr h="370840">
                <a:tc>
                  <a:txBody>
                    <a:bodyPr/>
                    <a:lstStyle/>
                    <a:p>
                      <a:pPr algn="ctr"/>
                      <a:r>
                        <a:rPr kumimoji="1" lang="en-US" altLang="ja-JP" dirty="0"/>
                        <a:t>Magnesium</a:t>
                      </a:r>
                      <a:endParaRPr kumimoji="1" lang="ja-JP" altLang="en-US" dirty="0"/>
                    </a:p>
                  </a:txBody>
                  <a:tcPr anchor="ctr"/>
                </a:tc>
                <a:tc>
                  <a:txBody>
                    <a:bodyPr/>
                    <a:lstStyle/>
                    <a:p>
                      <a:pPr algn="ctr"/>
                      <a:r>
                        <a:rPr kumimoji="1" lang="ja-JP" altLang="en-US" dirty="0"/>
                        <a:t>マグネシウム</a:t>
                      </a:r>
                    </a:p>
                  </a:txBody>
                  <a:tcPr anchor="ctr"/>
                </a:tc>
                <a:extLst>
                  <a:ext uri="{0D108BD9-81ED-4DB2-BD59-A6C34878D82A}">
                    <a16:rowId xmlns:a16="http://schemas.microsoft.com/office/drawing/2014/main" val="3437379484"/>
                  </a:ext>
                </a:extLst>
              </a:tr>
              <a:tr h="370840">
                <a:tc>
                  <a:txBody>
                    <a:bodyPr/>
                    <a:lstStyle/>
                    <a:p>
                      <a:pPr algn="ctr"/>
                      <a:r>
                        <a:rPr kumimoji="1" lang="en-US" altLang="ja-JP" dirty="0"/>
                        <a:t>Total phenols</a:t>
                      </a:r>
                      <a:endParaRPr kumimoji="1" lang="ja-JP" altLang="en-US" dirty="0"/>
                    </a:p>
                  </a:txBody>
                  <a:tcPr anchor="ctr"/>
                </a:tc>
                <a:tc>
                  <a:txBody>
                    <a:bodyPr/>
                    <a:lstStyle/>
                    <a:p>
                      <a:pPr algn="ctr"/>
                      <a:r>
                        <a:rPr kumimoji="1" lang="ja-JP" altLang="en-US" dirty="0"/>
                        <a:t>総フェノール</a:t>
                      </a:r>
                    </a:p>
                  </a:txBody>
                  <a:tcPr anchor="ctr"/>
                </a:tc>
                <a:extLst>
                  <a:ext uri="{0D108BD9-81ED-4DB2-BD59-A6C34878D82A}">
                    <a16:rowId xmlns:a16="http://schemas.microsoft.com/office/drawing/2014/main" val="205927522"/>
                  </a:ext>
                </a:extLst>
              </a:tr>
              <a:tr h="370840">
                <a:tc>
                  <a:txBody>
                    <a:bodyPr/>
                    <a:lstStyle/>
                    <a:p>
                      <a:pPr algn="ctr"/>
                      <a:r>
                        <a:rPr kumimoji="1" lang="en-US" altLang="ja-JP" dirty="0" err="1"/>
                        <a:t>Flavanoids</a:t>
                      </a:r>
                      <a:endParaRPr kumimoji="1" lang="ja-JP" altLang="en-US" dirty="0"/>
                    </a:p>
                  </a:txBody>
                  <a:tcPr anchor="ctr"/>
                </a:tc>
                <a:tc>
                  <a:txBody>
                    <a:bodyPr/>
                    <a:lstStyle/>
                    <a:p>
                      <a:pPr algn="ctr"/>
                      <a:r>
                        <a:rPr kumimoji="1" lang="ja-JP" altLang="en-US" dirty="0"/>
                        <a:t>フラボノイド</a:t>
                      </a:r>
                    </a:p>
                  </a:txBody>
                  <a:tcPr anchor="ctr"/>
                </a:tc>
                <a:extLst>
                  <a:ext uri="{0D108BD9-81ED-4DB2-BD59-A6C34878D82A}">
                    <a16:rowId xmlns:a16="http://schemas.microsoft.com/office/drawing/2014/main" val="3018009238"/>
                  </a:ext>
                </a:extLst>
              </a:tr>
              <a:tr h="370840">
                <a:tc>
                  <a:txBody>
                    <a:bodyPr/>
                    <a:lstStyle/>
                    <a:p>
                      <a:pPr algn="ctr"/>
                      <a:r>
                        <a:rPr kumimoji="1" lang="en-US" altLang="ja-JP" dirty="0" err="1"/>
                        <a:t>Nonflavanoid</a:t>
                      </a:r>
                      <a:r>
                        <a:rPr kumimoji="1" lang="en-US" altLang="ja-JP" dirty="0"/>
                        <a:t> phenols</a:t>
                      </a:r>
                      <a:endParaRPr kumimoji="1" lang="ja-JP" altLang="en-US" dirty="0"/>
                    </a:p>
                  </a:txBody>
                  <a:tcPr anchor="ctr"/>
                </a:tc>
                <a:tc>
                  <a:txBody>
                    <a:bodyPr/>
                    <a:lstStyle/>
                    <a:p>
                      <a:pPr algn="ctr"/>
                      <a:r>
                        <a:rPr kumimoji="1" lang="ja-JP" altLang="en-US" dirty="0"/>
                        <a:t>非フラボノイドフェノール</a:t>
                      </a:r>
                    </a:p>
                  </a:txBody>
                  <a:tcPr anchor="ctr"/>
                </a:tc>
                <a:extLst>
                  <a:ext uri="{0D108BD9-81ED-4DB2-BD59-A6C34878D82A}">
                    <a16:rowId xmlns:a16="http://schemas.microsoft.com/office/drawing/2014/main" val="270105664"/>
                  </a:ext>
                </a:extLst>
              </a:tr>
              <a:tr h="370840">
                <a:tc>
                  <a:txBody>
                    <a:bodyPr/>
                    <a:lstStyle/>
                    <a:p>
                      <a:pPr algn="ctr"/>
                      <a:r>
                        <a:rPr kumimoji="1" lang="en-US" altLang="ja-JP" dirty="0"/>
                        <a:t>Proanthocyanins</a:t>
                      </a:r>
                      <a:endParaRPr kumimoji="1" lang="ja-JP" altLang="en-US" dirty="0"/>
                    </a:p>
                  </a:txBody>
                  <a:tcPr anchor="ctr"/>
                </a:tc>
                <a:tc>
                  <a:txBody>
                    <a:bodyPr/>
                    <a:lstStyle/>
                    <a:p>
                      <a:pPr algn="ctr"/>
                      <a:r>
                        <a:rPr kumimoji="1" lang="ja-JP" altLang="en-US" dirty="0"/>
                        <a:t>プロアントシアニン</a:t>
                      </a:r>
                    </a:p>
                  </a:txBody>
                  <a:tcPr anchor="ctr"/>
                </a:tc>
                <a:extLst>
                  <a:ext uri="{0D108BD9-81ED-4DB2-BD59-A6C34878D82A}">
                    <a16:rowId xmlns:a16="http://schemas.microsoft.com/office/drawing/2014/main" val="1495164637"/>
                  </a:ext>
                </a:extLst>
              </a:tr>
              <a:tr h="370840">
                <a:tc>
                  <a:txBody>
                    <a:bodyPr/>
                    <a:lstStyle/>
                    <a:p>
                      <a:pPr algn="ctr"/>
                      <a:r>
                        <a:rPr kumimoji="1" lang="en-US" altLang="ja-JP" dirty="0"/>
                        <a:t>Color intensity</a:t>
                      </a:r>
                      <a:endParaRPr kumimoji="1" lang="ja-JP" altLang="en-US" dirty="0"/>
                    </a:p>
                  </a:txBody>
                  <a:tcPr anchor="ctr"/>
                </a:tc>
                <a:tc>
                  <a:txBody>
                    <a:bodyPr/>
                    <a:lstStyle/>
                    <a:p>
                      <a:pPr algn="ctr"/>
                      <a:r>
                        <a:rPr kumimoji="1" lang="ja-JP" altLang="en-US" dirty="0"/>
                        <a:t>色彩強度</a:t>
                      </a:r>
                    </a:p>
                  </a:txBody>
                  <a:tcPr anchor="ctr"/>
                </a:tc>
                <a:extLst>
                  <a:ext uri="{0D108BD9-81ED-4DB2-BD59-A6C34878D82A}">
                    <a16:rowId xmlns:a16="http://schemas.microsoft.com/office/drawing/2014/main" val="1005657876"/>
                  </a:ext>
                </a:extLst>
              </a:tr>
              <a:tr h="370840">
                <a:tc>
                  <a:txBody>
                    <a:bodyPr/>
                    <a:lstStyle/>
                    <a:p>
                      <a:pPr algn="ctr"/>
                      <a:r>
                        <a:rPr kumimoji="1" lang="en-US" altLang="ja-JP" dirty="0"/>
                        <a:t>Hue</a:t>
                      </a:r>
                      <a:endParaRPr kumimoji="1" lang="ja-JP" altLang="en-US" dirty="0"/>
                    </a:p>
                  </a:txBody>
                  <a:tcPr anchor="ctr"/>
                </a:tc>
                <a:tc>
                  <a:txBody>
                    <a:bodyPr/>
                    <a:lstStyle/>
                    <a:p>
                      <a:pPr algn="ctr"/>
                      <a:r>
                        <a:rPr kumimoji="1" lang="ja-JP" altLang="en-US" dirty="0"/>
                        <a:t>色調</a:t>
                      </a:r>
                    </a:p>
                  </a:txBody>
                  <a:tcPr anchor="ctr"/>
                </a:tc>
                <a:extLst>
                  <a:ext uri="{0D108BD9-81ED-4DB2-BD59-A6C34878D82A}">
                    <a16:rowId xmlns:a16="http://schemas.microsoft.com/office/drawing/2014/main" val="609276476"/>
                  </a:ext>
                </a:extLst>
              </a:tr>
              <a:tr h="370840">
                <a:tc>
                  <a:txBody>
                    <a:bodyPr/>
                    <a:lstStyle/>
                    <a:p>
                      <a:pPr algn="ctr"/>
                      <a:r>
                        <a:rPr kumimoji="1" lang="en-US" altLang="ja-JP" dirty="0"/>
                        <a:t>OD280/OD315 of diluted wines</a:t>
                      </a:r>
                      <a:endParaRPr kumimoji="1" lang="ja-JP" altLang="en-US" dirty="0"/>
                    </a:p>
                  </a:txBody>
                  <a:tcPr anchor="ctr"/>
                </a:tc>
                <a:tc>
                  <a:txBody>
                    <a:bodyPr/>
                    <a:lstStyle/>
                    <a:p>
                      <a:pPr algn="ctr"/>
                      <a:r>
                        <a:rPr kumimoji="1" lang="ja-JP" altLang="en-US" dirty="0"/>
                        <a:t>蒸留ワインの</a:t>
                      </a:r>
                      <a:r>
                        <a:rPr kumimoji="1" lang="en-US" altLang="ja-JP" dirty="0"/>
                        <a:t>OD280/OD315</a:t>
                      </a:r>
                      <a:endParaRPr kumimoji="1" lang="ja-JP" altLang="en-US" dirty="0"/>
                    </a:p>
                  </a:txBody>
                  <a:tcPr anchor="ctr"/>
                </a:tc>
                <a:extLst>
                  <a:ext uri="{0D108BD9-81ED-4DB2-BD59-A6C34878D82A}">
                    <a16:rowId xmlns:a16="http://schemas.microsoft.com/office/drawing/2014/main" val="3409379529"/>
                  </a:ext>
                </a:extLst>
              </a:tr>
              <a:tr h="370840">
                <a:tc>
                  <a:txBody>
                    <a:bodyPr/>
                    <a:lstStyle/>
                    <a:p>
                      <a:pPr algn="ctr"/>
                      <a:r>
                        <a:rPr kumimoji="1" lang="en-US" altLang="ja-JP" dirty="0"/>
                        <a:t>Proline</a:t>
                      </a:r>
                      <a:endParaRPr kumimoji="1" lang="ja-JP" altLang="en-US" dirty="0"/>
                    </a:p>
                  </a:txBody>
                  <a:tcPr anchor="ctr"/>
                </a:tc>
                <a:tc>
                  <a:txBody>
                    <a:bodyPr/>
                    <a:lstStyle/>
                    <a:p>
                      <a:pPr algn="ctr"/>
                      <a:r>
                        <a:rPr kumimoji="1" lang="ja-JP" altLang="en-US" dirty="0"/>
                        <a:t>プロリン</a:t>
                      </a:r>
                    </a:p>
                  </a:txBody>
                  <a:tcPr anchor="ctr"/>
                </a:tc>
                <a:extLst>
                  <a:ext uri="{0D108BD9-81ED-4DB2-BD59-A6C34878D82A}">
                    <a16:rowId xmlns:a16="http://schemas.microsoft.com/office/drawing/2014/main" val="2176675329"/>
                  </a:ext>
                </a:extLst>
              </a:tr>
            </a:tbl>
          </a:graphicData>
        </a:graphic>
      </p:graphicFrame>
      <p:sp>
        <p:nvSpPr>
          <p:cNvPr id="5" name="テキスト ボックス 4">
            <a:extLst>
              <a:ext uri="{FF2B5EF4-FFF2-40B4-BE49-F238E27FC236}">
                <a16:creationId xmlns:a16="http://schemas.microsoft.com/office/drawing/2014/main" id="{C7523A8B-0067-460A-AFC2-8B009797C26E}"/>
              </a:ext>
            </a:extLst>
          </p:cNvPr>
          <p:cNvSpPr txBox="1"/>
          <p:nvPr/>
        </p:nvSpPr>
        <p:spPr>
          <a:xfrm>
            <a:off x="9197266" y="1464816"/>
            <a:ext cx="1649811" cy="369332"/>
          </a:xfrm>
          <a:prstGeom prst="rect">
            <a:avLst/>
          </a:prstGeom>
          <a:noFill/>
        </p:spPr>
        <p:txBody>
          <a:bodyPr wrap="none" rtlCol="0">
            <a:spAutoFit/>
          </a:bodyPr>
          <a:lstStyle/>
          <a:p>
            <a:r>
              <a:rPr kumimoji="1" lang="en-US" altLang="ja-JP" dirty="0"/>
              <a:t>178</a:t>
            </a:r>
            <a:r>
              <a:rPr kumimoji="1" lang="ja-JP" altLang="en-US" dirty="0"/>
              <a:t>行 </a:t>
            </a:r>
            <a:r>
              <a:rPr kumimoji="1" lang="en-US" altLang="ja-JP" dirty="0"/>
              <a:t>× 14</a:t>
            </a:r>
            <a:r>
              <a:rPr kumimoji="1" lang="ja-JP" altLang="en-US" dirty="0"/>
              <a:t>列</a:t>
            </a:r>
          </a:p>
        </p:txBody>
      </p:sp>
      <p:sp>
        <p:nvSpPr>
          <p:cNvPr id="6" name="テキスト ボックス 5">
            <a:extLst>
              <a:ext uri="{FF2B5EF4-FFF2-40B4-BE49-F238E27FC236}">
                <a16:creationId xmlns:a16="http://schemas.microsoft.com/office/drawing/2014/main" id="{46036A9F-4605-4C47-8EF9-0E0333E620AE}"/>
              </a:ext>
            </a:extLst>
          </p:cNvPr>
          <p:cNvSpPr txBox="1"/>
          <p:nvPr/>
        </p:nvSpPr>
        <p:spPr>
          <a:xfrm>
            <a:off x="9198745" y="2283040"/>
            <a:ext cx="2803866" cy="646331"/>
          </a:xfrm>
          <a:prstGeom prst="rect">
            <a:avLst/>
          </a:prstGeom>
          <a:noFill/>
        </p:spPr>
        <p:txBody>
          <a:bodyPr wrap="square" rtlCol="0">
            <a:spAutoFit/>
          </a:bodyPr>
          <a:lstStyle/>
          <a:p>
            <a:r>
              <a:rPr lang="en-US" altLang="ja-JP" dirty="0"/>
              <a:t>13</a:t>
            </a:r>
            <a:r>
              <a:rPr lang="ja-JP" altLang="en-US" dirty="0"/>
              <a:t>種類の成分を含むワインのサンプルが</a:t>
            </a:r>
            <a:r>
              <a:rPr lang="en-US" altLang="ja-JP" dirty="0"/>
              <a:t>178</a:t>
            </a:r>
            <a:r>
              <a:rPr lang="ja-JP" altLang="en-US" dirty="0"/>
              <a:t>個</a:t>
            </a:r>
            <a:endParaRPr kumimoji="1" lang="ja-JP" altLang="en-US" dirty="0"/>
          </a:p>
        </p:txBody>
      </p:sp>
      <p:sp>
        <p:nvSpPr>
          <p:cNvPr id="7" name="テキスト ボックス 6">
            <a:extLst>
              <a:ext uri="{FF2B5EF4-FFF2-40B4-BE49-F238E27FC236}">
                <a16:creationId xmlns:a16="http://schemas.microsoft.com/office/drawing/2014/main" id="{2584C059-B3F1-4E90-8AE4-E92B1ECA1025}"/>
              </a:ext>
            </a:extLst>
          </p:cNvPr>
          <p:cNvSpPr txBox="1"/>
          <p:nvPr/>
        </p:nvSpPr>
        <p:spPr>
          <a:xfrm>
            <a:off x="9217977" y="3296570"/>
            <a:ext cx="2803866" cy="646331"/>
          </a:xfrm>
          <a:prstGeom prst="rect">
            <a:avLst/>
          </a:prstGeom>
          <a:noFill/>
        </p:spPr>
        <p:txBody>
          <a:bodyPr wrap="square" rtlCol="0">
            <a:spAutoFit/>
          </a:bodyPr>
          <a:lstStyle/>
          <a:p>
            <a:r>
              <a:rPr kumimoji="1" lang="ja-JP" altLang="en-US" dirty="0"/>
              <a:t>各サンプルは</a:t>
            </a:r>
            <a:r>
              <a:rPr kumimoji="1" lang="en-US" altLang="ja-JP" dirty="0"/>
              <a:t>1, 2, 3</a:t>
            </a:r>
            <a:r>
              <a:rPr kumimoji="1" lang="ja-JP" altLang="en-US" dirty="0"/>
              <a:t>の</a:t>
            </a:r>
            <a:r>
              <a:rPr kumimoji="1" lang="en-US" altLang="ja-JP" dirty="0"/>
              <a:t>3</a:t>
            </a:r>
            <a:r>
              <a:rPr kumimoji="1" lang="ja-JP" altLang="en-US" dirty="0" err="1"/>
              <a:t>つの</a:t>
            </a:r>
            <a:r>
              <a:rPr kumimoji="1" lang="ja-JP" altLang="en-US" dirty="0"/>
              <a:t>クラスに分かれる</a:t>
            </a:r>
          </a:p>
        </p:txBody>
      </p:sp>
      <p:sp>
        <p:nvSpPr>
          <p:cNvPr id="8" name="テキスト ボックス 7">
            <a:extLst>
              <a:ext uri="{FF2B5EF4-FFF2-40B4-BE49-F238E27FC236}">
                <a16:creationId xmlns:a16="http://schemas.microsoft.com/office/drawing/2014/main" id="{83B3D2ED-7366-42E5-9E66-66719CB75C96}"/>
              </a:ext>
            </a:extLst>
          </p:cNvPr>
          <p:cNvSpPr txBox="1"/>
          <p:nvPr/>
        </p:nvSpPr>
        <p:spPr>
          <a:xfrm>
            <a:off x="9228333" y="4336740"/>
            <a:ext cx="1859877" cy="1477328"/>
          </a:xfrm>
          <a:prstGeom prst="rect">
            <a:avLst/>
          </a:prstGeom>
          <a:noFill/>
        </p:spPr>
        <p:txBody>
          <a:bodyPr wrap="square" rtlCol="0">
            <a:spAutoFit/>
          </a:bodyPr>
          <a:lstStyle/>
          <a:p>
            <a:r>
              <a:rPr lang="ja-JP" altLang="en-US" dirty="0"/>
              <a:t>クラス</a:t>
            </a:r>
            <a:r>
              <a:rPr lang="en-US" altLang="ja-JP" dirty="0"/>
              <a:t>1 × 59</a:t>
            </a:r>
          </a:p>
          <a:p>
            <a:endParaRPr kumimoji="1" lang="en-US" altLang="ja-JP" dirty="0"/>
          </a:p>
          <a:p>
            <a:r>
              <a:rPr lang="ja-JP" altLang="en-US" dirty="0"/>
              <a:t>クラス</a:t>
            </a:r>
            <a:r>
              <a:rPr lang="en-US" altLang="ja-JP" dirty="0"/>
              <a:t>2 × 71</a:t>
            </a:r>
          </a:p>
          <a:p>
            <a:endParaRPr kumimoji="1" lang="en-US" altLang="ja-JP" dirty="0"/>
          </a:p>
          <a:p>
            <a:r>
              <a:rPr lang="ja-JP" altLang="en-US" dirty="0"/>
              <a:t>クラス</a:t>
            </a:r>
            <a:r>
              <a:rPr lang="en-US" altLang="ja-JP" dirty="0"/>
              <a:t>3 × 48</a:t>
            </a:r>
            <a:endParaRPr kumimoji="1" lang="ja-JP" altLang="en-US" dirty="0"/>
          </a:p>
        </p:txBody>
      </p:sp>
    </p:spTree>
    <p:extLst>
      <p:ext uri="{BB962C8B-B14F-4D97-AF65-F5344CB8AC3E}">
        <p14:creationId xmlns:p14="http://schemas.microsoft.com/office/powerpoint/2010/main" val="214565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97ECB0A-FF8D-4B47-B302-A0360B964BAE}"/>
              </a:ext>
            </a:extLst>
          </p:cNvPr>
          <p:cNvPicPr>
            <a:picLocks noChangeAspect="1"/>
          </p:cNvPicPr>
          <p:nvPr/>
        </p:nvPicPr>
        <p:blipFill>
          <a:blip r:embed="rId2"/>
          <a:stretch>
            <a:fillRect/>
          </a:stretch>
        </p:blipFill>
        <p:spPr>
          <a:xfrm>
            <a:off x="603219" y="1597980"/>
            <a:ext cx="4978650" cy="5008023"/>
          </a:xfrm>
          <a:prstGeom prst="rect">
            <a:avLst/>
          </a:prstGeom>
        </p:spPr>
      </p:pic>
      <p:sp>
        <p:nvSpPr>
          <p:cNvPr id="3" name="テキスト ボックス 2">
            <a:extLst>
              <a:ext uri="{FF2B5EF4-FFF2-40B4-BE49-F238E27FC236}">
                <a16:creationId xmlns:a16="http://schemas.microsoft.com/office/drawing/2014/main" id="{89E7DE0C-DF28-41B4-9A5A-6A260299D467}"/>
              </a:ext>
            </a:extLst>
          </p:cNvPr>
          <p:cNvSpPr txBox="1"/>
          <p:nvPr/>
        </p:nvSpPr>
        <p:spPr>
          <a:xfrm>
            <a:off x="1811251" y="550648"/>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pic>
        <p:nvPicPr>
          <p:cNvPr id="4" name="図 3">
            <a:extLst>
              <a:ext uri="{FF2B5EF4-FFF2-40B4-BE49-F238E27FC236}">
                <a16:creationId xmlns:a16="http://schemas.microsoft.com/office/drawing/2014/main" id="{A8D7E060-89F9-407B-8703-E1129990E233}"/>
              </a:ext>
            </a:extLst>
          </p:cNvPr>
          <p:cNvPicPr>
            <a:picLocks noChangeAspect="1"/>
          </p:cNvPicPr>
          <p:nvPr/>
        </p:nvPicPr>
        <p:blipFill>
          <a:blip r:embed="rId3"/>
          <a:stretch>
            <a:fillRect/>
          </a:stretch>
        </p:blipFill>
        <p:spPr>
          <a:xfrm>
            <a:off x="6508812" y="1597980"/>
            <a:ext cx="4877380" cy="5008024"/>
          </a:xfrm>
          <a:prstGeom prst="rect">
            <a:avLst/>
          </a:prstGeom>
        </p:spPr>
      </p:pic>
      <p:sp>
        <p:nvSpPr>
          <p:cNvPr id="5" name="テキスト ボックス 4">
            <a:extLst>
              <a:ext uri="{FF2B5EF4-FFF2-40B4-BE49-F238E27FC236}">
                <a16:creationId xmlns:a16="http://schemas.microsoft.com/office/drawing/2014/main" id="{97406D32-0CDB-4741-82FF-337B79B2C16E}"/>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spTree>
    <p:extLst>
      <p:ext uri="{BB962C8B-B14F-4D97-AF65-F5344CB8AC3E}">
        <p14:creationId xmlns:p14="http://schemas.microsoft.com/office/powerpoint/2010/main" val="237444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BA85305-C670-471D-AF74-D2902903ACCB}"/>
              </a:ext>
            </a:extLst>
          </p:cNvPr>
          <p:cNvPicPr>
            <a:picLocks noChangeAspect="1"/>
          </p:cNvPicPr>
          <p:nvPr/>
        </p:nvPicPr>
        <p:blipFill>
          <a:blip r:embed="rId2"/>
          <a:stretch>
            <a:fillRect/>
          </a:stretch>
        </p:blipFill>
        <p:spPr>
          <a:xfrm>
            <a:off x="2443718" y="1349406"/>
            <a:ext cx="5203006" cy="5263949"/>
          </a:xfrm>
          <a:prstGeom prst="rect">
            <a:avLst/>
          </a:prstGeom>
        </p:spPr>
      </p:pic>
      <p:sp>
        <p:nvSpPr>
          <p:cNvPr id="3" name="テキスト ボックス 2">
            <a:extLst>
              <a:ext uri="{FF2B5EF4-FFF2-40B4-BE49-F238E27FC236}">
                <a16:creationId xmlns:a16="http://schemas.microsoft.com/office/drawing/2014/main" id="{409ED398-E04A-4ECB-9C05-D0018D9BC6DC}"/>
              </a:ext>
            </a:extLst>
          </p:cNvPr>
          <p:cNvSpPr txBox="1"/>
          <p:nvPr/>
        </p:nvSpPr>
        <p:spPr>
          <a:xfrm>
            <a:off x="3799840" y="515136"/>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spTree>
    <p:extLst>
      <p:ext uri="{BB962C8B-B14F-4D97-AF65-F5344CB8AC3E}">
        <p14:creationId xmlns:p14="http://schemas.microsoft.com/office/powerpoint/2010/main" val="239488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303E2-0D5F-47A0-9F73-182580A6D8FE}"/>
              </a:ext>
            </a:extLst>
          </p:cNvPr>
          <p:cNvSpPr txBox="1"/>
          <p:nvPr/>
        </p:nvSpPr>
        <p:spPr>
          <a:xfrm>
            <a:off x="1349586" y="82585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pic>
        <p:nvPicPr>
          <p:cNvPr id="3" name="図 2">
            <a:extLst>
              <a:ext uri="{FF2B5EF4-FFF2-40B4-BE49-F238E27FC236}">
                <a16:creationId xmlns:a16="http://schemas.microsoft.com/office/drawing/2014/main" id="{3AABC327-6974-4D9E-BF9D-4ABB30629E06}"/>
              </a:ext>
            </a:extLst>
          </p:cNvPr>
          <p:cNvPicPr>
            <a:picLocks noChangeAspect="1"/>
          </p:cNvPicPr>
          <p:nvPr/>
        </p:nvPicPr>
        <p:blipFill>
          <a:blip r:embed="rId2"/>
          <a:stretch>
            <a:fillRect/>
          </a:stretch>
        </p:blipFill>
        <p:spPr>
          <a:xfrm>
            <a:off x="703695" y="1614995"/>
            <a:ext cx="5173324" cy="5188472"/>
          </a:xfrm>
          <a:prstGeom prst="rect">
            <a:avLst/>
          </a:prstGeom>
        </p:spPr>
      </p:pic>
      <p:pic>
        <p:nvPicPr>
          <p:cNvPr id="4" name="図 3">
            <a:extLst>
              <a:ext uri="{FF2B5EF4-FFF2-40B4-BE49-F238E27FC236}">
                <a16:creationId xmlns:a16="http://schemas.microsoft.com/office/drawing/2014/main" id="{39AF7ED5-1A0D-49FF-94B5-EC2D65989F91}"/>
              </a:ext>
            </a:extLst>
          </p:cNvPr>
          <p:cNvPicPr>
            <a:picLocks noChangeAspect="1"/>
          </p:cNvPicPr>
          <p:nvPr/>
        </p:nvPicPr>
        <p:blipFill>
          <a:blip r:embed="rId3"/>
          <a:stretch>
            <a:fillRect/>
          </a:stretch>
        </p:blipFill>
        <p:spPr>
          <a:xfrm>
            <a:off x="6508812" y="1597980"/>
            <a:ext cx="4877380" cy="5008024"/>
          </a:xfrm>
          <a:prstGeom prst="rect">
            <a:avLst/>
          </a:prstGeom>
        </p:spPr>
      </p:pic>
      <p:sp>
        <p:nvSpPr>
          <p:cNvPr id="5" name="テキスト ボックス 4">
            <a:extLst>
              <a:ext uri="{FF2B5EF4-FFF2-40B4-BE49-F238E27FC236}">
                <a16:creationId xmlns:a16="http://schemas.microsoft.com/office/drawing/2014/main" id="{8AF4FC86-A3C1-44FF-A0EA-4D2F52F8DB5F}"/>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sp>
        <p:nvSpPr>
          <p:cNvPr id="6" name="テキスト ボックス 5">
            <a:extLst>
              <a:ext uri="{FF2B5EF4-FFF2-40B4-BE49-F238E27FC236}">
                <a16:creationId xmlns:a16="http://schemas.microsoft.com/office/drawing/2014/main" id="{61099709-EA03-4F80-9D76-BCFFA0DF5810}"/>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cxnSp>
        <p:nvCxnSpPr>
          <p:cNvPr id="8" name="直線コネクタ 7">
            <a:extLst>
              <a:ext uri="{FF2B5EF4-FFF2-40B4-BE49-F238E27FC236}">
                <a16:creationId xmlns:a16="http://schemas.microsoft.com/office/drawing/2014/main" id="{05E40D5F-06D3-428A-95DB-77A597CBE8E9}"/>
              </a:ext>
            </a:extLst>
          </p:cNvPr>
          <p:cNvCxnSpPr/>
          <p:nvPr/>
        </p:nvCxnSpPr>
        <p:spPr>
          <a:xfrm>
            <a:off x="2414536" y="1899539"/>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FA1048E-B109-40A8-80C7-A985207D7348}"/>
              </a:ext>
            </a:extLst>
          </p:cNvPr>
          <p:cNvCxnSpPr/>
          <p:nvPr/>
        </p:nvCxnSpPr>
        <p:spPr>
          <a:xfrm>
            <a:off x="3092232" y="3832102"/>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710AACF-98A6-4DBD-AC30-97B91E07C704}"/>
              </a:ext>
            </a:extLst>
          </p:cNvPr>
          <p:cNvCxnSpPr/>
          <p:nvPr/>
        </p:nvCxnSpPr>
        <p:spPr>
          <a:xfrm>
            <a:off x="8792638" y="1988709"/>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235C736-3445-4487-AE68-EE0CEDAF0552}"/>
              </a:ext>
            </a:extLst>
          </p:cNvPr>
          <p:cNvCxnSpPr/>
          <p:nvPr/>
        </p:nvCxnSpPr>
        <p:spPr>
          <a:xfrm>
            <a:off x="8906127" y="3921272"/>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E9041467-BB3A-4188-BD71-0718E061879F}"/>
              </a:ext>
            </a:extLst>
          </p:cNvPr>
          <p:cNvSpPr/>
          <p:nvPr/>
        </p:nvSpPr>
        <p:spPr>
          <a:xfrm>
            <a:off x="1279640" y="3644792"/>
            <a:ext cx="3749553"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9B9C42D-C68E-4BF8-84AE-6CE5B776BF1D}"/>
              </a:ext>
            </a:extLst>
          </p:cNvPr>
          <p:cNvSpPr/>
          <p:nvPr/>
        </p:nvSpPr>
        <p:spPr>
          <a:xfrm>
            <a:off x="7249180" y="3554340"/>
            <a:ext cx="3749553"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47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4445E7-8F87-46F2-8D68-C49B97AD653B}"/>
              </a:ext>
            </a:extLst>
          </p:cNvPr>
          <p:cNvSpPr txBox="1"/>
          <p:nvPr/>
        </p:nvSpPr>
        <p:spPr>
          <a:xfrm>
            <a:off x="1519741" y="871726"/>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pic>
        <p:nvPicPr>
          <p:cNvPr id="3" name="図 2">
            <a:extLst>
              <a:ext uri="{FF2B5EF4-FFF2-40B4-BE49-F238E27FC236}">
                <a16:creationId xmlns:a16="http://schemas.microsoft.com/office/drawing/2014/main" id="{2336B0B8-0866-48DD-91B6-6E92AECED1E4}"/>
              </a:ext>
            </a:extLst>
          </p:cNvPr>
          <p:cNvPicPr>
            <a:picLocks noChangeAspect="1"/>
          </p:cNvPicPr>
          <p:nvPr/>
        </p:nvPicPr>
        <p:blipFill>
          <a:blip r:embed="rId2"/>
          <a:stretch>
            <a:fillRect/>
          </a:stretch>
        </p:blipFill>
        <p:spPr>
          <a:xfrm>
            <a:off x="552830" y="1703773"/>
            <a:ext cx="5080366" cy="5125325"/>
          </a:xfrm>
          <a:prstGeom prst="rect">
            <a:avLst/>
          </a:prstGeom>
        </p:spPr>
      </p:pic>
      <p:pic>
        <p:nvPicPr>
          <p:cNvPr id="4" name="図 3">
            <a:extLst>
              <a:ext uri="{FF2B5EF4-FFF2-40B4-BE49-F238E27FC236}">
                <a16:creationId xmlns:a16="http://schemas.microsoft.com/office/drawing/2014/main" id="{1EB6EDF9-5724-40BA-8719-8B3A98366278}"/>
              </a:ext>
            </a:extLst>
          </p:cNvPr>
          <p:cNvPicPr>
            <a:picLocks noChangeAspect="1"/>
          </p:cNvPicPr>
          <p:nvPr/>
        </p:nvPicPr>
        <p:blipFill>
          <a:blip r:embed="rId3"/>
          <a:stretch>
            <a:fillRect/>
          </a:stretch>
        </p:blipFill>
        <p:spPr>
          <a:xfrm>
            <a:off x="6817605" y="1597980"/>
            <a:ext cx="4978650" cy="5008023"/>
          </a:xfrm>
          <a:prstGeom prst="rect">
            <a:avLst/>
          </a:prstGeom>
        </p:spPr>
      </p:pic>
      <p:sp>
        <p:nvSpPr>
          <p:cNvPr id="5" name="テキスト ボックス 4">
            <a:extLst>
              <a:ext uri="{FF2B5EF4-FFF2-40B4-BE49-F238E27FC236}">
                <a16:creationId xmlns:a16="http://schemas.microsoft.com/office/drawing/2014/main" id="{FF90CDE0-0366-4E04-A72E-438424C1ECFB}"/>
              </a:ext>
            </a:extLst>
          </p:cNvPr>
          <p:cNvSpPr txBox="1"/>
          <p:nvPr/>
        </p:nvSpPr>
        <p:spPr>
          <a:xfrm>
            <a:off x="8354112" y="790345"/>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sp>
        <p:nvSpPr>
          <p:cNvPr id="6" name="テキスト ボックス 5">
            <a:extLst>
              <a:ext uri="{FF2B5EF4-FFF2-40B4-BE49-F238E27FC236}">
                <a16:creationId xmlns:a16="http://schemas.microsoft.com/office/drawing/2014/main" id="{5680F3C4-6855-4E84-AD0E-7E2BBA521FFC}"/>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cxnSp>
        <p:nvCxnSpPr>
          <p:cNvPr id="7" name="直線コネクタ 6">
            <a:extLst>
              <a:ext uri="{FF2B5EF4-FFF2-40B4-BE49-F238E27FC236}">
                <a16:creationId xmlns:a16="http://schemas.microsoft.com/office/drawing/2014/main" id="{5EA8570F-05D8-4E93-9266-909861A23C63}"/>
              </a:ext>
            </a:extLst>
          </p:cNvPr>
          <p:cNvCxnSpPr/>
          <p:nvPr/>
        </p:nvCxnSpPr>
        <p:spPr>
          <a:xfrm>
            <a:off x="3173295" y="1899539"/>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06AE07A-5514-46B0-9AFD-2F4FAB2C6CEB}"/>
              </a:ext>
            </a:extLst>
          </p:cNvPr>
          <p:cNvCxnSpPr/>
          <p:nvPr/>
        </p:nvCxnSpPr>
        <p:spPr>
          <a:xfrm>
            <a:off x="3043594" y="3841830"/>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6E5291C-B338-4C98-9E5D-FCED6E7583B8}"/>
              </a:ext>
            </a:extLst>
          </p:cNvPr>
          <p:cNvCxnSpPr/>
          <p:nvPr/>
        </p:nvCxnSpPr>
        <p:spPr>
          <a:xfrm>
            <a:off x="8919097" y="1988709"/>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D8AA460-EB34-4A9E-97DA-FB93FDD9E778}"/>
              </a:ext>
            </a:extLst>
          </p:cNvPr>
          <p:cNvCxnSpPr/>
          <p:nvPr/>
        </p:nvCxnSpPr>
        <p:spPr>
          <a:xfrm>
            <a:off x="8886671" y="3921272"/>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3B2B8EF8-53A1-41FD-B85F-25B598407345}"/>
              </a:ext>
            </a:extLst>
          </p:cNvPr>
          <p:cNvSpPr/>
          <p:nvPr/>
        </p:nvSpPr>
        <p:spPr>
          <a:xfrm>
            <a:off x="1279640" y="3644792"/>
            <a:ext cx="3749553"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F6F7282-2BEC-4158-ACCB-02C2E8266A93}"/>
              </a:ext>
            </a:extLst>
          </p:cNvPr>
          <p:cNvSpPr/>
          <p:nvPr/>
        </p:nvSpPr>
        <p:spPr>
          <a:xfrm>
            <a:off x="7249180" y="3554340"/>
            <a:ext cx="3749553"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58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EF0CC49-0186-4E1D-8605-74AF7ED0D1DE}"/>
              </a:ext>
            </a:extLst>
          </p:cNvPr>
          <p:cNvPicPr>
            <a:picLocks noChangeAspect="1"/>
          </p:cNvPicPr>
          <p:nvPr/>
        </p:nvPicPr>
        <p:blipFill>
          <a:blip r:embed="rId2"/>
          <a:stretch>
            <a:fillRect/>
          </a:stretch>
        </p:blipFill>
        <p:spPr>
          <a:xfrm>
            <a:off x="439816" y="1501177"/>
            <a:ext cx="5203006" cy="5263949"/>
          </a:xfrm>
          <a:prstGeom prst="rect">
            <a:avLst/>
          </a:prstGeom>
        </p:spPr>
      </p:pic>
      <p:sp>
        <p:nvSpPr>
          <p:cNvPr id="3" name="テキスト ボックス 2">
            <a:extLst>
              <a:ext uri="{FF2B5EF4-FFF2-40B4-BE49-F238E27FC236}">
                <a16:creationId xmlns:a16="http://schemas.microsoft.com/office/drawing/2014/main" id="{3AD32D95-CFD1-4B21-82AD-F2BB560542A1}"/>
              </a:ext>
            </a:extLst>
          </p:cNvPr>
          <p:cNvSpPr txBox="1"/>
          <p:nvPr/>
        </p:nvSpPr>
        <p:spPr>
          <a:xfrm>
            <a:off x="1795938" y="844461"/>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sp>
        <p:nvSpPr>
          <p:cNvPr id="4" name="テキスト ボックス 3">
            <a:extLst>
              <a:ext uri="{FF2B5EF4-FFF2-40B4-BE49-F238E27FC236}">
                <a16:creationId xmlns:a16="http://schemas.microsoft.com/office/drawing/2014/main" id="{4B2AC19E-2BF6-4395-8EF9-2DFD919A2494}"/>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cxnSp>
        <p:nvCxnSpPr>
          <p:cNvPr id="5" name="直線コネクタ 4">
            <a:extLst>
              <a:ext uri="{FF2B5EF4-FFF2-40B4-BE49-F238E27FC236}">
                <a16:creationId xmlns:a16="http://schemas.microsoft.com/office/drawing/2014/main" id="{650BEA8D-F03E-4F73-A824-96930327D369}"/>
              </a:ext>
            </a:extLst>
          </p:cNvPr>
          <p:cNvCxnSpPr/>
          <p:nvPr/>
        </p:nvCxnSpPr>
        <p:spPr>
          <a:xfrm>
            <a:off x="2716098" y="1909267"/>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8EE773B-8173-456B-89FB-5E1D2AF7195C}"/>
              </a:ext>
            </a:extLst>
          </p:cNvPr>
          <p:cNvCxnSpPr/>
          <p:nvPr/>
        </p:nvCxnSpPr>
        <p:spPr>
          <a:xfrm>
            <a:off x="2498841" y="3841830"/>
            <a:ext cx="0" cy="27343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9C57689F-5774-4189-B8B4-9128206DFE9D}"/>
              </a:ext>
            </a:extLst>
          </p:cNvPr>
          <p:cNvSpPr/>
          <p:nvPr/>
        </p:nvSpPr>
        <p:spPr>
          <a:xfrm>
            <a:off x="841893" y="3654520"/>
            <a:ext cx="2645036"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AC710FE-CAD1-4651-B401-34D77A0DBE42}"/>
              </a:ext>
            </a:extLst>
          </p:cNvPr>
          <p:cNvSpPr txBox="1"/>
          <p:nvPr/>
        </p:nvSpPr>
        <p:spPr>
          <a:xfrm>
            <a:off x="6096000" y="1663430"/>
            <a:ext cx="5830111"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相関の数値が大きい場合ほど、等級が</a:t>
            </a:r>
            <a:r>
              <a:rPr kumimoji="1" lang="en-US" altLang="ja-JP" dirty="0"/>
              <a:t>1</a:t>
            </a:r>
            <a:r>
              <a:rPr kumimoji="1" lang="ja-JP" altLang="en-US" dirty="0"/>
              <a:t>と</a:t>
            </a:r>
            <a:r>
              <a:rPr kumimoji="1" lang="en-US" altLang="ja-JP" dirty="0"/>
              <a:t>3</a:t>
            </a:r>
            <a:r>
              <a:rPr kumimoji="1" lang="ja-JP" altLang="en-US" dirty="0"/>
              <a:t>の区別はしやすくなるが、間の等級</a:t>
            </a:r>
            <a:r>
              <a:rPr kumimoji="1" lang="en-US" altLang="ja-JP" dirty="0"/>
              <a:t>2</a:t>
            </a:r>
            <a:r>
              <a:rPr kumimoji="1" lang="ja-JP" altLang="en-US" dirty="0"/>
              <a:t>のデータは</a:t>
            </a:r>
            <a:r>
              <a:rPr kumimoji="1" lang="en-US" altLang="ja-JP" dirty="0"/>
              <a:t>1</a:t>
            </a:r>
            <a:r>
              <a:rPr kumimoji="1" lang="ja-JP" altLang="en-US" dirty="0"/>
              <a:t>と</a:t>
            </a:r>
            <a:r>
              <a:rPr kumimoji="1" lang="en-US" altLang="ja-JP" dirty="0"/>
              <a:t>3</a:t>
            </a:r>
            <a:r>
              <a:rPr kumimoji="1" lang="ja-JP" altLang="en-US" dirty="0"/>
              <a:t>両方にまたがるように分布している。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等級</a:t>
            </a:r>
            <a:r>
              <a:rPr kumimoji="1" lang="en-US" altLang="ja-JP" dirty="0"/>
              <a:t>2</a:t>
            </a:r>
            <a:r>
              <a:rPr kumimoji="1" lang="ja-JP" altLang="en-US" dirty="0" err="1"/>
              <a:t>を抽</a:t>
            </a:r>
            <a:r>
              <a:rPr kumimoji="1" lang="ja-JP" altLang="en-US" dirty="0"/>
              <a:t>出できそうな属性を調べる必要がある。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等級</a:t>
            </a:r>
            <a:r>
              <a:rPr kumimoji="1" lang="en-US" altLang="ja-JP" dirty="0"/>
              <a:t>3</a:t>
            </a:r>
            <a:r>
              <a:rPr kumimoji="1" lang="ja-JP" altLang="en-US" dirty="0"/>
              <a:t>を</a:t>
            </a:r>
            <a:r>
              <a:rPr lang="ja-JP" altLang="en-US" dirty="0"/>
              <a:t>等級</a:t>
            </a:r>
            <a:r>
              <a:rPr lang="en-US" altLang="ja-JP" dirty="0"/>
              <a:t>1</a:t>
            </a:r>
            <a:r>
              <a:rPr lang="ja-JP" altLang="en-US" dirty="0"/>
              <a:t>に置き換えてみて、等級</a:t>
            </a:r>
            <a:r>
              <a:rPr lang="en-US" altLang="ja-JP" dirty="0"/>
              <a:t>2</a:t>
            </a:r>
            <a:r>
              <a:rPr lang="ja-JP" altLang="en-US" dirty="0"/>
              <a:t>とそれ以外で改めて相関を調べてみる</a:t>
            </a:r>
            <a:endParaRPr kumimoji="1" lang="ja-JP" altLang="en-US" dirty="0"/>
          </a:p>
        </p:txBody>
      </p:sp>
    </p:spTree>
    <p:extLst>
      <p:ext uri="{BB962C8B-B14F-4D97-AF65-F5344CB8AC3E}">
        <p14:creationId xmlns:p14="http://schemas.microsoft.com/office/powerpoint/2010/main" val="387304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465004" y="550648"/>
            <a:ext cx="287129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アルコール </a:t>
            </a:r>
            <a:r>
              <a:rPr lang="en-US" altLang="ja-JP" dirty="0"/>
              <a:t>– </a:t>
            </a:r>
            <a:r>
              <a:rPr lang="ja-JP" altLang="en-US" dirty="0"/>
              <a:t>等級</a:t>
            </a:r>
            <a:endParaRPr lang="en-US" altLang="ja-JP" dirty="0"/>
          </a:p>
          <a:p>
            <a:pPr algn="ctr"/>
            <a:r>
              <a:rPr kumimoji="1" lang="en-US" altLang="ja-JP" dirty="0"/>
              <a:t>-0.33</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5" y="552129"/>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リンゴ酸 </a:t>
            </a:r>
            <a:r>
              <a:rPr lang="en-US" altLang="ja-JP" dirty="0"/>
              <a:t>– </a:t>
            </a:r>
            <a:r>
              <a:rPr lang="ja-JP" altLang="en-US" dirty="0"/>
              <a:t>等級</a:t>
            </a:r>
            <a:endParaRPr lang="en-US" altLang="ja-JP" dirty="0"/>
          </a:p>
          <a:p>
            <a:pPr algn="ctr"/>
            <a:r>
              <a:rPr kumimoji="1" lang="en-US" altLang="ja-JP" dirty="0"/>
              <a:t>0.44</a:t>
            </a:r>
            <a:endParaRPr kumimoji="1" lang="ja-JP" altLang="en-US" dirty="0"/>
          </a:p>
        </p:txBody>
      </p:sp>
      <p:pic>
        <p:nvPicPr>
          <p:cNvPr id="6" name="図 5">
            <a:extLst>
              <a:ext uri="{FF2B5EF4-FFF2-40B4-BE49-F238E27FC236}">
                <a16:creationId xmlns:a16="http://schemas.microsoft.com/office/drawing/2014/main" id="{BBE5CE38-696A-4558-8DC1-F48F3F56113A}"/>
              </a:ext>
            </a:extLst>
          </p:cNvPr>
          <p:cNvPicPr>
            <a:picLocks noChangeAspect="1"/>
          </p:cNvPicPr>
          <p:nvPr/>
        </p:nvPicPr>
        <p:blipFill>
          <a:blip r:embed="rId2"/>
          <a:stretch>
            <a:fillRect/>
          </a:stretch>
        </p:blipFill>
        <p:spPr>
          <a:xfrm>
            <a:off x="393641" y="1384918"/>
            <a:ext cx="5003309" cy="5121906"/>
          </a:xfrm>
          <a:prstGeom prst="rect">
            <a:avLst/>
          </a:prstGeom>
        </p:spPr>
      </p:pic>
      <p:pic>
        <p:nvPicPr>
          <p:cNvPr id="8" name="図 7">
            <a:extLst>
              <a:ext uri="{FF2B5EF4-FFF2-40B4-BE49-F238E27FC236}">
                <a16:creationId xmlns:a16="http://schemas.microsoft.com/office/drawing/2014/main" id="{8F6E0DE2-A112-4505-96C3-FF7E7BBA1768}"/>
              </a:ext>
            </a:extLst>
          </p:cNvPr>
          <p:cNvPicPr>
            <a:picLocks noChangeAspect="1"/>
          </p:cNvPicPr>
          <p:nvPr/>
        </p:nvPicPr>
        <p:blipFill>
          <a:blip r:embed="rId3"/>
          <a:stretch>
            <a:fillRect/>
          </a:stretch>
        </p:blipFill>
        <p:spPr>
          <a:xfrm>
            <a:off x="6758089" y="1384918"/>
            <a:ext cx="5047459" cy="5121906"/>
          </a:xfrm>
          <a:prstGeom prst="rect">
            <a:avLst/>
          </a:prstGeom>
        </p:spPr>
      </p:pic>
    </p:spTree>
    <p:extLst>
      <p:ext uri="{BB962C8B-B14F-4D97-AF65-F5344CB8AC3E}">
        <p14:creationId xmlns:p14="http://schemas.microsoft.com/office/powerpoint/2010/main" val="307268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926666" y="550648"/>
            <a:ext cx="194796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 </a:t>
            </a:r>
            <a:r>
              <a:rPr lang="en-US" altLang="ja-JP" dirty="0"/>
              <a:t>– </a:t>
            </a:r>
            <a:r>
              <a:rPr lang="ja-JP" altLang="en-US" dirty="0"/>
              <a:t>等級</a:t>
            </a:r>
            <a:endParaRPr lang="en-US" altLang="ja-JP" dirty="0"/>
          </a:p>
          <a:p>
            <a:pPr algn="ctr"/>
            <a:r>
              <a:rPr kumimoji="1" lang="en-US" altLang="ja-JP" dirty="0"/>
              <a:t>-0.04</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556567" y="552129"/>
            <a:ext cx="3332964"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灰のアルカリ性 </a:t>
            </a:r>
            <a:r>
              <a:rPr lang="en-US" altLang="ja-JP" dirty="0"/>
              <a:t>– </a:t>
            </a:r>
            <a:r>
              <a:rPr lang="ja-JP" altLang="en-US" dirty="0"/>
              <a:t>等級</a:t>
            </a:r>
            <a:endParaRPr lang="en-US" altLang="ja-JP" dirty="0"/>
          </a:p>
          <a:p>
            <a:pPr algn="ctr"/>
            <a:r>
              <a:rPr kumimoji="1" lang="en-US" altLang="ja-JP" dirty="0"/>
              <a:t>0.51</a:t>
            </a:r>
            <a:endParaRPr kumimoji="1" lang="ja-JP" altLang="en-US" dirty="0"/>
          </a:p>
        </p:txBody>
      </p:sp>
      <p:pic>
        <p:nvPicPr>
          <p:cNvPr id="3" name="図 2">
            <a:extLst>
              <a:ext uri="{FF2B5EF4-FFF2-40B4-BE49-F238E27FC236}">
                <a16:creationId xmlns:a16="http://schemas.microsoft.com/office/drawing/2014/main" id="{9C020072-5F03-46D7-9E3B-B9962D46F8A3}"/>
              </a:ext>
            </a:extLst>
          </p:cNvPr>
          <p:cNvPicPr>
            <a:picLocks noChangeAspect="1"/>
          </p:cNvPicPr>
          <p:nvPr/>
        </p:nvPicPr>
        <p:blipFill>
          <a:blip r:embed="rId2"/>
          <a:stretch>
            <a:fillRect/>
          </a:stretch>
        </p:blipFill>
        <p:spPr>
          <a:xfrm>
            <a:off x="488298" y="1384177"/>
            <a:ext cx="5125326" cy="5170550"/>
          </a:xfrm>
          <a:prstGeom prst="rect">
            <a:avLst/>
          </a:prstGeom>
        </p:spPr>
      </p:pic>
      <p:pic>
        <p:nvPicPr>
          <p:cNvPr id="4" name="図 3">
            <a:extLst>
              <a:ext uri="{FF2B5EF4-FFF2-40B4-BE49-F238E27FC236}">
                <a16:creationId xmlns:a16="http://schemas.microsoft.com/office/drawing/2014/main" id="{E78B65F8-1501-4A57-810A-4861269CBE51}"/>
              </a:ext>
            </a:extLst>
          </p:cNvPr>
          <p:cNvPicPr>
            <a:picLocks noChangeAspect="1"/>
          </p:cNvPicPr>
          <p:nvPr/>
        </p:nvPicPr>
        <p:blipFill>
          <a:blip r:embed="rId3"/>
          <a:stretch>
            <a:fillRect/>
          </a:stretch>
        </p:blipFill>
        <p:spPr>
          <a:xfrm>
            <a:off x="6397558" y="1384177"/>
            <a:ext cx="5155453" cy="5170550"/>
          </a:xfrm>
          <a:prstGeom prst="rect">
            <a:avLst/>
          </a:prstGeom>
        </p:spPr>
      </p:pic>
    </p:spTree>
    <p:extLst>
      <p:ext uri="{BB962C8B-B14F-4D97-AF65-F5344CB8AC3E}">
        <p14:creationId xmlns:p14="http://schemas.microsoft.com/office/powerpoint/2010/main" val="260329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マグネシウム </a:t>
            </a:r>
            <a:r>
              <a:rPr lang="en-US" altLang="ja-JP" dirty="0"/>
              <a:t>– </a:t>
            </a:r>
            <a:r>
              <a:rPr lang="ja-JP" altLang="en-US" dirty="0"/>
              <a:t>等級</a:t>
            </a:r>
            <a:endParaRPr lang="en-US" altLang="ja-JP" dirty="0"/>
          </a:p>
          <a:p>
            <a:pPr algn="ctr"/>
            <a:r>
              <a:rPr kumimoji="1" lang="en-US" altLang="ja-JP" dirty="0"/>
              <a:t>-0.21</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671983" y="552129"/>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pic>
        <p:nvPicPr>
          <p:cNvPr id="6" name="図 5">
            <a:extLst>
              <a:ext uri="{FF2B5EF4-FFF2-40B4-BE49-F238E27FC236}">
                <a16:creationId xmlns:a16="http://schemas.microsoft.com/office/drawing/2014/main" id="{20C3DA4B-B090-425D-8193-9DF269F0FD75}"/>
              </a:ext>
            </a:extLst>
          </p:cNvPr>
          <p:cNvPicPr>
            <a:picLocks noChangeAspect="1"/>
          </p:cNvPicPr>
          <p:nvPr/>
        </p:nvPicPr>
        <p:blipFill>
          <a:blip r:embed="rId2"/>
          <a:stretch>
            <a:fillRect/>
          </a:stretch>
        </p:blipFill>
        <p:spPr>
          <a:xfrm>
            <a:off x="645166" y="1384175"/>
            <a:ext cx="5162901" cy="5125325"/>
          </a:xfrm>
          <a:prstGeom prst="rect">
            <a:avLst/>
          </a:prstGeom>
        </p:spPr>
      </p:pic>
      <p:pic>
        <p:nvPicPr>
          <p:cNvPr id="7" name="図 6">
            <a:extLst>
              <a:ext uri="{FF2B5EF4-FFF2-40B4-BE49-F238E27FC236}">
                <a16:creationId xmlns:a16="http://schemas.microsoft.com/office/drawing/2014/main" id="{C0245BF1-9468-4119-972F-4A4B440731C4}"/>
              </a:ext>
            </a:extLst>
          </p:cNvPr>
          <p:cNvPicPr>
            <a:picLocks noChangeAspect="1"/>
          </p:cNvPicPr>
          <p:nvPr/>
        </p:nvPicPr>
        <p:blipFill>
          <a:blip r:embed="rId3"/>
          <a:stretch>
            <a:fillRect/>
          </a:stretch>
        </p:blipFill>
        <p:spPr>
          <a:xfrm>
            <a:off x="6466665" y="1384174"/>
            <a:ext cx="5102878" cy="5125325"/>
          </a:xfrm>
          <a:prstGeom prst="rect">
            <a:avLst/>
          </a:prstGeom>
        </p:spPr>
      </p:pic>
    </p:spTree>
    <p:extLst>
      <p:ext uri="{BB962C8B-B14F-4D97-AF65-F5344CB8AC3E}">
        <p14:creationId xmlns:p14="http://schemas.microsoft.com/office/powerpoint/2010/main" val="343601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6979487" y="552129"/>
            <a:ext cx="448712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非フラボノイドフェノール </a:t>
            </a:r>
            <a:r>
              <a:rPr lang="en-US" altLang="ja-JP" dirty="0"/>
              <a:t>– </a:t>
            </a:r>
            <a:r>
              <a:rPr lang="ja-JP" altLang="en-US" dirty="0"/>
              <a:t>等級</a:t>
            </a:r>
            <a:endParaRPr lang="en-US" altLang="ja-JP" dirty="0"/>
          </a:p>
          <a:p>
            <a:pPr algn="ctr"/>
            <a:r>
              <a:rPr kumimoji="1" lang="en-US" altLang="ja-JP" dirty="0"/>
              <a:t>0.49</a:t>
            </a:r>
            <a:endParaRPr kumimoji="1" lang="ja-JP" altLang="en-US" dirty="0"/>
          </a:p>
        </p:txBody>
      </p:sp>
      <p:pic>
        <p:nvPicPr>
          <p:cNvPr id="3" name="図 2">
            <a:extLst>
              <a:ext uri="{FF2B5EF4-FFF2-40B4-BE49-F238E27FC236}">
                <a16:creationId xmlns:a16="http://schemas.microsoft.com/office/drawing/2014/main" id="{52C81B48-20C4-4F25-92C3-84C0DB4D458D}"/>
              </a:ext>
            </a:extLst>
          </p:cNvPr>
          <p:cNvPicPr>
            <a:picLocks noChangeAspect="1"/>
          </p:cNvPicPr>
          <p:nvPr/>
        </p:nvPicPr>
        <p:blipFill>
          <a:blip r:embed="rId2"/>
          <a:stretch>
            <a:fillRect/>
          </a:stretch>
        </p:blipFill>
        <p:spPr>
          <a:xfrm>
            <a:off x="450412" y="1339785"/>
            <a:ext cx="5165848" cy="5188472"/>
          </a:xfrm>
          <a:prstGeom prst="rect">
            <a:avLst/>
          </a:prstGeom>
        </p:spPr>
      </p:pic>
      <p:pic>
        <p:nvPicPr>
          <p:cNvPr id="4" name="図 3">
            <a:extLst>
              <a:ext uri="{FF2B5EF4-FFF2-40B4-BE49-F238E27FC236}">
                <a16:creationId xmlns:a16="http://schemas.microsoft.com/office/drawing/2014/main" id="{B563CF33-FA68-49DF-97F5-D02050868293}"/>
              </a:ext>
            </a:extLst>
          </p:cNvPr>
          <p:cNvPicPr>
            <a:picLocks noChangeAspect="1"/>
          </p:cNvPicPr>
          <p:nvPr/>
        </p:nvPicPr>
        <p:blipFill>
          <a:blip r:embed="rId3"/>
          <a:stretch>
            <a:fillRect/>
          </a:stretch>
        </p:blipFill>
        <p:spPr>
          <a:xfrm>
            <a:off x="6607819" y="1339784"/>
            <a:ext cx="5074800" cy="5119381"/>
          </a:xfrm>
          <a:prstGeom prst="rect">
            <a:avLst/>
          </a:prstGeom>
        </p:spPr>
      </p:pic>
    </p:spTree>
    <p:extLst>
      <p:ext uri="{BB962C8B-B14F-4D97-AF65-F5344CB8AC3E}">
        <p14:creationId xmlns:p14="http://schemas.microsoft.com/office/powerpoint/2010/main" val="84618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003338" y="550648"/>
            <a:ext cx="3794630"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プロアントシアニン </a:t>
            </a:r>
            <a:r>
              <a:rPr lang="en-US" altLang="ja-JP" dirty="0"/>
              <a:t>– </a:t>
            </a:r>
            <a:r>
              <a:rPr lang="ja-JP" altLang="en-US" dirty="0"/>
              <a:t>等級</a:t>
            </a:r>
            <a:endParaRPr lang="en-US" altLang="ja-JP" dirty="0"/>
          </a:p>
          <a:p>
            <a:pPr algn="ctr"/>
            <a:r>
              <a:rPr kumimoji="1" lang="en-US" altLang="ja-JP" dirty="0"/>
              <a:t>-0.50</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7" y="552129"/>
            <a:ext cx="2640466"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色彩強度 </a:t>
            </a:r>
            <a:r>
              <a:rPr lang="en-US" altLang="ja-JP" dirty="0"/>
              <a:t>– </a:t>
            </a:r>
            <a:r>
              <a:rPr lang="ja-JP" altLang="en-US" dirty="0"/>
              <a:t>等級</a:t>
            </a:r>
            <a:endParaRPr lang="en-US" altLang="ja-JP" dirty="0"/>
          </a:p>
          <a:p>
            <a:pPr algn="ctr"/>
            <a:r>
              <a:rPr kumimoji="1" lang="en-US" altLang="ja-JP" dirty="0"/>
              <a:t>0.27</a:t>
            </a:r>
            <a:endParaRPr kumimoji="1" lang="ja-JP" altLang="en-US" dirty="0"/>
          </a:p>
        </p:txBody>
      </p:sp>
      <p:pic>
        <p:nvPicPr>
          <p:cNvPr id="6" name="図 5">
            <a:extLst>
              <a:ext uri="{FF2B5EF4-FFF2-40B4-BE49-F238E27FC236}">
                <a16:creationId xmlns:a16="http://schemas.microsoft.com/office/drawing/2014/main" id="{5783563D-17C9-4CF7-B2AF-3F8B9B95F6D7}"/>
              </a:ext>
            </a:extLst>
          </p:cNvPr>
          <p:cNvPicPr>
            <a:picLocks noChangeAspect="1"/>
          </p:cNvPicPr>
          <p:nvPr/>
        </p:nvPicPr>
        <p:blipFill>
          <a:blip r:embed="rId2"/>
          <a:stretch>
            <a:fillRect/>
          </a:stretch>
        </p:blipFill>
        <p:spPr>
          <a:xfrm>
            <a:off x="467753" y="1196979"/>
            <a:ext cx="5379851" cy="5387728"/>
          </a:xfrm>
          <a:prstGeom prst="rect">
            <a:avLst/>
          </a:prstGeom>
        </p:spPr>
      </p:pic>
      <p:pic>
        <p:nvPicPr>
          <p:cNvPr id="7" name="図 6">
            <a:extLst>
              <a:ext uri="{FF2B5EF4-FFF2-40B4-BE49-F238E27FC236}">
                <a16:creationId xmlns:a16="http://schemas.microsoft.com/office/drawing/2014/main" id="{03790A40-DAB2-4C6B-A394-83A635ABF900}"/>
              </a:ext>
            </a:extLst>
          </p:cNvPr>
          <p:cNvPicPr>
            <a:picLocks noChangeAspect="1"/>
          </p:cNvPicPr>
          <p:nvPr/>
        </p:nvPicPr>
        <p:blipFill>
          <a:blip r:embed="rId3"/>
          <a:stretch>
            <a:fillRect/>
          </a:stretch>
        </p:blipFill>
        <p:spPr>
          <a:xfrm>
            <a:off x="6476999" y="1196979"/>
            <a:ext cx="5379851" cy="5387670"/>
          </a:xfrm>
          <a:prstGeom prst="rect">
            <a:avLst/>
          </a:prstGeom>
        </p:spPr>
      </p:pic>
    </p:spTree>
    <p:extLst>
      <p:ext uri="{BB962C8B-B14F-4D97-AF65-F5344CB8AC3E}">
        <p14:creationId xmlns:p14="http://schemas.microsoft.com/office/powerpoint/2010/main" val="26844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CCB6F5-F42F-46D1-8991-C3784266BE2E}"/>
              </a:ext>
            </a:extLst>
          </p:cNvPr>
          <p:cNvSpPr txBox="1"/>
          <p:nvPr/>
        </p:nvSpPr>
        <p:spPr>
          <a:xfrm>
            <a:off x="257452" y="355107"/>
            <a:ext cx="7571303" cy="461665"/>
          </a:xfrm>
          <a:prstGeom prst="rect">
            <a:avLst/>
          </a:prstGeom>
          <a:noFill/>
        </p:spPr>
        <p:txBody>
          <a:bodyPr wrap="none" rtlCol="0">
            <a:spAutoFit/>
          </a:bodyPr>
          <a:lstStyle/>
          <a:p>
            <a:r>
              <a:rPr lang="ja-JP" altLang="en-US" sz="2400" dirty="0"/>
              <a:t>各列のデータに属性を対応付けしてデータフレーム化</a:t>
            </a:r>
            <a:endParaRPr kumimoji="1" lang="ja-JP" altLang="en-US" sz="2400" dirty="0"/>
          </a:p>
        </p:txBody>
      </p:sp>
      <p:pic>
        <p:nvPicPr>
          <p:cNvPr id="3" name="図 2">
            <a:extLst>
              <a:ext uri="{FF2B5EF4-FFF2-40B4-BE49-F238E27FC236}">
                <a16:creationId xmlns:a16="http://schemas.microsoft.com/office/drawing/2014/main" id="{D0A49971-EB56-41FE-B07F-73074CEECFFA}"/>
              </a:ext>
            </a:extLst>
          </p:cNvPr>
          <p:cNvPicPr>
            <a:picLocks noChangeAspect="1"/>
          </p:cNvPicPr>
          <p:nvPr/>
        </p:nvPicPr>
        <p:blipFill>
          <a:blip r:embed="rId2"/>
          <a:stretch>
            <a:fillRect/>
          </a:stretch>
        </p:blipFill>
        <p:spPr>
          <a:xfrm>
            <a:off x="650475" y="1704486"/>
            <a:ext cx="3791407" cy="4206582"/>
          </a:xfrm>
          <a:prstGeom prst="rect">
            <a:avLst/>
          </a:prstGeom>
        </p:spPr>
      </p:pic>
      <p:pic>
        <p:nvPicPr>
          <p:cNvPr id="4" name="図 3">
            <a:extLst>
              <a:ext uri="{FF2B5EF4-FFF2-40B4-BE49-F238E27FC236}">
                <a16:creationId xmlns:a16="http://schemas.microsoft.com/office/drawing/2014/main" id="{883F5662-90E6-4F45-8BA9-204ECA5DE594}"/>
              </a:ext>
            </a:extLst>
          </p:cNvPr>
          <p:cNvPicPr>
            <a:picLocks noChangeAspect="1"/>
          </p:cNvPicPr>
          <p:nvPr/>
        </p:nvPicPr>
        <p:blipFill>
          <a:blip r:embed="rId3"/>
          <a:stretch>
            <a:fillRect/>
          </a:stretch>
        </p:blipFill>
        <p:spPr>
          <a:xfrm>
            <a:off x="4441882" y="1623132"/>
            <a:ext cx="3704651" cy="4287936"/>
          </a:xfrm>
          <a:prstGeom prst="rect">
            <a:avLst/>
          </a:prstGeom>
        </p:spPr>
      </p:pic>
      <p:pic>
        <p:nvPicPr>
          <p:cNvPr id="5" name="図 4">
            <a:extLst>
              <a:ext uri="{FF2B5EF4-FFF2-40B4-BE49-F238E27FC236}">
                <a16:creationId xmlns:a16="http://schemas.microsoft.com/office/drawing/2014/main" id="{24523C12-AFB8-4273-9372-B1EA7A717183}"/>
              </a:ext>
            </a:extLst>
          </p:cNvPr>
          <p:cNvPicPr>
            <a:picLocks noChangeAspect="1"/>
          </p:cNvPicPr>
          <p:nvPr/>
        </p:nvPicPr>
        <p:blipFill>
          <a:blip r:embed="rId4"/>
          <a:stretch>
            <a:fillRect/>
          </a:stretch>
        </p:blipFill>
        <p:spPr>
          <a:xfrm>
            <a:off x="8128777" y="1587621"/>
            <a:ext cx="3552618" cy="4341204"/>
          </a:xfrm>
          <a:prstGeom prst="rect">
            <a:avLst/>
          </a:prstGeom>
        </p:spPr>
      </p:pic>
    </p:spTree>
    <p:extLst>
      <p:ext uri="{BB962C8B-B14F-4D97-AF65-F5344CB8AC3E}">
        <p14:creationId xmlns:p14="http://schemas.microsoft.com/office/powerpoint/2010/main" val="306599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9E7DE0C-DF28-41B4-9A5A-6A260299D467}"/>
              </a:ext>
            </a:extLst>
          </p:cNvPr>
          <p:cNvSpPr txBox="1"/>
          <p:nvPr/>
        </p:nvSpPr>
        <p:spPr>
          <a:xfrm>
            <a:off x="1811251" y="550648"/>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sp>
        <p:nvSpPr>
          <p:cNvPr id="5" name="テキスト ボックス 4">
            <a:extLst>
              <a:ext uri="{FF2B5EF4-FFF2-40B4-BE49-F238E27FC236}">
                <a16:creationId xmlns:a16="http://schemas.microsoft.com/office/drawing/2014/main" id="{97406D32-0CDB-4741-82FF-337B79B2C16E}"/>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pic>
        <p:nvPicPr>
          <p:cNvPr id="6" name="図 5">
            <a:extLst>
              <a:ext uri="{FF2B5EF4-FFF2-40B4-BE49-F238E27FC236}">
                <a16:creationId xmlns:a16="http://schemas.microsoft.com/office/drawing/2014/main" id="{3E6D69D3-9FC7-418C-89BE-50E5D69D8CE9}"/>
              </a:ext>
            </a:extLst>
          </p:cNvPr>
          <p:cNvPicPr>
            <a:picLocks noChangeAspect="1"/>
          </p:cNvPicPr>
          <p:nvPr/>
        </p:nvPicPr>
        <p:blipFill>
          <a:blip r:embed="rId2"/>
          <a:stretch>
            <a:fillRect/>
          </a:stretch>
        </p:blipFill>
        <p:spPr>
          <a:xfrm>
            <a:off x="454946" y="1597980"/>
            <a:ext cx="4960732" cy="4939007"/>
          </a:xfrm>
          <a:prstGeom prst="rect">
            <a:avLst/>
          </a:prstGeom>
        </p:spPr>
      </p:pic>
      <p:pic>
        <p:nvPicPr>
          <p:cNvPr id="7" name="図 6">
            <a:extLst>
              <a:ext uri="{FF2B5EF4-FFF2-40B4-BE49-F238E27FC236}">
                <a16:creationId xmlns:a16="http://schemas.microsoft.com/office/drawing/2014/main" id="{C21DCDCF-073A-463C-A320-C8BDCEF28992}"/>
              </a:ext>
            </a:extLst>
          </p:cNvPr>
          <p:cNvPicPr>
            <a:picLocks noChangeAspect="1"/>
          </p:cNvPicPr>
          <p:nvPr/>
        </p:nvPicPr>
        <p:blipFill>
          <a:blip r:embed="rId3"/>
          <a:stretch>
            <a:fillRect/>
          </a:stretch>
        </p:blipFill>
        <p:spPr>
          <a:xfrm>
            <a:off x="6721407" y="1597979"/>
            <a:ext cx="4846490" cy="4939007"/>
          </a:xfrm>
          <a:prstGeom prst="rect">
            <a:avLst/>
          </a:prstGeom>
        </p:spPr>
      </p:pic>
    </p:spTree>
    <p:extLst>
      <p:ext uri="{BB962C8B-B14F-4D97-AF65-F5344CB8AC3E}">
        <p14:creationId xmlns:p14="http://schemas.microsoft.com/office/powerpoint/2010/main" val="121463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09ED398-E04A-4ECB-9C05-D0018D9BC6DC}"/>
              </a:ext>
            </a:extLst>
          </p:cNvPr>
          <p:cNvSpPr txBox="1"/>
          <p:nvPr/>
        </p:nvSpPr>
        <p:spPr>
          <a:xfrm>
            <a:off x="3799840" y="515136"/>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pic>
        <p:nvPicPr>
          <p:cNvPr id="4" name="図 3">
            <a:extLst>
              <a:ext uri="{FF2B5EF4-FFF2-40B4-BE49-F238E27FC236}">
                <a16:creationId xmlns:a16="http://schemas.microsoft.com/office/drawing/2014/main" id="{C5FBDC27-F917-45FA-82D9-E109B7B456EA}"/>
              </a:ext>
            </a:extLst>
          </p:cNvPr>
          <p:cNvPicPr>
            <a:picLocks noChangeAspect="1"/>
          </p:cNvPicPr>
          <p:nvPr/>
        </p:nvPicPr>
        <p:blipFill>
          <a:blip r:embed="rId2"/>
          <a:stretch>
            <a:fillRect/>
          </a:stretch>
        </p:blipFill>
        <p:spPr>
          <a:xfrm>
            <a:off x="2536690" y="1301599"/>
            <a:ext cx="5362170" cy="5346445"/>
          </a:xfrm>
          <a:prstGeom prst="rect">
            <a:avLst/>
          </a:prstGeom>
        </p:spPr>
      </p:pic>
    </p:spTree>
    <p:extLst>
      <p:ext uri="{BB962C8B-B14F-4D97-AF65-F5344CB8AC3E}">
        <p14:creationId xmlns:p14="http://schemas.microsoft.com/office/powerpoint/2010/main" val="298777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42234D-7BDE-4E8B-A9DF-1CA784234733}"/>
              </a:ext>
            </a:extLst>
          </p:cNvPr>
          <p:cNvSpPr txBox="1"/>
          <p:nvPr/>
        </p:nvSpPr>
        <p:spPr>
          <a:xfrm>
            <a:off x="1910558" y="552129"/>
            <a:ext cx="2640466"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色彩強度 </a:t>
            </a:r>
            <a:r>
              <a:rPr lang="en-US" altLang="ja-JP" dirty="0"/>
              <a:t>– </a:t>
            </a:r>
            <a:r>
              <a:rPr lang="ja-JP" altLang="en-US" dirty="0"/>
              <a:t>等級</a:t>
            </a:r>
            <a:endParaRPr lang="en-US" altLang="ja-JP" dirty="0"/>
          </a:p>
          <a:p>
            <a:pPr algn="ctr"/>
            <a:r>
              <a:rPr kumimoji="1" lang="en-US" altLang="ja-JP" dirty="0"/>
              <a:t>0.27</a:t>
            </a:r>
            <a:endParaRPr kumimoji="1" lang="ja-JP" altLang="en-US" dirty="0"/>
          </a:p>
        </p:txBody>
      </p:sp>
      <p:pic>
        <p:nvPicPr>
          <p:cNvPr id="3" name="図 2">
            <a:extLst>
              <a:ext uri="{FF2B5EF4-FFF2-40B4-BE49-F238E27FC236}">
                <a16:creationId xmlns:a16="http://schemas.microsoft.com/office/drawing/2014/main" id="{522644E4-4E4C-4D53-B7CE-DC1F1286F5BE}"/>
              </a:ext>
            </a:extLst>
          </p:cNvPr>
          <p:cNvPicPr>
            <a:picLocks noChangeAspect="1"/>
          </p:cNvPicPr>
          <p:nvPr/>
        </p:nvPicPr>
        <p:blipFill>
          <a:blip r:embed="rId2"/>
          <a:stretch>
            <a:fillRect/>
          </a:stretch>
        </p:blipFill>
        <p:spPr>
          <a:xfrm>
            <a:off x="484740" y="1196979"/>
            <a:ext cx="5379851" cy="5387670"/>
          </a:xfrm>
          <a:prstGeom prst="rect">
            <a:avLst/>
          </a:prstGeom>
        </p:spPr>
      </p:pic>
      <p:sp>
        <p:nvSpPr>
          <p:cNvPr id="4" name="テキスト ボックス 3">
            <a:extLst>
              <a:ext uri="{FF2B5EF4-FFF2-40B4-BE49-F238E27FC236}">
                <a16:creationId xmlns:a16="http://schemas.microsoft.com/office/drawing/2014/main" id="{D839DE8A-3FCF-44AD-BDAB-08411D30124A}"/>
              </a:ext>
            </a:extLst>
          </p:cNvPr>
          <p:cNvSpPr txBox="1"/>
          <p:nvPr/>
        </p:nvSpPr>
        <p:spPr>
          <a:xfrm>
            <a:off x="6600239" y="1536969"/>
            <a:ext cx="5107021"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色彩強度だけは、等級</a:t>
            </a:r>
            <a:r>
              <a:rPr kumimoji="1" lang="en-US" altLang="ja-JP" dirty="0"/>
              <a:t>2</a:t>
            </a:r>
            <a:r>
              <a:rPr kumimoji="1" lang="ja-JP" altLang="en-US" dirty="0"/>
              <a:t>とそれ以外で区別が出来そうな傾向が見られた</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もう一度、等級を</a:t>
            </a:r>
            <a:r>
              <a:rPr kumimoji="1" lang="en-US" altLang="ja-JP" dirty="0"/>
              <a:t>1</a:t>
            </a:r>
            <a:r>
              <a:rPr kumimoji="1" lang="ja-JP" altLang="en-US" dirty="0"/>
              <a:t>～</a:t>
            </a:r>
            <a:r>
              <a:rPr kumimoji="1" lang="en-US" altLang="ja-JP" dirty="0"/>
              <a:t>3</a:t>
            </a:r>
            <a:r>
              <a:rPr kumimoji="1" lang="ja-JP" altLang="en-US" dirty="0"/>
              <a:t>に戻した状態で、各属性と等級の相関図を描き、その点群を色彩強度の値の応じて色分けしてみる。</a:t>
            </a:r>
          </a:p>
        </p:txBody>
      </p:sp>
    </p:spTree>
    <p:extLst>
      <p:ext uri="{BB962C8B-B14F-4D97-AF65-F5344CB8AC3E}">
        <p14:creationId xmlns:p14="http://schemas.microsoft.com/office/powerpoint/2010/main" val="420950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686D7CF-A003-40D4-8920-87C86B4CC342}"/>
              </a:ext>
            </a:extLst>
          </p:cNvPr>
          <p:cNvPicPr>
            <a:picLocks noChangeAspect="1"/>
          </p:cNvPicPr>
          <p:nvPr/>
        </p:nvPicPr>
        <p:blipFill>
          <a:blip r:embed="rId2"/>
          <a:stretch>
            <a:fillRect/>
          </a:stretch>
        </p:blipFill>
        <p:spPr>
          <a:xfrm>
            <a:off x="832751" y="1597980"/>
            <a:ext cx="4658079" cy="4937564"/>
          </a:xfrm>
          <a:prstGeom prst="rect">
            <a:avLst/>
          </a:prstGeom>
        </p:spPr>
      </p:pic>
      <p:sp>
        <p:nvSpPr>
          <p:cNvPr id="2" name="テキスト ボックス 1">
            <a:extLst>
              <a:ext uri="{FF2B5EF4-FFF2-40B4-BE49-F238E27FC236}">
                <a16:creationId xmlns:a16="http://schemas.microsoft.com/office/drawing/2014/main" id="{23A303E2-0D5F-47A0-9F73-182580A6D8FE}"/>
              </a:ext>
            </a:extLst>
          </p:cNvPr>
          <p:cNvSpPr txBox="1"/>
          <p:nvPr/>
        </p:nvSpPr>
        <p:spPr>
          <a:xfrm>
            <a:off x="1349586" y="82585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sp>
        <p:nvSpPr>
          <p:cNvPr id="5" name="テキスト ボックス 4">
            <a:extLst>
              <a:ext uri="{FF2B5EF4-FFF2-40B4-BE49-F238E27FC236}">
                <a16:creationId xmlns:a16="http://schemas.microsoft.com/office/drawing/2014/main" id="{8AF4FC86-A3C1-44FF-A0EA-4D2F52F8DB5F}"/>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sp>
        <p:nvSpPr>
          <p:cNvPr id="6" name="テキスト ボックス 5">
            <a:extLst>
              <a:ext uri="{FF2B5EF4-FFF2-40B4-BE49-F238E27FC236}">
                <a16:creationId xmlns:a16="http://schemas.microsoft.com/office/drawing/2014/main" id="{61099709-EA03-4F80-9D76-BCFFA0DF5810}"/>
              </a:ext>
            </a:extLst>
          </p:cNvPr>
          <p:cNvSpPr txBox="1"/>
          <p:nvPr/>
        </p:nvSpPr>
        <p:spPr>
          <a:xfrm>
            <a:off x="381740" y="204186"/>
            <a:ext cx="4493538" cy="461665"/>
          </a:xfrm>
          <a:prstGeom prst="rect">
            <a:avLst/>
          </a:prstGeom>
          <a:noFill/>
        </p:spPr>
        <p:txBody>
          <a:bodyPr wrap="none" rtlCol="0">
            <a:spAutoFit/>
          </a:bodyPr>
          <a:lstStyle/>
          <a:p>
            <a:r>
              <a:rPr lang="ja-JP" altLang="en-US" sz="2400" dirty="0"/>
              <a:t>相関図を色彩強度の値で色分け</a:t>
            </a:r>
            <a:endParaRPr kumimoji="1" lang="ja-JP" altLang="en-US" sz="2400" dirty="0"/>
          </a:p>
        </p:txBody>
      </p:sp>
      <p:pic>
        <p:nvPicPr>
          <p:cNvPr id="14" name="図 13">
            <a:extLst>
              <a:ext uri="{FF2B5EF4-FFF2-40B4-BE49-F238E27FC236}">
                <a16:creationId xmlns:a16="http://schemas.microsoft.com/office/drawing/2014/main" id="{3A09B65C-5901-4282-8492-28EBABC74F09}"/>
              </a:ext>
            </a:extLst>
          </p:cNvPr>
          <p:cNvPicPr>
            <a:picLocks noChangeAspect="1"/>
          </p:cNvPicPr>
          <p:nvPr/>
        </p:nvPicPr>
        <p:blipFill>
          <a:blip r:embed="rId3"/>
          <a:stretch>
            <a:fillRect/>
          </a:stretch>
        </p:blipFill>
        <p:spPr>
          <a:xfrm>
            <a:off x="6731237" y="1597980"/>
            <a:ext cx="4776584" cy="5025288"/>
          </a:xfrm>
          <a:prstGeom prst="rect">
            <a:avLst/>
          </a:prstGeom>
        </p:spPr>
      </p:pic>
    </p:spTree>
    <p:extLst>
      <p:ext uri="{BB962C8B-B14F-4D97-AF65-F5344CB8AC3E}">
        <p14:creationId xmlns:p14="http://schemas.microsoft.com/office/powerpoint/2010/main" val="330925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4445E7-8F87-46F2-8D68-C49B97AD653B}"/>
              </a:ext>
            </a:extLst>
          </p:cNvPr>
          <p:cNvSpPr txBox="1"/>
          <p:nvPr/>
        </p:nvSpPr>
        <p:spPr>
          <a:xfrm>
            <a:off x="1519741" y="871726"/>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sp>
        <p:nvSpPr>
          <p:cNvPr id="5" name="テキスト ボックス 4">
            <a:extLst>
              <a:ext uri="{FF2B5EF4-FFF2-40B4-BE49-F238E27FC236}">
                <a16:creationId xmlns:a16="http://schemas.microsoft.com/office/drawing/2014/main" id="{FF90CDE0-0366-4E04-A72E-438424C1ECFB}"/>
              </a:ext>
            </a:extLst>
          </p:cNvPr>
          <p:cNvSpPr txBox="1"/>
          <p:nvPr/>
        </p:nvSpPr>
        <p:spPr>
          <a:xfrm>
            <a:off x="8354112" y="790345"/>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sp>
        <p:nvSpPr>
          <p:cNvPr id="13" name="テキスト ボックス 12">
            <a:extLst>
              <a:ext uri="{FF2B5EF4-FFF2-40B4-BE49-F238E27FC236}">
                <a16:creationId xmlns:a16="http://schemas.microsoft.com/office/drawing/2014/main" id="{979D22A4-1698-44CF-80B8-AA95FC89C2A3}"/>
              </a:ext>
            </a:extLst>
          </p:cNvPr>
          <p:cNvSpPr txBox="1"/>
          <p:nvPr/>
        </p:nvSpPr>
        <p:spPr>
          <a:xfrm>
            <a:off x="381740" y="204186"/>
            <a:ext cx="4493538" cy="461665"/>
          </a:xfrm>
          <a:prstGeom prst="rect">
            <a:avLst/>
          </a:prstGeom>
          <a:noFill/>
        </p:spPr>
        <p:txBody>
          <a:bodyPr wrap="none" rtlCol="0">
            <a:spAutoFit/>
          </a:bodyPr>
          <a:lstStyle/>
          <a:p>
            <a:r>
              <a:rPr lang="ja-JP" altLang="en-US" sz="2400" dirty="0"/>
              <a:t>相関図を色彩強度の値で色分け</a:t>
            </a:r>
            <a:endParaRPr kumimoji="1" lang="ja-JP" altLang="en-US" sz="2400" dirty="0"/>
          </a:p>
        </p:txBody>
      </p:sp>
      <p:pic>
        <p:nvPicPr>
          <p:cNvPr id="14" name="図 13">
            <a:extLst>
              <a:ext uri="{FF2B5EF4-FFF2-40B4-BE49-F238E27FC236}">
                <a16:creationId xmlns:a16="http://schemas.microsoft.com/office/drawing/2014/main" id="{FEBA1805-674A-4342-A094-8FDDAB708973}"/>
              </a:ext>
            </a:extLst>
          </p:cNvPr>
          <p:cNvPicPr>
            <a:picLocks noChangeAspect="1"/>
          </p:cNvPicPr>
          <p:nvPr/>
        </p:nvPicPr>
        <p:blipFill>
          <a:blip r:embed="rId2"/>
          <a:stretch>
            <a:fillRect/>
          </a:stretch>
        </p:blipFill>
        <p:spPr>
          <a:xfrm>
            <a:off x="839755" y="1597979"/>
            <a:ext cx="4718123" cy="5008023"/>
          </a:xfrm>
          <a:prstGeom prst="rect">
            <a:avLst/>
          </a:prstGeom>
        </p:spPr>
      </p:pic>
      <p:pic>
        <p:nvPicPr>
          <p:cNvPr id="15" name="図 14">
            <a:extLst>
              <a:ext uri="{FF2B5EF4-FFF2-40B4-BE49-F238E27FC236}">
                <a16:creationId xmlns:a16="http://schemas.microsoft.com/office/drawing/2014/main" id="{20593937-B1F3-48B9-8F7E-D867898DF692}"/>
              </a:ext>
            </a:extLst>
          </p:cNvPr>
          <p:cNvPicPr>
            <a:picLocks noChangeAspect="1"/>
          </p:cNvPicPr>
          <p:nvPr/>
        </p:nvPicPr>
        <p:blipFill>
          <a:blip r:embed="rId3"/>
          <a:stretch>
            <a:fillRect/>
          </a:stretch>
        </p:blipFill>
        <p:spPr>
          <a:xfrm>
            <a:off x="7081233" y="1597979"/>
            <a:ext cx="4711304" cy="5008023"/>
          </a:xfrm>
          <a:prstGeom prst="rect">
            <a:avLst/>
          </a:prstGeom>
        </p:spPr>
      </p:pic>
    </p:spTree>
    <p:extLst>
      <p:ext uri="{BB962C8B-B14F-4D97-AF65-F5344CB8AC3E}">
        <p14:creationId xmlns:p14="http://schemas.microsoft.com/office/powerpoint/2010/main" val="3355973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D32D95-CFD1-4B21-82AD-F2BB560542A1}"/>
              </a:ext>
            </a:extLst>
          </p:cNvPr>
          <p:cNvSpPr txBox="1"/>
          <p:nvPr/>
        </p:nvSpPr>
        <p:spPr>
          <a:xfrm>
            <a:off x="1795938" y="844461"/>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sp>
        <p:nvSpPr>
          <p:cNvPr id="4" name="テキスト ボックス 3">
            <a:extLst>
              <a:ext uri="{FF2B5EF4-FFF2-40B4-BE49-F238E27FC236}">
                <a16:creationId xmlns:a16="http://schemas.microsoft.com/office/drawing/2014/main" id="{4B2AC19E-2BF6-4395-8EF9-2DFD919A2494}"/>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sp>
        <p:nvSpPr>
          <p:cNvPr id="11" name="テキスト ボックス 10">
            <a:extLst>
              <a:ext uri="{FF2B5EF4-FFF2-40B4-BE49-F238E27FC236}">
                <a16:creationId xmlns:a16="http://schemas.microsoft.com/office/drawing/2014/main" id="{CAC710FE-CAD1-4651-B401-34D77A0DBE42}"/>
              </a:ext>
            </a:extLst>
          </p:cNvPr>
          <p:cNvSpPr txBox="1"/>
          <p:nvPr/>
        </p:nvSpPr>
        <p:spPr>
          <a:xfrm>
            <a:off x="6096000" y="1663430"/>
            <a:ext cx="5830111"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色彩強度を特徴量として使うことで、等級</a:t>
            </a:r>
            <a:r>
              <a:rPr lang="en-US" altLang="ja-JP" dirty="0"/>
              <a:t>2</a:t>
            </a:r>
            <a:r>
              <a:rPr lang="ja-JP" altLang="en-US" dirty="0" err="1"/>
              <a:t>を抽</a:t>
            </a:r>
            <a:r>
              <a:rPr lang="ja-JP" altLang="en-US" dirty="0"/>
              <a:t>出することができそうだとわかった。</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dirty="0"/>
              <a:t>あとは、色彩以外のどの属性と組み合わせることで判別が行えそうか調べてみる</a:t>
            </a:r>
            <a:endParaRPr kumimoji="1" lang="en-US" altLang="ja-JP" dirty="0"/>
          </a:p>
        </p:txBody>
      </p:sp>
      <p:pic>
        <p:nvPicPr>
          <p:cNvPr id="7" name="図 6">
            <a:extLst>
              <a:ext uri="{FF2B5EF4-FFF2-40B4-BE49-F238E27FC236}">
                <a16:creationId xmlns:a16="http://schemas.microsoft.com/office/drawing/2014/main" id="{7857A030-86AD-44B8-86A9-BC365E6A98F1}"/>
              </a:ext>
            </a:extLst>
          </p:cNvPr>
          <p:cNvPicPr>
            <a:picLocks noChangeAspect="1"/>
          </p:cNvPicPr>
          <p:nvPr/>
        </p:nvPicPr>
        <p:blipFill>
          <a:blip r:embed="rId2"/>
          <a:stretch>
            <a:fillRect/>
          </a:stretch>
        </p:blipFill>
        <p:spPr>
          <a:xfrm>
            <a:off x="761388" y="1490792"/>
            <a:ext cx="4729443" cy="5037407"/>
          </a:xfrm>
          <a:prstGeom prst="rect">
            <a:avLst/>
          </a:prstGeom>
        </p:spPr>
      </p:pic>
    </p:spTree>
    <p:extLst>
      <p:ext uri="{BB962C8B-B14F-4D97-AF65-F5344CB8AC3E}">
        <p14:creationId xmlns:p14="http://schemas.microsoft.com/office/powerpoint/2010/main" val="116590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303E2-0D5F-47A0-9F73-182580A6D8FE}"/>
              </a:ext>
            </a:extLst>
          </p:cNvPr>
          <p:cNvSpPr txBox="1"/>
          <p:nvPr/>
        </p:nvSpPr>
        <p:spPr>
          <a:xfrm>
            <a:off x="1118755" y="1195508"/>
            <a:ext cx="3563796" cy="369332"/>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色彩強度</a:t>
            </a:r>
            <a:endParaRPr lang="en-US" altLang="ja-JP" dirty="0"/>
          </a:p>
        </p:txBody>
      </p:sp>
      <p:sp>
        <p:nvSpPr>
          <p:cNvPr id="5" name="テキスト ボックス 4">
            <a:extLst>
              <a:ext uri="{FF2B5EF4-FFF2-40B4-BE49-F238E27FC236}">
                <a16:creationId xmlns:a16="http://schemas.microsoft.com/office/drawing/2014/main" id="{8AF4FC86-A3C1-44FF-A0EA-4D2F52F8DB5F}"/>
              </a:ext>
            </a:extLst>
          </p:cNvPr>
          <p:cNvSpPr txBox="1"/>
          <p:nvPr/>
        </p:nvSpPr>
        <p:spPr>
          <a:xfrm>
            <a:off x="6354997" y="1194155"/>
            <a:ext cx="5269557" cy="369332"/>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 </a:t>
            </a:r>
            <a:r>
              <a:rPr lang="ja-JP" altLang="en-US" dirty="0"/>
              <a:t>色彩強度</a:t>
            </a:r>
            <a:endParaRPr lang="en-US" altLang="ja-JP" dirty="0"/>
          </a:p>
        </p:txBody>
      </p:sp>
      <p:sp>
        <p:nvSpPr>
          <p:cNvPr id="6" name="テキスト ボックス 5">
            <a:extLst>
              <a:ext uri="{FF2B5EF4-FFF2-40B4-BE49-F238E27FC236}">
                <a16:creationId xmlns:a16="http://schemas.microsoft.com/office/drawing/2014/main" id="{61099709-EA03-4F80-9D76-BCFFA0DF5810}"/>
              </a:ext>
            </a:extLst>
          </p:cNvPr>
          <p:cNvSpPr txBox="1"/>
          <p:nvPr/>
        </p:nvSpPr>
        <p:spPr>
          <a:xfrm>
            <a:off x="381740" y="204186"/>
            <a:ext cx="6519734" cy="830997"/>
          </a:xfrm>
          <a:prstGeom prst="rect">
            <a:avLst/>
          </a:prstGeom>
          <a:noFill/>
        </p:spPr>
        <p:txBody>
          <a:bodyPr wrap="none" rtlCol="0">
            <a:spAutoFit/>
          </a:bodyPr>
          <a:lstStyle/>
          <a:p>
            <a:r>
              <a:rPr lang="ja-JP" altLang="en-US" sz="2400" dirty="0"/>
              <a:t>等級と相関が高い</a:t>
            </a:r>
            <a:r>
              <a:rPr lang="en-US" altLang="ja-JP" sz="2400" dirty="0"/>
              <a:t>TOP5</a:t>
            </a:r>
            <a:r>
              <a:rPr lang="ja-JP" altLang="en-US" sz="2400" dirty="0"/>
              <a:t>属性と色彩強度の相関</a:t>
            </a:r>
            <a:endParaRPr lang="en-US" altLang="ja-JP" sz="2400" dirty="0"/>
          </a:p>
          <a:p>
            <a:r>
              <a:rPr kumimoji="1" lang="ja-JP" altLang="en-US" sz="2400" dirty="0"/>
              <a:t>等級</a:t>
            </a:r>
            <a:r>
              <a:rPr kumimoji="1" lang="en-US" altLang="ja-JP" sz="2400" dirty="0"/>
              <a:t>1</a:t>
            </a:r>
            <a:r>
              <a:rPr kumimoji="1" lang="ja-JP" altLang="en-US" sz="2400" dirty="0"/>
              <a:t>～</a:t>
            </a:r>
            <a:r>
              <a:rPr kumimoji="1" lang="en-US" altLang="ja-JP" sz="2400" dirty="0"/>
              <a:t>3</a:t>
            </a:r>
            <a:r>
              <a:rPr kumimoji="1" lang="ja-JP" altLang="en-US" sz="2400" dirty="0"/>
              <a:t>で色分け</a:t>
            </a:r>
          </a:p>
        </p:txBody>
      </p:sp>
      <p:pic>
        <p:nvPicPr>
          <p:cNvPr id="3" name="図 2">
            <a:extLst>
              <a:ext uri="{FF2B5EF4-FFF2-40B4-BE49-F238E27FC236}">
                <a16:creationId xmlns:a16="http://schemas.microsoft.com/office/drawing/2014/main" id="{AE85FB17-4CB2-4E65-9E0C-E9619B57EF4D}"/>
              </a:ext>
            </a:extLst>
          </p:cNvPr>
          <p:cNvPicPr>
            <a:picLocks noChangeAspect="1"/>
          </p:cNvPicPr>
          <p:nvPr/>
        </p:nvPicPr>
        <p:blipFill>
          <a:blip r:embed="rId2"/>
          <a:stretch>
            <a:fillRect/>
          </a:stretch>
        </p:blipFill>
        <p:spPr>
          <a:xfrm>
            <a:off x="799391" y="1597980"/>
            <a:ext cx="4908590" cy="5025288"/>
          </a:xfrm>
          <a:prstGeom prst="rect">
            <a:avLst/>
          </a:prstGeom>
        </p:spPr>
      </p:pic>
      <p:pic>
        <p:nvPicPr>
          <p:cNvPr id="4" name="図 3">
            <a:extLst>
              <a:ext uri="{FF2B5EF4-FFF2-40B4-BE49-F238E27FC236}">
                <a16:creationId xmlns:a16="http://schemas.microsoft.com/office/drawing/2014/main" id="{070737BE-AC32-41DA-92EC-EBAE361B7191}"/>
              </a:ext>
            </a:extLst>
          </p:cNvPr>
          <p:cNvPicPr>
            <a:picLocks noChangeAspect="1"/>
          </p:cNvPicPr>
          <p:nvPr/>
        </p:nvPicPr>
        <p:blipFill>
          <a:blip r:embed="rId3"/>
          <a:stretch>
            <a:fillRect/>
          </a:stretch>
        </p:blipFill>
        <p:spPr>
          <a:xfrm>
            <a:off x="6716545" y="1498767"/>
            <a:ext cx="4864096" cy="5155047"/>
          </a:xfrm>
          <a:prstGeom prst="rect">
            <a:avLst/>
          </a:prstGeom>
        </p:spPr>
      </p:pic>
      <p:sp>
        <p:nvSpPr>
          <p:cNvPr id="8" name="楕円 7">
            <a:extLst>
              <a:ext uri="{FF2B5EF4-FFF2-40B4-BE49-F238E27FC236}">
                <a16:creationId xmlns:a16="http://schemas.microsoft.com/office/drawing/2014/main" id="{947BC1EF-12B5-4C35-B7AB-4B04353C5581}"/>
              </a:ext>
            </a:extLst>
          </p:cNvPr>
          <p:cNvSpPr/>
          <p:nvPr/>
        </p:nvSpPr>
        <p:spPr>
          <a:xfrm rot="456118">
            <a:off x="1196502" y="1890536"/>
            <a:ext cx="1228046" cy="3449950"/>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F55B525-C4A8-4A01-AB38-4B51464C31A6}"/>
              </a:ext>
            </a:extLst>
          </p:cNvPr>
          <p:cNvSpPr/>
          <p:nvPr/>
        </p:nvSpPr>
        <p:spPr>
          <a:xfrm rot="1541989">
            <a:off x="2799787" y="3143041"/>
            <a:ext cx="1228046" cy="2128482"/>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BE0FC4E-50E6-4CA0-9294-2C6963AB02D3}"/>
              </a:ext>
            </a:extLst>
          </p:cNvPr>
          <p:cNvSpPr/>
          <p:nvPr/>
        </p:nvSpPr>
        <p:spPr>
          <a:xfrm rot="1541989">
            <a:off x="1605343" y="4195777"/>
            <a:ext cx="2084015" cy="21284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385606-06A7-4145-BAC0-48518E2D1FEC}"/>
              </a:ext>
            </a:extLst>
          </p:cNvPr>
          <p:cNvSpPr txBox="1"/>
          <p:nvPr/>
        </p:nvSpPr>
        <p:spPr>
          <a:xfrm>
            <a:off x="7624380" y="5862449"/>
            <a:ext cx="415498" cy="369332"/>
          </a:xfrm>
          <a:prstGeom prst="rect">
            <a:avLst/>
          </a:prstGeom>
          <a:noFill/>
        </p:spPr>
        <p:txBody>
          <a:bodyPr wrap="none" rtlCol="0">
            <a:spAutoFit/>
          </a:bodyPr>
          <a:lstStyle/>
          <a:p>
            <a:pPr algn="ctr"/>
            <a:r>
              <a:rPr kumimoji="1" lang="ja-JP" altLang="en-US" b="1" dirty="0"/>
              <a:t>１</a:t>
            </a:r>
          </a:p>
        </p:txBody>
      </p:sp>
      <p:sp>
        <p:nvSpPr>
          <p:cNvPr id="13" name="テキスト ボックス 12">
            <a:extLst>
              <a:ext uri="{FF2B5EF4-FFF2-40B4-BE49-F238E27FC236}">
                <a16:creationId xmlns:a16="http://schemas.microsoft.com/office/drawing/2014/main" id="{D2751959-AF79-4EE9-BE6B-29F83DC17C42}"/>
              </a:ext>
            </a:extLst>
          </p:cNvPr>
          <p:cNvSpPr txBox="1"/>
          <p:nvPr/>
        </p:nvSpPr>
        <p:spPr>
          <a:xfrm>
            <a:off x="9623638" y="3272063"/>
            <a:ext cx="415499" cy="369332"/>
          </a:xfrm>
          <a:prstGeom prst="rect">
            <a:avLst/>
          </a:prstGeom>
          <a:noFill/>
        </p:spPr>
        <p:txBody>
          <a:bodyPr wrap="none" rtlCol="0">
            <a:spAutoFit/>
          </a:bodyPr>
          <a:lstStyle/>
          <a:p>
            <a:pPr algn="ctr"/>
            <a:r>
              <a:rPr lang="ja-JP" altLang="en-US" b="1" dirty="0"/>
              <a:t>２</a:t>
            </a:r>
            <a:endParaRPr kumimoji="1" lang="ja-JP" altLang="en-US" b="1" dirty="0"/>
          </a:p>
        </p:txBody>
      </p:sp>
      <p:sp>
        <p:nvSpPr>
          <p:cNvPr id="15" name="テキスト ボックス 14">
            <a:extLst>
              <a:ext uri="{FF2B5EF4-FFF2-40B4-BE49-F238E27FC236}">
                <a16:creationId xmlns:a16="http://schemas.microsoft.com/office/drawing/2014/main" id="{CE798B09-2E1B-4E08-8BAE-15AB2276ED33}"/>
              </a:ext>
            </a:extLst>
          </p:cNvPr>
          <p:cNvSpPr txBox="1"/>
          <p:nvPr/>
        </p:nvSpPr>
        <p:spPr>
          <a:xfrm>
            <a:off x="2414895" y="2170026"/>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6" name="楕円 15">
            <a:extLst>
              <a:ext uri="{FF2B5EF4-FFF2-40B4-BE49-F238E27FC236}">
                <a16:creationId xmlns:a16="http://schemas.microsoft.com/office/drawing/2014/main" id="{0102CC55-B38F-48A5-B629-0E3D6EA84822}"/>
              </a:ext>
            </a:extLst>
          </p:cNvPr>
          <p:cNvSpPr/>
          <p:nvPr/>
        </p:nvSpPr>
        <p:spPr>
          <a:xfrm rot="456118">
            <a:off x="7359650" y="1738863"/>
            <a:ext cx="1228046" cy="3636304"/>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B4AE527-2E5E-4CB6-B04F-80823B55E3F9}"/>
              </a:ext>
            </a:extLst>
          </p:cNvPr>
          <p:cNvSpPr txBox="1"/>
          <p:nvPr/>
        </p:nvSpPr>
        <p:spPr>
          <a:xfrm>
            <a:off x="8527065" y="1985360"/>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8" name="楕円 17">
            <a:extLst>
              <a:ext uri="{FF2B5EF4-FFF2-40B4-BE49-F238E27FC236}">
                <a16:creationId xmlns:a16="http://schemas.microsoft.com/office/drawing/2014/main" id="{51FDC949-C674-4EC7-9527-E7D36AE55BBF}"/>
              </a:ext>
            </a:extLst>
          </p:cNvPr>
          <p:cNvSpPr/>
          <p:nvPr/>
        </p:nvSpPr>
        <p:spPr>
          <a:xfrm rot="1541989">
            <a:off x="8461951" y="3618233"/>
            <a:ext cx="2281119" cy="1868780"/>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34A290B-9223-48D9-9CAF-7C3FE208EF04}"/>
              </a:ext>
            </a:extLst>
          </p:cNvPr>
          <p:cNvSpPr/>
          <p:nvPr/>
        </p:nvSpPr>
        <p:spPr>
          <a:xfrm>
            <a:off x="7582898" y="4148190"/>
            <a:ext cx="2777059" cy="21284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B9AE9A7-D82F-40EA-BEF1-8B6483302493}"/>
              </a:ext>
            </a:extLst>
          </p:cNvPr>
          <p:cNvSpPr txBox="1"/>
          <p:nvPr/>
        </p:nvSpPr>
        <p:spPr>
          <a:xfrm>
            <a:off x="3828366" y="296348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21" name="テキスト ボックス 20">
            <a:extLst>
              <a:ext uri="{FF2B5EF4-FFF2-40B4-BE49-F238E27FC236}">
                <a16:creationId xmlns:a16="http://schemas.microsoft.com/office/drawing/2014/main" id="{479E68D1-C8CC-4DBB-8B33-8F2860ED402E}"/>
              </a:ext>
            </a:extLst>
          </p:cNvPr>
          <p:cNvSpPr txBox="1"/>
          <p:nvPr/>
        </p:nvSpPr>
        <p:spPr>
          <a:xfrm>
            <a:off x="3477141" y="5645196"/>
            <a:ext cx="415498" cy="369332"/>
          </a:xfrm>
          <a:prstGeom prst="rect">
            <a:avLst/>
          </a:prstGeom>
          <a:noFill/>
        </p:spPr>
        <p:txBody>
          <a:bodyPr wrap="none" rtlCol="0">
            <a:spAutoFit/>
          </a:bodyPr>
          <a:lstStyle/>
          <a:p>
            <a:pPr algn="ctr"/>
            <a:r>
              <a:rPr kumimoji="1" lang="ja-JP" altLang="en-US" b="1" dirty="0"/>
              <a:t>１</a:t>
            </a:r>
          </a:p>
        </p:txBody>
      </p:sp>
    </p:spTree>
    <p:extLst>
      <p:ext uri="{BB962C8B-B14F-4D97-AF65-F5344CB8AC3E}">
        <p14:creationId xmlns:p14="http://schemas.microsoft.com/office/powerpoint/2010/main" val="377642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4B6DD0-3D6D-4E61-B3EA-F2AE95DB2FE6}"/>
              </a:ext>
            </a:extLst>
          </p:cNvPr>
          <p:cNvSpPr txBox="1"/>
          <p:nvPr/>
        </p:nvSpPr>
        <p:spPr>
          <a:xfrm>
            <a:off x="381740" y="204186"/>
            <a:ext cx="6519734" cy="830997"/>
          </a:xfrm>
          <a:prstGeom prst="rect">
            <a:avLst/>
          </a:prstGeom>
          <a:noFill/>
        </p:spPr>
        <p:txBody>
          <a:bodyPr wrap="none" rtlCol="0">
            <a:spAutoFit/>
          </a:bodyPr>
          <a:lstStyle/>
          <a:p>
            <a:r>
              <a:rPr lang="ja-JP" altLang="en-US" sz="2400" dirty="0"/>
              <a:t>等級と相関が高い</a:t>
            </a:r>
            <a:r>
              <a:rPr lang="en-US" altLang="ja-JP" sz="2400" dirty="0"/>
              <a:t>TOP5</a:t>
            </a:r>
            <a:r>
              <a:rPr lang="ja-JP" altLang="en-US" sz="2400" dirty="0"/>
              <a:t>属性と色彩強度の相関</a:t>
            </a:r>
            <a:endParaRPr lang="en-US" altLang="ja-JP" sz="2400" dirty="0"/>
          </a:p>
          <a:p>
            <a:r>
              <a:rPr kumimoji="1" lang="ja-JP" altLang="en-US" sz="2400" dirty="0"/>
              <a:t>等級</a:t>
            </a:r>
            <a:r>
              <a:rPr kumimoji="1" lang="en-US" altLang="ja-JP" sz="2400" dirty="0"/>
              <a:t>1</a:t>
            </a:r>
            <a:r>
              <a:rPr kumimoji="1" lang="ja-JP" altLang="en-US" sz="2400" dirty="0"/>
              <a:t>～</a:t>
            </a:r>
            <a:r>
              <a:rPr kumimoji="1" lang="en-US" altLang="ja-JP" sz="2400" dirty="0"/>
              <a:t>3</a:t>
            </a:r>
            <a:r>
              <a:rPr kumimoji="1" lang="ja-JP" altLang="en-US" sz="2400" dirty="0"/>
              <a:t>で色分け</a:t>
            </a:r>
          </a:p>
        </p:txBody>
      </p:sp>
      <p:pic>
        <p:nvPicPr>
          <p:cNvPr id="3" name="図 2">
            <a:extLst>
              <a:ext uri="{FF2B5EF4-FFF2-40B4-BE49-F238E27FC236}">
                <a16:creationId xmlns:a16="http://schemas.microsoft.com/office/drawing/2014/main" id="{282184E4-6C0E-4D96-914B-8E1FDBA38C0A}"/>
              </a:ext>
            </a:extLst>
          </p:cNvPr>
          <p:cNvPicPr>
            <a:picLocks noChangeAspect="1"/>
          </p:cNvPicPr>
          <p:nvPr/>
        </p:nvPicPr>
        <p:blipFill>
          <a:blip r:embed="rId2"/>
          <a:stretch>
            <a:fillRect/>
          </a:stretch>
        </p:blipFill>
        <p:spPr>
          <a:xfrm>
            <a:off x="755915" y="1770433"/>
            <a:ext cx="4604099" cy="4706261"/>
          </a:xfrm>
          <a:prstGeom prst="rect">
            <a:avLst/>
          </a:prstGeom>
        </p:spPr>
      </p:pic>
      <p:sp>
        <p:nvSpPr>
          <p:cNvPr id="4" name="テキスト ボックス 3">
            <a:extLst>
              <a:ext uri="{FF2B5EF4-FFF2-40B4-BE49-F238E27FC236}">
                <a16:creationId xmlns:a16="http://schemas.microsoft.com/office/drawing/2014/main" id="{0C9864F6-F4F9-45EB-95C6-EA15A0CECDB0}"/>
              </a:ext>
            </a:extLst>
          </p:cNvPr>
          <p:cNvSpPr txBox="1"/>
          <p:nvPr/>
        </p:nvSpPr>
        <p:spPr>
          <a:xfrm>
            <a:off x="1118756" y="1195508"/>
            <a:ext cx="3563796" cy="369332"/>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色彩強度</a:t>
            </a:r>
            <a:endParaRPr lang="en-US" altLang="ja-JP" dirty="0"/>
          </a:p>
        </p:txBody>
      </p:sp>
      <p:sp>
        <p:nvSpPr>
          <p:cNvPr id="5" name="テキスト ボックス 4">
            <a:extLst>
              <a:ext uri="{FF2B5EF4-FFF2-40B4-BE49-F238E27FC236}">
                <a16:creationId xmlns:a16="http://schemas.microsoft.com/office/drawing/2014/main" id="{8BBD2624-AF77-46C7-BDE8-D74825D6BCB2}"/>
              </a:ext>
            </a:extLst>
          </p:cNvPr>
          <p:cNvSpPr txBox="1"/>
          <p:nvPr/>
        </p:nvSpPr>
        <p:spPr>
          <a:xfrm>
            <a:off x="6354997" y="1194155"/>
            <a:ext cx="5269557" cy="369332"/>
          </a:xfrm>
          <a:prstGeom prst="rect">
            <a:avLst/>
          </a:prstGeom>
          <a:noFill/>
        </p:spPr>
        <p:txBody>
          <a:bodyPr wrap="square" rtlCol="0">
            <a:spAutoFit/>
          </a:bodyPr>
          <a:lstStyle/>
          <a:p>
            <a:pPr algn="ctr"/>
            <a:r>
              <a:rPr lang="ja-JP" altLang="en-US" dirty="0"/>
              <a:t>相関図</a:t>
            </a:r>
            <a:r>
              <a:rPr lang="en-US" altLang="ja-JP" dirty="0"/>
              <a:t>:</a:t>
            </a:r>
            <a:r>
              <a:rPr lang="ja-JP" altLang="en-US" dirty="0"/>
              <a:t>色調</a:t>
            </a:r>
            <a:r>
              <a:rPr lang="en-US" altLang="ja-JP" dirty="0"/>
              <a:t> – </a:t>
            </a:r>
            <a:r>
              <a:rPr lang="ja-JP" altLang="en-US" dirty="0"/>
              <a:t>色彩強度</a:t>
            </a:r>
            <a:endParaRPr lang="en-US" altLang="ja-JP" dirty="0"/>
          </a:p>
        </p:txBody>
      </p:sp>
      <p:pic>
        <p:nvPicPr>
          <p:cNvPr id="6" name="図 5">
            <a:extLst>
              <a:ext uri="{FF2B5EF4-FFF2-40B4-BE49-F238E27FC236}">
                <a16:creationId xmlns:a16="http://schemas.microsoft.com/office/drawing/2014/main" id="{507F34AF-BAE8-4407-9E53-D5414250C793}"/>
              </a:ext>
            </a:extLst>
          </p:cNvPr>
          <p:cNvPicPr>
            <a:picLocks noChangeAspect="1"/>
          </p:cNvPicPr>
          <p:nvPr/>
        </p:nvPicPr>
        <p:blipFill>
          <a:blip r:embed="rId3"/>
          <a:stretch>
            <a:fillRect/>
          </a:stretch>
        </p:blipFill>
        <p:spPr>
          <a:xfrm>
            <a:off x="6594344" y="1759402"/>
            <a:ext cx="4604099" cy="4762386"/>
          </a:xfrm>
          <a:prstGeom prst="rect">
            <a:avLst/>
          </a:prstGeom>
        </p:spPr>
      </p:pic>
      <p:sp>
        <p:nvSpPr>
          <p:cNvPr id="7" name="楕円 6">
            <a:extLst>
              <a:ext uri="{FF2B5EF4-FFF2-40B4-BE49-F238E27FC236}">
                <a16:creationId xmlns:a16="http://schemas.microsoft.com/office/drawing/2014/main" id="{5306BA0E-E7CA-42DB-A83D-A112967B50BC}"/>
              </a:ext>
            </a:extLst>
          </p:cNvPr>
          <p:cNvSpPr/>
          <p:nvPr/>
        </p:nvSpPr>
        <p:spPr>
          <a:xfrm rot="1605359">
            <a:off x="1678116" y="1618100"/>
            <a:ext cx="1228046" cy="3920462"/>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B69F934-6D7E-4A08-813C-AD1EEF3C20A0}"/>
              </a:ext>
            </a:extLst>
          </p:cNvPr>
          <p:cNvSpPr/>
          <p:nvPr/>
        </p:nvSpPr>
        <p:spPr>
          <a:xfrm rot="1541989">
            <a:off x="2568328" y="3265799"/>
            <a:ext cx="1759614" cy="202777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DFEE240-1DCF-4C41-BBF9-843B67A0B4D8}"/>
              </a:ext>
            </a:extLst>
          </p:cNvPr>
          <p:cNvSpPr/>
          <p:nvPr/>
        </p:nvSpPr>
        <p:spPr>
          <a:xfrm>
            <a:off x="1604848" y="4197947"/>
            <a:ext cx="2619302" cy="19235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570DE3A-41E5-4873-B378-7DBA023E0BB2}"/>
              </a:ext>
            </a:extLst>
          </p:cNvPr>
          <p:cNvSpPr txBox="1"/>
          <p:nvPr/>
        </p:nvSpPr>
        <p:spPr>
          <a:xfrm>
            <a:off x="1870146" y="2247312"/>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1" name="テキスト ボックス 10">
            <a:extLst>
              <a:ext uri="{FF2B5EF4-FFF2-40B4-BE49-F238E27FC236}">
                <a16:creationId xmlns:a16="http://schemas.microsoft.com/office/drawing/2014/main" id="{9B652CCD-158F-4DA2-8979-E784A1E902DB}"/>
              </a:ext>
            </a:extLst>
          </p:cNvPr>
          <p:cNvSpPr txBox="1"/>
          <p:nvPr/>
        </p:nvSpPr>
        <p:spPr>
          <a:xfrm>
            <a:off x="3828366" y="296348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2" name="テキスト ボックス 11">
            <a:extLst>
              <a:ext uri="{FF2B5EF4-FFF2-40B4-BE49-F238E27FC236}">
                <a16:creationId xmlns:a16="http://schemas.microsoft.com/office/drawing/2014/main" id="{AF25F63A-CE1C-42F2-B811-53739FED1A59}"/>
              </a:ext>
            </a:extLst>
          </p:cNvPr>
          <p:cNvSpPr txBox="1"/>
          <p:nvPr/>
        </p:nvSpPr>
        <p:spPr>
          <a:xfrm>
            <a:off x="3872672" y="5680952"/>
            <a:ext cx="349132" cy="369332"/>
          </a:xfrm>
          <a:prstGeom prst="rect">
            <a:avLst/>
          </a:prstGeom>
          <a:noFill/>
        </p:spPr>
        <p:txBody>
          <a:bodyPr wrap="square" rtlCol="0">
            <a:spAutoFit/>
          </a:bodyPr>
          <a:lstStyle/>
          <a:p>
            <a:pPr algn="ctr"/>
            <a:r>
              <a:rPr kumimoji="1" lang="ja-JP" altLang="en-US" b="1" dirty="0"/>
              <a:t>１</a:t>
            </a:r>
          </a:p>
        </p:txBody>
      </p:sp>
      <p:sp>
        <p:nvSpPr>
          <p:cNvPr id="13" name="楕円 12">
            <a:extLst>
              <a:ext uri="{FF2B5EF4-FFF2-40B4-BE49-F238E27FC236}">
                <a16:creationId xmlns:a16="http://schemas.microsoft.com/office/drawing/2014/main" id="{FB016EC4-2307-4771-8D33-A8FAE56883AD}"/>
              </a:ext>
            </a:extLst>
          </p:cNvPr>
          <p:cNvSpPr/>
          <p:nvPr/>
        </p:nvSpPr>
        <p:spPr>
          <a:xfrm rot="1541989">
            <a:off x="7864058" y="3244719"/>
            <a:ext cx="1759614" cy="202777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E973EB1-2E33-47DA-8D79-C5570EBD22F4}"/>
              </a:ext>
            </a:extLst>
          </p:cNvPr>
          <p:cNvSpPr txBox="1"/>
          <p:nvPr/>
        </p:nvSpPr>
        <p:spPr>
          <a:xfrm>
            <a:off x="9058604" y="2993938"/>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5" name="楕円 14">
            <a:extLst>
              <a:ext uri="{FF2B5EF4-FFF2-40B4-BE49-F238E27FC236}">
                <a16:creationId xmlns:a16="http://schemas.microsoft.com/office/drawing/2014/main" id="{BA210A19-3EB7-4E3C-8130-780AEBEE6A37}"/>
              </a:ext>
            </a:extLst>
          </p:cNvPr>
          <p:cNvSpPr/>
          <p:nvPr/>
        </p:nvSpPr>
        <p:spPr>
          <a:xfrm>
            <a:off x="6948412" y="1988718"/>
            <a:ext cx="1588262" cy="3273946"/>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1E5CC19-6EEE-4DC3-BB72-39D3C71FEF3D}"/>
              </a:ext>
            </a:extLst>
          </p:cNvPr>
          <p:cNvSpPr txBox="1"/>
          <p:nvPr/>
        </p:nvSpPr>
        <p:spPr>
          <a:xfrm>
            <a:off x="8231458" y="2106767"/>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7" name="楕円 16">
            <a:extLst>
              <a:ext uri="{FF2B5EF4-FFF2-40B4-BE49-F238E27FC236}">
                <a16:creationId xmlns:a16="http://schemas.microsoft.com/office/drawing/2014/main" id="{32D52A4D-C82E-4B7E-ABA5-1974FADC4721}"/>
              </a:ext>
            </a:extLst>
          </p:cNvPr>
          <p:cNvSpPr/>
          <p:nvPr/>
        </p:nvSpPr>
        <p:spPr>
          <a:xfrm>
            <a:off x="7357015" y="4542817"/>
            <a:ext cx="3080763" cy="148900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D97F9E6-0BB7-435D-9F27-1D2E4FD8BD5F}"/>
              </a:ext>
            </a:extLst>
          </p:cNvPr>
          <p:cNvSpPr txBox="1"/>
          <p:nvPr/>
        </p:nvSpPr>
        <p:spPr>
          <a:xfrm>
            <a:off x="9839437" y="4358151"/>
            <a:ext cx="349132" cy="369332"/>
          </a:xfrm>
          <a:prstGeom prst="rect">
            <a:avLst/>
          </a:prstGeom>
          <a:noFill/>
        </p:spPr>
        <p:txBody>
          <a:bodyPr wrap="square" rtlCol="0">
            <a:spAutoFit/>
          </a:bodyPr>
          <a:lstStyle/>
          <a:p>
            <a:pPr algn="ctr"/>
            <a:r>
              <a:rPr kumimoji="1" lang="ja-JP" altLang="en-US" b="1" dirty="0"/>
              <a:t>１</a:t>
            </a:r>
          </a:p>
        </p:txBody>
      </p:sp>
    </p:spTree>
    <p:extLst>
      <p:ext uri="{BB962C8B-B14F-4D97-AF65-F5344CB8AC3E}">
        <p14:creationId xmlns:p14="http://schemas.microsoft.com/office/powerpoint/2010/main" val="789740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DB3382E-7510-41F9-ACCF-3B77DD66C82A}"/>
              </a:ext>
            </a:extLst>
          </p:cNvPr>
          <p:cNvSpPr txBox="1"/>
          <p:nvPr/>
        </p:nvSpPr>
        <p:spPr>
          <a:xfrm>
            <a:off x="381740" y="204186"/>
            <a:ext cx="6519734" cy="830997"/>
          </a:xfrm>
          <a:prstGeom prst="rect">
            <a:avLst/>
          </a:prstGeom>
          <a:noFill/>
        </p:spPr>
        <p:txBody>
          <a:bodyPr wrap="none" rtlCol="0">
            <a:spAutoFit/>
          </a:bodyPr>
          <a:lstStyle/>
          <a:p>
            <a:r>
              <a:rPr lang="ja-JP" altLang="en-US" sz="2400" dirty="0"/>
              <a:t>等級と相関が高い</a:t>
            </a:r>
            <a:r>
              <a:rPr lang="en-US" altLang="ja-JP" sz="2400" dirty="0"/>
              <a:t>TOP5</a:t>
            </a:r>
            <a:r>
              <a:rPr lang="ja-JP" altLang="en-US" sz="2400" dirty="0"/>
              <a:t>属性と色彩強度の相関</a:t>
            </a:r>
            <a:endParaRPr lang="en-US" altLang="ja-JP" sz="2400" dirty="0"/>
          </a:p>
          <a:p>
            <a:r>
              <a:rPr kumimoji="1" lang="ja-JP" altLang="en-US" sz="2400" dirty="0"/>
              <a:t>等級</a:t>
            </a:r>
            <a:r>
              <a:rPr kumimoji="1" lang="en-US" altLang="ja-JP" sz="2400" dirty="0"/>
              <a:t>1</a:t>
            </a:r>
            <a:r>
              <a:rPr kumimoji="1" lang="ja-JP" altLang="en-US" sz="2400" dirty="0"/>
              <a:t>～</a:t>
            </a:r>
            <a:r>
              <a:rPr kumimoji="1" lang="en-US" altLang="ja-JP" sz="2400" dirty="0"/>
              <a:t>3</a:t>
            </a:r>
            <a:r>
              <a:rPr kumimoji="1" lang="ja-JP" altLang="en-US" sz="2400" dirty="0"/>
              <a:t>で色分け</a:t>
            </a:r>
          </a:p>
        </p:txBody>
      </p:sp>
      <p:sp>
        <p:nvSpPr>
          <p:cNvPr id="3" name="テキスト ボックス 2">
            <a:extLst>
              <a:ext uri="{FF2B5EF4-FFF2-40B4-BE49-F238E27FC236}">
                <a16:creationId xmlns:a16="http://schemas.microsoft.com/office/drawing/2014/main" id="{8C6CFA00-6107-4033-AD1F-5E284C8C3C48}"/>
              </a:ext>
            </a:extLst>
          </p:cNvPr>
          <p:cNvSpPr txBox="1"/>
          <p:nvPr/>
        </p:nvSpPr>
        <p:spPr>
          <a:xfrm>
            <a:off x="1349588" y="1195508"/>
            <a:ext cx="3102132" cy="369332"/>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色彩強度</a:t>
            </a:r>
            <a:endParaRPr lang="en-US" altLang="ja-JP" dirty="0"/>
          </a:p>
        </p:txBody>
      </p:sp>
      <p:pic>
        <p:nvPicPr>
          <p:cNvPr id="4" name="図 3">
            <a:extLst>
              <a:ext uri="{FF2B5EF4-FFF2-40B4-BE49-F238E27FC236}">
                <a16:creationId xmlns:a16="http://schemas.microsoft.com/office/drawing/2014/main" id="{D3227B9C-00FB-485D-9556-5B2280A06ACD}"/>
              </a:ext>
            </a:extLst>
          </p:cNvPr>
          <p:cNvPicPr>
            <a:picLocks noChangeAspect="1"/>
          </p:cNvPicPr>
          <p:nvPr/>
        </p:nvPicPr>
        <p:blipFill>
          <a:blip r:embed="rId2"/>
          <a:stretch>
            <a:fillRect/>
          </a:stretch>
        </p:blipFill>
        <p:spPr>
          <a:xfrm>
            <a:off x="731297" y="1725165"/>
            <a:ext cx="4768627" cy="4910340"/>
          </a:xfrm>
          <a:prstGeom prst="rect">
            <a:avLst/>
          </a:prstGeom>
        </p:spPr>
      </p:pic>
      <p:sp>
        <p:nvSpPr>
          <p:cNvPr id="5" name="楕円 4">
            <a:extLst>
              <a:ext uri="{FF2B5EF4-FFF2-40B4-BE49-F238E27FC236}">
                <a16:creationId xmlns:a16="http://schemas.microsoft.com/office/drawing/2014/main" id="{C85496EA-03F7-4244-910C-971BB835EDFF}"/>
              </a:ext>
            </a:extLst>
          </p:cNvPr>
          <p:cNvSpPr/>
          <p:nvPr/>
        </p:nvSpPr>
        <p:spPr>
          <a:xfrm rot="1541989">
            <a:off x="2462224" y="3066645"/>
            <a:ext cx="1938130" cy="258779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AC76AF0-03B1-4520-8E92-EA1314D9124B}"/>
              </a:ext>
            </a:extLst>
          </p:cNvPr>
          <p:cNvSpPr/>
          <p:nvPr/>
        </p:nvSpPr>
        <p:spPr>
          <a:xfrm>
            <a:off x="1001949" y="4688732"/>
            <a:ext cx="1896894" cy="144066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6E7D00D-548F-4E40-A8C1-0620788263D8}"/>
              </a:ext>
            </a:extLst>
          </p:cNvPr>
          <p:cNvSpPr txBox="1"/>
          <p:nvPr/>
        </p:nvSpPr>
        <p:spPr>
          <a:xfrm>
            <a:off x="2478549" y="2060642"/>
            <a:ext cx="260211" cy="369332"/>
          </a:xfrm>
          <a:prstGeom prst="rect">
            <a:avLst/>
          </a:prstGeom>
          <a:noFill/>
        </p:spPr>
        <p:txBody>
          <a:bodyPr wrap="square" rtlCol="0">
            <a:spAutoFit/>
          </a:bodyPr>
          <a:lstStyle/>
          <a:p>
            <a:pPr algn="ctr"/>
            <a:r>
              <a:rPr kumimoji="1" lang="en-US" altLang="ja-JP" b="1" dirty="0"/>
              <a:t>3</a:t>
            </a:r>
            <a:endParaRPr kumimoji="1" lang="ja-JP" altLang="en-US" b="1" dirty="0"/>
          </a:p>
        </p:txBody>
      </p:sp>
      <p:sp>
        <p:nvSpPr>
          <p:cNvPr id="8" name="テキスト ボックス 7">
            <a:extLst>
              <a:ext uri="{FF2B5EF4-FFF2-40B4-BE49-F238E27FC236}">
                <a16:creationId xmlns:a16="http://schemas.microsoft.com/office/drawing/2014/main" id="{F3D58DC8-0087-42F5-A1D4-0A314CE70D65}"/>
              </a:ext>
            </a:extLst>
          </p:cNvPr>
          <p:cNvSpPr txBox="1"/>
          <p:nvPr/>
        </p:nvSpPr>
        <p:spPr>
          <a:xfrm>
            <a:off x="3869263" y="2914842"/>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9" name="テキスト ボックス 8">
            <a:extLst>
              <a:ext uri="{FF2B5EF4-FFF2-40B4-BE49-F238E27FC236}">
                <a16:creationId xmlns:a16="http://schemas.microsoft.com/office/drawing/2014/main" id="{B4BF30FD-2C43-4FB1-A4A4-FBFC70008F5D}"/>
              </a:ext>
            </a:extLst>
          </p:cNvPr>
          <p:cNvSpPr txBox="1"/>
          <p:nvPr/>
        </p:nvSpPr>
        <p:spPr>
          <a:xfrm>
            <a:off x="2478549" y="5853376"/>
            <a:ext cx="349132" cy="369332"/>
          </a:xfrm>
          <a:prstGeom prst="rect">
            <a:avLst/>
          </a:prstGeom>
          <a:noFill/>
        </p:spPr>
        <p:txBody>
          <a:bodyPr wrap="square" rtlCol="0">
            <a:spAutoFit/>
          </a:bodyPr>
          <a:lstStyle/>
          <a:p>
            <a:pPr algn="ctr"/>
            <a:r>
              <a:rPr kumimoji="1" lang="ja-JP" altLang="en-US" b="1" dirty="0"/>
              <a:t>１</a:t>
            </a:r>
          </a:p>
        </p:txBody>
      </p:sp>
      <p:sp>
        <p:nvSpPr>
          <p:cNvPr id="10" name="楕円 9">
            <a:extLst>
              <a:ext uri="{FF2B5EF4-FFF2-40B4-BE49-F238E27FC236}">
                <a16:creationId xmlns:a16="http://schemas.microsoft.com/office/drawing/2014/main" id="{1DDB6D37-1928-4E38-86CE-17BF5A92202A}"/>
              </a:ext>
            </a:extLst>
          </p:cNvPr>
          <p:cNvSpPr/>
          <p:nvPr/>
        </p:nvSpPr>
        <p:spPr>
          <a:xfrm>
            <a:off x="1510714" y="1945156"/>
            <a:ext cx="1228046" cy="3298053"/>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54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E5FBCBF-065B-4380-867A-31C0DEDD21AD}"/>
              </a:ext>
            </a:extLst>
          </p:cNvPr>
          <p:cNvPicPr>
            <a:picLocks noChangeAspect="1"/>
          </p:cNvPicPr>
          <p:nvPr/>
        </p:nvPicPr>
        <p:blipFill>
          <a:blip r:embed="rId2"/>
          <a:stretch>
            <a:fillRect/>
          </a:stretch>
        </p:blipFill>
        <p:spPr>
          <a:xfrm>
            <a:off x="291376" y="1851641"/>
            <a:ext cx="2530384" cy="2259272"/>
          </a:xfrm>
          <a:prstGeom prst="rect">
            <a:avLst/>
          </a:prstGeom>
        </p:spPr>
      </p:pic>
      <p:sp>
        <p:nvSpPr>
          <p:cNvPr id="3" name="テキスト ボックス 2">
            <a:extLst>
              <a:ext uri="{FF2B5EF4-FFF2-40B4-BE49-F238E27FC236}">
                <a16:creationId xmlns:a16="http://schemas.microsoft.com/office/drawing/2014/main" id="{6035253D-0858-4225-8D8D-E6668E73B53F}"/>
              </a:ext>
            </a:extLst>
          </p:cNvPr>
          <p:cNvSpPr txBox="1"/>
          <p:nvPr/>
        </p:nvSpPr>
        <p:spPr>
          <a:xfrm>
            <a:off x="233734" y="1385148"/>
            <a:ext cx="2262158" cy="369332"/>
          </a:xfrm>
          <a:prstGeom prst="rect">
            <a:avLst/>
          </a:prstGeom>
          <a:noFill/>
        </p:spPr>
        <p:txBody>
          <a:bodyPr wrap="none" rtlCol="0">
            <a:spAutoFit/>
          </a:bodyPr>
          <a:lstStyle/>
          <a:p>
            <a:r>
              <a:rPr kumimoji="1" lang="ja-JP" altLang="en-US" dirty="0"/>
              <a:t>データの欠損はない</a:t>
            </a:r>
          </a:p>
        </p:txBody>
      </p:sp>
      <p:sp>
        <p:nvSpPr>
          <p:cNvPr id="4" name="テキスト ボックス 3">
            <a:extLst>
              <a:ext uri="{FF2B5EF4-FFF2-40B4-BE49-F238E27FC236}">
                <a16:creationId xmlns:a16="http://schemas.microsoft.com/office/drawing/2014/main" id="{668B4A2C-59D0-4AE9-8EE6-629A6C6D1006}"/>
              </a:ext>
            </a:extLst>
          </p:cNvPr>
          <p:cNvSpPr txBox="1"/>
          <p:nvPr/>
        </p:nvSpPr>
        <p:spPr>
          <a:xfrm>
            <a:off x="3215011" y="427609"/>
            <a:ext cx="1569660" cy="369332"/>
          </a:xfrm>
          <a:prstGeom prst="rect">
            <a:avLst/>
          </a:prstGeom>
          <a:noFill/>
        </p:spPr>
        <p:txBody>
          <a:bodyPr wrap="none" rtlCol="0">
            <a:spAutoFit/>
          </a:bodyPr>
          <a:lstStyle/>
          <a:p>
            <a:r>
              <a:rPr kumimoji="1" lang="ja-JP" altLang="en-US" dirty="0"/>
              <a:t>データの概要</a:t>
            </a:r>
          </a:p>
        </p:txBody>
      </p:sp>
      <p:pic>
        <p:nvPicPr>
          <p:cNvPr id="5" name="図 4">
            <a:extLst>
              <a:ext uri="{FF2B5EF4-FFF2-40B4-BE49-F238E27FC236}">
                <a16:creationId xmlns:a16="http://schemas.microsoft.com/office/drawing/2014/main" id="{4B05F8A4-CD58-441E-AEDB-9B097B021D49}"/>
              </a:ext>
            </a:extLst>
          </p:cNvPr>
          <p:cNvPicPr>
            <a:picLocks noChangeAspect="1"/>
          </p:cNvPicPr>
          <p:nvPr/>
        </p:nvPicPr>
        <p:blipFill>
          <a:blip r:embed="rId3"/>
          <a:stretch>
            <a:fillRect/>
          </a:stretch>
        </p:blipFill>
        <p:spPr>
          <a:xfrm>
            <a:off x="3117587" y="1385148"/>
            <a:ext cx="4962525" cy="1495425"/>
          </a:xfrm>
          <a:prstGeom prst="rect">
            <a:avLst/>
          </a:prstGeom>
        </p:spPr>
      </p:pic>
      <p:pic>
        <p:nvPicPr>
          <p:cNvPr id="6" name="図 5">
            <a:extLst>
              <a:ext uri="{FF2B5EF4-FFF2-40B4-BE49-F238E27FC236}">
                <a16:creationId xmlns:a16="http://schemas.microsoft.com/office/drawing/2014/main" id="{90DF0351-27C5-4A87-9038-E7718DA84358}"/>
              </a:ext>
            </a:extLst>
          </p:cNvPr>
          <p:cNvPicPr>
            <a:picLocks noChangeAspect="1"/>
          </p:cNvPicPr>
          <p:nvPr/>
        </p:nvPicPr>
        <p:blipFill>
          <a:blip r:embed="rId4"/>
          <a:stretch>
            <a:fillRect/>
          </a:stretch>
        </p:blipFill>
        <p:spPr>
          <a:xfrm>
            <a:off x="8080112" y="1347047"/>
            <a:ext cx="4029075" cy="1571625"/>
          </a:xfrm>
          <a:prstGeom prst="rect">
            <a:avLst/>
          </a:prstGeom>
        </p:spPr>
      </p:pic>
      <p:pic>
        <p:nvPicPr>
          <p:cNvPr id="8" name="図 7">
            <a:extLst>
              <a:ext uri="{FF2B5EF4-FFF2-40B4-BE49-F238E27FC236}">
                <a16:creationId xmlns:a16="http://schemas.microsoft.com/office/drawing/2014/main" id="{F297E5DD-B003-42E1-B60E-896F04F01941}"/>
              </a:ext>
            </a:extLst>
          </p:cNvPr>
          <p:cNvPicPr>
            <a:picLocks noChangeAspect="1"/>
          </p:cNvPicPr>
          <p:nvPr/>
        </p:nvPicPr>
        <p:blipFill>
          <a:blip r:embed="rId5"/>
          <a:stretch>
            <a:fillRect/>
          </a:stretch>
        </p:blipFill>
        <p:spPr>
          <a:xfrm>
            <a:off x="3117587" y="3565817"/>
            <a:ext cx="3562350" cy="1590675"/>
          </a:xfrm>
          <a:prstGeom prst="rect">
            <a:avLst/>
          </a:prstGeom>
        </p:spPr>
      </p:pic>
      <p:sp>
        <p:nvSpPr>
          <p:cNvPr id="9" name="テキスト ボックス 8">
            <a:extLst>
              <a:ext uri="{FF2B5EF4-FFF2-40B4-BE49-F238E27FC236}">
                <a16:creationId xmlns:a16="http://schemas.microsoft.com/office/drawing/2014/main" id="{4E89B58D-110E-4F4E-91E3-AF8CA4F3FF4B}"/>
              </a:ext>
            </a:extLst>
          </p:cNvPr>
          <p:cNvSpPr txBox="1"/>
          <p:nvPr/>
        </p:nvSpPr>
        <p:spPr>
          <a:xfrm>
            <a:off x="3207613" y="961748"/>
            <a:ext cx="1236236" cy="369332"/>
          </a:xfrm>
          <a:prstGeom prst="rect">
            <a:avLst/>
          </a:prstGeom>
          <a:noFill/>
        </p:spPr>
        <p:txBody>
          <a:bodyPr wrap="none" rtlCol="0">
            <a:spAutoFit/>
          </a:bodyPr>
          <a:lstStyle/>
          <a:p>
            <a:r>
              <a:rPr lang="ja-JP" altLang="en-US" dirty="0"/>
              <a:t>１～</a:t>
            </a:r>
            <a:r>
              <a:rPr lang="en-US" altLang="ja-JP" dirty="0"/>
              <a:t>9</a:t>
            </a:r>
            <a:r>
              <a:rPr lang="ja-JP" altLang="en-US" dirty="0"/>
              <a:t>列目</a:t>
            </a:r>
            <a:endParaRPr kumimoji="1" lang="ja-JP" altLang="en-US" dirty="0"/>
          </a:p>
        </p:txBody>
      </p:sp>
      <p:pic>
        <p:nvPicPr>
          <p:cNvPr id="10" name="図 9">
            <a:extLst>
              <a:ext uri="{FF2B5EF4-FFF2-40B4-BE49-F238E27FC236}">
                <a16:creationId xmlns:a16="http://schemas.microsoft.com/office/drawing/2014/main" id="{1776202D-4656-4F1A-8E66-8CA14C7235CE}"/>
              </a:ext>
            </a:extLst>
          </p:cNvPr>
          <p:cNvPicPr>
            <a:picLocks noChangeAspect="1"/>
          </p:cNvPicPr>
          <p:nvPr/>
        </p:nvPicPr>
        <p:blipFill>
          <a:blip r:embed="rId6"/>
          <a:stretch>
            <a:fillRect/>
          </a:stretch>
        </p:blipFill>
        <p:spPr>
          <a:xfrm>
            <a:off x="6688815" y="3558232"/>
            <a:ext cx="2857500" cy="1552575"/>
          </a:xfrm>
          <a:prstGeom prst="rect">
            <a:avLst/>
          </a:prstGeom>
        </p:spPr>
      </p:pic>
      <p:sp>
        <p:nvSpPr>
          <p:cNvPr id="11" name="テキスト ボックス 10">
            <a:extLst>
              <a:ext uri="{FF2B5EF4-FFF2-40B4-BE49-F238E27FC236}">
                <a16:creationId xmlns:a16="http://schemas.microsoft.com/office/drawing/2014/main" id="{653784F5-86F2-4663-B8C3-6D113CDF5ED8}"/>
              </a:ext>
            </a:extLst>
          </p:cNvPr>
          <p:cNvSpPr txBox="1"/>
          <p:nvPr/>
        </p:nvSpPr>
        <p:spPr>
          <a:xfrm>
            <a:off x="3095968" y="3188900"/>
            <a:ext cx="1492716" cy="369332"/>
          </a:xfrm>
          <a:prstGeom prst="rect">
            <a:avLst/>
          </a:prstGeom>
          <a:noFill/>
        </p:spPr>
        <p:txBody>
          <a:bodyPr wrap="none" rtlCol="0">
            <a:spAutoFit/>
          </a:bodyPr>
          <a:lstStyle/>
          <a:p>
            <a:r>
              <a:rPr lang="ja-JP" altLang="en-US" dirty="0"/>
              <a:t>１</a:t>
            </a:r>
            <a:r>
              <a:rPr lang="en-US" altLang="ja-JP" dirty="0"/>
              <a:t>0</a:t>
            </a:r>
            <a:r>
              <a:rPr lang="ja-JP" altLang="en-US" dirty="0"/>
              <a:t>～</a:t>
            </a:r>
            <a:r>
              <a:rPr lang="en-US" altLang="ja-JP" dirty="0"/>
              <a:t>14</a:t>
            </a:r>
            <a:r>
              <a:rPr lang="ja-JP" altLang="en-US" dirty="0"/>
              <a:t>列目</a:t>
            </a:r>
            <a:endParaRPr kumimoji="1" lang="ja-JP" altLang="en-US" dirty="0"/>
          </a:p>
        </p:txBody>
      </p:sp>
    </p:spTree>
    <p:extLst>
      <p:ext uri="{BB962C8B-B14F-4D97-AF65-F5344CB8AC3E}">
        <p14:creationId xmlns:p14="http://schemas.microsoft.com/office/powerpoint/2010/main" val="36757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72DE9B-460C-4AFC-89BB-1BE6BC4BD6E6}"/>
              </a:ext>
            </a:extLst>
          </p:cNvPr>
          <p:cNvSpPr txBox="1"/>
          <p:nvPr/>
        </p:nvSpPr>
        <p:spPr>
          <a:xfrm>
            <a:off x="257452" y="355107"/>
            <a:ext cx="9199954" cy="461665"/>
          </a:xfrm>
          <a:prstGeom prst="rect">
            <a:avLst/>
          </a:prstGeom>
          <a:noFill/>
        </p:spPr>
        <p:txBody>
          <a:bodyPr wrap="none" rtlCol="0">
            <a:spAutoFit/>
          </a:bodyPr>
          <a:lstStyle/>
          <a:p>
            <a:r>
              <a:rPr kumimoji="1" lang="ja-JP" altLang="en-US" sz="2400" dirty="0"/>
              <a:t>予測したいワインの等級</a:t>
            </a:r>
            <a:r>
              <a:rPr kumimoji="1" lang="en-US" altLang="ja-JP" sz="2400" dirty="0"/>
              <a:t>(Class)</a:t>
            </a:r>
            <a:r>
              <a:rPr kumimoji="1" lang="ja-JP" altLang="en-US" sz="2400" dirty="0"/>
              <a:t>との相関が高いデータを調べる</a:t>
            </a:r>
          </a:p>
        </p:txBody>
      </p:sp>
      <p:pic>
        <p:nvPicPr>
          <p:cNvPr id="3" name="図 2">
            <a:extLst>
              <a:ext uri="{FF2B5EF4-FFF2-40B4-BE49-F238E27FC236}">
                <a16:creationId xmlns:a16="http://schemas.microsoft.com/office/drawing/2014/main" id="{3C0A6365-2FAB-4B7A-B52F-CBFEE84C747F}"/>
              </a:ext>
            </a:extLst>
          </p:cNvPr>
          <p:cNvPicPr>
            <a:picLocks noChangeAspect="1"/>
          </p:cNvPicPr>
          <p:nvPr/>
        </p:nvPicPr>
        <p:blipFill>
          <a:blip r:embed="rId2"/>
          <a:stretch>
            <a:fillRect/>
          </a:stretch>
        </p:blipFill>
        <p:spPr>
          <a:xfrm>
            <a:off x="404210" y="1498939"/>
            <a:ext cx="3866103" cy="3587966"/>
          </a:xfrm>
          <a:prstGeom prst="rect">
            <a:avLst/>
          </a:prstGeom>
        </p:spPr>
      </p:pic>
      <p:sp>
        <p:nvSpPr>
          <p:cNvPr id="4" name="テキスト ボックス 3">
            <a:extLst>
              <a:ext uri="{FF2B5EF4-FFF2-40B4-BE49-F238E27FC236}">
                <a16:creationId xmlns:a16="http://schemas.microsoft.com/office/drawing/2014/main" id="{9ADBBD12-5015-4369-A77E-948E1A323642}"/>
              </a:ext>
            </a:extLst>
          </p:cNvPr>
          <p:cNvSpPr txBox="1"/>
          <p:nvPr/>
        </p:nvSpPr>
        <p:spPr>
          <a:xfrm>
            <a:off x="4857430" y="1855433"/>
            <a:ext cx="6994260"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相関が一番高いのは</a:t>
            </a:r>
            <a:r>
              <a:rPr kumimoji="1" lang="en-US" altLang="ja-JP" dirty="0" err="1"/>
              <a:t>Flavanoids</a:t>
            </a:r>
            <a:r>
              <a:rPr kumimoji="1" lang="en-US" altLang="ja-JP" dirty="0"/>
              <a:t>, </a:t>
            </a:r>
            <a:r>
              <a:rPr kumimoji="1" lang="ja-JP" altLang="en-US" dirty="0"/>
              <a:t>次いで</a:t>
            </a:r>
            <a:r>
              <a:rPr kumimoji="1" lang="en-US" altLang="ja-JP" dirty="0"/>
              <a:t>diluted wine(</a:t>
            </a:r>
            <a:r>
              <a:rPr kumimoji="1" lang="ja-JP" altLang="en-US" dirty="0"/>
              <a:t>負の相関</a:t>
            </a:r>
            <a:r>
              <a:rPr kumimoji="1"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これらが少ないほどワインの等級も低くなる？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en-US" altLang="ja-JP" dirty="0"/>
              <a:t>Ash</a:t>
            </a:r>
            <a:r>
              <a:rPr lang="en-US" altLang="ja-JP" dirty="0"/>
              <a:t>,</a:t>
            </a:r>
            <a:r>
              <a:rPr lang="ja-JP" altLang="en-US" dirty="0"/>
              <a:t> </a:t>
            </a:r>
            <a:r>
              <a:rPr lang="en-US" altLang="ja-JP" dirty="0"/>
              <a:t>Alcohol,</a:t>
            </a:r>
            <a:r>
              <a:rPr lang="ja-JP" altLang="en-US" dirty="0"/>
              <a:t> </a:t>
            </a:r>
            <a:r>
              <a:rPr lang="en-US" altLang="ja-JP" dirty="0"/>
              <a:t>Malic</a:t>
            </a:r>
            <a:r>
              <a:rPr lang="ja-JP" altLang="en-US" dirty="0"/>
              <a:t> </a:t>
            </a:r>
            <a:r>
              <a:rPr lang="en-US" altLang="ja-JP" dirty="0"/>
              <a:t>acid,</a:t>
            </a:r>
            <a:r>
              <a:rPr lang="ja-JP" altLang="en-US" dirty="0"/>
              <a:t> </a:t>
            </a:r>
            <a:r>
              <a:rPr lang="en-US" altLang="ja-JP" dirty="0" err="1"/>
              <a:t>Mangesium</a:t>
            </a:r>
            <a:r>
              <a:rPr lang="en-US" altLang="ja-JP" dirty="0"/>
              <a:t>,</a:t>
            </a:r>
            <a:r>
              <a:rPr lang="ja-JP" altLang="en-US" dirty="0"/>
              <a:t> </a:t>
            </a:r>
            <a:r>
              <a:rPr lang="en-US" altLang="ja-JP" dirty="0"/>
              <a:t>color intensity</a:t>
            </a:r>
            <a:r>
              <a:rPr lang="ja-JP" altLang="en-US" dirty="0"/>
              <a:t>は比較的相関は低そう。特に</a:t>
            </a:r>
            <a:r>
              <a:rPr lang="en-US" altLang="ja-JP" dirty="0"/>
              <a:t>Ash</a:t>
            </a:r>
            <a:r>
              <a:rPr lang="ja-JP" altLang="en-US" dirty="0"/>
              <a:t>は低い</a:t>
            </a:r>
            <a:endParaRPr kumimoji="1" lang="ja-JP" altLang="en-US" dirty="0"/>
          </a:p>
        </p:txBody>
      </p:sp>
    </p:spTree>
    <p:extLst>
      <p:ext uri="{BB962C8B-B14F-4D97-AF65-F5344CB8AC3E}">
        <p14:creationId xmlns:p14="http://schemas.microsoft.com/office/powerpoint/2010/main" val="117666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465004" y="550648"/>
            <a:ext cx="287129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アルコール </a:t>
            </a:r>
            <a:r>
              <a:rPr lang="en-US" altLang="ja-JP" dirty="0"/>
              <a:t>– </a:t>
            </a:r>
            <a:r>
              <a:rPr lang="ja-JP" altLang="en-US" dirty="0"/>
              <a:t>等級</a:t>
            </a:r>
            <a:endParaRPr lang="en-US" altLang="ja-JP" dirty="0"/>
          </a:p>
          <a:p>
            <a:pPr algn="ctr"/>
            <a:r>
              <a:rPr kumimoji="1" lang="en-US" altLang="ja-JP" dirty="0"/>
              <a:t>-0.33</a:t>
            </a:r>
            <a:endParaRPr kumimoji="1" lang="ja-JP" altLang="en-US" dirty="0"/>
          </a:p>
        </p:txBody>
      </p:sp>
      <p:pic>
        <p:nvPicPr>
          <p:cNvPr id="3" name="図 2">
            <a:extLst>
              <a:ext uri="{FF2B5EF4-FFF2-40B4-BE49-F238E27FC236}">
                <a16:creationId xmlns:a16="http://schemas.microsoft.com/office/drawing/2014/main" id="{0B3DD1BC-0B64-4A24-A1FD-8F6E28D3415B}"/>
              </a:ext>
            </a:extLst>
          </p:cNvPr>
          <p:cNvPicPr>
            <a:picLocks noChangeAspect="1"/>
          </p:cNvPicPr>
          <p:nvPr/>
        </p:nvPicPr>
        <p:blipFill>
          <a:blip r:embed="rId2"/>
          <a:stretch>
            <a:fillRect/>
          </a:stretch>
        </p:blipFill>
        <p:spPr>
          <a:xfrm>
            <a:off x="563594" y="1384917"/>
            <a:ext cx="5018134" cy="5121906"/>
          </a:xfrm>
          <a:prstGeom prst="rect">
            <a:avLst/>
          </a:prstGeom>
        </p:spPr>
      </p:pic>
      <p:pic>
        <p:nvPicPr>
          <p:cNvPr id="4" name="図 3">
            <a:extLst>
              <a:ext uri="{FF2B5EF4-FFF2-40B4-BE49-F238E27FC236}">
                <a16:creationId xmlns:a16="http://schemas.microsoft.com/office/drawing/2014/main" id="{5E1A4019-D8DC-4AB2-992D-E24FAC4A6A9C}"/>
              </a:ext>
            </a:extLst>
          </p:cNvPr>
          <p:cNvPicPr>
            <a:picLocks noChangeAspect="1"/>
          </p:cNvPicPr>
          <p:nvPr/>
        </p:nvPicPr>
        <p:blipFill>
          <a:blip r:embed="rId3"/>
          <a:stretch>
            <a:fillRect/>
          </a:stretch>
        </p:blipFill>
        <p:spPr>
          <a:xfrm>
            <a:off x="6549050" y="1384918"/>
            <a:ext cx="5040015" cy="5121906"/>
          </a:xfrm>
          <a:prstGeom prst="rect">
            <a:avLst/>
          </a:prstGeom>
        </p:spPr>
      </p:pic>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5" y="552129"/>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リンゴ酸 </a:t>
            </a:r>
            <a:r>
              <a:rPr lang="en-US" altLang="ja-JP" dirty="0"/>
              <a:t>– </a:t>
            </a:r>
            <a:r>
              <a:rPr lang="ja-JP" altLang="en-US" dirty="0"/>
              <a:t>等級</a:t>
            </a:r>
            <a:endParaRPr lang="en-US" altLang="ja-JP" dirty="0"/>
          </a:p>
          <a:p>
            <a:pPr algn="ctr"/>
            <a:r>
              <a:rPr kumimoji="1" lang="en-US" altLang="ja-JP" dirty="0"/>
              <a:t>0.44</a:t>
            </a:r>
            <a:endParaRPr kumimoji="1" lang="ja-JP" altLang="en-US" dirty="0"/>
          </a:p>
        </p:txBody>
      </p:sp>
    </p:spTree>
    <p:extLst>
      <p:ext uri="{BB962C8B-B14F-4D97-AF65-F5344CB8AC3E}">
        <p14:creationId xmlns:p14="http://schemas.microsoft.com/office/powerpoint/2010/main" val="39638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926666" y="550648"/>
            <a:ext cx="194796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 </a:t>
            </a:r>
            <a:r>
              <a:rPr lang="en-US" altLang="ja-JP" dirty="0"/>
              <a:t>– </a:t>
            </a:r>
            <a:r>
              <a:rPr lang="ja-JP" altLang="en-US" dirty="0"/>
              <a:t>等級</a:t>
            </a:r>
            <a:endParaRPr lang="en-US" altLang="ja-JP" dirty="0"/>
          </a:p>
          <a:p>
            <a:pPr algn="ctr"/>
            <a:r>
              <a:rPr kumimoji="1" lang="en-US" altLang="ja-JP" dirty="0"/>
              <a:t>-0.04</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556567" y="552129"/>
            <a:ext cx="3332964"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灰のアルカリ性 </a:t>
            </a:r>
            <a:r>
              <a:rPr lang="en-US" altLang="ja-JP" dirty="0"/>
              <a:t>– </a:t>
            </a:r>
            <a:r>
              <a:rPr lang="ja-JP" altLang="en-US" dirty="0"/>
              <a:t>等級</a:t>
            </a:r>
            <a:endParaRPr lang="en-US" altLang="ja-JP" dirty="0"/>
          </a:p>
          <a:p>
            <a:pPr algn="ctr"/>
            <a:r>
              <a:rPr kumimoji="1" lang="en-US" altLang="ja-JP" dirty="0"/>
              <a:t>0.51</a:t>
            </a:r>
            <a:endParaRPr kumimoji="1" lang="ja-JP" altLang="en-US" dirty="0"/>
          </a:p>
        </p:txBody>
      </p:sp>
      <p:pic>
        <p:nvPicPr>
          <p:cNvPr id="6" name="図 5">
            <a:extLst>
              <a:ext uri="{FF2B5EF4-FFF2-40B4-BE49-F238E27FC236}">
                <a16:creationId xmlns:a16="http://schemas.microsoft.com/office/drawing/2014/main" id="{95B1D6EE-33B8-440F-93AE-1A5F342C6D8E}"/>
              </a:ext>
            </a:extLst>
          </p:cNvPr>
          <p:cNvPicPr>
            <a:picLocks noChangeAspect="1"/>
          </p:cNvPicPr>
          <p:nvPr/>
        </p:nvPicPr>
        <p:blipFill>
          <a:blip r:embed="rId2"/>
          <a:stretch>
            <a:fillRect/>
          </a:stretch>
        </p:blipFill>
        <p:spPr>
          <a:xfrm>
            <a:off x="635502" y="1384918"/>
            <a:ext cx="5069718" cy="5121906"/>
          </a:xfrm>
          <a:prstGeom prst="rect">
            <a:avLst/>
          </a:prstGeom>
        </p:spPr>
      </p:pic>
      <p:pic>
        <p:nvPicPr>
          <p:cNvPr id="7" name="図 6">
            <a:extLst>
              <a:ext uri="{FF2B5EF4-FFF2-40B4-BE49-F238E27FC236}">
                <a16:creationId xmlns:a16="http://schemas.microsoft.com/office/drawing/2014/main" id="{13C42A36-30DF-4CC5-9F10-0510A5A607EB}"/>
              </a:ext>
            </a:extLst>
          </p:cNvPr>
          <p:cNvPicPr>
            <a:picLocks noChangeAspect="1"/>
          </p:cNvPicPr>
          <p:nvPr/>
        </p:nvPicPr>
        <p:blipFill>
          <a:blip r:embed="rId3"/>
          <a:stretch>
            <a:fillRect/>
          </a:stretch>
        </p:blipFill>
        <p:spPr>
          <a:xfrm>
            <a:off x="6562965" y="1384177"/>
            <a:ext cx="5125326" cy="5125326"/>
          </a:xfrm>
          <a:prstGeom prst="rect">
            <a:avLst/>
          </a:prstGeom>
        </p:spPr>
      </p:pic>
    </p:spTree>
    <p:extLst>
      <p:ext uri="{BB962C8B-B14F-4D97-AF65-F5344CB8AC3E}">
        <p14:creationId xmlns:p14="http://schemas.microsoft.com/office/powerpoint/2010/main" val="76372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マグネシウム </a:t>
            </a:r>
            <a:r>
              <a:rPr lang="en-US" altLang="ja-JP" dirty="0"/>
              <a:t>– </a:t>
            </a:r>
            <a:r>
              <a:rPr lang="ja-JP" altLang="en-US" dirty="0"/>
              <a:t>等級</a:t>
            </a:r>
            <a:endParaRPr lang="en-US" altLang="ja-JP" dirty="0"/>
          </a:p>
          <a:p>
            <a:pPr algn="ctr"/>
            <a:r>
              <a:rPr kumimoji="1" lang="en-US" altLang="ja-JP" dirty="0"/>
              <a:t>-0.21</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671983" y="552129"/>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pic>
        <p:nvPicPr>
          <p:cNvPr id="3" name="図 2">
            <a:extLst>
              <a:ext uri="{FF2B5EF4-FFF2-40B4-BE49-F238E27FC236}">
                <a16:creationId xmlns:a16="http://schemas.microsoft.com/office/drawing/2014/main" id="{13761C4C-32BB-46DA-97A9-53C3409B6C4B}"/>
              </a:ext>
            </a:extLst>
          </p:cNvPr>
          <p:cNvPicPr>
            <a:picLocks noChangeAspect="1"/>
          </p:cNvPicPr>
          <p:nvPr/>
        </p:nvPicPr>
        <p:blipFill>
          <a:blip r:embed="rId2"/>
          <a:stretch>
            <a:fillRect/>
          </a:stretch>
        </p:blipFill>
        <p:spPr>
          <a:xfrm>
            <a:off x="868201" y="1384177"/>
            <a:ext cx="5080432" cy="5125326"/>
          </a:xfrm>
          <a:prstGeom prst="rect">
            <a:avLst/>
          </a:prstGeom>
        </p:spPr>
      </p:pic>
      <p:pic>
        <p:nvPicPr>
          <p:cNvPr id="4" name="図 3">
            <a:extLst>
              <a:ext uri="{FF2B5EF4-FFF2-40B4-BE49-F238E27FC236}">
                <a16:creationId xmlns:a16="http://schemas.microsoft.com/office/drawing/2014/main" id="{89728D3C-2288-437A-BDC2-B8BF80EBD7BB}"/>
              </a:ext>
            </a:extLst>
          </p:cNvPr>
          <p:cNvPicPr>
            <a:picLocks noChangeAspect="1"/>
          </p:cNvPicPr>
          <p:nvPr/>
        </p:nvPicPr>
        <p:blipFill>
          <a:blip r:embed="rId3"/>
          <a:stretch>
            <a:fillRect/>
          </a:stretch>
        </p:blipFill>
        <p:spPr>
          <a:xfrm>
            <a:off x="6705072" y="1384176"/>
            <a:ext cx="5080366" cy="5125325"/>
          </a:xfrm>
          <a:prstGeom prst="rect">
            <a:avLst/>
          </a:prstGeom>
        </p:spPr>
      </p:pic>
    </p:spTree>
    <p:extLst>
      <p:ext uri="{BB962C8B-B14F-4D97-AF65-F5344CB8AC3E}">
        <p14:creationId xmlns:p14="http://schemas.microsoft.com/office/powerpoint/2010/main" val="79026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6979487" y="552129"/>
            <a:ext cx="448712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非フラボノイドフェノール </a:t>
            </a:r>
            <a:r>
              <a:rPr lang="en-US" altLang="ja-JP" dirty="0"/>
              <a:t>– </a:t>
            </a:r>
            <a:r>
              <a:rPr lang="ja-JP" altLang="en-US" dirty="0"/>
              <a:t>等級</a:t>
            </a:r>
            <a:endParaRPr lang="en-US" altLang="ja-JP" dirty="0"/>
          </a:p>
          <a:p>
            <a:pPr algn="ctr"/>
            <a:r>
              <a:rPr kumimoji="1" lang="en-US" altLang="ja-JP" dirty="0"/>
              <a:t>0.49</a:t>
            </a:r>
            <a:endParaRPr kumimoji="1" lang="ja-JP" altLang="en-US" dirty="0"/>
          </a:p>
        </p:txBody>
      </p:sp>
      <p:pic>
        <p:nvPicPr>
          <p:cNvPr id="6" name="図 5">
            <a:extLst>
              <a:ext uri="{FF2B5EF4-FFF2-40B4-BE49-F238E27FC236}">
                <a16:creationId xmlns:a16="http://schemas.microsoft.com/office/drawing/2014/main" id="{AF344388-02A6-45A1-8FA3-E14BA881D25F}"/>
              </a:ext>
            </a:extLst>
          </p:cNvPr>
          <p:cNvPicPr>
            <a:picLocks noChangeAspect="1"/>
          </p:cNvPicPr>
          <p:nvPr/>
        </p:nvPicPr>
        <p:blipFill>
          <a:blip r:embed="rId2"/>
          <a:stretch>
            <a:fillRect/>
          </a:stretch>
        </p:blipFill>
        <p:spPr>
          <a:xfrm>
            <a:off x="703695" y="1339785"/>
            <a:ext cx="5173324" cy="5188472"/>
          </a:xfrm>
          <a:prstGeom prst="rect">
            <a:avLst/>
          </a:prstGeom>
        </p:spPr>
      </p:pic>
      <p:pic>
        <p:nvPicPr>
          <p:cNvPr id="7" name="図 6">
            <a:extLst>
              <a:ext uri="{FF2B5EF4-FFF2-40B4-BE49-F238E27FC236}">
                <a16:creationId xmlns:a16="http://schemas.microsoft.com/office/drawing/2014/main" id="{BF9FC753-CC00-4449-A9D4-8A37DD7CD45C}"/>
              </a:ext>
            </a:extLst>
          </p:cNvPr>
          <p:cNvPicPr>
            <a:picLocks noChangeAspect="1"/>
          </p:cNvPicPr>
          <p:nvPr/>
        </p:nvPicPr>
        <p:blipFill>
          <a:blip r:embed="rId3"/>
          <a:stretch>
            <a:fillRect/>
          </a:stretch>
        </p:blipFill>
        <p:spPr>
          <a:xfrm>
            <a:off x="6379761" y="1339785"/>
            <a:ext cx="5127521" cy="5188472"/>
          </a:xfrm>
          <a:prstGeom prst="rect">
            <a:avLst/>
          </a:prstGeom>
        </p:spPr>
      </p:pic>
    </p:spTree>
    <p:extLst>
      <p:ext uri="{BB962C8B-B14F-4D97-AF65-F5344CB8AC3E}">
        <p14:creationId xmlns:p14="http://schemas.microsoft.com/office/powerpoint/2010/main" val="243294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003338" y="550648"/>
            <a:ext cx="3794630"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プロアントシアニン </a:t>
            </a:r>
            <a:r>
              <a:rPr lang="en-US" altLang="ja-JP" dirty="0"/>
              <a:t>– </a:t>
            </a:r>
            <a:r>
              <a:rPr lang="ja-JP" altLang="en-US" dirty="0"/>
              <a:t>等級</a:t>
            </a:r>
            <a:endParaRPr lang="en-US" altLang="ja-JP" dirty="0"/>
          </a:p>
          <a:p>
            <a:pPr algn="ctr"/>
            <a:r>
              <a:rPr kumimoji="1" lang="en-US" altLang="ja-JP" dirty="0"/>
              <a:t>-0.50</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7" y="552129"/>
            <a:ext cx="2640466"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色彩強度 </a:t>
            </a:r>
            <a:r>
              <a:rPr lang="en-US" altLang="ja-JP" dirty="0"/>
              <a:t>– </a:t>
            </a:r>
            <a:r>
              <a:rPr lang="ja-JP" altLang="en-US" dirty="0"/>
              <a:t>等級</a:t>
            </a:r>
            <a:endParaRPr lang="en-US" altLang="ja-JP" dirty="0"/>
          </a:p>
          <a:p>
            <a:pPr algn="ctr"/>
            <a:r>
              <a:rPr kumimoji="1" lang="en-US" altLang="ja-JP" dirty="0"/>
              <a:t>0.27</a:t>
            </a:r>
            <a:endParaRPr kumimoji="1" lang="ja-JP" altLang="en-US" dirty="0"/>
          </a:p>
        </p:txBody>
      </p:sp>
      <p:pic>
        <p:nvPicPr>
          <p:cNvPr id="3" name="図 2">
            <a:extLst>
              <a:ext uri="{FF2B5EF4-FFF2-40B4-BE49-F238E27FC236}">
                <a16:creationId xmlns:a16="http://schemas.microsoft.com/office/drawing/2014/main" id="{770ED709-DE57-48B9-B16F-D0694EB9CF9B}"/>
              </a:ext>
            </a:extLst>
          </p:cNvPr>
          <p:cNvPicPr>
            <a:picLocks noChangeAspect="1"/>
          </p:cNvPicPr>
          <p:nvPr/>
        </p:nvPicPr>
        <p:blipFill>
          <a:blip r:embed="rId2"/>
          <a:stretch>
            <a:fillRect/>
          </a:stretch>
        </p:blipFill>
        <p:spPr>
          <a:xfrm>
            <a:off x="684718" y="1339784"/>
            <a:ext cx="5211294" cy="5188471"/>
          </a:xfrm>
          <a:prstGeom prst="rect">
            <a:avLst/>
          </a:prstGeom>
        </p:spPr>
      </p:pic>
      <p:pic>
        <p:nvPicPr>
          <p:cNvPr id="4" name="図 3">
            <a:extLst>
              <a:ext uri="{FF2B5EF4-FFF2-40B4-BE49-F238E27FC236}">
                <a16:creationId xmlns:a16="http://schemas.microsoft.com/office/drawing/2014/main" id="{5E79F6B9-CE78-42DA-BF57-73A680CB0254}"/>
              </a:ext>
            </a:extLst>
          </p:cNvPr>
          <p:cNvPicPr>
            <a:picLocks noChangeAspect="1"/>
          </p:cNvPicPr>
          <p:nvPr/>
        </p:nvPicPr>
        <p:blipFill>
          <a:blip r:embed="rId3"/>
          <a:stretch>
            <a:fillRect/>
          </a:stretch>
        </p:blipFill>
        <p:spPr>
          <a:xfrm>
            <a:off x="6445374" y="1196979"/>
            <a:ext cx="5379851" cy="5443518"/>
          </a:xfrm>
          <a:prstGeom prst="rect">
            <a:avLst/>
          </a:prstGeom>
        </p:spPr>
      </p:pic>
    </p:spTree>
    <p:extLst>
      <p:ext uri="{BB962C8B-B14F-4D97-AF65-F5344CB8AC3E}">
        <p14:creationId xmlns:p14="http://schemas.microsoft.com/office/powerpoint/2010/main" val="7511395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ワイド画面</PresentationFormat>
  <Paragraphs>165</Paragraphs>
  <Slides>28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詩知</dc:creator>
  <cp:lastModifiedBy>矢野 詩知</cp:lastModifiedBy>
  <cp:revision>34</cp:revision>
  <dcterms:created xsi:type="dcterms:W3CDTF">2018-08-22T10:24:30Z</dcterms:created>
  <dcterms:modified xsi:type="dcterms:W3CDTF">2018-08-26T05:38:56Z</dcterms:modified>
</cp:coreProperties>
</file>