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handoutMasterIdLst>
    <p:handoutMasterId r:id="rId16"/>
  </p:handoutMasterIdLst>
  <p:sldIdLst>
    <p:sldId id="2448" r:id="rId5"/>
    <p:sldId id="259" r:id="rId6"/>
    <p:sldId id="2432" r:id="rId7"/>
    <p:sldId id="2463" r:id="rId8"/>
    <p:sldId id="2465" r:id="rId9"/>
    <p:sldId id="2467" r:id="rId10"/>
    <p:sldId id="2468" r:id="rId11"/>
    <p:sldId id="2469" r:id="rId12"/>
    <p:sldId id="2470" r:id="rId13"/>
    <p:sldId id="24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3" autoAdjust="0"/>
  </p:normalViewPr>
  <p:slideViewPr>
    <p:cSldViewPr snapToGrid="0">
      <p:cViewPr varScale="1">
        <p:scale>
          <a:sx n="70" d="100"/>
          <a:sy n="70" d="100"/>
        </p:scale>
        <p:origin x="536" y="48"/>
      </p:cViewPr>
      <p:guideLst>
        <p:guide orient="horz" pos="1992"/>
        <p:guide pos="3840"/>
        <p:guide orient="horz" pos="1416"/>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t>7/12/2023</a:t>
            </a:fld>
            <a:endParaRPr lang="en-US" dirty="0"/>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t>7/12/2023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a:t>
            </a:fld>
            <a:endParaRPr lang="en-US" dirty="0"/>
          </a:p>
        </p:txBody>
      </p:sp>
    </p:spTree>
    <p:extLst>
      <p:ext uri="{BB962C8B-B14F-4D97-AF65-F5344CB8AC3E}">
        <p14:creationId xmlns:p14="http://schemas.microsoft.com/office/powerpoint/2010/main" val="1632949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p:nvPr>
        </p:nvSpPr>
        <p:spPr>
          <a:xfrm>
            <a:off x="3512343" y="5922140"/>
            <a:ext cx="5167313" cy="518795"/>
          </a:xfrm>
        </p:spPr>
        <p:txBody>
          <a:bodyPr>
            <a:noAutofit/>
          </a:bodyPr>
          <a:lstStyle>
            <a:lvl1pPr marL="0" indent="0" algn="ctr">
              <a:buNone/>
              <a:defRPr sz="1800" spc="300">
                <a:solidFill>
                  <a:schemeClr val="tx1"/>
                </a:solidFill>
              </a:defRPr>
            </a:lvl1pPr>
            <a:lvl2pPr marL="457200" indent="0">
              <a:buNone/>
              <a:defRPr/>
            </a:lvl2pPr>
          </a:lstStyle>
          <a:p>
            <a:pPr lvl="0"/>
            <a:r>
              <a:rPr lang="en-US"/>
              <a:t>Click to edit Master text styles</a:t>
            </a:r>
          </a:p>
        </p:txBody>
      </p:sp>
      <p:sp>
        <p:nvSpPr>
          <p:cNvPr id="7" name="Text Placeholder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cap="all" baseline="0"/>
            </a:lvl1pPr>
          </a:lstStyle>
          <a:p>
            <a:r>
              <a:rPr lang="en-US" spc="300" dirty="0"/>
              <a:t>ANNUAL REVIEW</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a:noAutofit/>
          </a:bodyPr>
          <a:lstStyle>
            <a:lvl1pPr>
              <a:lnSpc>
                <a:spcPct val="150000"/>
              </a:lnSpc>
              <a:spcBef>
                <a:spcPts val="1000"/>
              </a:spcBef>
              <a:defRPr sz="4000" cap="all" spc="300" baseline="0"/>
            </a:lvl1pPr>
          </a:lstStyle>
          <a:p>
            <a:r>
              <a:rPr lang="en-US" dirty="0"/>
              <a:t>Click to edit Master TEXT styles</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58000"/>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7" name="Title 1">
            <a:extLst>
              <a:ext uri="{FF2B5EF4-FFF2-40B4-BE49-F238E27FC236}">
                <a16:creationId xmlns:a16="http://schemas.microsoft.com/office/drawing/2014/main" id="{76CDEBF2-B5C9-4887-B717-81C3D1A73CA9}"/>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
        <p:nvSpPr>
          <p:cNvPr id="2" name="Rectangle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6" name="Title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a:noAutofit/>
          </a:bodyPr>
          <a:lstStyle/>
          <a:p>
            <a:r>
              <a:rPr lang="en-US" sz="4000" spc="300"/>
              <a:t>Click to edit Master title style</a:t>
            </a:r>
            <a:endParaRPr lang="en-US" sz="4000" spc="300"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 MASTER TEXT STYLES</a:t>
            </a:r>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4" name="Online Image Placeholder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a:noAutofit/>
          </a:bodyPr>
          <a:lstStyle>
            <a:lvl1pPr marL="0" indent="0">
              <a:buNone/>
              <a:defRPr/>
            </a:lvl1pPr>
          </a:lstStyle>
          <a:p>
            <a:r>
              <a:rPr lang="en-US" dirty="0"/>
              <a:t>Icon</a:t>
            </a:r>
          </a:p>
        </p:txBody>
      </p:sp>
      <p:sp>
        <p:nvSpPr>
          <p:cNvPr id="35" name="Online Image Placeholder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a:noAutofit/>
          </a:bodyPr>
          <a:lstStyle>
            <a:lvl1pPr marL="0" indent="0">
              <a:buNone/>
              <a:defRPr/>
            </a:lvl1pPr>
          </a:lstStyle>
          <a:p>
            <a:r>
              <a:rPr lang="en-US" dirty="0"/>
              <a:t>Icon</a:t>
            </a:r>
          </a:p>
        </p:txBody>
      </p:sp>
      <p:sp>
        <p:nvSpPr>
          <p:cNvPr id="36" name="Online Image Placeholder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a:noAutofit/>
          </a:bodyPr>
          <a:lstStyle>
            <a:lvl1pPr marL="0" indent="0">
              <a:buNone/>
              <a:defRPr/>
            </a:lvl1pPr>
          </a:lstStyle>
          <a:p>
            <a:r>
              <a:rPr lang="en-US" dirty="0"/>
              <a:t>Icon</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prstGeom prst="parallelogram">
            <a:avLst/>
          </a:prstGeom>
          <a:effectLst/>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anchor="t">
            <a:noAutofit/>
          </a:bodyPr>
          <a:lstStyle>
            <a:lvl1pPr algn="l">
              <a:lnSpc>
                <a:spcPct val="150000"/>
              </a:lnSpc>
              <a:spcBef>
                <a:spcPts val="1000"/>
              </a:spcBef>
              <a:defRPr sz="5400" baseline="0"/>
            </a:lvl1pPr>
          </a:lstStyle>
          <a:p>
            <a:r>
              <a:rPr lang="en-US" dirty="0"/>
              <a:t>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a:noAutofit/>
          </a:bodyPr>
          <a:lstStyle>
            <a:lvl1pPr marL="0" indent="0">
              <a:buNone/>
              <a:defRPr sz="1800" spc="300"/>
            </a:lvl1pPr>
          </a:lstStyle>
          <a:p>
            <a:pPr lvl="0"/>
            <a:r>
              <a:rPr lang="en-US" dirty="0"/>
              <a:t>CLICK TO EDIT MASTER TEXT STYLES</a:t>
            </a:r>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pPr marL="0" lvl="0" algn="ctr"/>
            <a:r>
              <a:rPr lang="en-US" dirty="0"/>
              <a:t>CLICK TO 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46932"/>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2" name="Title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1"/>
            <a:ext cx="5251450" cy="1661297"/>
          </a:xfrm>
        </p:spPr>
        <p:txBody>
          <a:bodyPr anchor="b"/>
          <a:lstStyle>
            <a:lvl1pPr algn="l">
              <a:defRPr sz="6000" spc="300"/>
            </a:lvl1pPr>
          </a:lstStyle>
          <a:p>
            <a:r>
              <a:rPr lang="en-US" dirty="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a:noAutofit/>
          </a:bodyPr>
          <a:lstStyle>
            <a:lvl1pPr algn="l">
              <a:defRPr sz="3200" spc="300"/>
            </a:lvl1pPr>
          </a:lstStyle>
          <a:p>
            <a:r>
              <a:rPr lang="en-US" dirty="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7792279" y="1263841"/>
            <a:ext cx="4018722" cy="4636392"/>
          </a:xfrm>
        </p:spPr>
        <p:txBody>
          <a:bodyPr lIns="0" rIns="0">
            <a:no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5" name="Picture Placeholder 4">
            <a:extLst>
              <a:ext uri="{FF2B5EF4-FFF2-40B4-BE49-F238E27FC236}">
                <a16:creationId xmlns:a16="http://schemas.microsoft.com/office/drawing/2014/main" id="{D7CA175D-816E-4F70-96CC-8A1FD0EB16CE}"/>
              </a:ext>
            </a:extLst>
          </p:cNvPr>
          <p:cNvSpPr>
            <a:spLocks noGrp="1"/>
          </p:cNvSpPr>
          <p:nvPr>
            <p:ph type="pic" sz="quarter" idx="14"/>
          </p:nvPr>
        </p:nvSpPr>
        <p:spPr>
          <a:xfrm>
            <a:off x="736600" y="365125"/>
            <a:ext cx="2997200" cy="1781979"/>
          </a:xfrm>
        </p:spPr>
        <p:txBody>
          <a:bodyPr>
            <a:noAutofit/>
          </a:bodyPr>
          <a:lstStyle/>
          <a:p>
            <a:r>
              <a:rPr lang="en-US"/>
              <a:t>Click icon to add picture</a:t>
            </a:r>
            <a:endParaRPr lang="en-US" dirty="0"/>
          </a:p>
        </p:txBody>
      </p:sp>
      <p:sp>
        <p:nvSpPr>
          <p:cNvPr id="9" name="Picture Placeholder 4">
            <a:extLst>
              <a:ext uri="{FF2B5EF4-FFF2-40B4-BE49-F238E27FC236}">
                <a16:creationId xmlns:a16="http://schemas.microsoft.com/office/drawing/2014/main" id="{323519C8-24DE-471D-85A9-7A8AFACEC456}"/>
              </a:ext>
            </a:extLst>
          </p:cNvPr>
          <p:cNvSpPr>
            <a:spLocks noGrp="1"/>
          </p:cNvSpPr>
          <p:nvPr>
            <p:ph type="pic" sz="quarter" idx="15"/>
          </p:nvPr>
        </p:nvSpPr>
        <p:spPr>
          <a:xfrm>
            <a:off x="4051300" y="365125"/>
            <a:ext cx="2997200" cy="1781979"/>
          </a:xfrm>
        </p:spPr>
        <p:txBody>
          <a:bodyPr>
            <a:noAutofit/>
          </a:bodyPr>
          <a:lstStyle/>
          <a:p>
            <a:r>
              <a:rPr lang="en-US"/>
              <a:t>Click icon to add picture</a:t>
            </a:r>
            <a:endParaRPr lang="en-US" dirty="0"/>
          </a:p>
        </p:txBody>
      </p:sp>
      <p:sp>
        <p:nvSpPr>
          <p:cNvPr id="10" name="Picture Placeholder 4">
            <a:extLst>
              <a:ext uri="{FF2B5EF4-FFF2-40B4-BE49-F238E27FC236}">
                <a16:creationId xmlns:a16="http://schemas.microsoft.com/office/drawing/2014/main" id="{547F0F1E-7AF5-4B76-928C-7B28010C4F93}"/>
              </a:ext>
            </a:extLst>
          </p:cNvPr>
          <p:cNvSpPr>
            <a:spLocks noGrp="1"/>
          </p:cNvSpPr>
          <p:nvPr>
            <p:ph type="pic" sz="quarter" idx="16"/>
          </p:nvPr>
        </p:nvSpPr>
        <p:spPr>
          <a:xfrm>
            <a:off x="736600" y="2422525"/>
            <a:ext cx="2997200" cy="1781979"/>
          </a:xfrm>
        </p:spPr>
        <p:txBody>
          <a:bodyPr>
            <a:noAutofit/>
          </a:bodyPr>
          <a:lstStyle/>
          <a:p>
            <a:r>
              <a:rPr lang="en-US"/>
              <a:t>Click icon to add picture</a:t>
            </a:r>
            <a:endParaRPr lang="en-US" dirty="0"/>
          </a:p>
        </p:txBody>
      </p:sp>
      <p:sp>
        <p:nvSpPr>
          <p:cNvPr id="11" name="Picture Placeholder 4">
            <a:extLst>
              <a:ext uri="{FF2B5EF4-FFF2-40B4-BE49-F238E27FC236}">
                <a16:creationId xmlns:a16="http://schemas.microsoft.com/office/drawing/2014/main" id="{063D0E8E-9491-4AF0-918D-A0B782C5FD68}"/>
              </a:ext>
            </a:extLst>
          </p:cNvPr>
          <p:cNvSpPr>
            <a:spLocks noGrp="1"/>
          </p:cNvSpPr>
          <p:nvPr>
            <p:ph type="pic" sz="quarter" idx="17"/>
          </p:nvPr>
        </p:nvSpPr>
        <p:spPr>
          <a:xfrm>
            <a:off x="4051300" y="2422525"/>
            <a:ext cx="2997200" cy="1781979"/>
          </a:xfrm>
        </p:spPr>
        <p:txBody>
          <a:bodyPr>
            <a:noAutofit/>
          </a:bodyPr>
          <a:lstStyle/>
          <a:p>
            <a:r>
              <a:rPr lang="en-US"/>
              <a:t>Click icon to add picture</a:t>
            </a:r>
            <a:endParaRPr lang="en-US" dirty="0"/>
          </a:p>
        </p:txBody>
      </p:sp>
      <p:sp>
        <p:nvSpPr>
          <p:cNvPr id="12" name="Picture Placeholder 4">
            <a:extLst>
              <a:ext uri="{FF2B5EF4-FFF2-40B4-BE49-F238E27FC236}">
                <a16:creationId xmlns:a16="http://schemas.microsoft.com/office/drawing/2014/main" id="{042F54CB-9200-4D74-968A-0A3E5871D9E5}"/>
              </a:ext>
            </a:extLst>
          </p:cNvPr>
          <p:cNvSpPr>
            <a:spLocks noGrp="1"/>
          </p:cNvSpPr>
          <p:nvPr>
            <p:ph type="pic" sz="quarter" idx="18"/>
          </p:nvPr>
        </p:nvSpPr>
        <p:spPr>
          <a:xfrm>
            <a:off x="736600" y="4479925"/>
            <a:ext cx="2997200" cy="1781979"/>
          </a:xfrm>
        </p:spPr>
        <p:txBody>
          <a:bodyPr>
            <a:noAutofit/>
          </a:bodyPr>
          <a:lstStyle/>
          <a:p>
            <a:r>
              <a:rPr lang="en-US"/>
              <a:t>Click icon to add picture</a:t>
            </a:r>
            <a:endParaRPr lang="en-US" dirty="0"/>
          </a:p>
        </p:txBody>
      </p:sp>
      <p:sp>
        <p:nvSpPr>
          <p:cNvPr id="13" name="Picture Placeholder 4">
            <a:extLst>
              <a:ext uri="{FF2B5EF4-FFF2-40B4-BE49-F238E27FC236}">
                <a16:creationId xmlns:a16="http://schemas.microsoft.com/office/drawing/2014/main" id="{1D925119-27E3-496E-86BC-23416F94FB61}"/>
              </a:ext>
            </a:extLst>
          </p:cNvPr>
          <p:cNvSpPr>
            <a:spLocks noGrp="1"/>
          </p:cNvSpPr>
          <p:nvPr>
            <p:ph type="pic" sz="quarter" idx="19"/>
          </p:nvPr>
        </p:nvSpPr>
        <p:spPr>
          <a:xfrm>
            <a:off x="4051300" y="4479925"/>
            <a:ext cx="2997200" cy="1781979"/>
          </a:xfrm>
        </p:spPr>
        <p:txBody>
          <a:bodyPr>
            <a:noAutofit/>
          </a:bodyPr>
          <a:lstStyle/>
          <a:p>
            <a:r>
              <a:rPr lang="en-US"/>
              <a:t>Click icon to add picture</a:t>
            </a:r>
            <a:endParaRPr lang="en-US" dirty="0"/>
          </a:p>
        </p:txBody>
      </p:sp>
      <p:sp>
        <p:nvSpPr>
          <p:cNvPr id="4" name="Rectangle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p:nvPr>
        </p:nvSpPr>
        <p:spPr>
          <a:xfrm>
            <a:off x="594519" y="767791"/>
            <a:ext cx="11002962" cy="823913"/>
          </a:xfrm>
        </p:spPr>
        <p:txBody>
          <a:bodyPr>
            <a:noAutofit/>
          </a:bodyPr>
          <a:lstStyle>
            <a:lvl1pPr>
              <a:defRPr sz="4800" spc="300"/>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a:defRPr sz="1400" spc="300" baseline="0">
                <a:latin typeface="+mn-lt"/>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a:noAutofit/>
          </a:bodyPr>
          <a:lstStyle>
            <a:lvl1pPr marL="0" indent="0" algn="ctr">
              <a:buNone/>
              <a:defRPr sz="3200"/>
            </a:lvl1pPr>
          </a:lstStyle>
          <a:p>
            <a:pPr lvl="0"/>
            <a:r>
              <a:rPr lang="en-US" dirty="0"/>
              <a:t>CLICK TO EDIT MASTER TEXT STYLES</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p:nvPr>
        </p:nvSpPr>
        <p:spPr>
          <a:xfrm>
            <a:off x="6578601" y="1638300"/>
            <a:ext cx="5156200" cy="1892300"/>
          </a:xfrm>
        </p:spPr>
        <p:txBody>
          <a:bodyPr>
            <a:noAutofit/>
          </a:bodyPr>
          <a:lstStyle/>
          <a:p>
            <a:r>
              <a:rPr lang="en-US"/>
              <a:t>Click icon to add picture</a:t>
            </a:r>
            <a:endParaRPr lang="en-US" dirty="0"/>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p:nvPr>
        </p:nvSpPr>
        <p:spPr>
          <a:xfrm>
            <a:off x="469900" y="1638300"/>
            <a:ext cx="5156200" cy="1892300"/>
          </a:xfrm>
        </p:spPr>
        <p:txBody>
          <a:bodyPr>
            <a:noAutofit/>
          </a:bodyPr>
          <a:lstStyle/>
          <a:p>
            <a:r>
              <a:rPr lang="en-US"/>
              <a:t>Click icon to add picture</a:t>
            </a:r>
            <a:endParaRPr lang="en-US" dirty="0"/>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p:nvPr>
        </p:nvSpPr>
        <p:spPr>
          <a:xfrm>
            <a:off x="469107" y="3864355"/>
            <a:ext cx="5157787"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1" name="Content Placeholder 4">
            <a:extLst>
              <a:ext uri="{FF2B5EF4-FFF2-40B4-BE49-F238E27FC236}">
                <a16:creationId xmlns:a16="http://schemas.microsoft.com/office/drawing/2014/main" id="{FAEC14D1-0BEA-4D9A-9D96-A56B6A9B07AC}"/>
              </a:ext>
            </a:extLst>
          </p:cNvPr>
          <p:cNvSpPr>
            <a:spLocks noGrp="1"/>
          </p:cNvSpPr>
          <p:nvPr>
            <p:ph sz="half" idx="2"/>
          </p:nvPr>
        </p:nvSpPr>
        <p:spPr>
          <a:xfrm>
            <a:off x="469107" y="4531139"/>
            <a:ext cx="5157787"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p:nvPr>
        </p:nvSpPr>
        <p:spPr>
          <a:xfrm>
            <a:off x="6565107" y="3864355"/>
            <a:ext cx="5183188"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4" name="Content Placeholder 6">
            <a:extLst>
              <a:ext uri="{FF2B5EF4-FFF2-40B4-BE49-F238E27FC236}">
                <a16:creationId xmlns:a16="http://schemas.microsoft.com/office/drawing/2014/main" id="{438D6EEA-A0DB-4B5F-8F41-A9C1F2C094C0}"/>
              </a:ext>
            </a:extLst>
          </p:cNvPr>
          <p:cNvSpPr>
            <a:spLocks noGrp="1"/>
          </p:cNvSpPr>
          <p:nvPr>
            <p:ph sz="quarter" idx="4"/>
          </p:nvPr>
        </p:nvSpPr>
        <p:spPr>
          <a:xfrm>
            <a:off x="6565107" y="4531139"/>
            <a:ext cx="5183188"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28" name="Text Placeholder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69506"/>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Picture Placeholder 23">
            <a:extLst>
              <a:ext uri="{FF2B5EF4-FFF2-40B4-BE49-F238E27FC236}">
                <a16:creationId xmlns:a16="http://schemas.microsoft.com/office/drawing/2014/main" id="{2F2918FE-A84E-4303-AEF3-4FD66CDD733E}"/>
              </a:ext>
            </a:extLst>
          </p:cNvPr>
          <p:cNvSpPr>
            <a:spLocks noGrp="1"/>
          </p:cNvSpPr>
          <p:nvPr>
            <p:ph type="pic" sz="quarter" idx="10"/>
          </p:nvPr>
        </p:nvSpPr>
        <p:spPr>
          <a:xfrm>
            <a:off x="960438" y="1624013"/>
            <a:ext cx="3108325" cy="1892300"/>
          </a:xfrm>
        </p:spPr>
        <p:txBody>
          <a:bodyPr>
            <a:noAutofit/>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E2401025-9BC9-4BDD-97DA-CA763CF846BB}"/>
              </a:ext>
            </a:extLst>
          </p:cNvPr>
          <p:cNvSpPr>
            <a:spLocks noGrp="1"/>
          </p:cNvSpPr>
          <p:nvPr>
            <p:ph type="pic" sz="quarter" idx="11"/>
          </p:nvPr>
        </p:nvSpPr>
        <p:spPr>
          <a:xfrm>
            <a:off x="4542155" y="1623219"/>
            <a:ext cx="3108325" cy="1892300"/>
          </a:xfrm>
        </p:spPr>
        <p:txBody>
          <a:bodyPr>
            <a:noAutofit/>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B7C4AAB6-897A-4ABD-AD50-2D86B197E914}"/>
              </a:ext>
            </a:extLst>
          </p:cNvPr>
          <p:cNvSpPr>
            <a:spLocks noGrp="1"/>
          </p:cNvSpPr>
          <p:nvPr>
            <p:ph type="pic" sz="quarter" idx="12"/>
          </p:nvPr>
        </p:nvSpPr>
        <p:spPr>
          <a:xfrm>
            <a:off x="8122920" y="1623219"/>
            <a:ext cx="3108325" cy="1892300"/>
          </a:xfrm>
        </p:spPr>
        <p:txBody>
          <a:bodyPr>
            <a:noAutofit/>
          </a:bodyPr>
          <a:lstStyle/>
          <a:p>
            <a:r>
              <a:rPr lang="en-US"/>
              <a:t>Click icon to add picture</a:t>
            </a:r>
            <a:endParaRPr lang="en-US" dirty="0"/>
          </a:p>
        </p:txBody>
      </p:sp>
      <p:sp>
        <p:nvSpPr>
          <p:cNvPr id="29" name="Text Placeholder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7"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Slide Number Placeholder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microsoft.com/office/2007/relationships/hdphoto" Target="../media/hdphoto2.wdp"/></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abstract image">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a:stretch/>
        </p:blipFill>
        <p:spPr/>
      </p:pic>
      <p:sp>
        <p:nvSpPr>
          <p:cNvPr id="9" name="Title 8">
            <a:extLst>
              <a:ext uri="{FF2B5EF4-FFF2-40B4-BE49-F238E27FC236}">
                <a16:creationId xmlns:a16="http://schemas.microsoft.com/office/drawing/2014/main" id="{79DC1498-E692-42BA-B69F-6D37E6CFACA0}"/>
              </a:ext>
            </a:extLst>
          </p:cNvPr>
          <p:cNvSpPr>
            <a:spLocks noGrp="1"/>
          </p:cNvSpPr>
          <p:nvPr>
            <p:ph type="title"/>
          </p:nvPr>
        </p:nvSpPr>
        <p:spPr/>
        <p:txBody>
          <a:bodyPr/>
          <a:lstStyle/>
          <a:p>
            <a:r>
              <a:rPr lang="en-IN" dirty="0"/>
              <a:t>ONLINE CODE EDITOR</a:t>
            </a:r>
            <a:endParaRPr lang="en-US" dirty="0"/>
          </a:p>
        </p:txBody>
      </p:sp>
      <p:sp>
        <p:nvSpPr>
          <p:cNvPr id="3" name="Text Placeholder 2">
            <a:extLst>
              <a:ext uri="{FF2B5EF4-FFF2-40B4-BE49-F238E27FC236}">
                <a16:creationId xmlns:a16="http://schemas.microsoft.com/office/drawing/2014/main" id="{C0AE828D-1E63-455F-949D-0C5454A7FE88}"/>
              </a:ext>
            </a:extLst>
          </p:cNvPr>
          <p:cNvSpPr>
            <a:spLocks noGrp="1"/>
          </p:cNvSpPr>
          <p:nvPr>
            <p:ph type="body" sz="quarter" idx="12"/>
          </p:nvPr>
        </p:nvSpPr>
        <p:spPr/>
        <p:txBody>
          <a:bodyPr/>
          <a:lstStyle/>
          <a:p>
            <a:r>
              <a:rPr lang="en-IN" dirty="0"/>
              <a:t>Dated- 12/07/23</a:t>
            </a:r>
            <a:endParaRPr lang="en-US" dirty="0"/>
          </a:p>
        </p:txBody>
      </p:sp>
      <p:sp>
        <p:nvSpPr>
          <p:cNvPr id="7" name="Text Placeholder 6">
            <a:extLst>
              <a:ext uri="{FF2B5EF4-FFF2-40B4-BE49-F238E27FC236}">
                <a16:creationId xmlns:a16="http://schemas.microsoft.com/office/drawing/2014/main" id="{5D865526-EC39-4780-A2A8-274A80A5C19B}"/>
              </a:ext>
            </a:extLst>
          </p:cNvPr>
          <p:cNvSpPr>
            <a:spLocks noGrp="1"/>
          </p:cNvSpPr>
          <p:nvPr>
            <p:ph type="body" idx="1"/>
          </p:nvPr>
        </p:nvSpPr>
        <p:spPr>
          <a:xfrm>
            <a:off x="2724912" y="3608511"/>
            <a:ext cx="6940296" cy="1896564"/>
          </a:xfrm>
        </p:spPr>
        <p:txBody>
          <a:bodyPr/>
          <a:lstStyle/>
          <a:p>
            <a:r>
              <a:rPr lang="en-IN" sz="2800" b="1" dirty="0"/>
              <a:t>By-</a:t>
            </a:r>
            <a:r>
              <a:rPr lang="en-IN" sz="2800" dirty="0"/>
              <a:t> SHISHANK RAWAT</a:t>
            </a:r>
          </a:p>
          <a:p>
            <a:r>
              <a:rPr lang="en-IN" sz="2800" b="1" dirty="0"/>
              <a:t>MENTOR-</a:t>
            </a:r>
            <a:r>
              <a:rPr lang="en-IN" sz="2800" dirty="0"/>
              <a:t> Ms. TANUSHA MITTAL</a:t>
            </a:r>
            <a:endParaRPr lang="en-US" sz="2800" dirty="0"/>
          </a:p>
        </p:txBody>
      </p:sp>
    </p:spTree>
    <p:extLst>
      <p:ext uri="{BB962C8B-B14F-4D97-AF65-F5344CB8AC3E}">
        <p14:creationId xmlns:p14="http://schemas.microsoft.com/office/powerpoint/2010/main" val="3927832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DA247-2F35-4FB8-903D-FB32D7B852D9}"/>
              </a:ext>
            </a:extLst>
          </p:cNvPr>
          <p:cNvSpPr>
            <a:spLocks noGrp="1"/>
          </p:cNvSpPr>
          <p:nvPr>
            <p:ph type="title"/>
          </p:nvPr>
        </p:nvSpPr>
        <p:spPr>
          <a:xfrm>
            <a:off x="254000" y="24572"/>
            <a:ext cx="11661139" cy="798389"/>
          </a:xfrm>
        </p:spPr>
        <p:txBody>
          <a:bodyPr/>
          <a:lstStyle/>
          <a:p>
            <a:r>
              <a:rPr lang="en-IN" dirty="0"/>
              <a:t>What’s Next?</a:t>
            </a:r>
            <a:endParaRPr lang="en-US" dirty="0"/>
          </a:p>
        </p:txBody>
      </p:sp>
      <p:sp>
        <p:nvSpPr>
          <p:cNvPr id="3" name="Slide Number Placeholder 2">
            <a:extLst>
              <a:ext uri="{FF2B5EF4-FFF2-40B4-BE49-F238E27FC236}">
                <a16:creationId xmlns:a16="http://schemas.microsoft.com/office/drawing/2014/main" id="{FBDE7135-9153-4AEB-AC1F-4B951B7A76F2}"/>
              </a:ext>
            </a:extLst>
          </p:cNvPr>
          <p:cNvSpPr>
            <a:spLocks noGrp="1"/>
          </p:cNvSpPr>
          <p:nvPr>
            <p:ph type="sldNum" sz="quarter" idx="12"/>
          </p:nvPr>
        </p:nvSpPr>
        <p:spPr/>
        <p:txBody>
          <a:bodyPr/>
          <a:lstStyle/>
          <a:p>
            <a:fld id="{8C2E478F-E849-4A8C-AF1F-CBCC78A7CBFA}" type="slidenum">
              <a:rPr lang="en-US" smtClean="0"/>
              <a:t>10</a:t>
            </a:fld>
            <a:endParaRPr lang="en-US" dirty="0"/>
          </a:p>
        </p:txBody>
      </p:sp>
      <p:sp>
        <p:nvSpPr>
          <p:cNvPr id="5" name="Text Placeholder 4">
            <a:extLst>
              <a:ext uri="{FF2B5EF4-FFF2-40B4-BE49-F238E27FC236}">
                <a16:creationId xmlns:a16="http://schemas.microsoft.com/office/drawing/2014/main" id="{76882B10-95E3-3186-A1DD-4A1B04B44790}"/>
              </a:ext>
            </a:extLst>
          </p:cNvPr>
          <p:cNvSpPr>
            <a:spLocks noGrp="1"/>
          </p:cNvSpPr>
          <p:nvPr>
            <p:ph type="body" sz="quarter" idx="15"/>
          </p:nvPr>
        </p:nvSpPr>
        <p:spPr>
          <a:xfrm>
            <a:off x="254000" y="1380744"/>
            <a:ext cx="10929620" cy="4736592"/>
          </a:xfrm>
        </p:spPr>
        <p:txBody>
          <a:bodyPr/>
          <a:lstStyle/>
          <a:p>
            <a:r>
              <a:rPr lang="en-US" sz="1800" b="0" i="0" dirty="0">
                <a:solidFill>
                  <a:srgbClr val="000000"/>
                </a:solidFill>
                <a:effectLst/>
              </a:rPr>
              <a:t>While the current implementation of the online code editor has been successful, there are several areas for future improvement and expansion: </a:t>
            </a:r>
          </a:p>
          <a:p>
            <a:pPr marL="342900" indent="-342900">
              <a:buFont typeface="+mj-lt"/>
              <a:buAutoNum type="arabicPeriod"/>
            </a:pPr>
            <a:r>
              <a:rPr lang="en-US" dirty="0">
                <a:solidFill>
                  <a:srgbClr val="000000"/>
                </a:solidFill>
              </a:rPr>
              <a:t>Collaboration</a:t>
            </a:r>
          </a:p>
          <a:p>
            <a:pPr marL="342900" indent="-342900">
              <a:buFont typeface="+mj-lt"/>
              <a:buAutoNum type="arabicPeriod"/>
            </a:pPr>
            <a:r>
              <a:rPr lang="en-US" dirty="0">
                <a:solidFill>
                  <a:srgbClr val="000000"/>
                </a:solidFill>
              </a:rPr>
              <a:t>User Authentication / Authorization</a:t>
            </a:r>
          </a:p>
          <a:p>
            <a:pPr marL="342900" indent="-342900">
              <a:buFont typeface="+mj-lt"/>
              <a:buAutoNum type="arabicPeriod"/>
            </a:pPr>
            <a:r>
              <a:rPr lang="en-US" dirty="0">
                <a:solidFill>
                  <a:srgbClr val="000000"/>
                </a:solidFill>
              </a:rPr>
              <a:t>Code Persistence</a:t>
            </a:r>
          </a:p>
          <a:p>
            <a:pPr marL="342900" indent="-342900">
              <a:buFont typeface="+mj-lt"/>
              <a:buAutoNum type="arabicPeriod"/>
            </a:pPr>
            <a:r>
              <a:rPr lang="en-US" dirty="0">
                <a:solidFill>
                  <a:srgbClr val="000000"/>
                </a:solidFill>
              </a:rPr>
              <a:t>Expanded Language Support</a:t>
            </a:r>
          </a:p>
          <a:p>
            <a:pPr marL="342900" indent="-342900">
              <a:buFont typeface="+mj-lt"/>
              <a:buAutoNum type="arabicPeriod"/>
            </a:pPr>
            <a:r>
              <a:rPr lang="en-US" dirty="0">
                <a:solidFill>
                  <a:srgbClr val="000000"/>
                </a:solidFill>
              </a:rPr>
              <a:t>Integration with External API’s</a:t>
            </a:r>
          </a:p>
          <a:p>
            <a:r>
              <a:rPr lang="en-US" b="0" i="0" dirty="0">
                <a:solidFill>
                  <a:srgbClr val="000000"/>
                </a:solidFill>
                <a:effectLst/>
              </a:rPr>
              <a:t>By addressing these areas, the online code editor can evolve into a more comprehensive and user-friendly tool, offering enhanced collaboration, personalization, and an enriched coding experience. </a:t>
            </a:r>
            <a:endParaRPr lang="en-US" dirty="0"/>
          </a:p>
        </p:txBody>
      </p:sp>
    </p:spTree>
    <p:extLst>
      <p:ext uri="{BB962C8B-B14F-4D97-AF65-F5344CB8AC3E}">
        <p14:creationId xmlns:p14="http://schemas.microsoft.com/office/powerpoint/2010/main" val="2275462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p:txBody>
          <a:bodyPr/>
          <a:lstStyle/>
          <a:p>
            <a:r>
              <a:rPr lang="en-US" dirty="0"/>
              <a:t>INTRODUCTION</a:t>
            </a:r>
          </a:p>
        </p:txBody>
      </p:sp>
      <p:pic>
        <p:nvPicPr>
          <p:cNvPr id="5" name="Picture Placeholder 4" descr="table with various people working on their laptops">
            <a:extLst>
              <a:ext uri="{FF2B5EF4-FFF2-40B4-BE49-F238E27FC236}">
                <a16:creationId xmlns:a16="http://schemas.microsoft.com/office/drawing/2014/main" id="{A0280051-D7F1-4438-B815-F0FF4906D141}"/>
              </a:ext>
            </a:extLst>
          </p:cNvPr>
          <p:cNvPicPr>
            <a:picLocks noGrp="1" noChangeAspect="1"/>
          </p:cNvPicPr>
          <p:nvPr>
            <p:ph type="pic" sz="quarter" idx="14"/>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23617" r="23617"/>
          <a:stretch/>
        </p:blipFill>
        <p:spPr>
          <a:noFill/>
        </p:spPr>
      </p:pic>
      <p:sp>
        <p:nvSpPr>
          <p:cNvPr id="10" name="Text Placeholder 9">
            <a:extLst>
              <a:ext uri="{FF2B5EF4-FFF2-40B4-BE49-F238E27FC236}">
                <a16:creationId xmlns:a16="http://schemas.microsoft.com/office/drawing/2014/main" id="{255FA470-23EB-4512-8FFB-28DDAB08B002}"/>
              </a:ext>
            </a:extLst>
          </p:cNvPr>
          <p:cNvSpPr>
            <a:spLocks noGrp="1"/>
          </p:cNvSpPr>
          <p:nvPr>
            <p:ph type="body" sz="quarter" idx="16"/>
          </p:nvPr>
        </p:nvSpPr>
        <p:spPr>
          <a:xfrm>
            <a:off x="6225539" y="1546138"/>
            <a:ext cx="3017520" cy="464871"/>
          </a:xfrm>
        </p:spPr>
        <p:txBody>
          <a:bodyPr/>
          <a:lstStyle/>
          <a:p>
            <a:r>
              <a:rPr lang="en-IN" dirty="0"/>
              <a:t>ONLINE CODE EDITOR</a:t>
            </a:r>
            <a:endParaRPr lang="en-US" dirty="0"/>
          </a:p>
        </p:txBody>
      </p:sp>
      <p:sp>
        <p:nvSpPr>
          <p:cNvPr id="9" name="Content Placeholder 8">
            <a:extLst>
              <a:ext uri="{FF2B5EF4-FFF2-40B4-BE49-F238E27FC236}">
                <a16:creationId xmlns:a16="http://schemas.microsoft.com/office/drawing/2014/main" id="{256319DF-036A-473B-95D3-C5F6FF849FD4}"/>
              </a:ext>
            </a:extLst>
          </p:cNvPr>
          <p:cNvSpPr>
            <a:spLocks noGrp="1"/>
          </p:cNvSpPr>
          <p:nvPr>
            <p:ph idx="1"/>
          </p:nvPr>
        </p:nvSpPr>
        <p:spPr/>
        <p:txBody>
          <a:bodyPr>
            <a:normAutofit lnSpcReduction="10000"/>
          </a:bodyPr>
          <a:lstStyle/>
          <a:p>
            <a:pPr marL="0" indent="0">
              <a:buNone/>
            </a:pPr>
            <a:r>
              <a:rPr lang="en-US" b="0" i="0" dirty="0">
                <a:solidFill>
                  <a:srgbClr val="0C0F13"/>
                </a:solidFill>
                <a:effectLst/>
                <a:latin typeface="Univers" panose="020F0502020204030204" pitchFamily="34" charset="0"/>
              </a:rPr>
              <a:t>Online code editors are a valuable tool for developers of all levels. They allow you to write and run code in your browser without having to install any software. This makes them ideal for learning new languages, testing code, and collaborating with others.</a:t>
            </a:r>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2</a:t>
            </a:fld>
            <a:endParaRPr lang="en-US" dirty="0"/>
          </a:p>
        </p:txBody>
      </p:sp>
    </p:spTree>
    <p:extLst>
      <p:ext uri="{BB962C8B-B14F-4D97-AF65-F5344CB8AC3E}">
        <p14:creationId xmlns:p14="http://schemas.microsoft.com/office/powerpoint/2010/main" val="1325373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DA247-2F35-4FB8-903D-FB32D7B852D9}"/>
              </a:ext>
            </a:extLst>
          </p:cNvPr>
          <p:cNvSpPr>
            <a:spLocks noGrp="1"/>
          </p:cNvSpPr>
          <p:nvPr>
            <p:ph type="title"/>
          </p:nvPr>
        </p:nvSpPr>
        <p:spPr>
          <a:xfrm>
            <a:off x="254000" y="0"/>
            <a:ext cx="11661139" cy="1270000"/>
          </a:xfrm>
        </p:spPr>
        <p:txBody>
          <a:bodyPr/>
          <a:lstStyle/>
          <a:p>
            <a:r>
              <a:rPr lang="en-IN" dirty="0"/>
              <a:t>PROBLEM Statement</a:t>
            </a:r>
            <a:endParaRPr lang="en-US" dirty="0"/>
          </a:p>
        </p:txBody>
      </p:sp>
      <p:sp>
        <p:nvSpPr>
          <p:cNvPr id="3" name="Slide Number Placeholder 2">
            <a:extLst>
              <a:ext uri="{FF2B5EF4-FFF2-40B4-BE49-F238E27FC236}">
                <a16:creationId xmlns:a16="http://schemas.microsoft.com/office/drawing/2014/main" id="{FBDE7135-9153-4AEB-AC1F-4B951B7A76F2}"/>
              </a:ext>
            </a:extLst>
          </p:cNvPr>
          <p:cNvSpPr>
            <a:spLocks noGrp="1"/>
          </p:cNvSpPr>
          <p:nvPr>
            <p:ph type="sldNum" sz="quarter" idx="12"/>
          </p:nvPr>
        </p:nvSpPr>
        <p:spPr/>
        <p:txBody>
          <a:bodyPr/>
          <a:lstStyle/>
          <a:p>
            <a:fld id="{8C2E478F-E849-4A8C-AF1F-CBCC78A7CBFA}" type="slidenum">
              <a:rPr lang="en-US" smtClean="0"/>
              <a:t>3</a:t>
            </a:fld>
            <a:endParaRPr lang="en-US" dirty="0"/>
          </a:p>
        </p:txBody>
      </p:sp>
      <p:sp>
        <p:nvSpPr>
          <p:cNvPr id="5" name="Text Placeholder 4">
            <a:extLst>
              <a:ext uri="{FF2B5EF4-FFF2-40B4-BE49-F238E27FC236}">
                <a16:creationId xmlns:a16="http://schemas.microsoft.com/office/drawing/2014/main" id="{76882B10-95E3-3186-A1DD-4A1B04B44790}"/>
              </a:ext>
            </a:extLst>
          </p:cNvPr>
          <p:cNvSpPr>
            <a:spLocks noGrp="1"/>
          </p:cNvSpPr>
          <p:nvPr>
            <p:ph type="body" sz="quarter" idx="15"/>
          </p:nvPr>
        </p:nvSpPr>
        <p:spPr>
          <a:xfrm>
            <a:off x="254000" y="1270000"/>
            <a:ext cx="10929620" cy="4607763"/>
          </a:xfrm>
        </p:spPr>
        <p:txBody>
          <a:bodyPr/>
          <a:lstStyle/>
          <a:p>
            <a:pPr marL="285750" indent="-285750">
              <a:buFont typeface="Arial" panose="020B0604020202020204" pitchFamily="34" charset="0"/>
              <a:buChar char="•"/>
            </a:pPr>
            <a:r>
              <a:rPr lang="en-US" b="0" i="0" dirty="0">
                <a:solidFill>
                  <a:srgbClr val="0C0F13"/>
                </a:solidFill>
                <a:effectLst/>
                <a:latin typeface="Univers" panose="020B0503020202020204" pitchFamily="34" charset="0"/>
              </a:rPr>
              <a:t>Existing online code editors are often lacking in features or have a poor user experience. This can make it difficult for developers to use them effectively. For example, some online code editors do not support syntax highlighting, which can make it difficult to read and understand code. Other online code editors have a complex user interface that can be difficult to learn and use.</a:t>
            </a:r>
          </a:p>
          <a:p>
            <a:pPr marL="285750" indent="-285750">
              <a:buFont typeface="Arial" panose="020B0604020202020204" pitchFamily="34" charset="0"/>
              <a:buChar char="•"/>
            </a:pPr>
            <a:r>
              <a:rPr lang="en-US" b="0" i="0" dirty="0">
                <a:solidFill>
                  <a:srgbClr val="0C0F13"/>
                </a:solidFill>
                <a:effectLst/>
                <a:latin typeface="Univers" panose="020B0503020202020204" pitchFamily="34" charset="0"/>
              </a:rPr>
              <a:t>The goal of this work is to build an online code editor that is feature-rich and has a great user experience. The editor will be built using React, a popular JavaScript library for building user interfaces.</a:t>
            </a:r>
            <a:endParaRPr lang="en-US" dirty="0"/>
          </a:p>
        </p:txBody>
      </p:sp>
    </p:spTree>
    <p:extLst>
      <p:ext uri="{BB962C8B-B14F-4D97-AF65-F5344CB8AC3E}">
        <p14:creationId xmlns:p14="http://schemas.microsoft.com/office/powerpoint/2010/main" val="869470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DA247-2F35-4FB8-903D-FB32D7B852D9}"/>
              </a:ext>
            </a:extLst>
          </p:cNvPr>
          <p:cNvSpPr>
            <a:spLocks noGrp="1"/>
          </p:cNvSpPr>
          <p:nvPr>
            <p:ph type="title"/>
          </p:nvPr>
        </p:nvSpPr>
        <p:spPr>
          <a:xfrm>
            <a:off x="254000" y="0"/>
            <a:ext cx="11661139" cy="980237"/>
          </a:xfrm>
        </p:spPr>
        <p:txBody>
          <a:bodyPr/>
          <a:lstStyle/>
          <a:p>
            <a:r>
              <a:rPr lang="en-IN" dirty="0"/>
              <a:t>methodology</a:t>
            </a:r>
            <a:endParaRPr lang="en-US" dirty="0"/>
          </a:p>
        </p:txBody>
      </p:sp>
      <p:sp>
        <p:nvSpPr>
          <p:cNvPr id="3" name="Slide Number Placeholder 2">
            <a:extLst>
              <a:ext uri="{FF2B5EF4-FFF2-40B4-BE49-F238E27FC236}">
                <a16:creationId xmlns:a16="http://schemas.microsoft.com/office/drawing/2014/main" id="{FBDE7135-9153-4AEB-AC1F-4B951B7A76F2}"/>
              </a:ext>
            </a:extLst>
          </p:cNvPr>
          <p:cNvSpPr>
            <a:spLocks noGrp="1"/>
          </p:cNvSpPr>
          <p:nvPr>
            <p:ph type="sldNum" sz="quarter" idx="12"/>
          </p:nvPr>
        </p:nvSpPr>
        <p:spPr/>
        <p:txBody>
          <a:bodyPr/>
          <a:lstStyle/>
          <a:p>
            <a:fld id="{8C2E478F-E849-4A8C-AF1F-CBCC78A7CBFA}" type="slidenum">
              <a:rPr lang="en-US" smtClean="0"/>
              <a:t>4</a:t>
            </a:fld>
            <a:endParaRPr lang="en-US" dirty="0"/>
          </a:p>
        </p:txBody>
      </p:sp>
      <p:sp>
        <p:nvSpPr>
          <p:cNvPr id="5" name="Text Placeholder 4">
            <a:extLst>
              <a:ext uri="{FF2B5EF4-FFF2-40B4-BE49-F238E27FC236}">
                <a16:creationId xmlns:a16="http://schemas.microsoft.com/office/drawing/2014/main" id="{76882B10-95E3-3186-A1DD-4A1B04B44790}"/>
              </a:ext>
            </a:extLst>
          </p:cNvPr>
          <p:cNvSpPr>
            <a:spLocks noGrp="1"/>
          </p:cNvSpPr>
          <p:nvPr>
            <p:ph type="body" sz="quarter" idx="15"/>
          </p:nvPr>
        </p:nvSpPr>
        <p:spPr>
          <a:xfrm>
            <a:off x="254000" y="1216152"/>
            <a:ext cx="10929620" cy="4901184"/>
          </a:xfrm>
        </p:spPr>
        <p:txBody>
          <a:bodyPr/>
          <a:lstStyle/>
          <a:p>
            <a:pPr marL="285750" indent="-285750">
              <a:buFont typeface="Arial" panose="020B0604020202020204" pitchFamily="34" charset="0"/>
              <a:buChar char="•"/>
            </a:pPr>
            <a:r>
              <a:rPr lang="en-US" sz="1600" b="1" i="0" dirty="0">
                <a:solidFill>
                  <a:srgbClr val="000000"/>
                </a:solidFill>
                <a:effectLst/>
                <a:latin typeface="Calibri" panose="020F0502020204030204" pitchFamily="34" charset="0"/>
              </a:rPr>
              <a:t>Requirements</a:t>
            </a:r>
            <a:r>
              <a:rPr lang="en-US" sz="1600" b="0" i="0" dirty="0">
                <a:solidFill>
                  <a:srgbClr val="000000"/>
                </a:solidFill>
                <a:effectLst/>
                <a:latin typeface="Calibri" panose="020F0502020204030204" pitchFamily="34" charset="0"/>
              </a:rPr>
              <a:t> </a:t>
            </a:r>
            <a:r>
              <a:rPr lang="en-US" sz="1600" b="1" i="0" dirty="0">
                <a:solidFill>
                  <a:srgbClr val="000000"/>
                </a:solidFill>
                <a:effectLst/>
                <a:latin typeface="Calibri" panose="020F0502020204030204" pitchFamily="34" charset="0"/>
              </a:rPr>
              <a:t>Analysis</a:t>
            </a:r>
            <a:r>
              <a:rPr lang="en-US" sz="1600" b="0" i="0" dirty="0">
                <a:solidFill>
                  <a:srgbClr val="000000"/>
                </a:solidFill>
                <a:effectLst/>
                <a:latin typeface="Calibri" panose="020F0502020204030204" pitchFamily="34" charset="0"/>
              </a:rPr>
              <a:t>: I conducted a comprehensive analysis of the requirements to identify the essential features and functionalities expected from the online code editor. This involved understanding my own needs as a developer, such as syntax highlighting, code completion, and error detection. </a:t>
            </a:r>
          </a:p>
          <a:p>
            <a:pPr marL="285750" indent="-285750">
              <a:buFont typeface="Arial" panose="020B0604020202020204" pitchFamily="34" charset="0"/>
              <a:buChar char="•"/>
            </a:pPr>
            <a:r>
              <a:rPr lang="en-US" sz="1600" b="1" i="0" dirty="0">
                <a:solidFill>
                  <a:srgbClr val="000000"/>
                </a:solidFill>
                <a:effectLst/>
                <a:latin typeface="Calibri" panose="020F0502020204030204" pitchFamily="34" charset="0"/>
              </a:rPr>
              <a:t>Technology</a:t>
            </a:r>
            <a:r>
              <a:rPr lang="en-US" sz="1600" b="0" i="0" dirty="0">
                <a:solidFill>
                  <a:srgbClr val="000000"/>
                </a:solidFill>
                <a:effectLst/>
                <a:latin typeface="Calibri" panose="020F0502020204030204" pitchFamily="34" charset="0"/>
              </a:rPr>
              <a:t> </a:t>
            </a:r>
            <a:r>
              <a:rPr lang="en-US" sz="1600" b="1" i="0" dirty="0">
                <a:solidFill>
                  <a:srgbClr val="000000"/>
                </a:solidFill>
                <a:effectLst/>
                <a:latin typeface="Calibri" panose="020F0502020204030204" pitchFamily="34" charset="0"/>
              </a:rPr>
              <a:t>Selection</a:t>
            </a:r>
            <a:r>
              <a:rPr lang="en-US" sz="1600" b="0" i="0" dirty="0">
                <a:solidFill>
                  <a:srgbClr val="000000"/>
                </a:solidFill>
                <a:effectLst/>
                <a:latin typeface="Calibri" panose="020F0502020204030204" pitchFamily="34" charset="0"/>
              </a:rPr>
              <a:t>: I chose React, a JavaScript library for building user interfaces, as the primary technology for my code editor. React offers a component-based architecture, which allowed me to create modular and reusable code components. This technology choice facilitated the development of a dynamic and responsive user interface, enabling a seamless editing experience for myself. </a:t>
            </a:r>
          </a:p>
          <a:p>
            <a:pPr marL="285750" indent="-285750">
              <a:buFont typeface="Arial" panose="020B0604020202020204" pitchFamily="34" charset="0"/>
              <a:buChar char="•"/>
            </a:pPr>
            <a:r>
              <a:rPr lang="en-US" sz="1600" dirty="0">
                <a:solidFill>
                  <a:srgbClr val="000000"/>
                </a:solidFill>
                <a:latin typeface="Calibri" panose="020F0502020204030204" pitchFamily="34" charset="0"/>
              </a:rPr>
              <a:t> </a:t>
            </a:r>
            <a:r>
              <a:rPr lang="en-US" sz="1600" b="1" i="0" dirty="0">
                <a:solidFill>
                  <a:srgbClr val="000000"/>
                </a:solidFill>
                <a:effectLst/>
                <a:latin typeface="Calibri" panose="020F0502020204030204" pitchFamily="34" charset="0"/>
              </a:rPr>
              <a:t>Architectural</a:t>
            </a:r>
            <a:r>
              <a:rPr lang="en-US" sz="1600" b="0" i="0" dirty="0">
                <a:solidFill>
                  <a:srgbClr val="000000"/>
                </a:solidFill>
                <a:effectLst/>
                <a:latin typeface="Calibri" panose="020F0502020204030204" pitchFamily="34" charset="0"/>
              </a:rPr>
              <a:t> </a:t>
            </a:r>
            <a:r>
              <a:rPr lang="en-US" sz="1600" b="1" i="0" dirty="0">
                <a:solidFill>
                  <a:srgbClr val="000000"/>
                </a:solidFill>
                <a:effectLst/>
                <a:latin typeface="Calibri" panose="020F0502020204030204" pitchFamily="34" charset="0"/>
              </a:rPr>
              <a:t>Design</a:t>
            </a:r>
            <a:r>
              <a:rPr lang="en-US" sz="1600" b="0" i="0" dirty="0">
                <a:solidFill>
                  <a:srgbClr val="000000"/>
                </a:solidFill>
                <a:effectLst/>
                <a:latin typeface="Calibri" panose="020F0502020204030204" pitchFamily="34" charset="0"/>
              </a:rPr>
              <a:t>: I designed the code editor using a component-driven approach, leveraging the capabilities of React. I implemented different features and functionalities as modular components, ensuring code reusability and maintainability. </a:t>
            </a:r>
            <a:endParaRPr lang="en-US" sz="1600" dirty="0"/>
          </a:p>
        </p:txBody>
      </p:sp>
    </p:spTree>
    <p:extLst>
      <p:ext uri="{BB962C8B-B14F-4D97-AF65-F5344CB8AC3E}">
        <p14:creationId xmlns:p14="http://schemas.microsoft.com/office/powerpoint/2010/main" val="469539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DA247-2F35-4FB8-903D-FB32D7B852D9}"/>
              </a:ext>
            </a:extLst>
          </p:cNvPr>
          <p:cNvSpPr>
            <a:spLocks noGrp="1"/>
          </p:cNvSpPr>
          <p:nvPr>
            <p:ph type="title"/>
          </p:nvPr>
        </p:nvSpPr>
        <p:spPr>
          <a:xfrm>
            <a:off x="254000" y="0"/>
            <a:ext cx="11661139" cy="980237"/>
          </a:xfrm>
        </p:spPr>
        <p:txBody>
          <a:bodyPr/>
          <a:lstStyle/>
          <a:p>
            <a:r>
              <a:rPr lang="en-IN" dirty="0"/>
              <a:t>methodology</a:t>
            </a:r>
            <a:endParaRPr lang="en-US" dirty="0"/>
          </a:p>
        </p:txBody>
      </p:sp>
      <p:sp>
        <p:nvSpPr>
          <p:cNvPr id="3" name="Slide Number Placeholder 2">
            <a:extLst>
              <a:ext uri="{FF2B5EF4-FFF2-40B4-BE49-F238E27FC236}">
                <a16:creationId xmlns:a16="http://schemas.microsoft.com/office/drawing/2014/main" id="{FBDE7135-9153-4AEB-AC1F-4B951B7A76F2}"/>
              </a:ext>
            </a:extLst>
          </p:cNvPr>
          <p:cNvSpPr>
            <a:spLocks noGrp="1"/>
          </p:cNvSpPr>
          <p:nvPr>
            <p:ph type="sldNum" sz="quarter" idx="12"/>
          </p:nvPr>
        </p:nvSpPr>
        <p:spPr/>
        <p:txBody>
          <a:bodyPr/>
          <a:lstStyle/>
          <a:p>
            <a:fld id="{8C2E478F-E849-4A8C-AF1F-CBCC78A7CBFA}" type="slidenum">
              <a:rPr lang="en-US" smtClean="0"/>
              <a:t>5</a:t>
            </a:fld>
            <a:endParaRPr lang="en-US" dirty="0"/>
          </a:p>
        </p:txBody>
      </p:sp>
      <p:sp>
        <p:nvSpPr>
          <p:cNvPr id="5" name="Text Placeholder 4">
            <a:extLst>
              <a:ext uri="{FF2B5EF4-FFF2-40B4-BE49-F238E27FC236}">
                <a16:creationId xmlns:a16="http://schemas.microsoft.com/office/drawing/2014/main" id="{76882B10-95E3-3186-A1DD-4A1B04B44790}"/>
              </a:ext>
            </a:extLst>
          </p:cNvPr>
          <p:cNvSpPr>
            <a:spLocks noGrp="1"/>
          </p:cNvSpPr>
          <p:nvPr>
            <p:ph type="body" sz="quarter" idx="15"/>
          </p:nvPr>
        </p:nvSpPr>
        <p:spPr>
          <a:xfrm>
            <a:off x="254000" y="1161288"/>
            <a:ext cx="10929620" cy="4716476"/>
          </a:xfrm>
        </p:spPr>
        <p:txBody>
          <a:bodyPr/>
          <a:lstStyle/>
          <a:p>
            <a:pPr marL="285750" indent="-285750">
              <a:buFont typeface="Arial" panose="020B0604020202020204" pitchFamily="34" charset="0"/>
              <a:buChar char="•"/>
            </a:pPr>
            <a:r>
              <a:rPr lang="en-US" sz="1800" b="1" i="0" dirty="0">
                <a:solidFill>
                  <a:srgbClr val="000000"/>
                </a:solidFill>
                <a:effectLst/>
                <a:latin typeface="Calibri" panose="020F0502020204030204" pitchFamily="34" charset="0"/>
              </a:rPr>
              <a:t>Integration</a:t>
            </a:r>
            <a:r>
              <a:rPr lang="en-US" sz="1800" b="0" i="0" dirty="0">
                <a:solidFill>
                  <a:srgbClr val="000000"/>
                </a:solidFill>
                <a:effectLst/>
                <a:latin typeface="Calibri" panose="020F0502020204030204" pitchFamily="34" charset="0"/>
              </a:rPr>
              <a:t> </a:t>
            </a:r>
            <a:r>
              <a:rPr lang="en-US" sz="1800" b="1" i="0" dirty="0">
                <a:solidFill>
                  <a:srgbClr val="000000"/>
                </a:solidFill>
                <a:effectLst/>
                <a:latin typeface="Calibri" panose="020F0502020204030204" pitchFamily="34" charset="0"/>
              </a:rPr>
              <a:t>with</a:t>
            </a:r>
            <a:r>
              <a:rPr lang="en-US" sz="1800" b="0" i="0" dirty="0">
                <a:solidFill>
                  <a:srgbClr val="000000"/>
                </a:solidFill>
                <a:effectLst/>
                <a:latin typeface="Calibri" panose="020F0502020204030204" pitchFamily="34" charset="0"/>
              </a:rPr>
              <a:t> </a:t>
            </a:r>
            <a:r>
              <a:rPr lang="en-US" sz="1800" b="1" i="0" dirty="0">
                <a:solidFill>
                  <a:srgbClr val="000000"/>
                </a:solidFill>
                <a:effectLst/>
                <a:latin typeface="Calibri" panose="020F0502020204030204" pitchFamily="34" charset="0"/>
              </a:rPr>
              <a:t>External</a:t>
            </a:r>
            <a:r>
              <a:rPr lang="en-US" sz="1800" b="0" i="0" dirty="0">
                <a:solidFill>
                  <a:srgbClr val="000000"/>
                </a:solidFill>
                <a:effectLst/>
                <a:latin typeface="Calibri" panose="020F0502020204030204" pitchFamily="34" charset="0"/>
              </a:rPr>
              <a:t> </a:t>
            </a:r>
            <a:r>
              <a:rPr lang="en-US" sz="1800" b="1" i="0" dirty="0">
                <a:solidFill>
                  <a:srgbClr val="000000"/>
                </a:solidFill>
                <a:effectLst/>
                <a:latin typeface="Calibri" panose="020F0502020204030204" pitchFamily="34" charset="0"/>
              </a:rPr>
              <a:t>Libraries</a:t>
            </a:r>
            <a:r>
              <a:rPr lang="en-US" sz="1800" b="0" i="0" dirty="0">
                <a:solidFill>
                  <a:srgbClr val="000000"/>
                </a:solidFill>
                <a:effectLst/>
                <a:latin typeface="Calibri" panose="020F0502020204030204" pitchFamily="34" charset="0"/>
              </a:rPr>
              <a:t>: To enhance the functionality and user experience of the code editor, I integrated external libraries, including:</a:t>
            </a:r>
          </a:p>
          <a:p>
            <a:r>
              <a:rPr lang="en-US" sz="1600" dirty="0"/>
              <a:t>   Monaco Editor, React-Select, Judge0 API, Tailwind CSS.</a:t>
            </a:r>
          </a:p>
          <a:p>
            <a:pPr marL="285750" indent="-285750">
              <a:buFont typeface="Arial" panose="020B0604020202020204" pitchFamily="34" charset="0"/>
              <a:buChar char="•"/>
            </a:pPr>
            <a:r>
              <a:rPr lang="en-US" sz="1800" b="1" i="0" dirty="0">
                <a:solidFill>
                  <a:srgbClr val="000000"/>
                </a:solidFill>
                <a:effectLst/>
                <a:latin typeface="Calibri" panose="020F0502020204030204" pitchFamily="34" charset="0"/>
              </a:rPr>
              <a:t>Testing</a:t>
            </a:r>
            <a:r>
              <a:rPr lang="en-US" sz="1800" b="0" i="0" dirty="0">
                <a:solidFill>
                  <a:srgbClr val="000000"/>
                </a:solidFill>
                <a:effectLst/>
                <a:latin typeface="Calibri" panose="020F0502020204030204" pitchFamily="34" charset="0"/>
              </a:rPr>
              <a:t> </a:t>
            </a:r>
            <a:r>
              <a:rPr lang="en-US" sz="1800" b="1" i="0" dirty="0">
                <a:solidFill>
                  <a:srgbClr val="000000"/>
                </a:solidFill>
                <a:effectLst/>
                <a:latin typeface="Calibri" panose="020F0502020204030204" pitchFamily="34" charset="0"/>
              </a:rPr>
              <a:t>and</a:t>
            </a:r>
            <a:r>
              <a:rPr lang="en-US" sz="1800" b="0" i="0" dirty="0">
                <a:solidFill>
                  <a:srgbClr val="000000"/>
                </a:solidFill>
                <a:effectLst/>
                <a:latin typeface="Calibri" panose="020F0502020204030204" pitchFamily="34" charset="0"/>
              </a:rPr>
              <a:t> </a:t>
            </a:r>
            <a:r>
              <a:rPr lang="en-US" sz="1800" b="1" i="0" dirty="0">
                <a:solidFill>
                  <a:srgbClr val="000000"/>
                </a:solidFill>
                <a:effectLst/>
                <a:latin typeface="Calibri" panose="020F0502020204030204" pitchFamily="34" charset="0"/>
              </a:rPr>
              <a:t>Debugging</a:t>
            </a:r>
            <a:r>
              <a:rPr lang="en-US" sz="1800" b="0" i="0" dirty="0">
                <a:solidFill>
                  <a:srgbClr val="000000"/>
                </a:solidFill>
                <a:effectLst/>
                <a:latin typeface="Calibri" panose="020F0502020204030204" pitchFamily="34" charset="0"/>
              </a:rPr>
              <a:t>: I employed rigorous testing and debugging processes to ensure the stability and reliability of the code editor. I performed unit testing on individual components to verify their functionality, while integration testing was conducted to ensure smooth interactions between different components.</a:t>
            </a:r>
            <a:endParaRPr lang="en-US" sz="1600" dirty="0"/>
          </a:p>
        </p:txBody>
      </p:sp>
    </p:spTree>
    <p:extLst>
      <p:ext uri="{BB962C8B-B14F-4D97-AF65-F5344CB8AC3E}">
        <p14:creationId xmlns:p14="http://schemas.microsoft.com/office/powerpoint/2010/main" val="1118411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DA247-2F35-4FB8-903D-FB32D7B852D9}"/>
              </a:ext>
            </a:extLst>
          </p:cNvPr>
          <p:cNvSpPr>
            <a:spLocks noGrp="1"/>
          </p:cNvSpPr>
          <p:nvPr>
            <p:ph type="title"/>
          </p:nvPr>
        </p:nvSpPr>
        <p:spPr>
          <a:xfrm>
            <a:off x="254000" y="-301752"/>
            <a:ext cx="11661139" cy="1124713"/>
          </a:xfrm>
        </p:spPr>
        <p:txBody>
          <a:bodyPr/>
          <a:lstStyle/>
          <a:p>
            <a:r>
              <a:rPr lang="en-IN" dirty="0"/>
              <a:t>RESULTS And Discussion</a:t>
            </a:r>
            <a:endParaRPr lang="en-US" dirty="0"/>
          </a:p>
        </p:txBody>
      </p:sp>
      <p:sp>
        <p:nvSpPr>
          <p:cNvPr id="3" name="Slide Number Placeholder 2">
            <a:extLst>
              <a:ext uri="{FF2B5EF4-FFF2-40B4-BE49-F238E27FC236}">
                <a16:creationId xmlns:a16="http://schemas.microsoft.com/office/drawing/2014/main" id="{FBDE7135-9153-4AEB-AC1F-4B951B7A76F2}"/>
              </a:ext>
            </a:extLst>
          </p:cNvPr>
          <p:cNvSpPr>
            <a:spLocks noGrp="1"/>
          </p:cNvSpPr>
          <p:nvPr>
            <p:ph type="sldNum" sz="quarter" idx="12"/>
          </p:nvPr>
        </p:nvSpPr>
        <p:spPr/>
        <p:txBody>
          <a:bodyPr/>
          <a:lstStyle/>
          <a:p>
            <a:fld id="{8C2E478F-E849-4A8C-AF1F-CBCC78A7CBFA}" type="slidenum">
              <a:rPr lang="en-US" smtClean="0"/>
              <a:t>6</a:t>
            </a:fld>
            <a:endParaRPr lang="en-US" dirty="0"/>
          </a:p>
        </p:txBody>
      </p:sp>
      <p:sp>
        <p:nvSpPr>
          <p:cNvPr id="5" name="Text Placeholder 4">
            <a:extLst>
              <a:ext uri="{FF2B5EF4-FFF2-40B4-BE49-F238E27FC236}">
                <a16:creationId xmlns:a16="http://schemas.microsoft.com/office/drawing/2014/main" id="{76882B10-95E3-3186-A1DD-4A1B04B44790}"/>
              </a:ext>
            </a:extLst>
          </p:cNvPr>
          <p:cNvSpPr>
            <a:spLocks noGrp="1"/>
          </p:cNvSpPr>
          <p:nvPr>
            <p:ph type="body" sz="quarter" idx="15"/>
          </p:nvPr>
        </p:nvSpPr>
        <p:spPr>
          <a:xfrm>
            <a:off x="254000" y="822961"/>
            <a:ext cx="10929620" cy="5294375"/>
          </a:xfrm>
        </p:spPr>
        <p:txBody>
          <a:bodyPr/>
          <a:lstStyle/>
          <a:p>
            <a:pPr marL="285750" indent="-285750">
              <a:buFont typeface="Arial" panose="020B0604020202020204" pitchFamily="34" charset="0"/>
              <a:buChar char="•"/>
            </a:pPr>
            <a:r>
              <a:rPr lang="en-US" sz="1800" b="1" i="0" dirty="0">
                <a:solidFill>
                  <a:srgbClr val="000000"/>
                </a:solidFill>
                <a:effectLst/>
                <a:latin typeface="Calibri" panose="020F0502020204030204" pitchFamily="34" charset="0"/>
              </a:rPr>
              <a:t>User Interface and Editor Functionality:</a:t>
            </a:r>
            <a:r>
              <a:rPr lang="en-US" sz="1800" b="0" i="0" dirty="0">
                <a:solidFill>
                  <a:srgbClr val="000000"/>
                </a:solidFill>
                <a:effectLst/>
                <a:latin typeface="Calibri" panose="020F0502020204030204" pitchFamily="34" charset="0"/>
              </a:rPr>
              <a:t> The developed code editor exhibited an intuitive and user-friendly interface, allowing developers to seamlessly write and edit code. The user interface, designed with the help of Tailwind CSS, provided a clean and responsive layout, ensuring optimal readability and usability.</a:t>
            </a:r>
          </a:p>
          <a:p>
            <a:pPr marL="285750" indent="-285750">
              <a:buFont typeface="Arial" panose="020B0604020202020204" pitchFamily="34" charset="0"/>
              <a:buChar char="•"/>
            </a:pPr>
            <a:r>
              <a:rPr lang="en-US" sz="1800" b="1" i="0" dirty="0">
                <a:solidFill>
                  <a:srgbClr val="000000"/>
                </a:solidFill>
                <a:effectLst/>
                <a:latin typeface="Calibri" panose="020F0502020204030204" pitchFamily="34" charset="0"/>
              </a:rPr>
              <a:t>Code Execution and Testing:</a:t>
            </a:r>
            <a:r>
              <a:rPr lang="en-US" sz="1800" b="0" i="0" dirty="0">
                <a:solidFill>
                  <a:srgbClr val="000000"/>
                </a:solidFill>
                <a:effectLst/>
                <a:latin typeface="Calibri" panose="020F0502020204030204" pitchFamily="34" charset="0"/>
              </a:rPr>
              <a:t> The integration of the </a:t>
            </a:r>
            <a:r>
              <a:rPr lang="en-US" sz="1800" b="1" i="0" dirty="0">
                <a:solidFill>
                  <a:srgbClr val="000000"/>
                </a:solidFill>
                <a:effectLst/>
                <a:latin typeface="Calibri" panose="020F0502020204030204" pitchFamily="34" charset="0"/>
              </a:rPr>
              <a:t>JUDGE0 API</a:t>
            </a:r>
            <a:r>
              <a:rPr lang="en-US" sz="1800" b="0" i="0" dirty="0">
                <a:solidFill>
                  <a:srgbClr val="000000"/>
                </a:solidFill>
                <a:effectLst/>
                <a:latin typeface="Calibri" panose="020F0502020204030204" pitchFamily="34" charset="0"/>
              </a:rPr>
              <a:t> from </a:t>
            </a:r>
            <a:r>
              <a:rPr lang="en-US" sz="1800" b="1" i="0" dirty="0">
                <a:solidFill>
                  <a:srgbClr val="000000"/>
                </a:solidFill>
                <a:effectLst/>
                <a:latin typeface="Calibri" panose="020F0502020204030204" pitchFamily="34" charset="0"/>
              </a:rPr>
              <a:t>RAPID</a:t>
            </a:r>
            <a:r>
              <a:rPr lang="en-US" sz="1800" b="0" i="0" dirty="0">
                <a:solidFill>
                  <a:srgbClr val="000000"/>
                </a:solidFill>
                <a:effectLst/>
                <a:latin typeface="Calibri" panose="020F0502020204030204" pitchFamily="34" charset="0"/>
              </a:rPr>
              <a:t> </a:t>
            </a:r>
            <a:r>
              <a:rPr lang="en-US" sz="1800" b="1" i="0" dirty="0">
                <a:solidFill>
                  <a:srgbClr val="000000"/>
                </a:solidFill>
                <a:effectLst/>
                <a:latin typeface="Calibri" panose="020F0502020204030204" pitchFamily="34" charset="0"/>
              </a:rPr>
              <a:t>API</a:t>
            </a:r>
            <a:r>
              <a:rPr lang="en-US" sz="1800" b="0" i="0" dirty="0">
                <a:solidFill>
                  <a:srgbClr val="000000"/>
                </a:solidFill>
                <a:effectLst/>
                <a:latin typeface="Calibri" panose="020F0502020204030204" pitchFamily="34" charset="0"/>
              </a:rPr>
              <a:t> facilitated code execution and testing directly within the code editor. Developers were able to execute their code and view the output without leaving the editor interface.</a:t>
            </a:r>
          </a:p>
          <a:p>
            <a:pPr marL="285750" indent="-285750">
              <a:buFont typeface="Arial" panose="020B0604020202020204" pitchFamily="34" charset="0"/>
              <a:buChar char="•"/>
            </a:pPr>
            <a:r>
              <a:rPr lang="en-US" sz="1800" b="1" i="0" dirty="0">
                <a:solidFill>
                  <a:srgbClr val="000000"/>
                </a:solidFill>
                <a:effectLst/>
                <a:latin typeface="Calibri" panose="020F0502020204030204" pitchFamily="34" charset="0"/>
              </a:rPr>
              <a:t>Syntax Highlighting and Error Detection:</a:t>
            </a:r>
            <a:r>
              <a:rPr lang="en-US" sz="1800" b="0" i="0" dirty="0">
                <a:solidFill>
                  <a:srgbClr val="000000"/>
                </a:solidFill>
                <a:effectLst/>
                <a:latin typeface="Calibri" panose="020F0502020204030204" pitchFamily="34" charset="0"/>
              </a:rPr>
              <a:t> The integration of the code parsing library enabled real-time syntax highlighting and error detection. As developers typed their code, the code editor identified and highlighted syntax errors, enabling them to catch mistakes immediately.</a:t>
            </a:r>
            <a:endParaRPr lang="en-US" sz="1600" dirty="0"/>
          </a:p>
        </p:txBody>
      </p:sp>
    </p:spTree>
    <p:extLst>
      <p:ext uri="{BB962C8B-B14F-4D97-AF65-F5344CB8AC3E}">
        <p14:creationId xmlns:p14="http://schemas.microsoft.com/office/powerpoint/2010/main" val="1055008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DA247-2F35-4FB8-903D-FB32D7B852D9}"/>
              </a:ext>
            </a:extLst>
          </p:cNvPr>
          <p:cNvSpPr>
            <a:spLocks noGrp="1"/>
          </p:cNvSpPr>
          <p:nvPr>
            <p:ph type="title"/>
          </p:nvPr>
        </p:nvSpPr>
        <p:spPr>
          <a:xfrm>
            <a:off x="254000" y="-301752"/>
            <a:ext cx="11661139" cy="1124713"/>
          </a:xfrm>
        </p:spPr>
        <p:txBody>
          <a:bodyPr/>
          <a:lstStyle/>
          <a:p>
            <a:r>
              <a:rPr lang="en-IN" dirty="0"/>
              <a:t>RESULTS And Discussion</a:t>
            </a:r>
            <a:endParaRPr lang="en-US" dirty="0"/>
          </a:p>
        </p:txBody>
      </p:sp>
      <p:sp>
        <p:nvSpPr>
          <p:cNvPr id="3" name="Slide Number Placeholder 2">
            <a:extLst>
              <a:ext uri="{FF2B5EF4-FFF2-40B4-BE49-F238E27FC236}">
                <a16:creationId xmlns:a16="http://schemas.microsoft.com/office/drawing/2014/main" id="{FBDE7135-9153-4AEB-AC1F-4B951B7A76F2}"/>
              </a:ext>
            </a:extLst>
          </p:cNvPr>
          <p:cNvSpPr>
            <a:spLocks noGrp="1"/>
          </p:cNvSpPr>
          <p:nvPr>
            <p:ph type="sldNum" sz="quarter" idx="12"/>
          </p:nvPr>
        </p:nvSpPr>
        <p:spPr/>
        <p:txBody>
          <a:bodyPr/>
          <a:lstStyle/>
          <a:p>
            <a:fld id="{8C2E478F-E849-4A8C-AF1F-CBCC78A7CBFA}" type="slidenum">
              <a:rPr lang="en-US" smtClean="0"/>
              <a:t>7</a:t>
            </a:fld>
            <a:endParaRPr lang="en-US" dirty="0"/>
          </a:p>
        </p:txBody>
      </p:sp>
      <p:sp>
        <p:nvSpPr>
          <p:cNvPr id="5" name="Text Placeholder 4">
            <a:extLst>
              <a:ext uri="{FF2B5EF4-FFF2-40B4-BE49-F238E27FC236}">
                <a16:creationId xmlns:a16="http://schemas.microsoft.com/office/drawing/2014/main" id="{76882B10-95E3-3186-A1DD-4A1B04B44790}"/>
              </a:ext>
            </a:extLst>
          </p:cNvPr>
          <p:cNvSpPr>
            <a:spLocks noGrp="1"/>
          </p:cNvSpPr>
          <p:nvPr>
            <p:ph type="body" sz="quarter" idx="15"/>
          </p:nvPr>
        </p:nvSpPr>
        <p:spPr>
          <a:xfrm>
            <a:off x="254000" y="822961"/>
            <a:ext cx="10929620" cy="5294375"/>
          </a:xfrm>
        </p:spPr>
        <p:txBody>
          <a:bodyPr/>
          <a:lstStyle/>
          <a:p>
            <a:pPr marL="285750" indent="-285750">
              <a:buFont typeface="Arial" panose="020B0604020202020204" pitchFamily="34" charset="0"/>
              <a:buChar char="•"/>
            </a:pPr>
            <a:r>
              <a:rPr lang="en-US" sz="1800" b="1" i="0" dirty="0">
                <a:solidFill>
                  <a:srgbClr val="000000"/>
                </a:solidFill>
                <a:effectLst/>
                <a:latin typeface="Calibri" panose="020F0502020204030204" pitchFamily="34" charset="0"/>
              </a:rPr>
              <a:t>Customization and Theme Support:</a:t>
            </a:r>
            <a:r>
              <a:rPr lang="en-US" sz="1800" b="0" i="0" dirty="0">
                <a:solidFill>
                  <a:srgbClr val="000000"/>
                </a:solidFill>
                <a:effectLst/>
                <a:latin typeface="Calibri" panose="020F0502020204030204" pitchFamily="34" charset="0"/>
              </a:rPr>
              <a:t> The inclusion of React-Select facilitated the implementation of customizable dropdown menus and select components within the code editor. Developers could customize various aspects of the editor, such as font size, theme colors, and key bindings, to suit their preferences. The flexibility provided by React-Select allowed for easy customization without sacrificing performance. The code editor offered a range of pre-defined themes and </a:t>
            </a:r>
            <a:r>
              <a:rPr lang="en-US" b="0" i="0" dirty="0">
                <a:solidFill>
                  <a:srgbClr val="000000"/>
                </a:solidFill>
                <a:effectLst/>
              </a:rPr>
              <a:t>supported the ability to create and import custom themes, further enhancing the personalization options.</a:t>
            </a:r>
            <a:br>
              <a:rPr lang="en-US" b="0" i="0" dirty="0">
                <a:solidFill>
                  <a:srgbClr val="000000"/>
                </a:solidFill>
                <a:effectLst/>
              </a:rPr>
            </a:br>
            <a:endParaRPr lang="en-US" b="0" i="0" dirty="0">
              <a:solidFill>
                <a:srgbClr val="000000"/>
              </a:solidFill>
              <a:effectLst/>
            </a:endParaRPr>
          </a:p>
          <a:p>
            <a:pPr algn="ctr"/>
            <a:r>
              <a:rPr lang="en-US" sz="3200" b="1" i="0" dirty="0">
                <a:solidFill>
                  <a:srgbClr val="000000"/>
                </a:solidFill>
                <a:effectLst/>
              </a:rPr>
              <a:t>NEXT IS SCREENSHOT </a:t>
            </a:r>
            <a:r>
              <a:rPr lang="en-US" sz="3200" b="1" dirty="0">
                <a:solidFill>
                  <a:srgbClr val="000000"/>
                </a:solidFill>
              </a:rPr>
              <a:t>OF WORKING APPLICATION</a:t>
            </a:r>
            <a:endParaRPr lang="en-US" sz="3200" b="1" i="0" dirty="0">
              <a:solidFill>
                <a:srgbClr val="000000"/>
              </a:solidFill>
              <a:effectLst/>
            </a:endParaRPr>
          </a:p>
        </p:txBody>
      </p:sp>
    </p:spTree>
    <p:extLst>
      <p:ext uri="{BB962C8B-B14F-4D97-AF65-F5344CB8AC3E}">
        <p14:creationId xmlns:p14="http://schemas.microsoft.com/office/powerpoint/2010/main" val="898046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2">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4">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6">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descr="A screenshot of working application.">
            <a:extLst>
              <a:ext uri="{FF2B5EF4-FFF2-40B4-BE49-F238E27FC236}">
                <a16:creationId xmlns:a16="http://schemas.microsoft.com/office/drawing/2014/main" id="{37DB5DEC-DAAD-F4E9-4EC7-C5A3EE9F5D1B}"/>
              </a:ext>
            </a:extLst>
          </p:cNvPr>
          <p:cNvPicPr>
            <a:picLocks noGrp="1" noChangeAspect="1"/>
          </p:cNvPicPr>
          <p:nvPr>
            <p:ph type="pic" sz="quarter" idx="10"/>
          </p:nvPr>
        </p:nvPicPr>
        <p:blipFill>
          <a:blip r:embed="rId2">
            <a:extLst>
              <a:ext uri="{BEBA8EAE-BF5A-486C-A8C5-ECC9F3942E4B}">
                <a14:imgProps xmlns:a14="http://schemas.microsoft.com/office/drawing/2010/main">
                  <a14:imgLayer r:embed="rId3">
                    <a14:imgEffect>
                      <a14:backgroundRemoval t="10000" b="90000" l="13924" r="86076"/>
                    </a14:imgEffect>
                  </a14:imgLayer>
                </a14:imgProps>
              </a:ext>
            </a:extLst>
          </a:blip>
          <a:srcRect l="4905" r="4905"/>
          <a:stretch>
            <a:fillRect/>
          </a:stretch>
        </p:blipFill>
        <p:spPr>
          <a:xfrm>
            <a:off x="466345" y="261188"/>
            <a:ext cx="10910970" cy="613961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7" descr="A sceenshot of working application.">
            <a:extLst>
              <a:ext uri="{FF2B5EF4-FFF2-40B4-BE49-F238E27FC236}">
                <a16:creationId xmlns:a16="http://schemas.microsoft.com/office/drawing/2014/main" id="{68550731-B5E7-B205-8F9B-F924CFC03660}"/>
              </a:ext>
            </a:extLst>
          </p:cNvPr>
          <p:cNvPicPr>
            <a:picLocks noChangeAspect="1"/>
          </p:cNvPicPr>
          <p:nvPr/>
        </p:nvPicPr>
        <p:blipFill>
          <a:blip r:embed="rId4"/>
          <a:stretch>
            <a:fillRect/>
          </a:stretch>
        </p:blipFill>
        <p:spPr>
          <a:xfrm>
            <a:off x="454474" y="261188"/>
            <a:ext cx="11009500" cy="6247720"/>
          </a:xfrm>
          <a:prstGeom prst="rect">
            <a:avLst/>
          </a:prstGeom>
        </p:spPr>
      </p:pic>
    </p:spTree>
    <p:extLst>
      <p:ext uri="{BB962C8B-B14F-4D97-AF65-F5344CB8AC3E}">
        <p14:creationId xmlns:p14="http://schemas.microsoft.com/office/powerpoint/2010/main" val="1968291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DA247-2F35-4FB8-903D-FB32D7B852D9}"/>
              </a:ext>
            </a:extLst>
          </p:cNvPr>
          <p:cNvSpPr>
            <a:spLocks noGrp="1"/>
          </p:cNvSpPr>
          <p:nvPr>
            <p:ph type="title"/>
          </p:nvPr>
        </p:nvSpPr>
        <p:spPr>
          <a:xfrm>
            <a:off x="254000" y="24572"/>
            <a:ext cx="11661139" cy="798389"/>
          </a:xfrm>
        </p:spPr>
        <p:txBody>
          <a:bodyPr/>
          <a:lstStyle/>
          <a:p>
            <a:r>
              <a:rPr lang="en-IN" dirty="0"/>
              <a:t>Conclusion</a:t>
            </a:r>
            <a:endParaRPr lang="en-US" dirty="0"/>
          </a:p>
        </p:txBody>
      </p:sp>
      <p:sp>
        <p:nvSpPr>
          <p:cNvPr id="3" name="Slide Number Placeholder 2">
            <a:extLst>
              <a:ext uri="{FF2B5EF4-FFF2-40B4-BE49-F238E27FC236}">
                <a16:creationId xmlns:a16="http://schemas.microsoft.com/office/drawing/2014/main" id="{FBDE7135-9153-4AEB-AC1F-4B951B7A76F2}"/>
              </a:ext>
            </a:extLst>
          </p:cNvPr>
          <p:cNvSpPr>
            <a:spLocks noGrp="1"/>
          </p:cNvSpPr>
          <p:nvPr>
            <p:ph type="sldNum" sz="quarter" idx="12"/>
          </p:nvPr>
        </p:nvSpPr>
        <p:spPr/>
        <p:txBody>
          <a:bodyPr/>
          <a:lstStyle/>
          <a:p>
            <a:fld id="{8C2E478F-E849-4A8C-AF1F-CBCC78A7CBFA}" type="slidenum">
              <a:rPr lang="en-US" smtClean="0"/>
              <a:t>9</a:t>
            </a:fld>
            <a:endParaRPr lang="en-US" dirty="0"/>
          </a:p>
        </p:txBody>
      </p:sp>
      <p:sp>
        <p:nvSpPr>
          <p:cNvPr id="5" name="Text Placeholder 4">
            <a:extLst>
              <a:ext uri="{FF2B5EF4-FFF2-40B4-BE49-F238E27FC236}">
                <a16:creationId xmlns:a16="http://schemas.microsoft.com/office/drawing/2014/main" id="{76882B10-95E3-3186-A1DD-4A1B04B44790}"/>
              </a:ext>
            </a:extLst>
          </p:cNvPr>
          <p:cNvSpPr>
            <a:spLocks noGrp="1"/>
          </p:cNvSpPr>
          <p:nvPr>
            <p:ph type="body" sz="quarter" idx="15"/>
          </p:nvPr>
        </p:nvSpPr>
        <p:spPr>
          <a:xfrm>
            <a:off x="254000" y="1380744"/>
            <a:ext cx="10929620" cy="4736592"/>
          </a:xfrm>
        </p:spPr>
        <p:txBody>
          <a:bodyPr/>
          <a:lstStyle/>
          <a:p>
            <a:r>
              <a:rPr lang="en-US" sz="1800" b="0" i="0" dirty="0">
                <a:solidFill>
                  <a:srgbClr val="000000"/>
                </a:solidFill>
                <a:effectLst/>
              </a:rPr>
              <a:t>The development of the online code editor using React has been a significant achievement, successfully addressing the initial problem statement and fulfilling the identified requirements. Through a comprehensive methodology, we designed and implemented a feature-rich code editor that provides an intuitive user interface, advanced editing capabilities, and seamless code execution functionality. The integration of external libraries, such as Monaco Editor and React-Select, further enhanced the editor's functionality and customization options. The inclusion of the JUDGE0 API from RAPID API enabled real-time code execution and testing, providing a comprehensive development experience within the code editor. </a:t>
            </a:r>
            <a:endParaRPr lang="en-US" dirty="0"/>
          </a:p>
        </p:txBody>
      </p:sp>
    </p:spTree>
    <p:extLst>
      <p:ext uri="{BB962C8B-B14F-4D97-AF65-F5344CB8AC3E}">
        <p14:creationId xmlns:p14="http://schemas.microsoft.com/office/powerpoint/2010/main" val="491320823"/>
      </p:ext>
    </p:extLst>
  </p:cSld>
  <p:clrMapOvr>
    <a:masterClrMapping/>
  </p:clrMapOvr>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 presentation_Win32_LW_v2.potx" id="{3AEEB70B-72AA-432B-B699-7833EBF4B1FE}" vid="{14A49A59-25D4-4203-BE02-DE6939C7C5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55BB9993-D5F9-46FA-B2E5-80E3632E98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B7E2D32-4FDD-4266-880C-17595B801432}">
  <ds:schemaRefs>
    <ds:schemaRef ds:uri="http://schemas.microsoft.com/sharepoint/v3/contenttype/forms"/>
  </ds:schemaRefs>
</ds:datastoreItem>
</file>

<file path=customXml/itemProps3.xml><?xml version="1.0" encoding="utf-8"?>
<ds:datastoreItem xmlns:ds="http://schemas.openxmlformats.org/officeDocument/2006/customXml" ds:itemID="{E3D9F223-918A-45AF-9B53-56AB9E5E21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Tech presentation</Template>
  <TotalTime>48</TotalTime>
  <Words>831</Words>
  <Application>Microsoft Office PowerPoint</Application>
  <PresentationFormat>Widescreen</PresentationFormat>
  <Paragraphs>44</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Univers</vt:lpstr>
      <vt:lpstr>Wingdings</vt:lpstr>
      <vt:lpstr>Office Theme</vt:lpstr>
      <vt:lpstr>ONLINE CODE EDITOR</vt:lpstr>
      <vt:lpstr>INTRODUCTION</vt:lpstr>
      <vt:lpstr>PROBLEM Statement</vt:lpstr>
      <vt:lpstr>methodology</vt:lpstr>
      <vt:lpstr>methodology</vt:lpstr>
      <vt:lpstr>RESULTS And Discussion</vt:lpstr>
      <vt:lpstr>RESULTS And Discussion</vt:lpstr>
      <vt:lpstr>PowerPoint Presentation</vt:lpstr>
      <vt:lpstr>Conclusion</vt:lpstr>
      <vt:lpstr>What’s Next?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CODE EDITOR</dc:title>
  <dc:creator>Shishank Rawat</dc:creator>
  <cp:lastModifiedBy>Shishank Rawat</cp:lastModifiedBy>
  <cp:revision>1</cp:revision>
  <dcterms:created xsi:type="dcterms:W3CDTF">2023-07-12T11:47:40Z</dcterms:created>
  <dcterms:modified xsi:type="dcterms:W3CDTF">2023-07-12T12:35:53Z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