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4"/>
  </p:handoutMasterIdLst>
  <p:sldIdLst>
    <p:sldId id="256" r:id="rId3"/>
    <p:sldId id="257" r:id="rId4"/>
    <p:sldId id="259" r:id="rId5"/>
    <p:sldId id="260" r:id="rId6"/>
    <p:sldId id="263" r:id="rId7"/>
    <p:sldId id="264" r:id="rId8"/>
    <p:sldId id="265" r:id="rId9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681220"/>
            <a:ext cx="11964670" cy="2176780"/>
          </a:xfrm>
        </p:spPr>
        <p:txBody>
          <a:bodyPr>
            <a:normAutofit lnSpcReduction="10000"/>
          </a:bodyPr>
          <a:lstStyle/>
          <a:p>
            <a:r>
              <a:rPr lang="en-GB" altLang="en-US"/>
              <a:t>                                    </a:t>
            </a:r>
            <a:endParaRPr lang="en-GB" altLang="en-US"/>
          </a:p>
          <a:p>
            <a:r>
              <a:rPr lang="en-GB" altLang="en-US"/>
              <a:t>                                  </a:t>
            </a:r>
            <a:endParaRPr lang="en-GB" altLang="en-US"/>
          </a:p>
          <a:p>
            <a:pPr algn="r"/>
            <a:r>
              <a:rPr lang="en-GB" altLang="en-US"/>
              <a:t>                                   </a:t>
            </a:r>
            <a:r>
              <a:rPr lang="en-GB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Presented By:</a:t>
            </a:r>
            <a:r>
              <a:rPr lang="en-GB" altLang="en-US" sz="2800"/>
              <a:t> Shiva Prasad Bastola</a:t>
            </a:r>
            <a:endParaRPr lang="en-GB" altLang="en-US" sz="2800"/>
          </a:p>
          <a:p>
            <a:pPr algn="r"/>
            <a:r>
              <a:rPr lang="en-GB" altLang="en-US" sz="2800"/>
              <a:t>                                                         Training Institute for Technical Instruction (TITI)</a:t>
            </a:r>
            <a:endParaRPr lang="en-GB" altLang="en-US" sz="2800"/>
          </a:p>
        </p:txBody>
      </p:sp>
      <p:pic>
        <p:nvPicPr>
          <p:cNvPr id="4" name="Picture 3" descr="Namask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445" y="686435"/>
            <a:ext cx="7103745" cy="471360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89605" y="1887220"/>
            <a:ext cx="5812155" cy="3083560"/>
          </a:xfrm>
          <a:prstGeom prst="rect">
            <a:avLst/>
          </a:prstGeom>
          <a:noFill/>
          <a:ln w="9525">
            <a:noFill/>
          </a:ln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41985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en-GB" altLang="en-US" sz="6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 of this Presentation</a:t>
            </a:r>
            <a:endParaRPr lang="en-GB" altLang="en-US" sz="6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807970"/>
            <a:ext cx="9571355" cy="1242695"/>
          </a:xfrm>
        </p:spPr>
        <p:txBody>
          <a:bodyPr/>
          <a:p>
            <a:pPr marL="0" indent="0">
              <a:buNone/>
            </a:pPr>
            <a:r>
              <a:rPr lang="en-GB" altLang="en-US" sz="3600"/>
              <a:t>By the end of the session participants will be able to assign limit for bank guarantee.</a:t>
            </a:r>
            <a:endParaRPr lang="en-GB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385" y="432435"/>
            <a:ext cx="10515600" cy="1325563"/>
          </a:xfrm>
        </p:spPr>
        <p:txBody>
          <a:bodyPr/>
          <a:p>
            <a:r>
              <a:rPr lang="en-GB" altLang="en-US" sz="6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Bank Guarantee?</a:t>
            </a:r>
            <a:endParaRPr lang="en-GB" altLang="en-US" sz="6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7385" y="2273935"/>
            <a:ext cx="10615295" cy="2310130"/>
          </a:xfrm>
        </p:spPr>
        <p:txBody>
          <a:bodyPr/>
          <a:p>
            <a:pPr marL="0" indent="0">
              <a:buNone/>
            </a:pPr>
            <a:r>
              <a:rPr lang="en-GB" altLang="en-US" sz="3600"/>
              <a:t>Bank Guarantee is an undertaken/promise of an issuing bank to pay to the beneficiary if the applicant fails to perform the duties obligation as per the contact between applicant and beneficiary</a:t>
            </a:r>
            <a:r>
              <a:rPr lang="en-GB" altLang="en-US" sz="3600"/>
              <a:t>.</a:t>
            </a:r>
            <a:endParaRPr lang="en-GB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123315" y="920115"/>
            <a:ext cx="2862580" cy="18472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06740" y="920115"/>
            <a:ext cx="2862580" cy="1847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85995" y="3630295"/>
            <a:ext cx="2862580" cy="18472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390650" y="1254760"/>
            <a:ext cx="23799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3200" b="1"/>
              <a:t>Applicant</a:t>
            </a:r>
            <a:endParaRPr lang="en-GB" altLang="en-US" sz="3200" b="1"/>
          </a:p>
          <a:p>
            <a:pPr algn="ctr"/>
            <a:r>
              <a:rPr lang="en-GB" altLang="en-US" sz="3200" b="1"/>
              <a:t>/Customer</a:t>
            </a:r>
            <a:endParaRPr lang="en-GB" altLang="en-US" sz="3200" b="1"/>
          </a:p>
        </p:txBody>
      </p:sp>
      <p:sp>
        <p:nvSpPr>
          <p:cNvPr id="10" name="Text Box 9"/>
          <p:cNvSpPr txBox="1"/>
          <p:nvPr/>
        </p:nvSpPr>
        <p:spPr>
          <a:xfrm>
            <a:off x="5308600" y="4231640"/>
            <a:ext cx="2339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altLang="en-US" sz="3600" b="1"/>
              <a:t>   Bank</a:t>
            </a:r>
            <a:endParaRPr lang="en-GB" altLang="en-US" sz="3600" b="1"/>
          </a:p>
        </p:txBody>
      </p:sp>
      <p:cxnSp>
        <p:nvCxnSpPr>
          <p:cNvPr id="16" name="Straight Arrow Connector 15"/>
          <p:cNvCxnSpPr>
            <a:stCxn id="4" idx="2"/>
            <a:endCxn id="8" idx="1"/>
          </p:cNvCxnSpPr>
          <p:nvPr/>
        </p:nvCxnSpPr>
        <p:spPr>
          <a:xfrm>
            <a:off x="2554605" y="2767330"/>
            <a:ext cx="2231390" cy="17868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7647940" y="2767330"/>
            <a:ext cx="1990090" cy="17868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3985895" y="1844040"/>
            <a:ext cx="42208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547735" y="1552575"/>
            <a:ext cx="2180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 b="1"/>
              <a:t>Beneficiary</a:t>
            </a:r>
            <a:endParaRPr lang="en-GB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0" grpId="0"/>
      <p:bldP spid="7" grpId="1" animBg="1"/>
      <p:bldP spid="20" grpId="1"/>
      <p:bldP spid="10" grpId="0"/>
      <p:bldP spid="8" grpId="0" bldLvl="0" animBg="1"/>
      <p:bldP spid="10" grpId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5315" y="0"/>
            <a:ext cx="10515600" cy="1325563"/>
          </a:xfrm>
        </p:spPr>
        <p:txBody>
          <a:bodyPr/>
          <a:p>
            <a:pPr algn="ctr"/>
            <a:r>
              <a:rPr lang="en-GB" altLang="en-US" sz="6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Bank Guarantee</a:t>
            </a:r>
            <a:endParaRPr lang="en-GB" altLang="en-US" sz="6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312545" y="1282700"/>
            <a:ext cx="1592580" cy="943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312545" y="2555875"/>
            <a:ext cx="1592580" cy="943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312545" y="3829050"/>
            <a:ext cx="1592580" cy="943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12545" y="5102225"/>
            <a:ext cx="1592580" cy="943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803015" y="1282700"/>
            <a:ext cx="5923915" cy="942975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803015" y="5102225"/>
            <a:ext cx="5923915" cy="942975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803015" y="3829050"/>
            <a:ext cx="5923915" cy="94297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3803015" y="2555875"/>
            <a:ext cx="5923915" cy="942975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960495" y="1570355"/>
            <a:ext cx="560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/>
              <a:t>Bid Bond Guarantee</a:t>
            </a:r>
            <a:endParaRPr lang="en-GB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4005580" y="2842895"/>
            <a:ext cx="530479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GB" altLang="en-US" sz="2400" b="1"/>
              <a:t>Performance Guarantee</a:t>
            </a:r>
            <a:endParaRPr lang="en-GB" altLang="en-US" sz="2400" b="1"/>
          </a:p>
        </p:txBody>
      </p:sp>
      <p:sp>
        <p:nvSpPr>
          <p:cNvPr id="17" name="Text Box 16"/>
          <p:cNvSpPr txBox="1"/>
          <p:nvPr/>
        </p:nvSpPr>
        <p:spPr>
          <a:xfrm>
            <a:off x="4025265" y="4023995"/>
            <a:ext cx="5558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/>
              <a:t>Deposit Guarantee</a:t>
            </a:r>
            <a:endParaRPr lang="en-GB" altLang="en-US" sz="2400" b="1"/>
          </a:p>
        </p:txBody>
      </p:sp>
      <p:sp>
        <p:nvSpPr>
          <p:cNvPr id="18" name="Text Box 17"/>
          <p:cNvSpPr txBox="1"/>
          <p:nvPr/>
        </p:nvSpPr>
        <p:spPr>
          <a:xfrm>
            <a:off x="4025265" y="5328920"/>
            <a:ext cx="5589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/>
              <a:t>Advance Payment Guarantee</a:t>
            </a:r>
            <a:endParaRPr lang="en-GB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/>
      <p:bldP spid="6" grpId="1" animBg="1"/>
      <p:bldP spid="11" grpId="1" animBg="1"/>
      <p:bldP spid="15" grpId="1"/>
      <p:bldP spid="7" grpId="0" animBg="1"/>
      <p:bldP spid="14" grpId="0" animBg="1"/>
      <p:bldP spid="16" grpId="0" animBg="1"/>
      <p:bldP spid="7" grpId="1" animBg="1"/>
      <p:bldP spid="14" grpId="1" animBg="1"/>
      <p:bldP spid="16" grpId="1" animBg="1"/>
      <p:bldP spid="8" grpId="0" animBg="1"/>
      <p:bldP spid="13" grpId="0" animBg="1"/>
      <p:bldP spid="17" grpId="0"/>
      <p:bldP spid="8" grpId="1" animBg="1"/>
      <p:bldP spid="13" grpId="1" animBg="1"/>
      <p:bldP spid="17" grpId="1"/>
      <p:bldP spid="9" grpId="0" animBg="1"/>
      <p:bldP spid="12" grpId="0" animBg="1"/>
      <p:bldP spid="18" grpId="0"/>
      <p:bldP spid="9" grpId="1" animBg="1"/>
      <p:bldP spid="12" grpId="1" animBg="1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GB" altLang="en-US" sz="6665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Important Points While Creating Guarantee Limit</a:t>
            </a:r>
            <a:endParaRPr lang="en-GB" altLang="en-US" sz="6665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482215"/>
            <a:ext cx="10697845" cy="2401570"/>
          </a:xfrm>
        </p:spPr>
        <p:txBody>
          <a:bodyPr>
            <a:normAutofit lnSpcReduction="20000"/>
          </a:bodyPr>
          <a:p>
            <a:pPr marL="514350" indent="-514350">
              <a:buAutoNum type="arabicPeriod"/>
            </a:pPr>
            <a:r>
              <a:rPr lang="en-GB" altLang="en-US" sz="3200"/>
              <a:t>Analyse customers social, managerial, technical, financial aspects.</a:t>
            </a:r>
            <a:endParaRPr lang="en-GB" altLang="en-US" sz="3200"/>
          </a:p>
          <a:p>
            <a:pPr marL="514350" indent="-514350">
              <a:buAutoNum type="arabicPeriod"/>
            </a:pPr>
            <a:r>
              <a:rPr lang="en-GB" altLang="en-US" sz="3200"/>
              <a:t>Follow NRB directives. </a:t>
            </a:r>
            <a:endParaRPr lang="en-GB" altLang="en-US" sz="3200"/>
          </a:p>
          <a:p>
            <a:pPr marL="514350" indent="-514350">
              <a:buAutoNum type="arabicPeriod"/>
            </a:pPr>
            <a:r>
              <a:rPr lang="en-GB" altLang="en-US" sz="3200"/>
              <a:t>Follow bank guidelines and manuals.</a:t>
            </a:r>
            <a:endParaRPr lang="en-GB" altLang="en-US" sz="3200"/>
          </a:p>
          <a:p>
            <a:pPr marL="514350" indent="-514350">
              <a:buAutoNum type="arabicPeriod"/>
            </a:pPr>
            <a:r>
              <a:rPr lang="en-GB" altLang="en-US" sz="3200"/>
              <a:t>Remember branch approval limits.</a:t>
            </a:r>
            <a:endParaRPr lang="en-GB" altLang="en-US" sz="3200"/>
          </a:p>
          <a:p>
            <a:pPr marL="514350" indent="-514350">
              <a:buAutoNum type="arabicPeriod"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1524635" y="2591435"/>
            <a:ext cx="1848485" cy="169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96210" y="4355465"/>
            <a:ext cx="1848485" cy="169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8400" y="4355465"/>
            <a:ext cx="1848485" cy="169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65870" y="2591435"/>
            <a:ext cx="1848485" cy="169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7305" y="5088890"/>
            <a:ext cx="1848485" cy="169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18400" y="743585"/>
            <a:ext cx="1848485" cy="169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7305" y="133350"/>
            <a:ext cx="1848485" cy="169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96210" y="743585"/>
            <a:ext cx="1848485" cy="169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341620" y="321310"/>
            <a:ext cx="1379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b="1"/>
              <a:t>Acquire Approved Valuation Report</a:t>
            </a:r>
            <a:endParaRPr lang="en-GB" altLang="en-US" b="1"/>
          </a:p>
        </p:txBody>
      </p:sp>
      <p:sp>
        <p:nvSpPr>
          <p:cNvPr id="21" name="Text Box 20"/>
          <p:cNvSpPr txBox="1"/>
          <p:nvPr/>
        </p:nvSpPr>
        <p:spPr>
          <a:xfrm>
            <a:off x="7721600" y="1131570"/>
            <a:ext cx="1416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b="1"/>
              <a:t>Collect Customer Application</a:t>
            </a:r>
            <a:endParaRPr lang="en-GB" altLang="en-US" b="1"/>
          </a:p>
        </p:txBody>
      </p:sp>
      <p:sp>
        <p:nvSpPr>
          <p:cNvPr id="22" name="Text Box 21"/>
          <p:cNvSpPr txBox="1"/>
          <p:nvPr/>
        </p:nvSpPr>
        <p:spPr>
          <a:xfrm>
            <a:off x="9091295" y="2702560"/>
            <a:ext cx="13976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b="1"/>
              <a:t>Find CIC Customer Form and Relevant Parties</a:t>
            </a:r>
            <a:endParaRPr lang="en-GB" alt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7792085" y="4579620"/>
            <a:ext cx="1275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b="1"/>
              <a:t>Following Bank Guarantee Manual</a:t>
            </a:r>
            <a:endParaRPr lang="en-GB" alt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5341620" y="5338445"/>
            <a:ext cx="1257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b="1"/>
              <a:t>Put the Value in the Limit Sheet</a:t>
            </a:r>
            <a:endParaRPr lang="en-GB" alt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2969895" y="4521200"/>
            <a:ext cx="1266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b="1"/>
              <a:t>Calculate the Limit For Different BG</a:t>
            </a:r>
            <a:endParaRPr lang="en-GB" altLang="en-US" b="1"/>
          </a:p>
        </p:txBody>
      </p:sp>
      <p:sp>
        <p:nvSpPr>
          <p:cNvPr id="26" name="Text Box 25"/>
          <p:cNvSpPr txBox="1"/>
          <p:nvPr/>
        </p:nvSpPr>
        <p:spPr>
          <a:xfrm>
            <a:off x="1796415" y="2799080"/>
            <a:ext cx="1304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b="1"/>
              <a:t>Approve Limit Sheet by Branch Manage</a:t>
            </a:r>
            <a:r>
              <a:rPr lang="en-GB" altLang="en-US"/>
              <a:t>r</a:t>
            </a:r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2938780" y="883285"/>
            <a:ext cx="13322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b="1"/>
              <a:t>Inform the Customer about Approved Limit</a:t>
            </a:r>
            <a:endParaRPr lang="en-GB" altLang="en-US" b="1"/>
          </a:p>
        </p:txBody>
      </p:sp>
      <p:sp>
        <p:nvSpPr>
          <p:cNvPr id="28" name="Rounded Rectangle 27"/>
          <p:cNvSpPr/>
          <p:nvPr/>
        </p:nvSpPr>
        <p:spPr>
          <a:xfrm>
            <a:off x="4601845" y="2398395"/>
            <a:ext cx="2988310" cy="2061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632325" y="2591435"/>
            <a:ext cx="2916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3200" b="1"/>
              <a:t>Steps of Creating Bank Guarantee Limit</a:t>
            </a:r>
            <a:endParaRPr lang="en-GB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bldLvl="0" animBg="1"/>
      <p:bldP spid="19" grpId="1"/>
      <p:bldP spid="14" grpId="1" animBg="1"/>
      <p:bldP spid="21" grpId="0"/>
      <p:bldP spid="13" grpId="0" bldLvl="0" animBg="1"/>
      <p:bldP spid="21" grpId="1"/>
      <p:bldP spid="13" grpId="1" animBg="1"/>
      <p:bldP spid="22" grpId="0"/>
      <p:bldP spid="11" grpId="0" bldLvl="0" animBg="1"/>
      <p:bldP spid="22" grpId="1"/>
      <p:bldP spid="11" grpId="1" animBg="1"/>
      <p:bldP spid="23" grpId="0"/>
      <p:bldP spid="10" grpId="0" bldLvl="0" animBg="1"/>
      <p:bldP spid="23" grpId="1"/>
      <p:bldP spid="10" grpId="1" animBg="1"/>
      <p:bldP spid="24" grpId="0"/>
      <p:bldP spid="12" grpId="0" bldLvl="0" animBg="1"/>
      <p:bldP spid="24" grpId="1"/>
      <p:bldP spid="12" grpId="1" animBg="1"/>
      <p:bldP spid="25" grpId="0"/>
      <p:bldP spid="9" grpId="0" bldLvl="0" animBg="1"/>
      <p:bldP spid="25" grpId="1"/>
      <p:bldP spid="9" grpId="1" animBg="1"/>
      <p:bldP spid="26" grpId="0"/>
      <p:bldP spid="8" grpId="0" bldLvl="0" animBg="1"/>
      <p:bldP spid="26" grpId="1"/>
      <p:bldP spid="8" grpId="1" animBg="1"/>
      <p:bldP spid="27" grpId="0"/>
      <p:bldP spid="15" grpId="0" bldLvl="0" animBg="1"/>
      <p:bldP spid="27" grpId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20" y="20320"/>
            <a:ext cx="1220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77315" y="23876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8" name="Picture 7" descr="Screenshot (13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20320"/>
            <a:ext cx="12171045" cy="6837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605"/>
            <a:ext cx="10515600" cy="1325563"/>
          </a:xfrm>
        </p:spPr>
        <p:txBody>
          <a:bodyPr/>
          <a:p>
            <a:r>
              <a:rPr lang="en-GB" altLang="en-US" sz="6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GB" altLang="en-US" sz="6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1050"/>
            <a:ext cx="10515600" cy="2756535"/>
          </a:xfrm>
        </p:spPr>
        <p:txBody>
          <a:bodyPr/>
          <a:p>
            <a:pPr marL="514350" indent="-514350">
              <a:buAutoNum type="arabicPeriod"/>
            </a:pPr>
            <a:r>
              <a:rPr lang="en-GB" altLang="en-US" sz="3200"/>
              <a:t>Participants are able to describe Bank Guarantee.</a:t>
            </a:r>
            <a:endParaRPr lang="en-GB" altLang="en-US" sz="3200"/>
          </a:p>
          <a:p>
            <a:pPr marL="514350" indent="-514350">
              <a:buAutoNum type="arabicPeriod"/>
            </a:pPr>
            <a:r>
              <a:rPr lang="en-GB" altLang="en-US" sz="3200"/>
              <a:t>Participants knows the step of creating Limit Bank Guarantee.</a:t>
            </a:r>
            <a:endParaRPr lang="en-GB" altLang="en-US" sz="3200"/>
          </a:p>
          <a:p>
            <a:pPr marL="514350" indent="-514350">
              <a:buAutoNum type="arabicPeriod"/>
            </a:pPr>
            <a:r>
              <a:rPr lang="en-GB" altLang="en-US" sz="3200"/>
              <a:t>From this powerpoint participants are able to create Bank Guarantee Limit.</a:t>
            </a:r>
            <a:endParaRPr lang="en-GB" altLang="en-US" sz="3200"/>
          </a:p>
          <a:p>
            <a:pPr marL="0" indent="0">
              <a:buNone/>
            </a:pPr>
            <a:endParaRPr lang="en-GB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WPS Presentation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Preeti</vt:lpstr>
      <vt:lpstr>Fontasy Himali</vt:lpstr>
      <vt:lpstr>Arabic Typesetting</vt:lpstr>
      <vt:lpstr>Office Theme</vt:lpstr>
      <vt:lpstr>PowerPoint 演示文稿</vt:lpstr>
      <vt:lpstr> Objective of this Presentation</vt:lpstr>
      <vt:lpstr>What is Bank Guarantee?</vt:lpstr>
      <vt:lpstr>PowerPoint 演示文稿</vt:lpstr>
      <vt:lpstr>Types of Bank Guarantee</vt:lpstr>
      <vt:lpstr>Important Points of Guarantee Limit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Shishir Bastola</cp:lastModifiedBy>
  <cp:revision>3</cp:revision>
  <dcterms:created xsi:type="dcterms:W3CDTF">2022-11-07T14:26:00Z</dcterms:created>
  <dcterms:modified xsi:type="dcterms:W3CDTF">2022-11-07T16:09:43Z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BEF9D0BE36644E689E1FABC1AFB3AAD9</vt:lpwstr>
  </property>
  <property fmtid="{D5CDD505-2E9C-101B-9397-08002B2CF9AE}" pid="3" name="KSOProductBuildVer">
    <vt:lpwstr>1033-11.2.0.11380</vt:lpwstr>
  </property>
</Properties>
</file>