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81" r:id="rId3"/>
    <p:sldId id="257" r:id="rId4"/>
    <p:sldId id="283" r:id="rId5"/>
    <p:sldId id="258" r:id="rId6"/>
    <p:sldId id="282" r:id="rId7"/>
    <p:sldId id="284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80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43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8B250-53BA-4E83-9F16-F569E71ED11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9BECC-49E0-4E65-A336-8A1FF95EE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70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9BECC-49E0-4E65-A336-8A1FF95EE2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0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pPr marL="12700">
              <a:lnSpc>
                <a:spcPts val="1875"/>
              </a:lnSpc>
            </a:pPr>
            <a:r>
              <a:rPr lang="en-US" spc="-5"/>
              <a:t>shishir@csitan.org.np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66AC3-0571-42EB-B72F-10B4FD0DA0E9}" type="datetime1">
              <a:rPr lang="en-US" smtClean="0"/>
              <a:t>2/12/2017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4300" y="4572"/>
            <a:ext cx="24384" cy="2180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528" y="2176272"/>
            <a:ext cx="190500" cy="19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955" y="4021835"/>
            <a:ext cx="190500" cy="188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9644" y="4572"/>
            <a:ext cx="370332" cy="1812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02919" y="1801367"/>
            <a:ext cx="190500" cy="188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86511" y="4572"/>
            <a:ext cx="368808" cy="1431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45591" y="0"/>
            <a:ext cx="152400" cy="9128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88263" y="1420367"/>
            <a:ext cx="190500" cy="190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88263" y="903732"/>
            <a:ext cx="190500" cy="190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41604" y="0"/>
            <a:ext cx="422148" cy="5273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28207" y="489204"/>
            <a:ext cx="147288" cy="1478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9144" y="1801367"/>
            <a:ext cx="124968" cy="1280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0" y="3549396"/>
            <a:ext cx="138684" cy="4815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28015" y="1382267"/>
            <a:ext cx="143256" cy="4770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04215" y="1850135"/>
            <a:ext cx="114300" cy="1066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34112" y="4661915"/>
            <a:ext cx="22860" cy="21823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24027" y="5041391"/>
            <a:ext cx="370331" cy="180289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51815" y="4482084"/>
            <a:ext cx="190499" cy="1905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0" y="5628132"/>
            <a:ext cx="71628" cy="121615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527304" y="4867655"/>
            <a:ext cx="190500" cy="1889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09372" y="5422391"/>
            <a:ext cx="374904" cy="142646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69976" y="5945123"/>
            <a:ext cx="152400" cy="9128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612648" y="5247132"/>
            <a:ext cx="190500" cy="1905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612648" y="5763767"/>
            <a:ext cx="190500" cy="1905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670559" y="6330696"/>
            <a:ext cx="417576" cy="51815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050036" y="6220967"/>
            <a:ext cx="149835" cy="14782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1483340" y="0"/>
            <a:ext cx="417575" cy="51206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1371612" y="473963"/>
            <a:ext cx="149828" cy="1524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631168" y="1539239"/>
            <a:ext cx="188975" cy="1905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1532107" y="5693664"/>
            <a:ext cx="298703" cy="115519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1772900" y="5551932"/>
            <a:ext cx="156972" cy="15544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710416" y="4572"/>
            <a:ext cx="304800" cy="154533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1635740" y="4867655"/>
            <a:ext cx="188975" cy="18897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1440668" y="5045964"/>
            <a:ext cx="307848" cy="180289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11849100" y="6416040"/>
            <a:ext cx="190500" cy="18897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11939016" y="6595871"/>
            <a:ext cx="24383" cy="25298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pPr marL="12700">
              <a:lnSpc>
                <a:spcPts val="1875"/>
              </a:lnSpc>
            </a:pPr>
            <a:r>
              <a:rPr lang="en-US" spc="-5"/>
              <a:t>shishir@csitan.org.np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F6E7D-D79D-48AE-B77B-03C287A10174}" type="datetime1">
              <a:rPr lang="en-US" smtClean="0"/>
              <a:t>2/12/2017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pPr marL="12700">
              <a:lnSpc>
                <a:spcPts val="1875"/>
              </a:lnSpc>
            </a:pPr>
            <a:r>
              <a:rPr lang="en-US" spc="-5"/>
              <a:t>shishir@csitan.org.np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B4FE3-4ADB-471A-8BE8-4388330B9197}" type="datetime1">
              <a:rPr lang="en-US" smtClean="0"/>
              <a:t>2/12/2017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4300" y="4572"/>
            <a:ext cx="24384" cy="2180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528" y="2176272"/>
            <a:ext cx="190500" cy="19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955" y="4021835"/>
            <a:ext cx="190500" cy="188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9644" y="4572"/>
            <a:ext cx="370332" cy="1812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02919" y="1801367"/>
            <a:ext cx="190500" cy="188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86511" y="4572"/>
            <a:ext cx="368808" cy="1431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45591" y="0"/>
            <a:ext cx="152400" cy="9128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88263" y="1420367"/>
            <a:ext cx="190500" cy="190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88263" y="903732"/>
            <a:ext cx="190500" cy="190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41604" y="0"/>
            <a:ext cx="422148" cy="5273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28207" y="489204"/>
            <a:ext cx="147288" cy="1478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9144" y="1801367"/>
            <a:ext cx="124968" cy="1280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0" y="3549396"/>
            <a:ext cx="138684" cy="4815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28015" y="1382267"/>
            <a:ext cx="143256" cy="4770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04215" y="1850135"/>
            <a:ext cx="114300" cy="1066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34112" y="4661915"/>
            <a:ext cx="22860" cy="21823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24027" y="5041391"/>
            <a:ext cx="370331" cy="180289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51815" y="4482084"/>
            <a:ext cx="190499" cy="1905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0" y="5628132"/>
            <a:ext cx="71628" cy="121615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527304" y="4867655"/>
            <a:ext cx="190500" cy="1889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09372" y="5422391"/>
            <a:ext cx="374904" cy="142646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69976" y="5945123"/>
            <a:ext cx="152400" cy="9128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612648" y="5247132"/>
            <a:ext cx="190500" cy="1905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612648" y="5763767"/>
            <a:ext cx="190500" cy="1905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670559" y="6330696"/>
            <a:ext cx="417576" cy="51815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050036" y="6220967"/>
            <a:ext cx="149835" cy="14782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1483340" y="0"/>
            <a:ext cx="417575" cy="51206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1371612" y="473963"/>
            <a:ext cx="149828" cy="1524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631168" y="1539239"/>
            <a:ext cx="188975" cy="1905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1532107" y="5693664"/>
            <a:ext cx="298703" cy="115519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1772900" y="5551932"/>
            <a:ext cx="156972" cy="15544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710416" y="4572"/>
            <a:ext cx="304800" cy="154533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1635740" y="4867655"/>
            <a:ext cx="188975" cy="18897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1440668" y="5045964"/>
            <a:ext cx="307848" cy="180289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11849100" y="6416040"/>
            <a:ext cx="190500" cy="18897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11939016" y="6595871"/>
            <a:ext cx="24383" cy="25298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2727960" y="1440180"/>
            <a:ext cx="6888480" cy="516636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pPr marL="12700">
              <a:lnSpc>
                <a:spcPts val="1875"/>
              </a:lnSpc>
            </a:pPr>
            <a:r>
              <a:rPr lang="en-US" spc="-5"/>
              <a:t>shishir@csitan.org.np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0C3C0-A238-43D1-9613-BF850E016317}" type="datetime1">
              <a:rPr lang="en-US" smtClean="0"/>
              <a:t>2/12/2017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pPr marL="12700">
              <a:lnSpc>
                <a:spcPts val="1875"/>
              </a:lnSpc>
            </a:pPr>
            <a:r>
              <a:rPr lang="en-US" spc="-5"/>
              <a:t>shishir@csitan.org.np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321D8-D9B5-4D69-95E6-F1987F317739}" type="datetime1">
              <a:rPr lang="en-US" smtClean="0"/>
              <a:t>2/12/2017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0216" y="262128"/>
            <a:ext cx="9751567" cy="845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0216" y="1430020"/>
            <a:ext cx="9751567" cy="4354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661652" y="6559832"/>
            <a:ext cx="243141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pPr marL="12700">
              <a:lnSpc>
                <a:spcPts val="1875"/>
              </a:lnSpc>
            </a:pPr>
            <a:r>
              <a:rPr lang="en-US" spc="-5"/>
              <a:t>shishir@csitan.org.np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B4B7-CE67-42DE-B50E-F9CB8639D0FC}" type="datetime1">
              <a:rPr lang="en-US" smtClean="0"/>
              <a:t>2/12/2017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53.png"/><Relationship Id="rId26" Type="http://schemas.openxmlformats.org/officeDocument/2006/relationships/image" Target="../media/image61.png"/><Relationship Id="rId39" Type="http://schemas.openxmlformats.org/officeDocument/2006/relationships/image" Target="../media/image74.png"/><Relationship Id="rId21" Type="http://schemas.openxmlformats.org/officeDocument/2006/relationships/image" Target="../media/image56.png"/><Relationship Id="rId34" Type="http://schemas.openxmlformats.org/officeDocument/2006/relationships/image" Target="../media/image69.png"/><Relationship Id="rId42" Type="http://schemas.openxmlformats.org/officeDocument/2006/relationships/image" Target="../media/image17.png"/><Relationship Id="rId47" Type="http://schemas.openxmlformats.org/officeDocument/2006/relationships/image" Target="../media/image81.png"/><Relationship Id="rId50" Type="http://schemas.openxmlformats.org/officeDocument/2006/relationships/image" Target="../media/image83.png"/><Relationship Id="rId55" Type="http://schemas.openxmlformats.org/officeDocument/2006/relationships/image" Target="../media/image88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6" Type="http://schemas.openxmlformats.org/officeDocument/2006/relationships/image" Target="../media/image51.png"/><Relationship Id="rId29" Type="http://schemas.openxmlformats.org/officeDocument/2006/relationships/image" Target="../media/image64.png"/><Relationship Id="rId11" Type="http://schemas.openxmlformats.org/officeDocument/2006/relationships/image" Target="../media/image47.png"/><Relationship Id="rId24" Type="http://schemas.openxmlformats.org/officeDocument/2006/relationships/image" Target="../media/image59.png"/><Relationship Id="rId32" Type="http://schemas.openxmlformats.org/officeDocument/2006/relationships/image" Target="../media/image67.png"/><Relationship Id="rId37" Type="http://schemas.openxmlformats.org/officeDocument/2006/relationships/image" Target="../media/image72.png"/><Relationship Id="rId40" Type="http://schemas.openxmlformats.org/officeDocument/2006/relationships/image" Target="../media/image75.png"/><Relationship Id="rId45" Type="http://schemas.openxmlformats.org/officeDocument/2006/relationships/image" Target="../media/image79.png"/><Relationship Id="rId53" Type="http://schemas.openxmlformats.org/officeDocument/2006/relationships/image" Target="../media/image86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19" Type="http://schemas.openxmlformats.org/officeDocument/2006/relationships/image" Target="../media/image54.png"/><Relationship Id="rId31" Type="http://schemas.openxmlformats.org/officeDocument/2006/relationships/image" Target="../media/image66.png"/><Relationship Id="rId44" Type="http://schemas.openxmlformats.org/officeDocument/2006/relationships/image" Target="../media/image78.png"/><Relationship Id="rId52" Type="http://schemas.openxmlformats.org/officeDocument/2006/relationships/image" Target="../media/image8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7.png"/><Relationship Id="rId27" Type="http://schemas.openxmlformats.org/officeDocument/2006/relationships/image" Target="../media/image62.png"/><Relationship Id="rId30" Type="http://schemas.openxmlformats.org/officeDocument/2006/relationships/image" Target="../media/image65.png"/><Relationship Id="rId35" Type="http://schemas.openxmlformats.org/officeDocument/2006/relationships/image" Target="../media/image70.png"/><Relationship Id="rId43" Type="http://schemas.openxmlformats.org/officeDocument/2006/relationships/image" Target="../media/image77.png"/><Relationship Id="rId48" Type="http://schemas.openxmlformats.org/officeDocument/2006/relationships/image" Target="../media/image82.png"/><Relationship Id="rId56" Type="http://schemas.openxmlformats.org/officeDocument/2006/relationships/image" Target="../media/image89.png"/><Relationship Id="rId8" Type="http://schemas.openxmlformats.org/officeDocument/2006/relationships/image" Target="../media/image44.png"/><Relationship Id="rId51" Type="http://schemas.openxmlformats.org/officeDocument/2006/relationships/image" Target="../media/image84.png"/><Relationship Id="rId3" Type="http://schemas.openxmlformats.org/officeDocument/2006/relationships/image" Target="../media/image3.png"/><Relationship Id="rId12" Type="http://schemas.openxmlformats.org/officeDocument/2006/relationships/image" Target="../media/image48.png"/><Relationship Id="rId17" Type="http://schemas.openxmlformats.org/officeDocument/2006/relationships/image" Target="../media/image52.png"/><Relationship Id="rId25" Type="http://schemas.openxmlformats.org/officeDocument/2006/relationships/image" Target="../media/image60.png"/><Relationship Id="rId33" Type="http://schemas.openxmlformats.org/officeDocument/2006/relationships/image" Target="../media/image68.png"/><Relationship Id="rId38" Type="http://schemas.openxmlformats.org/officeDocument/2006/relationships/image" Target="../media/image73.png"/><Relationship Id="rId46" Type="http://schemas.openxmlformats.org/officeDocument/2006/relationships/image" Target="../media/image80.png"/><Relationship Id="rId20" Type="http://schemas.openxmlformats.org/officeDocument/2006/relationships/image" Target="../media/image55.png"/><Relationship Id="rId41" Type="http://schemas.openxmlformats.org/officeDocument/2006/relationships/image" Target="../media/image76.png"/><Relationship Id="rId54" Type="http://schemas.openxmlformats.org/officeDocument/2006/relationships/image" Target="../media/image8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15" Type="http://schemas.openxmlformats.org/officeDocument/2006/relationships/image" Target="../media/image12.png"/><Relationship Id="rId23" Type="http://schemas.openxmlformats.org/officeDocument/2006/relationships/image" Target="../media/image58.png"/><Relationship Id="rId28" Type="http://schemas.openxmlformats.org/officeDocument/2006/relationships/image" Target="../media/image63.png"/><Relationship Id="rId36" Type="http://schemas.openxmlformats.org/officeDocument/2006/relationships/image" Target="../media/image71.png"/><Relationship Id="rId49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96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8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0055" y="4572"/>
            <a:ext cx="22859" cy="2180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9283" y="2176272"/>
            <a:ext cx="190500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4711" y="4021835"/>
            <a:ext cx="190500" cy="188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4527" y="9144"/>
            <a:ext cx="28956" cy="44820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756" y="4482084"/>
            <a:ext cx="190500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500" y="9144"/>
            <a:ext cx="152400" cy="9083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0827" y="13716"/>
            <a:ext cx="376428" cy="18028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0200" y="1801367"/>
            <a:ext cx="190500" cy="188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80744" y="9144"/>
            <a:ext cx="371856" cy="14264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42872" y="0"/>
            <a:ext cx="152400" cy="9128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5544" y="1420367"/>
            <a:ext cx="190500" cy="190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85544" y="903732"/>
            <a:ext cx="190500" cy="190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43455" y="4572"/>
            <a:ext cx="419100" cy="5227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26995" y="489204"/>
            <a:ext cx="147320" cy="14782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2500" y="4572"/>
            <a:ext cx="152400" cy="9083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7155" y="903732"/>
            <a:ext cx="190500" cy="1905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0016" y="1554480"/>
            <a:ext cx="190500" cy="1905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7616" y="5623559"/>
            <a:ext cx="338328" cy="121615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" y="5480303"/>
            <a:ext cx="156972" cy="1569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056" y="903732"/>
            <a:ext cx="1905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3896867"/>
            <a:ext cx="134112" cy="2667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056" y="4149852"/>
            <a:ext cx="190500" cy="1889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1644395"/>
            <a:ext cx="134112" cy="26974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056" y="1469136"/>
            <a:ext cx="190500" cy="1905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4944" y="4572"/>
            <a:ext cx="309372" cy="155905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911" y="4881371"/>
            <a:ext cx="190499" cy="1889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8684" y="5061203"/>
            <a:ext cx="304800" cy="17785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2355" y="6431279"/>
            <a:ext cx="190500" cy="18897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3127" y="6611111"/>
            <a:ext cx="24384" cy="24231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200" y="6431279"/>
            <a:ext cx="190500" cy="18897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5978652"/>
            <a:ext cx="190500" cy="46177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14983" y="1801367"/>
            <a:ext cx="213359" cy="75590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8783" y="2548127"/>
            <a:ext cx="166115" cy="16002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5883" y="4572"/>
            <a:ext cx="637032" cy="402640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23772" y="1382267"/>
            <a:ext cx="143256" cy="47701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99972" y="1850135"/>
            <a:ext cx="109728" cy="10667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0415" y="3418332"/>
            <a:ext cx="143256" cy="47396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7743" y="3883152"/>
            <a:ext cx="109728" cy="10972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72" y="2167127"/>
            <a:ext cx="114300" cy="45262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815" y="2066544"/>
            <a:ext cx="109728" cy="10972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28344" y="4661915"/>
            <a:ext cx="24384" cy="218236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9783" y="5041391"/>
            <a:ext cx="370332" cy="180289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47572" y="4482084"/>
            <a:ext cx="190500" cy="19050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19911" y="3983735"/>
            <a:ext cx="347472" cy="286054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8472" y="3806952"/>
            <a:ext cx="190500" cy="19050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24583" y="4867655"/>
            <a:ext cx="190499" cy="188975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05127" y="5422391"/>
            <a:ext cx="371855" cy="1426463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67255" y="5945123"/>
            <a:ext cx="152400" cy="912875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09927" y="5247132"/>
            <a:ext cx="190500" cy="19050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09927" y="5763767"/>
            <a:ext cx="190500" cy="19050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66316" y="6330696"/>
            <a:ext cx="419100" cy="527304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47316" y="6220967"/>
            <a:ext cx="151286" cy="14782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4444" y="9144"/>
            <a:ext cx="233172" cy="5103876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3983" y="5103876"/>
            <a:ext cx="185928" cy="185928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955419" y="1933321"/>
            <a:ext cx="1767205" cy="146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dirty="0">
                <a:solidFill>
                  <a:srgbClr val="FFFFFF"/>
                </a:solidFill>
                <a:latin typeface="Tw Cen MT"/>
                <a:cs typeface="Tw Cen MT"/>
              </a:rPr>
              <a:t>GIT</a:t>
            </a:r>
            <a:endParaRPr sz="9600" dirty="0">
              <a:latin typeface="Tw Cen MT"/>
              <a:cs typeface="Tw Cen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955418" y="3685285"/>
            <a:ext cx="673138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Tw Cen MT"/>
                <a:cs typeface="Tw Cen MT"/>
              </a:rPr>
              <a:t>PRESENTED </a:t>
            </a:r>
            <a:r>
              <a:rPr lang="en-US" sz="3600" spc="-85" dirty="0">
                <a:solidFill>
                  <a:srgbClr val="FFFFFF"/>
                </a:solidFill>
                <a:latin typeface="Tw Cen MT"/>
                <a:cs typeface="Tw Cen MT"/>
              </a:rPr>
              <a:t>BY: SHISHIR SHRESTHA</a:t>
            </a:r>
            <a:endParaRPr sz="3600" dirty="0">
              <a:latin typeface="Tw Cen MT"/>
              <a:cs typeface="Tw Cen MT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968496" y="2215895"/>
            <a:ext cx="1139952" cy="1139952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Date Placeholder 5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2551D29-C785-4E70-93FB-04FB4033ECE8}" type="datetime1">
              <a:rPr lang="en-US" smtClean="0"/>
              <a:t>2/12/2017</a:t>
            </a:fld>
            <a:endParaRPr lang="en-US"/>
          </a:p>
        </p:txBody>
      </p:sp>
      <p:sp>
        <p:nvSpPr>
          <p:cNvPr id="59" name="Footer Placeholder 5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5"/>
              <a:t>shishir@csitan.org.np</a:t>
            </a:r>
            <a:endParaRPr lang="en-US"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2880" y="725678"/>
            <a:ext cx="5928995" cy="8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REPO</a:t>
            </a:r>
            <a:r>
              <a:rPr spc="-35" dirty="0"/>
              <a:t> </a:t>
            </a:r>
            <a:r>
              <a:rPr spc="-25" dirty="0"/>
              <a:t>INITIALIZATION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3911" y="1815338"/>
            <a:ext cx="9515475" cy="4058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1480" indent="-398780">
              <a:lnSpc>
                <a:spcPct val="100000"/>
              </a:lnSpc>
              <a:buAutoNum type="arabicPeriod" startAt="2"/>
              <a:tabLst>
                <a:tab pos="412115" algn="l"/>
              </a:tabLst>
            </a:pPr>
            <a:r>
              <a:rPr sz="3000" spc="-5" dirty="0">
                <a:solidFill>
                  <a:srgbClr val="FFFFFF"/>
                </a:solidFill>
                <a:latin typeface="Tw Cen MT"/>
                <a:cs typeface="Tw Cen MT"/>
              </a:rPr>
              <a:t>Clone </a:t>
            </a:r>
            <a:r>
              <a:rPr sz="3000" spc="-15" dirty="0">
                <a:solidFill>
                  <a:srgbClr val="FFFFFF"/>
                </a:solidFill>
                <a:latin typeface="Tw Cen MT"/>
                <a:cs typeface="Tw Cen MT"/>
              </a:rPr>
              <a:t>existing</a:t>
            </a:r>
            <a:r>
              <a:rPr sz="3000" spc="-5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w Cen MT"/>
                <a:cs typeface="Tw Cen MT"/>
              </a:rPr>
              <a:t>project</a:t>
            </a:r>
            <a:endParaRPr sz="3000" dirty="0">
              <a:latin typeface="Tw Cen MT"/>
              <a:cs typeface="Tw Cen MT"/>
            </a:endParaRPr>
          </a:p>
          <a:p>
            <a:pPr marL="927100" marR="5080" lvl="1" indent="-457200">
              <a:lnSpc>
                <a:spcPct val="120000"/>
              </a:lnSpc>
              <a:spcBef>
                <a:spcPts val="535"/>
              </a:spcBef>
              <a:buSzPct val="125000"/>
              <a:buBlip>
                <a:blip r:embed="rId2"/>
              </a:buBlip>
              <a:tabLst>
                <a:tab pos="698500" algn="l"/>
              </a:tabLst>
            </a:pPr>
            <a:r>
              <a:rPr sz="2800" spc="-80" dirty="0">
                <a:solidFill>
                  <a:srgbClr val="FFFFFF"/>
                </a:solidFill>
                <a:latin typeface="Tw Cen MT"/>
                <a:cs typeface="Tw Cen MT"/>
              </a:rPr>
              <a:t>You </a:t>
            </a: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can </a:t>
            </a:r>
            <a:r>
              <a:rPr sz="2800" spc="-35" dirty="0">
                <a:solidFill>
                  <a:srgbClr val="FFFFFF"/>
                </a:solidFill>
                <a:latin typeface="Tw Cen MT"/>
                <a:cs typeface="Tw Cen MT"/>
              </a:rPr>
              <a:t>always </a:t>
            </a: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work </a:t>
            </a:r>
            <a:r>
              <a:rPr sz="2800" spc="-25" dirty="0">
                <a:solidFill>
                  <a:srgbClr val="FFFFFF"/>
                </a:solidFill>
                <a:latin typeface="Tw Cen MT"/>
                <a:cs typeface="Tw Cen MT"/>
              </a:rPr>
              <a:t>forward </a:t>
            </a:r>
            <a:r>
              <a:rPr sz="2800" spc="-20" dirty="0">
                <a:solidFill>
                  <a:srgbClr val="FFFFFF"/>
                </a:solidFill>
                <a:latin typeface="Tw Cen MT"/>
                <a:cs typeface="Tw Cen MT"/>
              </a:rPr>
              <a:t>from </a:t>
            </a: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an </a:t>
            </a:r>
            <a:r>
              <a:rPr sz="2800" spc="-15" dirty="0">
                <a:solidFill>
                  <a:srgbClr val="FFFFFF"/>
                </a:solidFill>
                <a:latin typeface="Tw Cen MT"/>
                <a:cs typeface="Tw Cen MT"/>
              </a:rPr>
              <a:t>existing </a:t>
            </a:r>
            <a:r>
              <a:rPr sz="2800" spc="-10" dirty="0">
                <a:solidFill>
                  <a:srgbClr val="FFFFFF"/>
                </a:solidFill>
                <a:latin typeface="Tw Cen MT"/>
                <a:cs typeface="Tw Cen MT"/>
              </a:rPr>
              <a:t>project. </a:t>
            </a:r>
            <a:r>
              <a:rPr sz="2800" spc="-15" dirty="0">
                <a:solidFill>
                  <a:srgbClr val="FFFFFF"/>
                </a:solidFill>
                <a:latin typeface="Tw Cen MT"/>
                <a:cs typeface="Tw Cen MT"/>
              </a:rPr>
              <a:t>For </a:t>
            </a: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this  </a:t>
            </a:r>
            <a:r>
              <a:rPr sz="2800" spc="-30" dirty="0">
                <a:solidFill>
                  <a:srgbClr val="FFFFFF"/>
                </a:solidFill>
                <a:latin typeface="Tw Cen MT"/>
                <a:cs typeface="Tw Cen MT"/>
              </a:rPr>
              <a:t>you </a:t>
            </a:r>
            <a:r>
              <a:rPr sz="2800" spc="-20" dirty="0">
                <a:solidFill>
                  <a:srgbClr val="FFFFFF"/>
                </a:solidFill>
                <a:latin typeface="Tw Cen MT"/>
                <a:cs typeface="Tw Cen MT"/>
              </a:rPr>
              <a:t>have </a:t>
            </a: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to clone </a:t>
            </a:r>
            <a:r>
              <a:rPr sz="2800" spc="-15" dirty="0">
                <a:solidFill>
                  <a:srgbClr val="FFFFFF"/>
                </a:solidFill>
                <a:latin typeface="Tw Cen MT"/>
                <a:cs typeface="Tw Cen MT"/>
              </a:rPr>
              <a:t>valid </a:t>
            </a: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git repo and </a:t>
            </a:r>
            <a:r>
              <a:rPr sz="2800" spc="-30" dirty="0">
                <a:solidFill>
                  <a:srgbClr val="FFFFFF"/>
                </a:solidFill>
                <a:latin typeface="Tw Cen MT"/>
                <a:cs typeface="Tw Cen MT"/>
              </a:rPr>
              <a:t>you </a:t>
            </a:r>
            <a:r>
              <a:rPr sz="2800" spc="-20" dirty="0">
                <a:solidFill>
                  <a:srgbClr val="FFFFFF"/>
                </a:solidFill>
                <a:latin typeface="Tw Cen MT"/>
                <a:cs typeface="Tw Cen MT"/>
              </a:rPr>
              <a:t>have </a:t>
            </a: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that </a:t>
            </a:r>
            <a:r>
              <a:rPr sz="2800" spc="-10" dirty="0">
                <a:solidFill>
                  <a:srgbClr val="FFFFFF"/>
                </a:solidFill>
                <a:latin typeface="Tw Cen MT"/>
                <a:cs typeface="Tw Cen MT"/>
              </a:rPr>
              <a:t>project in  </a:t>
            </a:r>
            <a:r>
              <a:rPr sz="2800" spc="-25" dirty="0">
                <a:solidFill>
                  <a:srgbClr val="FFFFFF"/>
                </a:solidFill>
                <a:latin typeface="Tw Cen MT"/>
                <a:cs typeface="Tw Cen MT"/>
              </a:rPr>
              <a:t>your</a:t>
            </a:r>
            <a:r>
              <a:rPr sz="2800" spc="-8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device.</a:t>
            </a:r>
            <a:endParaRPr lang="en-US" sz="2800" dirty="0">
              <a:latin typeface="Tw Cen MT"/>
              <a:cs typeface="Tw Cen MT"/>
            </a:endParaRPr>
          </a:p>
          <a:p>
            <a:pPr marL="927100" marR="5080" lvl="1" indent="-457200">
              <a:lnSpc>
                <a:spcPct val="120000"/>
              </a:lnSpc>
              <a:spcBef>
                <a:spcPts val="535"/>
              </a:spcBef>
              <a:buSzPct val="125000"/>
              <a:buBlip>
                <a:blip r:embed="rId2"/>
              </a:buBlip>
              <a:tabLst>
                <a:tab pos="698500" algn="l"/>
              </a:tabLst>
            </a:pP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Commands</a:t>
            </a:r>
            <a:endParaRPr sz="2800" dirty="0">
              <a:latin typeface="Tw Cen MT"/>
              <a:cs typeface="Tw Cen MT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125000"/>
              <a:buChar char="-"/>
              <a:tabLst>
                <a:tab pos="1155700" algn="l"/>
              </a:tabLst>
            </a:pP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cd </a:t>
            </a:r>
            <a:r>
              <a:rPr sz="2800" spc="-10" dirty="0">
                <a:solidFill>
                  <a:srgbClr val="FFFFFF"/>
                </a:solidFill>
                <a:latin typeface="Tw Cen MT"/>
                <a:cs typeface="Tw Cen MT"/>
              </a:rPr>
              <a:t>&lt;folder name&gt;/&lt;project</a:t>
            </a:r>
            <a:r>
              <a:rPr sz="2800" spc="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name&gt;</a:t>
            </a:r>
            <a:endParaRPr sz="2800" dirty="0">
              <a:latin typeface="Tw Cen MT"/>
              <a:cs typeface="Tw Cen MT"/>
            </a:endParaRPr>
          </a:p>
          <a:p>
            <a:pPr marL="1155700" lvl="2" indent="-228600">
              <a:lnSpc>
                <a:spcPct val="100000"/>
              </a:lnSpc>
              <a:spcBef>
                <a:spcPts val="335"/>
              </a:spcBef>
              <a:buSzPct val="125000"/>
              <a:buChar char="-"/>
              <a:tabLst>
                <a:tab pos="1155700" algn="l"/>
              </a:tabLst>
            </a:pP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git </a:t>
            </a:r>
            <a:r>
              <a:rPr sz="2800" dirty="0">
                <a:solidFill>
                  <a:srgbClr val="FFFFFF"/>
                </a:solidFill>
                <a:latin typeface="Tw Cen MT"/>
                <a:cs typeface="Tw Cen MT"/>
              </a:rPr>
              <a:t>clone </a:t>
            </a:r>
            <a:r>
              <a:rPr sz="2800" spc="5" dirty="0">
                <a:solidFill>
                  <a:srgbClr val="FFFFFF"/>
                </a:solidFill>
                <a:latin typeface="Tw Cen MT"/>
                <a:cs typeface="Tw Cen MT"/>
              </a:rPr>
              <a:t>&lt;url&gt; </a:t>
            </a:r>
            <a:r>
              <a:rPr sz="2800" spc="-10" dirty="0">
                <a:solidFill>
                  <a:srgbClr val="FFFFFF"/>
                </a:solidFill>
                <a:latin typeface="Tw Cen MT"/>
                <a:cs typeface="Tw Cen MT"/>
              </a:rPr>
              <a:t>&lt;folder</a:t>
            </a:r>
            <a:r>
              <a:rPr sz="2800" spc="-5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name&gt;</a:t>
            </a:r>
            <a:endParaRPr sz="2800" dirty="0">
              <a:latin typeface="Tw Cen MT"/>
              <a:cs typeface="Tw Cen MT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FFFFFF"/>
                </a:solidFill>
                <a:latin typeface="Tw Cen MT"/>
                <a:cs typeface="Tw Cen MT"/>
              </a:rPr>
              <a:t>*folder name is</a:t>
            </a:r>
            <a:r>
              <a:rPr sz="2000" spc="-1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FFFFFF"/>
                </a:solidFill>
                <a:latin typeface="Tw Cen MT"/>
                <a:cs typeface="Tw Cen MT"/>
              </a:rPr>
              <a:t>optional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512B746-A1D1-4C6E-9C6F-567B28D589E5}" type="datetime1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5"/>
              <a:t>shishir@csitan.org.np</a:t>
            </a:r>
            <a:endParaRPr lang="en-US"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2880" y="725678"/>
            <a:ext cx="5928995" cy="8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REPO</a:t>
            </a:r>
            <a:r>
              <a:rPr spc="-35" dirty="0"/>
              <a:t> </a:t>
            </a:r>
            <a:r>
              <a:rPr spc="-25" dirty="0"/>
              <a:t>INITIALIZATION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2880" y="1926971"/>
            <a:ext cx="9493250" cy="3141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1480" indent="-398780">
              <a:lnSpc>
                <a:spcPct val="100000"/>
              </a:lnSpc>
              <a:buAutoNum type="arabicPeriod" startAt="3"/>
              <a:tabLst>
                <a:tab pos="412115" algn="l"/>
              </a:tabLst>
            </a:pPr>
            <a:r>
              <a:rPr sz="3000" spc="-5" dirty="0">
                <a:solidFill>
                  <a:srgbClr val="FFFFFF"/>
                </a:solidFill>
                <a:latin typeface="Tw Cen MT"/>
                <a:cs typeface="Tw Cen MT"/>
              </a:rPr>
              <a:t>Initialize </a:t>
            </a:r>
            <a:r>
              <a:rPr sz="3000" dirty="0">
                <a:solidFill>
                  <a:srgbClr val="FFFFFF"/>
                </a:solidFill>
                <a:latin typeface="Tw Cen MT"/>
                <a:cs typeface="Tw Cen MT"/>
              </a:rPr>
              <a:t>git on </a:t>
            </a:r>
            <a:r>
              <a:rPr sz="3000" spc="-10" dirty="0">
                <a:solidFill>
                  <a:srgbClr val="FFFFFF"/>
                </a:solidFill>
                <a:latin typeface="Tw Cen MT"/>
                <a:cs typeface="Tw Cen MT"/>
              </a:rPr>
              <a:t>existing</a:t>
            </a:r>
            <a:r>
              <a:rPr sz="3000" spc="-8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w Cen MT"/>
                <a:cs typeface="Tw Cen MT"/>
              </a:rPr>
              <a:t>project</a:t>
            </a:r>
            <a:endParaRPr sz="3000" dirty="0">
              <a:latin typeface="Tw Cen MT"/>
              <a:cs typeface="Tw Cen MT"/>
            </a:endParaRPr>
          </a:p>
          <a:p>
            <a:pPr marL="926465" lvl="1" indent="-457200">
              <a:lnSpc>
                <a:spcPct val="100000"/>
              </a:lnSpc>
              <a:spcBef>
                <a:spcPts val="1205"/>
              </a:spcBef>
              <a:buSzPct val="125000"/>
              <a:buBlip>
                <a:blip r:embed="rId2"/>
              </a:buBlip>
              <a:tabLst>
                <a:tab pos="698500" algn="l"/>
              </a:tabLst>
            </a:pP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If </a:t>
            </a:r>
            <a:r>
              <a:rPr sz="2800" spc="-30" dirty="0">
                <a:solidFill>
                  <a:srgbClr val="FFFFFF"/>
                </a:solidFill>
                <a:latin typeface="Tw Cen MT"/>
                <a:cs typeface="Tw Cen MT"/>
              </a:rPr>
              <a:t>you </a:t>
            </a:r>
            <a:r>
              <a:rPr sz="2800" spc="-20" dirty="0">
                <a:solidFill>
                  <a:srgbClr val="FFFFFF"/>
                </a:solidFill>
                <a:latin typeface="Tw Cen MT"/>
                <a:cs typeface="Tw Cen MT"/>
              </a:rPr>
              <a:t>have </a:t>
            </a:r>
            <a:r>
              <a:rPr sz="2800" spc="-15" dirty="0">
                <a:solidFill>
                  <a:srgbClr val="FFFFFF"/>
                </a:solidFill>
                <a:latin typeface="Tw Cen MT"/>
                <a:cs typeface="Tw Cen MT"/>
              </a:rPr>
              <a:t>already </a:t>
            </a:r>
            <a:r>
              <a:rPr sz="2800" spc="5" dirty="0">
                <a:solidFill>
                  <a:srgbClr val="FFFFFF"/>
                </a:solidFill>
                <a:latin typeface="Tw Cen MT"/>
                <a:cs typeface="Tw Cen MT"/>
              </a:rPr>
              <a:t>starting </a:t>
            </a: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working </a:t>
            </a:r>
            <a:r>
              <a:rPr sz="2800" dirty="0">
                <a:solidFill>
                  <a:srgbClr val="FFFFFF"/>
                </a:solidFill>
                <a:latin typeface="Tw Cen MT"/>
                <a:cs typeface="Tw Cen MT"/>
              </a:rPr>
              <a:t>on </a:t>
            </a: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a </a:t>
            </a:r>
            <a:r>
              <a:rPr sz="2800" spc="-10" dirty="0">
                <a:solidFill>
                  <a:srgbClr val="FFFFFF"/>
                </a:solidFill>
                <a:latin typeface="Tw Cen MT"/>
                <a:cs typeface="Tw Cen MT"/>
              </a:rPr>
              <a:t>project </a:t>
            </a:r>
            <a:r>
              <a:rPr sz="2800" dirty="0">
                <a:solidFill>
                  <a:srgbClr val="FFFFFF"/>
                </a:solidFill>
                <a:latin typeface="Tw Cen MT"/>
                <a:cs typeface="Tw Cen MT"/>
              </a:rPr>
              <a:t>and </a:t>
            </a:r>
            <a:r>
              <a:rPr sz="2800" spc="-30" dirty="0">
                <a:solidFill>
                  <a:srgbClr val="FFFFFF"/>
                </a:solidFill>
                <a:latin typeface="Tw Cen MT"/>
                <a:cs typeface="Tw Cen MT"/>
              </a:rPr>
              <a:t>want</a:t>
            </a:r>
            <a:r>
              <a:rPr sz="2800" spc="20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to</a:t>
            </a:r>
            <a:r>
              <a:rPr lang="en-US" sz="2800" dirty="0">
                <a:latin typeface="Tw Cen MT"/>
                <a:cs typeface="Tw Cen MT"/>
              </a:rPr>
              <a:t> </a:t>
            </a:r>
            <a:r>
              <a:rPr lang="en-US" sz="2800" spc="-20" dirty="0">
                <a:solidFill>
                  <a:srgbClr val="FFFFFF"/>
                </a:solidFill>
                <a:latin typeface="Tw Cen MT"/>
                <a:cs typeface="Tw Cen MT"/>
              </a:rPr>
              <a:t>g</a:t>
            </a:r>
            <a:r>
              <a:rPr sz="2800" spc="-20" dirty="0">
                <a:solidFill>
                  <a:srgbClr val="FFFFFF"/>
                </a:solidFill>
                <a:latin typeface="Tw Cen MT"/>
                <a:cs typeface="Tw Cen MT"/>
              </a:rPr>
              <a:t>ive </a:t>
            </a:r>
            <a:r>
              <a:rPr sz="2800" spc="-15" dirty="0">
                <a:solidFill>
                  <a:srgbClr val="FFFFFF"/>
                </a:solidFill>
                <a:latin typeface="Tw Cen MT"/>
                <a:cs typeface="Tw Cen MT"/>
              </a:rPr>
              <a:t>flavor </a:t>
            </a:r>
            <a:r>
              <a:rPr sz="2800" dirty="0">
                <a:solidFill>
                  <a:srgbClr val="FFFFFF"/>
                </a:solidFill>
                <a:latin typeface="Tw Cen MT"/>
                <a:cs typeface="Tw Cen MT"/>
              </a:rPr>
              <a:t>of </a:t>
            </a: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git then </a:t>
            </a:r>
            <a:r>
              <a:rPr sz="2800" spc="-25" dirty="0">
                <a:solidFill>
                  <a:srgbClr val="FFFFFF"/>
                </a:solidFill>
                <a:latin typeface="Tw Cen MT"/>
                <a:cs typeface="Tw Cen MT"/>
              </a:rPr>
              <a:t>follow </a:t>
            </a:r>
            <a:r>
              <a:rPr sz="2800" dirty="0">
                <a:solidFill>
                  <a:srgbClr val="FFFFFF"/>
                </a:solidFill>
                <a:latin typeface="Tw Cen MT"/>
                <a:cs typeface="Tw Cen MT"/>
              </a:rPr>
              <a:t>these</a:t>
            </a:r>
            <a:r>
              <a:rPr sz="2800" spc="19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FFFFFF"/>
                </a:solidFill>
                <a:latin typeface="Tw Cen MT"/>
                <a:cs typeface="Tw Cen MT"/>
              </a:rPr>
              <a:t>steps</a:t>
            </a:r>
            <a:endParaRPr sz="2800" dirty="0">
              <a:latin typeface="Tw Cen MT"/>
              <a:cs typeface="Tw Cen MT"/>
            </a:endParaRPr>
          </a:p>
          <a:p>
            <a:pPr marL="1144905" lvl="2" indent="-218440">
              <a:lnSpc>
                <a:spcPct val="100000"/>
              </a:lnSpc>
              <a:spcBef>
                <a:spcPts val="1165"/>
              </a:spcBef>
              <a:buChar char="-"/>
              <a:tabLst>
                <a:tab pos="1145540" algn="l"/>
              </a:tabLst>
            </a:pP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cd</a:t>
            </a:r>
            <a:r>
              <a:rPr sz="2800" spc="-10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project-name</a:t>
            </a:r>
            <a:endParaRPr sz="2800" dirty="0">
              <a:latin typeface="Tw Cen MT"/>
              <a:cs typeface="Tw Cen MT"/>
            </a:endParaRPr>
          </a:p>
          <a:p>
            <a:pPr marL="1144905" lvl="2" indent="-218440">
              <a:lnSpc>
                <a:spcPct val="100000"/>
              </a:lnSpc>
              <a:spcBef>
                <a:spcPts val="1175"/>
              </a:spcBef>
              <a:buChar char="-"/>
              <a:tabLst>
                <a:tab pos="1145540" algn="l"/>
              </a:tabLst>
            </a:pP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git</a:t>
            </a:r>
            <a:r>
              <a:rPr sz="2800" spc="-7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w Cen MT"/>
                <a:cs typeface="Tw Cen MT"/>
              </a:rPr>
              <a:t>init</a:t>
            </a:r>
            <a:endParaRPr sz="2800" dirty="0">
              <a:latin typeface="Tw Cen MT"/>
              <a:cs typeface="Tw Cen MT"/>
            </a:endParaRPr>
          </a:p>
          <a:p>
            <a:pPr marL="1155700" lvl="2" indent="-229235">
              <a:lnSpc>
                <a:spcPct val="100000"/>
              </a:lnSpc>
              <a:spcBef>
                <a:spcPts val="475"/>
              </a:spcBef>
              <a:buSzPct val="125000"/>
              <a:buChar char="-"/>
              <a:tabLst>
                <a:tab pos="1156335" algn="l"/>
              </a:tabLst>
            </a:pP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git remote add origin</a:t>
            </a:r>
            <a:r>
              <a:rPr sz="2800" spc="1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w Cen MT"/>
                <a:cs typeface="Tw Cen MT"/>
              </a:rPr>
              <a:t>&lt;url&gt;</a:t>
            </a:r>
            <a:endParaRPr sz="28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7228" y="5773420"/>
            <a:ext cx="702437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 err="1">
                <a:solidFill>
                  <a:srgbClr val="FFFFFF"/>
                </a:solidFill>
                <a:latin typeface="Tw Cen MT"/>
                <a:cs typeface="Tw Cen MT"/>
              </a:rPr>
              <a:t>url</a:t>
            </a:r>
            <a:r>
              <a:rPr sz="2000" spc="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000" dirty="0" err="1">
                <a:solidFill>
                  <a:srgbClr val="FFFFFF"/>
                </a:solidFill>
                <a:latin typeface="Tw Cen MT"/>
                <a:cs typeface="Tw Cen MT"/>
              </a:rPr>
              <a:t>eg</a:t>
            </a:r>
            <a:r>
              <a:rPr sz="2000" dirty="0">
                <a:solidFill>
                  <a:srgbClr val="FFFFFF"/>
                </a:solidFill>
                <a:latin typeface="Tw Cen MT"/>
                <a:cs typeface="Tw Cen MT"/>
              </a:rPr>
              <a:t>:</a:t>
            </a:r>
            <a:r>
              <a:rPr lang="en-US" sz="2000" spc="-1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lang="en-US" sz="2000" spc="-5" dirty="0">
                <a:solidFill>
                  <a:srgbClr val="FFFFFF"/>
                </a:solidFill>
                <a:latin typeface="Tw Cen MT"/>
                <a:cs typeface="Tw Cen MT"/>
              </a:rPr>
              <a:t>https://github.com/Shishir999/Numerical-Method---3rd-Sem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F5F4065-265F-428C-9306-F3A5890EED66}" type="datetime1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5"/>
              <a:t>shishir@csitan.org.np</a:t>
            </a:r>
            <a:endParaRPr lang="en-US"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GIT</a:t>
            </a:r>
            <a:r>
              <a:rPr spc="-80" dirty="0"/>
              <a:t> </a:t>
            </a:r>
            <a:r>
              <a:rPr spc="-65" dirty="0"/>
              <a:t>STATUS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216" y="1465326"/>
            <a:ext cx="8609584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SzPct val="80000"/>
              <a:buBlip>
                <a:blip r:embed="rId2"/>
              </a:buBlip>
              <a:tabLst>
                <a:tab pos="241300" algn="l"/>
              </a:tabLst>
            </a:pPr>
            <a:r>
              <a:rPr sz="3200" spc="-5" dirty="0">
                <a:solidFill>
                  <a:srgbClr val="FFFFFF"/>
                </a:solidFill>
                <a:latin typeface="Tw Cen MT"/>
                <a:cs typeface="Tw Cen MT"/>
              </a:rPr>
              <a:t>It </a:t>
            </a:r>
            <a:r>
              <a:rPr sz="3200" spc="-20" dirty="0">
                <a:solidFill>
                  <a:srgbClr val="FFFFFF"/>
                </a:solidFill>
                <a:latin typeface="Tw Cen MT"/>
                <a:cs typeface="Tw Cen MT"/>
              </a:rPr>
              <a:t>shows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current </a:t>
            </a:r>
            <a:r>
              <a:rPr sz="3200" spc="-5" dirty="0">
                <a:solidFill>
                  <a:srgbClr val="FFFFFF"/>
                </a:solidFill>
                <a:latin typeface="Tw Cen MT"/>
                <a:cs typeface="Tw Cen MT"/>
              </a:rPr>
              <a:t>state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of</a:t>
            </a:r>
            <a:r>
              <a:rPr sz="3200" spc="5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w Cen MT"/>
                <a:cs typeface="Tw Cen MT"/>
              </a:rPr>
              <a:t>repository.</a:t>
            </a:r>
            <a:endParaRPr lang="en-US" sz="3200" dirty="0">
              <a:latin typeface="Tw Cen MT"/>
              <a:cs typeface="Tw Cen MT"/>
            </a:endParaRPr>
          </a:p>
          <a:p>
            <a:pPr marL="469900" indent="-457200">
              <a:lnSpc>
                <a:spcPct val="100000"/>
              </a:lnSpc>
              <a:buSzPct val="80000"/>
              <a:buBlip>
                <a:blip r:embed="rId2"/>
              </a:buBlip>
              <a:tabLst>
                <a:tab pos="241300" algn="l"/>
              </a:tabLst>
            </a:pPr>
            <a:r>
              <a:rPr sz="3200" spc="-5" dirty="0">
                <a:solidFill>
                  <a:srgbClr val="FFFFFF"/>
                </a:solidFill>
                <a:latin typeface="Tw Cen MT"/>
                <a:cs typeface="Tw Cen MT"/>
              </a:rPr>
              <a:t>It </a:t>
            </a:r>
            <a:r>
              <a:rPr sz="3200" spc="-15" dirty="0">
                <a:solidFill>
                  <a:srgbClr val="FFFFFF"/>
                </a:solidFill>
                <a:latin typeface="Tw Cen MT"/>
                <a:cs typeface="Tw Cen MT"/>
              </a:rPr>
              <a:t>shows </a:t>
            </a:r>
            <a:r>
              <a:rPr sz="3200" spc="-10" dirty="0">
                <a:solidFill>
                  <a:srgbClr val="FFFFFF"/>
                </a:solidFill>
                <a:latin typeface="Tw Cen MT"/>
                <a:cs typeface="Tw Cen MT"/>
              </a:rPr>
              <a:t>newly </a:t>
            </a:r>
            <a:r>
              <a:rPr sz="3200" spc="-5" dirty="0">
                <a:solidFill>
                  <a:srgbClr val="FFFFFF"/>
                </a:solidFill>
                <a:latin typeface="Tw Cen MT"/>
                <a:cs typeface="Tw Cen MT"/>
              </a:rPr>
              <a:t>added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files /</a:t>
            </a:r>
            <a:r>
              <a:rPr sz="3200" spc="-3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w Cen MT"/>
                <a:cs typeface="Tw Cen MT"/>
              </a:rPr>
              <a:t>folders.</a:t>
            </a:r>
            <a:endParaRPr lang="en-US" sz="3200" dirty="0">
              <a:latin typeface="Tw Cen MT"/>
              <a:cs typeface="Tw Cen MT"/>
            </a:endParaRPr>
          </a:p>
          <a:p>
            <a:pPr marL="469900" indent="-457200">
              <a:lnSpc>
                <a:spcPct val="100000"/>
              </a:lnSpc>
              <a:buSzPct val="80000"/>
              <a:buBlip>
                <a:blip r:embed="rId2"/>
              </a:buBlip>
              <a:tabLst>
                <a:tab pos="241300" algn="l"/>
              </a:tabLst>
            </a:pPr>
            <a:r>
              <a:rPr sz="3200" spc="-5" dirty="0">
                <a:solidFill>
                  <a:srgbClr val="FFFFFF"/>
                </a:solidFill>
                <a:latin typeface="Tw Cen MT"/>
                <a:cs typeface="Tw Cen MT"/>
              </a:rPr>
              <a:t>It </a:t>
            </a:r>
            <a:r>
              <a:rPr sz="3200" spc="-15" dirty="0">
                <a:solidFill>
                  <a:srgbClr val="FFFFFF"/>
                </a:solidFill>
                <a:latin typeface="Tw Cen MT"/>
                <a:cs typeface="Tw Cen MT"/>
              </a:rPr>
              <a:t>shows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edited files </a:t>
            </a:r>
            <a:r>
              <a:rPr sz="3200" spc="-15" dirty="0">
                <a:solidFill>
                  <a:srgbClr val="FFFFFF"/>
                </a:solidFill>
                <a:latin typeface="Tw Cen MT"/>
                <a:cs typeface="Tw Cen MT"/>
              </a:rPr>
              <a:t>from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last</a:t>
            </a:r>
            <a:r>
              <a:rPr sz="3200" spc="-6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commit.</a:t>
            </a:r>
            <a:endParaRPr sz="3200" dirty="0">
              <a:latin typeface="Tw Cen MT"/>
              <a:cs typeface="Tw Cen M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B3E4367-C00A-4DCC-84B1-748D7BAFF04E}" type="datetime1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5"/>
              <a:t>shishir@csitan.org.np</a:t>
            </a:r>
            <a:endParaRPr lang="en-US"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GIT</a:t>
            </a:r>
            <a:r>
              <a:rPr spc="-105" dirty="0"/>
              <a:t> </a:t>
            </a:r>
            <a:r>
              <a:rPr dirty="0"/>
              <a:t>DIFF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216" y="1465326"/>
            <a:ext cx="9102090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SzPct val="90000"/>
              <a:buBlip>
                <a:blip r:embed="rId2"/>
              </a:buBlip>
              <a:tabLst>
                <a:tab pos="241300" algn="l"/>
              </a:tabLst>
            </a:pP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git diff |</a:t>
            </a:r>
            <a:r>
              <a:rPr sz="3200" spc="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&lt;file-name&gt;</a:t>
            </a:r>
            <a:endParaRPr lang="en-US" sz="3200" dirty="0">
              <a:latin typeface="Tw Cen MT"/>
              <a:cs typeface="Tw Cen MT"/>
            </a:endParaRPr>
          </a:p>
          <a:p>
            <a:pPr marL="469900" indent="-457200">
              <a:lnSpc>
                <a:spcPct val="100000"/>
              </a:lnSpc>
              <a:buSzPct val="90000"/>
              <a:buBlip>
                <a:blip r:embed="rId2"/>
              </a:buBlip>
              <a:tabLst>
                <a:tab pos="241300" algn="l"/>
              </a:tabLst>
            </a:pPr>
            <a:endParaRPr lang="en-US" sz="3200" spc="-125" dirty="0">
              <a:solidFill>
                <a:srgbClr val="FFFFFF"/>
              </a:solidFill>
              <a:latin typeface="Tw Cen MT"/>
              <a:cs typeface="Tw Cen MT"/>
            </a:endParaRPr>
          </a:p>
          <a:p>
            <a:pPr marL="469900" indent="-457200">
              <a:lnSpc>
                <a:spcPct val="100000"/>
              </a:lnSpc>
              <a:buSzPct val="90000"/>
              <a:buBlip>
                <a:blip r:embed="rId2"/>
              </a:buBlip>
              <a:tabLst>
                <a:tab pos="241300" algn="l"/>
              </a:tabLst>
            </a:pPr>
            <a:r>
              <a:rPr sz="3200" spc="-125" dirty="0">
                <a:solidFill>
                  <a:srgbClr val="FFFFFF"/>
                </a:solidFill>
                <a:latin typeface="Tw Cen MT"/>
                <a:cs typeface="Tw Cen MT"/>
              </a:rPr>
              <a:t>To </a:t>
            </a:r>
            <a:r>
              <a:rPr sz="3200" spc="-15" dirty="0">
                <a:solidFill>
                  <a:srgbClr val="FFFFFF"/>
                </a:solidFill>
                <a:latin typeface="Tw Cen MT"/>
                <a:cs typeface="Tw Cen MT"/>
              </a:rPr>
              <a:t>view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only </a:t>
            </a:r>
            <a:r>
              <a:rPr sz="3200" spc="10" dirty="0">
                <a:solidFill>
                  <a:srgbClr val="FFFFFF"/>
                </a:solidFill>
                <a:latin typeface="Tw Cen MT"/>
                <a:cs typeface="Tw Cen MT"/>
              </a:rPr>
              <a:t>changes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on files </a:t>
            </a:r>
            <a:r>
              <a:rPr sz="3200" spc="-15" dirty="0">
                <a:solidFill>
                  <a:srgbClr val="FFFFFF"/>
                </a:solidFill>
                <a:latin typeface="Tw Cen MT"/>
                <a:cs typeface="Tw Cen MT"/>
              </a:rPr>
              <a:t>from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last</a:t>
            </a:r>
            <a:r>
              <a:rPr sz="3200" spc="6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commit.</a:t>
            </a:r>
            <a:endParaRPr lang="en-US" sz="3200" dirty="0">
              <a:latin typeface="Tw Cen MT"/>
              <a:cs typeface="Tw Cen MT"/>
            </a:endParaRPr>
          </a:p>
          <a:p>
            <a:pPr marL="469900" indent="-457200">
              <a:lnSpc>
                <a:spcPct val="100000"/>
              </a:lnSpc>
              <a:buSzPct val="90000"/>
              <a:buBlip>
                <a:blip r:embed="rId2"/>
              </a:buBlip>
              <a:tabLst>
                <a:tab pos="241300" algn="l"/>
              </a:tabLst>
            </a:pPr>
            <a:endParaRPr lang="en-US" sz="3200" spc="-5" dirty="0">
              <a:solidFill>
                <a:srgbClr val="FFFFFF"/>
              </a:solidFill>
              <a:latin typeface="Tw Cen MT"/>
              <a:cs typeface="Tw Cen MT"/>
            </a:endParaRPr>
          </a:p>
          <a:p>
            <a:pPr marL="469900" indent="-457200">
              <a:lnSpc>
                <a:spcPct val="100000"/>
              </a:lnSpc>
              <a:buSzPct val="90000"/>
              <a:buBlip>
                <a:blip r:embed="rId2"/>
              </a:buBlip>
              <a:tabLst>
                <a:tab pos="241300" algn="l"/>
              </a:tabLst>
            </a:pPr>
            <a:r>
              <a:rPr sz="3200" spc="-5" dirty="0">
                <a:solidFill>
                  <a:srgbClr val="FFFFFF"/>
                </a:solidFill>
                <a:latin typeface="Tw Cen MT"/>
                <a:cs typeface="Tw Cen MT"/>
              </a:rPr>
              <a:t>It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will </a:t>
            </a:r>
            <a:r>
              <a:rPr sz="3200" spc="-20" dirty="0">
                <a:solidFill>
                  <a:srgbClr val="FFFFFF"/>
                </a:solidFill>
                <a:latin typeface="Tw Cen MT"/>
                <a:cs typeface="Tw Cen MT"/>
              </a:rPr>
              <a:t>show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line </a:t>
            </a:r>
            <a:r>
              <a:rPr sz="3200" spc="-80" dirty="0">
                <a:solidFill>
                  <a:srgbClr val="FFFFFF"/>
                </a:solidFill>
                <a:latin typeface="Tw Cen MT"/>
                <a:cs typeface="Tw Cen MT"/>
              </a:rPr>
              <a:t>by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line </a:t>
            </a:r>
            <a:r>
              <a:rPr sz="3200" spc="10" dirty="0">
                <a:solidFill>
                  <a:srgbClr val="FFFFFF"/>
                </a:solidFill>
                <a:latin typeface="Tw Cen MT"/>
                <a:cs typeface="Tw Cen MT"/>
              </a:rPr>
              <a:t>changes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on </a:t>
            </a:r>
            <a:r>
              <a:rPr sz="3200" spc="35" dirty="0">
                <a:solidFill>
                  <a:srgbClr val="FFFFFF"/>
                </a:solidFill>
                <a:latin typeface="Tw Cen MT"/>
                <a:cs typeface="Tw Cen MT"/>
              </a:rPr>
              <a:t>each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files with </a:t>
            </a:r>
            <a:r>
              <a:rPr sz="3200" spc="-5" dirty="0">
                <a:solidFill>
                  <a:srgbClr val="FFFFFF"/>
                </a:solidFill>
                <a:latin typeface="Tw Cen MT"/>
                <a:cs typeface="Tw Cen MT"/>
              </a:rPr>
              <a:t>its  </a:t>
            </a:r>
            <a:endParaRPr lang="en-US" sz="3200" spc="-5" dirty="0">
              <a:solidFill>
                <a:srgbClr val="FFFFFF"/>
              </a:solidFill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buSzPct val="90000"/>
              <a:tabLst>
                <a:tab pos="241300" algn="l"/>
              </a:tabLst>
            </a:pPr>
            <a:r>
              <a:rPr lang="en-US" sz="3200" spc="-5" dirty="0">
                <a:solidFill>
                  <a:srgbClr val="FFFFFF"/>
                </a:solidFill>
                <a:latin typeface="Tw Cen MT"/>
                <a:cs typeface="Tw Cen MT"/>
              </a:rPr>
              <a:t>	 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previous </a:t>
            </a:r>
            <a:r>
              <a:rPr sz="3200" spc="-5" dirty="0">
                <a:solidFill>
                  <a:srgbClr val="FFFFFF"/>
                </a:solidFill>
                <a:latin typeface="Tw Cen MT"/>
                <a:cs typeface="Tw Cen MT"/>
              </a:rPr>
              <a:t>version. It </a:t>
            </a:r>
            <a:r>
              <a:rPr sz="3200" spc="-15" dirty="0">
                <a:solidFill>
                  <a:srgbClr val="FFFFFF"/>
                </a:solidFill>
                <a:latin typeface="Tw Cen MT"/>
                <a:cs typeface="Tw Cen MT"/>
              </a:rPr>
              <a:t>shows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added and </a:t>
            </a:r>
            <a:r>
              <a:rPr sz="3200" spc="-10" dirty="0">
                <a:solidFill>
                  <a:srgbClr val="FFFFFF"/>
                </a:solidFill>
                <a:latin typeface="Tw Cen MT"/>
                <a:cs typeface="Tw Cen MT"/>
              </a:rPr>
              <a:t>removed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line</a:t>
            </a:r>
            <a:r>
              <a:rPr sz="3200" spc="-9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lang="en-US" sz="3200" spc="-90" dirty="0">
                <a:solidFill>
                  <a:srgbClr val="FFFFFF"/>
                </a:solidFill>
                <a:latin typeface="Tw Cen MT"/>
                <a:cs typeface="Tw Cen MT"/>
              </a:rPr>
              <a:t>	 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one  after</a:t>
            </a:r>
            <a:r>
              <a:rPr sz="3200" spc="-1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w Cen MT"/>
                <a:cs typeface="Tw Cen MT"/>
              </a:rPr>
              <a:t>another.</a:t>
            </a:r>
            <a:endParaRPr sz="3200" dirty="0">
              <a:latin typeface="Tw Cen MT"/>
              <a:cs typeface="Tw Cen M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78BB6B3-A8B8-47F5-88A4-98FC1BBC1C35}" type="datetime1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5"/>
              <a:t>shishir@csitan.org.np</a:t>
            </a:r>
            <a:endParaRPr lang="en-US"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GIT</a:t>
            </a:r>
            <a:r>
              <a:rPr spc="-105" dirty="0"/>
              <a:t> </a:t>
            </a:r>
            <a:r>
              <a:rPr dirty="0"/>
              <a:t>COMMIT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2057400"/>
            <a:ext cx="11331067" cy="1772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1205230" indent="-457200">
              <a:lnSpc>
                <a:spcPct val="120000"/>
              </a:lnSpc>
              <a:buSzPct val="90000"/>
              <a:buBlip>
                <a:blip r:embed="rId2"/>
              </a:buBlip>
              <a:tabLst>
                <a:tab pos="241300" algn="l"/>
              </a:tabLst>
            </a:pP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Committing </a:t>
            </a:r>
            <a:r>
              <a:rPr sz="3200" spc="-15" dirty="0">
                <a:solidFill>
                  <a:srgbClr val="FFFFFF"/>
                </a:solidFill>
                <a:latin typeface="Tw Cen MT"/>
                <a:cs typeface="Tw Cen MT"/>
              </a:rPr>
              <a:t>new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files </a:t>
            </a:r>
            <a:r>
              <a:rPr sz="3200" spc="-30" dirty="0">
                <a:solidFill>
                  <a:srgbClr val="FFFFFF"/>
                </a:solidFill>
                <a:latin typeface="Tw Cen MT"/>
                <a:cs typeface="Tw Cen MT"/>
              </a:rPr>
              <a:t>you </a:t>
            </a:r>
            <a:r>
              <a:rPr sz="3200" spc="-15" dirty="0">
                <a:solidFill>
                  <a:srgbClr val="FFFFFF"/>
                </a:solidFill>
                <a:latin typeface="Tw Cen MT"/>
                <a:cs typeface="Tw Cen MT"/>
              </a:rPr>
              <a:t>have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created or</a:t>
            </a:r>
            <a:r>
              <a:rPr sz="3200" spc="-1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updating </a:t>
            </a:r>
            <a:r>
              <a:rPr sz="3200" spc="-10" dirty="0">
                <a:solidFill>
                  <a:srgbClr val="FFFFFF"/>
                </a:solidFill>
                <a:latin typeface="Tw Cen MT"/>
                <a:cs typeface="Tw Cen MT"/>
              </a:rPr>
              <a:t>existing</a:t>
            </a:r>
            <a:r>
              <a:rPr lang="en-US" sz="3200" spc="-114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one</a:t>
            </a:r>
            <a:endParaRPr lang="en-US" sz="3200" dirty="0">
              <a:solidFill>
                <a:srgbClr val="FFFFFF"/>
              </a:solidFill>
              <a:latin typeface="Tw Cen MT"/>
              <a:cs typeface="Tw Cen MT"/>
            </a:endParaRPr>
          </a:p>
          <a:p>
            <a:pPr marL="469900" marR="1205230" indent="-457200">
              <a:lnSpc>
                <a:spcPct val="120000"/>
              </a:lnSpc>
              <a:buSzPct val="90000"/>
              <a:buBlip>
                <a:blip r:embed="rId2"/>
              </a:buBlip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Tw Cen MT"/>
                <a:cs typeface="Tw Cen MT"/>
              </a:rPr>
              <a:t>In present tense not in past </a:t>
            </a:r>
            <a:endParaRPr sz="3200" dirty="0">
              <a:latin typeface="Tw Cen MT"/>
              <a:cs typeface="Tw Cen M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4291A3F-4595-4FDD-A223-3D5946A3E3E2}" type="datetime1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5"/>
              <a:t>shishir@csitan.org.np</a:t>
            </a:r>
            <a:endParaRPr lang="en-US"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 CODES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2594725"/>
            <a:ext cx="9751567" cy="2031325"/>
          </a:xfrm>
        </p:spPr>
        <p:txBody>
          <a:bodyPr/>
          <a:lstStyle/>
          <a:p>
            <a:pPr marL="927100" lvl="1" indent="-457200">
              <a:lnSpc>
                <a:spcPct val="100000"/>
              </a:lnSpc>
              <a:spcBef>
                <a:spcPts val="1240"/>
              </a:spcBef>
              <a:buSzPct val="90000"/>
              <a:buBlip>
                <a:blip r:embed="rId2"/>
              </a:buBlip>
              <a:tabLst>
                <a:tab pos="698500" algn="l"/>
                <a:tab pos="699135" algn="l"/>
              </a:tabLst>
            </a:pPr>
            <a:r>
              <a:rPr lang="en-US" sz="2800" spc="-5" dirty="0">
                <a:solidFill>
                  <a:srgbClr val="FFFFFF"/>
                </a:solidFill>
                <a:latin typeface="Tw Cen MT"/>
                <a:cs typeface="Tw Cen MT"/>
              </a:rPr>
              <a:t>git add . |</a:t>
            </a:r>
            <a:r>
              <a:rPr lang="en-US" sz="2800" spc="-2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Tw Cen MT"/>
                <a:cs typeface="Tw Cen MT"/>
              </a:rPr>
              <a:t>file-name</a:t>
            </a:r>
            <a:endParaRPr lang="en-US" sz="2800" dirty="0">
              <a:latin typeface="Tw Cen MT"/>
              <a:cs typeface="Tw Cen MT"/>
            </a:endParaRPr>
          </a:p>
          <a:p>
            <a:pPr marL="927100" lvl="1" indent="-457200">
              <a:lnSpc>
                <a:spcPct val="100000"/>
              </a:lnSpc>
              <a:spcBef>
                <a:spcPts val="1240"/>
              </a:spcBef>
              <a:buSzPct val="90000"/>
              <a:buBlip>
                <a:blip r:embed="rId2"/>
              </a:buBlip>
              <a:tabLst>
                <a:tab pos="698500" algn="l"/>
                <a:tab pos="699135" algn="l"/>
              </a:tabLst>
            </a:pPr>
            <a:r>
              <a:rPr lang="en-US" sz="2800" spc="-5" dirty="0">
                <a:solidFill>
                  <a:srgbClr val="FFFFFF"/>
                </a:solidFill>
                <a:latin typeface="Tw Cen MT"/>
                <a:cs typeface="Tw Cen MT"/>
              </a:rPr>
              <a:t>If </a:t>
            </a:r>
            <a:r>
              <a:rPr lang="en-US" sz="2800" spc="-30" dirty="0">
                <a:solidFill>
                  <a:srgbClr val="FFFFFF"/>
                </a:solidFill>
                <a:latin typeface="Tw Cen MT"/>
                <a:cs typeface="Tw Cen MT"/>
              </a:rPr>
              <a:t>you </a:t>
            </a:r>
            <a:r>
              <a:rPr lang="en-US" sz="2800" spc="-35" dirty="0">
                <a:solidFill>
                  <a:srgbClr val="FFFFFF"/>
                </a:solidFill>
                <a:latin typeface="Tw Cen MT"/>
                <a:cs typeface="Tw Cen MT"/>
              </a:rPr>
              <a:t>want </a:t>
            </a:r>
            <a:r>
              <a:rPr lang="en-US" sz="2800" spc="-5" dirty="0">
                <a:solidFill>
                  <a:srgbClr val="FFFFFF"/>
                </a:solidFill>
                <a:latin typeface="Tw Cen MT"/>
                <a:cs typeface="Tw Cen MT"/>
              </a:rPr>
              <a:t>to add </a:t>
            </a:r>
            <a:r>
              <a:rPr lang="en-US" sz="2800" spc="5" dirty="0">
                <a:solidFill>
                  <a:srgbClr val="FFFFFF"/>
                </a:solidFill>
                <a:latin typeface="Tw Cen MT"/>
                <a:cs typeface="Tw Cen MT"/>
              </a:rPr>
              <a:t>changes </a:t>
            </a:r>
            <a:r>
              <a:rPr lang="en-US" sz="2800" dirty="0">
                <a:solidFill>
                  <a:srgbClr val="FFFFFF"/>
                </a:solidFill>
                <a:latin typeface="Tw Cen MT"/>
                <a:cs typeface="Tw Cen MT"/>
              </a:rPr>
              <a:t>made </a:t>
            </a:r>
            <a:r>
              <a:rPr lang="en-US" sz="2800" spc="-5" dirty="0">
                <a:solidFill>
                  <a:srgbClr val="FFFFFF"/>
                </a:solidFill>
                <a:latin typeface="Tw Cen MT"/>
                <a:cs typeface="Tw Cen MT"/>
              </a:rPr>
              <a:t>on all files to git use ' . ' or to  add file </a:t>
            </a:r>
            <a:r>
              <a:rPr lang="en-US" sz="2800" dirty="0">
                <a:solidFill>
                  <a:srgbClr val="FFFFFF"/>
                </a:solidFill>
                <a:latin typeface="Tw Cen MT"/>
                <a:cs typeface="Tw Cen MT"/>
              </a:rPr>
              <a:t>one </a:t>
            </a:r>
            <a:r>
              <a:rPr lang="en-US" sz="2800" spc="-5" dirty="0">
                <a:solidFill>
                  <a:srgbClr val="FFFFFF"/>
                </a:solidFill>
                <a:latin typeface="Tw Cen MT"/>
                <a:cs typeface="Tw Cen MT"/>
              </a:rPr>
              <a:t>at a time </a:t>
            </a:r>
            <a:r>
              <a:rPr lang="en-US" sz="2800" dirty="0">
                <a:solidFill>
                  <a:srgbClr val="FFFFFF"/>
                </a:solidFill>
                <a:latin typeface="Tw Cen MT"/>
                <a:cs typeface="Tw Cen MT"/>
              </a:rPr>
              <a:t>use</a:t>
            </a:r>
            <a:r>
              <a:rPr lang="en-US" sz="2800" spc="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Tw Cen MT"/>
                <a:cs typeface="Tw Cen MT"/>
              </a:rPr>
              <a:t>file-name</a:t>
            </a:r>
            <a:endParaRPr lang="en-US" sz="2800" dirty="0">
              <a:latin typeface="Tw Cen MT"/>
              <a:cs typeface="Tw Cen MT"/>
            </a:endParaRPr>
          </a:p>
          <a:p>
            <a:pPr marL="927100" lvl="1" indent="-457200">
              <a:lnSpc>
                <a:spcPct val="100000"/>
              </a:lnSpc>
              <a:spcBef>
                <a:spcPts val="1240"/>
              </a:spcBef>
              <a:buSzPct val="90000"/>
              <a:buBlip>
                <a:blip r:embed="rId2"/>
              </a:buBlip>
              <a:tabLst>
                <a:tab pos="698500" algn="l"/>
                <a:tab pos="699135" algn="l"/>
              </a:tabLst>
            </a:pPr>
            <a:r>
              <a:rPr lang="en-US" sz="2800" spc="-5" dirty="0">
                <a:solidFill>
                  <a:srgbClr val="FFFFFF"/>
                </a:solidFill>
                <a:latin typeface="Tw Cen MT"/>
                <a:cs typeface="Tw Cen MT"/>
              </a:rPr>
              <a:t>git commit -m</a:t>
            </a:r>
            <a:r>
              <a:rPr lang="en-US" sz="2800" spc="-1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lang="en-US" sz="2800" spc="-10" dirty="0">
                <a:solidFill>
                  <a:srgbClr val="FFFFFF"/>
                </a:solidFill>
                <a:latin typeface="Tw Cen MT"/>
                <a:cs typeface="Tw Cen MT"/>
              </a:rPr>
              <a:t>“message”</a:t>
            </a:r>
            <a:endParaRPr lang="en-US" sz="2800" dirty="0">
              <a:latin typeface="Tw Cen MT"/>
              <a:cs typeface="Tw Cen M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DC2F9D4-DC5A-40E3-A00B-DC7955320CA7}" type="datetime1">
              <a:rPr lang="en-US" smtClean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5"/>
              <a:t>shishir@csitan.org.np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759595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GIT</a:t>
            </a:r>
            <a:r>
              <a:rPr spc="-105" dirty="0"/>
              <a:t> </a:t>
            </a:r>
            <a:r>
              <a:rPr dirty="0"/>
              <a:t>PUSH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216" y="1465326"/>
            <a:ext cx="9154160" cy="3483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Publishing </a:t>
            </a:r>
            <a:r>
              <a:rPr sz="3200" spc="-10" dirty="0">
                <a:solidFill>
                  <a:srgbClr val="FFFFFF"/>
                </a:solidFill>
                <a:latin typeface="Tw Cen MT"/>
                <a:cs typeface="Tw Cen MT"/>
              </a:rPr>
              <a:t>Changes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on</a:t>
            </a:r>
            <a:r>
              <a:rPr sz="3200" spc="-9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Github</a:t>
            </a:r>
            <a:endParaRPr sz="3200" dirty="0">
              <a:latin typeface="Tw Cen MT"/>
              <a:cs typeface="Tw Cen MT"/>
            </a:endParaRPr>
          </a:p>
          <a:p>
            <a:pPr marL="469900" indent="-457200">
              <a:lnSpc>
                <a:spcPct val="100000"/>
              </a:lnSpc>
              <a:spcBef>
                <a:spcPts val="1765"/>
              </a:spcBef>
              <a:buSzPct val="110000"/>
              <a:buBlip>
                <a:blip r:embed="rId2"/>
              </a:buBlip>
              <a:tabLst>
                <a:tab pos="241300" algn="l"/>
              </a:tabLst>
            </a:pP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git push origin</a:t>
            </a:r>
            <a:r>
              <a:rPr sz="3200" spc="-9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w Cen MT"/>
                <a:cs typeface="Tw Cen MT"/>
              </a:rPr>
              <a:t>&lt;local-branch&gt;|&lt;remote-branch&gt;</a:t>
            </a:r>
            <a:endParaRPr sz="3200" dirty="0">
              <a:latin typeface="Tw Cen MT"/>
              <a:cs typeface="Tw Cen MT"/>
            </a:endParaRPr>
          </a:p>
          <a:p>
            <a:pPr marL="469900" lvl="1">
              <a:lnSpc>
                <a:spcPct val="100000"/>
              </a:lnSpc>
              <a:spcBef>
                <a:spcPts val="1240"/>
              </a:spcBef>
              <a:buChar char="-"/>
              <a:tabLst>
                <a:tab pos="688340" algn="l"/>
              </a:tabLst>
            </a:pP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origin : alias </a:t>
            </a:r>
            <a:r>
              <a:rPr sz="2800" spc="-20" dirty="0">
                <a:solidFill>
                  <a:srgbClr val="FFFFFF"/>
                </a:solidFill>
                <a:latin typeface="Tw Cen MT"/>
                <a:cs typeface="Tw Cen MT"/>
              </a:rPr>
              <a:t>for</a:t>
            </a: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Tw Cen MT"/>
                <a:cs typeface="Tw Cen MT"/>
              </a:rPr>
              <a:t>url</a:t>
            </a:r>
            <a:endParaRPr sz="2800" dirty="0">
              <a:latin typeface="Tw Cen MT"/>
              <a:cs typeface="Tw Cen MT"/>
            </a:endParaRPr>
          </a:p>
          <a:p>
            <a:pPr marL="687705" lvl="1" indent="-217804">
              <a:lnSpc>
                <a:spcPct val="100000"/>
              </a:lnSpc>
              <a:spcBef>
                <a:spcPts val="1175"/>
              </a:spcBef>
              <a:buChar char="-"/>
              <a:tabLst>
                <a:tab pos="688340" algn="l"/>
              </a:tabLst>
            </a:pPr>
            <a:r>
              <a:rPr sz="2800" spc="5" dirty="0">
                <a:solidFill>
                  <a:srgbClr val="FFFFFF"/>
                </a:solidFill>
                <a:latin typeface="Tw Cen MT"/>
                <a:cs typeface="Tw Cen MT"/>
              </a:rPr>
              <a:t>local-branch </a:t>
            </a: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: that </a:t>
            </a:r>
            <a:r>
              <a:rPr sz="2800" spc="-30" dirty="0">
                <a:solidFill>
                  <a:srgbClr val="FFFFFF"/>
                </a:solidFill>
                <a:latin typeface="Tw Cen MT"/>
                <a:cs typeface="Tw Cen MT"/>
              </a:rPr>
              <a:t>you </a:t>
            </a: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are currently working</a:t>
            </a:r>
            <a:r>
              <a:rPr sz="2800" spc="8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on</a:t>
            </a:r>
            <a:endParaRPr sz="2800" dirty="0">
              <a:latin typeface="Tw Cen MT"/>
              <a:cs typeface="Tw Cen MT"/>
            </a:endParaRPr>
          </a:p>
          <a:p>
            <a:pPr marL="469900" marR="5080" lvl="1">
              <a:lnSpc>
                <a:spcPct val="120100"/>
              </a:lnSpc>
              <a:spcBef>
                <a:spcPts val="484"/>
              </a:spcBef>
              <a:buChar char="-"/>
              <a:tabLst>
                <a:tab pos="688340" algn="l"/>
              </a:tabLst>
            </a:pPr>
            <a:r>
              <a:rPr sz="2800" spc="5" dirty="0">
                <a:solidFill>
                  <a:srgbClr val="FFFFFF"/>
                </a:solidFill>
                <a:latin typeface="Tw Cen MT"/>
                <a:cs typeface="Tw Cen MT"/>
              </a:rPr>
              <a:t>remote-branch </a:t>
            </a: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: optional, </a:t>
            </a:r>
            <a:r>
              <a:rPr sz="2800" spc="10" dirty="0">
                <a:solidFill>
                  <a:srgbClr val="FFFFFF"/>
                </a:solidFill>
                <a:latin typeface="Tw Cen MT"/>
                <a:cs typeface="Tw Cen MT"/>
              </a:rPr>
              <a:t>branch </a:t>
            </a:r>
            <a:r>
              <a:rPr sz="2800" dirty="0">
                <a:solidFill>
                  <a:srgbClr val="FFFFFF"/>
                </a:solidFill>
                <a:latin typeface="Tw Cen MT"/>
                <a:cs typeface="Tw Cen MT"/>
              </a:rPr>
              <a:t>on </a:t>
            </a: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github that </a:t>
            </a:r>
            <a:r>
              <a:rPr sz="2800" spc="-30" dirty="0">
                <a:solidFill>
                  <a:srgbClr val="FFFFFF"/>
                </a:solidFill>
                <a:latin typeface="Tw Cen MT"/>
                <a:cs typeface="Tw Cen MT"/>
              </a:rPr>
              <a:t>you want </a:t>
            </a: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to  push </a:t>
            </a:r>
            <a:r>
              <a:rPr sz="2800" spc="-20" dirty="0">
                <a:solidFill>
                  <a:srgbClr val="FFFFFF"/>
                </a:solidFill>
                <a:latin typeface="Tw Cen MT"/>
                <a:cs typeface="Tw Cen MT"/>
              </a:rPr>
              <a:t>your </a:t>
            </a:r>
            <a:r>
              <a:rPr sz="2800" spc="5" dirty="0">
                <a:solidFill>
                  <a:srgbClr val="FFFFFF"/>
                </a:solidFill>
                <a:latin typeface="Tw Cen MT"/>
                <a:cs typeface="Tw Cen MT"/>
              </a:rPr>
              <a:t>changes</a:t>
            </a:r>
            <a:r>
              <a:rPr sz="2800" spc="-4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Tw Cen MT"/>
                <a:cs typeface="Tw Cen MT"/>
              </a:rPr>
              <a:t>to.</a:t>
            </a:r>
            <a:endParaRPr sz="2800" dirty="0">
              <a:latin typeface="Tw Cen MT"/>
              <a:cs typeface="Tw Cen M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15FD273-CA6B-46E2-BECD-1E46A6FD6D4A}" type="datetime1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5"/>
              <a:t>shishir@csitan.org.np</a:t>
            </a:r>
            <a:endParaRPr lang="en-US"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GIT</a:t>
            </a:r>
            <a:r>
              <a:rPr spc="-105" dirty="0"/>
              <a:t> </a:t>
            </a:r>
            <a:r>
              <a:rPr dirty="0"/>
              <a:t>PULL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216" y="1465326"/>
            <a:ext cx="9427845" cy="4271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Syncing local </a:t>
            </a:r>
            <a:r>
              <a:rPr sz="3200" spc="15" dirty="0">
                <a:solidFill>
                  <a:srgbClr val="FFFFFF"/>
                </a:solidFill>
                <a:latin typeface="Tw Cen MT"/>
                <a:cs typeface="Tw Cen MT"/>
              </a:rPr>
              <a:t>branch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with remote</a:t>
            </a:r>
            <a:r>
              <a:rPr sz="3200" spc="-1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Tw Cen MT"/>
                <a:cs typeface="Tw Cen MT"/>
              </a:rPr>
              <a:t>branch</a:t>
            </a:r>
            <a:endParaRPr sz="3200" dirty="0">
              <a:latin typeface="Tw Cen MT"/>
              <a:cs typeface="Tw Cen MT"/>
            </a:endParaRPr>
          </a:p>
          <a:p>
            <a:pPr marL="469900" indent="-457200">
              <a:lnSpc>
                <a:spcPct val="100000"/>
              </a:lnSpc>
              <a:spcBef>
                <a:spcPts val="1765"/>
              </a:spcBef>
              <a:buSzPct val="110000"/>
              <a:buBlip>
                <a:blip r:embed="rId2"/>
              </a:buBlip>
              <a:tabLst>
                <a:tab pos="241300" algn="l"/>
              </a:tabLst>
            </a:pP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git pull origin</a:t>
            </a:r>
            <a:r>
              <a:rPr sz="3200" spc="-10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w Cen MT"/>
                <a:cs typeface="Tw Cen MT"/>
              </a:rPr>
              <a:t>&lt;remote-branch&gt;</a:t>
            </a:r>
            <a:endParaRPr sz="3200" dirty="0">
              <a:latin typeface="Tw Cen MT"/>
              <a:cs typeface="Tw Cen MT"/>
            </a:endParaRPr>
          </a:p>
          <a:p>
            <a:pPr marL="927100" lvl="1" indent="-457200">
              <a:lnSpc>
                <a:spcPct val="100000"/>
              </a:lnSpc>
              <a:spcBef>
                <a:spcPts val="1240"/>
              </a:spcBef>
              <a:buSzPct val="90000"/>
              <a:buBlip>
                <a:blip r:embed="rId3"/>
              </a:buBlip>
              <a:tabLst>
                <a:tab pos="698500" algn="l"/>
                <a:tab pos="699135" algn="l"/>
              </a:tabLst>
            </a:pP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It will </a:t>
            </a:r>
            <a:r>
              <a:rPr sz="2800" dirty="0">
                <a:solidFill>
                  <a:srgbClr val="FFFFFF"/>
                </a:solidFill>
                <a:latin typeface="Tw Cen MT"/>
                <a:cs typeface="Tw Cen MT"/>
              </a:rPr>
              <a:t>pull code </a:t>
            </a:r>
            <a:r>
              <a:rPr sz="2800" spc="-15" dirty="0">
                <a:solidFill>
                  <a:srgbClr val="FFFFFF"/>
                </a:solidFill>
                <a:latin typeface="Tw Cen MT"/>
                <a:cs typeface="Tw Cen MT"/>
              </a:rPr>
              <a:t>from </a:t>
            </a:r>
            <a:r>
              <a:rPr sz="2800" spc="5" dirty="0">
                <a:solidFill>
                  <a:srgbClr val="FFFFFF"/>
                </a:solidFill>
                <a:latin typeface="Tw Cen MT"/>
                <a:cs typeface="Tw Cen MT"/>
              </a:rPr>
              <a:t>remote-branch </a:t>
            </a:r>
            <a:r>
              <a:rPr sz="2800" dirty="0">
                <a:solidFill>
                  <a:srgbClr val="FFFFFF"/>
                </a:solidFill>
                <a:latin typeface="Tw Cen MT"/>
                <a:cs typeface="Tw Cen MT"/>
              </a:rPr>
              <a:t>and </a:t>
            </a:r>
            <a:r>
              <a:rPr sz="2800" spc="-15" dirty="0">
                <a:solidFill>
                  <a:srgbClr val="FFFFFF"/>
                </a:solidFill>
                <a:latin typeface="Tw Cen MT"/>
                <a:cs typeface="Tw Cen MT"/>
              </a:rPr>
              <a:t>merge </a:t>
            </a: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it to</a:t>
            </a:r>
            <a:r>
              <a:rPr sz="2800" spc="5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Tw Cen MT"/>
                <a:cs typeface="Tw Cen MT"/>
              </a:rPr>
              <a:t>your</a:t>
            </a:r>
            <a:endParaRPr sz="2800" dirty="0">
              <a:latin typeface="Tw Cen MT"/>
              <a:cs typeface="Tw Cen MT"/>
            </a:endParaRPr>
          </a:p>
          <a:p>
            <a:pPr marL="666750">
              <a:lnSpc>
                <a:spcPct val="100000"/>
              </a:lnSpc>
              <a:spcBef>
                <a:spcPts val="1175"/>
              </a:spcBef>
            </a:pP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current</a:t>
            </a:r>
            <a:r>
              <a:rPr sz="2800" spc="-5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w Cen MT"/>
                <a:cs typeface="Tw Cen MT"/>
              </a:rPr>
              <a:t>branch</a:t>
            </a:r>
            <a:r>
              <a:rPr lang="en-US" sz="2800" spc="10" dirty="0">
                <a:solidFill>
                  <a:srgbClr val="FFFFFF"/>
                </a:solidFill>
                <a:latin typeface="Tw Cen MT"/>
                <a:cs typeface="Tw Cen MT"/>
              </a:rPr>
              <a:t>.</a:t>
            </a:r>
            <a:endParaRPr lang="en-US" sz="2800" dirty="0">
              <a:latin typeface="Tw Cen MT"/>
              <a:cs typeface="Tw Cen MT"/>
            </a:endParaRPr>
          </a:p>
          <a:p>
            <a:pPr marL="469900" indent="-457200">
              <a:lnSpc>
                <a:spcPct val="100000"/>
              </a:lnSpc>
              <a:spcBef>
                <a:spcPts val="1700"/>
              </a:spcBef>
              <a:buSzPct val="110000"/>
              <a:buBlip>
                <a:blip r:embed="rId2"/>
              </a:buBlip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Tw Cen MT"/>
                <a:cs typeface="Tw Cen MT"/>
              </a:rPr>
              <a:t>git </a:t>
            </a:r>
            <a:r>
              <a:rPr lang="en-US" sz="3200" spc="-10" dirty="0">
                <a:solidFill>
                  <a:srgbClr val="FFFFFF"/>
                </a:solidFill>
                <a:latin typeface="Tw Cen MT"/>
                <a:cs typeface="Tw Cen MT"/>
              </a:rPr>
              <a:t>merge</a:t>
            </a:r>
            <a:r>
              <a:rPr lang="en-US" sz="3200" spc="-1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lang="en-US" sz="3200" spc="10" dirty="0">
                <a:solidFill>
                  <a:srgbClr val="FFFFFF"/>
                </a:solidFill>
                <a:latin typeface="Tw Cen MT"/>
                <a:cs typeface="Tw Cen MT"/>
              </a:rPr>
              <a:t>-abort</a:t>
            </a:r>
            <a:endParaRPr lang="en-US" sz="3200" dirty="0">
              <a:latin typeface="Tw Cen MT"/>
              <a:cs typeface="Tw Cen MT"/>
            </a:endParaRPr>
          </a:p>
          <a:p>
            <a:pPr marL="927100" marR="5080" lvl="1" indent="-457200">
              <a:lnSpc>
                <a:spcPct val="134600"/>
              </a:lnSpc>
              <a:spcBef>
                <a:spcPts val="80"/>
              </a:spcBef>
              <a:buSzPct val="90000"/>
              <a:buBlip>
                <a:blip r:embed="rId3"/>
              </a:buBlip>
              <a:tabLst>
                <a:tab pos="698500" algn="l"/>
                <a:tab pos="699135" algn="l"/>
              </a:tabLst>
            </a:pP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If </a:t>
            </a:r>
            <a:r>
              <a:rPr sz="2800" spc="-30" dirty="0">
                <a:solidFill>
                  <a:srgbClr val="FFFFFF"/>
                </a:solidFill>
                <a:latin typeface="Tw Cen MT"/>
                <a:cs typeface="Tw Cen MT"/>
              </a:rPr>
              <a:t>you </a:t>
            </a:r>
            <a:r>
              <a:rPr sz="2800" spc="-20" dirty="0">
                <a:solidFill>
                  <a:srgbClr val="FFFFFF"/>
                </a:solidFill>
                <a:latin typeface="Tw Cen MT"/>
                <a:cs typeface="Tw Cen MT"/>
              </a:rPr>
              <a:t>have </a:t>
            </a:r>
            <a:r>
              <a:rPr sz="2800" spc="-15" dirty="0">
                <a:solidFill>
                  <a:srgbClr val="FFFFFF"/>
                </a:solidFill>
                <a:latin typeface="Tw Cen MT"/>
                <a:cs typeface="Tw Cen MT"/>
              </a:rPr>
              <a:t>problem </a:t>
            </a: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merging or unable to </a:t>
            </a:r>
            <a:r>
              <a:rPr sz="2800" spc="-10" dirty="0">
                <a:solidFill>
                  <a:srgbClr val="FFFFFF"/>
                </a:solidFill>
                <a:latin typeface="Tw Cen MT"/>
                <a:cs typeface="Tw Cen MT"/>
              </a:rPr>
              <a:t>resolve </a:t>
            </a: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conflict </a:t>
            </a:r>
            <a:r>
              <a:rPr sz="2800" spc="-30" dirty="0">
                <a:solidFill>
                  <a:srgbClr val="FFFFFF"/>
                </a:solidFill>
                <a:latin typeface="Tw Cen MT"/>
                <a:cs typeface="Tw Cen MT"/>
              </a:rPr>
              <a:t>you  </a:t>
            </a: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can </a:t>
            </a:r>
            <a:r>
              <a:rPr sz="2800" spc="-35" dirty="0">
                <a:solidFill>
                  <a:srgbClr val="FFFFFF"/>
                </a:solidFill>
                <a:latin typeface="Tw Cen MT"/>
                <a:cs typeface="Tw Cen MT"/>
              </a:rPr>
              <a:t>always </a:t>
            </a:r>
            <a:r>
              <a:rPr sz="2800" dirty="0">
                <a:solidFill>
                  <a:srgbClr val="FFFFFF"/>
                </a:solidFill>
                <a:latin typeface="Tw Cen MT"/>
                <a:cs typeface="Tw Cen MT"/>
              </a:rPr>
              <a:t>reset </a:t>
            </a: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it to </a:t>
            </a:r>
            <a:r>
              <a:rPr sz="2800" dirty="0">
                <a:solidFill>
                  <a:srgbClr val="FFFFFF"/>
                </a:solidFill>
                <a:latin typeface="Tw Cen MT"/>
                <a:cs typeface="Tw Cen MT"/>
              </a:rPr>
              <a:t>previous</a:t>
            </a:r>
            <a:r>
              <a:rPr sz="2800" spc="3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Tw Cen MT"/>
                <a:cs typeface="Tw Cen MT"/>
              </a:rPr>
              <a:t>stage.</a:t>
            </a:r>
            <a:endParaRPr sz="2800" dirty="0">
              <a:latin typeface="Tw Cen MT"/>
              <a:cs typeface="Tw Cen M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8AE7DF6-55A8-4BA6-A540-ADEFAD806738}" type="datetime1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5"/>
              <a:t>shishir@csitan.org.np</a:t>
            </a:r>
            <a:endParaRPr lang="en-US"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dirty="0"/>
              <a:t>Simple rule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324600" y="1371600"/>
            <a:ext cx="5401310" cy="413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SzPct val="45312"/>
              <a:buFont typeface="Arial"/>
              <a:buChar char="●"/>
              <a:tabLst>
                <a:tab pos="241300" algn="l"/>
              </a:tabLst>
            </a:pPr>
            <a:r>
              <a:rPr lang="en-US" sz="3200" dirty="0" err="1">
                <a:solidFill>
                  <a:srgbClr val="FFFFFF"/>
                </a:solidFill>
                <a:latin typeface="Tw Cen MT"/>
                <a:cs typeface="Tw Cen MT"/>
              </a:rPr>
              <a:t>g</a:t>
            </a:r>
            <a:r>
              <a:rPr sz="3200" dirty="0" err="1">
                <a:solidFill>
                  <a:srgbClr val="FFFFFF"/>
                </a:solidFill>
                <a:latin typeface="Tw Cen MT"/>
                <a:cs typeface="Tw Cen MT"/>
              </a:rPr>
              <a:t>it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 add</a:t>
            </a:r>
            <a:r>
              <a:rPr sz="3200" spc="-1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.</a:t>
            </a:r>
            <a:endParaRPr sz="3200" dirty="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765"/>
              </a:spcBef>
              <a:buSzPct val="45312"/>
              <a:buFont typeface="Arial"/>
              <a:buChar char="●"/>
              <a:tabLst>
                <a:tab pos="241300" algn="l"/>
              </a:tabLst>
            </a:pPr>
            <a:r>
              <a:rPr lang="en-US" sz="3200" dirty="0" err="1">
                <a:solidFill>
                  <a:srgbClr val="FFFFFF"/>
                </a:solidFill>
                <a:latin typeface="Tw Cen MT"/>
                <a:cs typeface="Tw Cen MT"/>
              </a:rPr>
              <a:t>g</a:t>
            </a:r>
            <a:r>
              <a:rPr sz="3200" dirty="0" err="1">
                <a:solidFill>
                  <a:srgbClr val="FFFFFF"/>
                </a:solidFill>
                <a:latin typeface="Tw Cen MT"/>
                <a:cs typeface="Tw Cen MT"/>
              </a:rPr>
              <a:t>it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 commit -m</a:t>
            </a:r>
            <a:r>
              <a:rPr sz="3200" spc="-1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w Cen MT"/>
                <a:cs typeface="Tw Cen MT"/>
              </a:rPr>
              <a:t>“message”</a:t>
            </a:r>
            <a:endParaRPr sz="3200" dirty="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775"/>
              </a:spcBef>
              <a:buSzPct val="43750"/>
              <a:buFont typeface="Arial"/>
              <a:buChar char="●"/>
              <a:tabLst>
                <a:tab pos="241300" algn="l"/>
              </a:tabLst>
            </a:pPr>
            <a:r>
              <a:rPr lang="en-US" sz="3200" dirty="0" err="1">
                <a:solidFill>
                  <a:srgbClr val="FFFFFF"/>
                </a:solidFill>
                <a:latin typeface="Tw Cen MT"/>
                <a:cs typeface="Tw Cen MT"/>
              </a:rPr>
              <a:t>g</a:t>
            </a:r>
            <a:r>
              <a:rPr sz="3200" dirty="0" err="1">
                <a:solidFill>
                  <a:srgbClr val="FFFFFF"/>
                </a:solidFill>
                <a:latin typeface="Tw Cen MT"/>
                <a:cs typeface="Tw Cen MT"/>
              </a:rPr>
              <a:t>it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 pull origin</a:t>
            </a:r>
            <a:r>
              <a:rPr sz="3200" spc="-8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w Cen MT"/>
                <a:cs typeface="Tw Cen MT"/>
              </a:rPr>
              <a:t>&lt;branch-name&gt;</a:t>
            </a:r>
            <a:endParaRPr sz="3200" dirty="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765"/>
              </a:spcBef>
              <a:buSzPct val="43750"/>
              <a:buFont typeface="Arial"/>
              <a:buChar char="●"/>
              <a:tabLst>
                <a:tab pos="241300" algn="l"/>
              </a:tabLst>
            </a:pPr>
            <a:r>
              <a:rPr lang="en-US" sz="3200" dirty="0" err="1">
                <a:solidFill>
                  <a:srgbClr val="FFFFFF"/>
                </a:solidFill>
                <a:latin typeface="Tw Cen MT"/>
                <a:cs typeface="Tw Cen MT"/>
              </a:rPr>
              <a:t>g</a:t>
            </a:r>
            <a:r>
              <a:rPr sz="3200" dirty="0" err="1">
                <a:solidFill>
                  <a:srgbClr val="FFFFFF"/>
                </a:solidFill>
                <a:latin typeface="Tw Cen MT"/>
                <a:cs typeface="Tw Cen MT"/>
              </a:rPr>
              <a:t>it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 push origin</a:t>
            </a:r>
            <a:r>
              <a:rPr sz="3200" spc="-10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w Cen MT"/>
                <a:cs typeface="Tw Cen MT"/>
              </a:rPr>
              <a:t>&lt;branch-name&gt;</a:t>
            </a:r>
            <a:endParaRPr sz="3200" dirty="0">
              <a:latin typeface="Tw Cen MT"/>
              <a:cs typeface="Tw Cen MT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So Simple! </a:t>
            </a:r>
            <a:r>
              <a:rPr sz="3200" spc="-30" dirty="0">
                <a:solidFill>
                  <a:srgbClr val="FFFFFF"/>
                </a:solidFill>
                <a:latin typeface="Tw Cen MT"/>
                <a:cs typeface="Tw Cen MT"/>
              </a:rPr>
              <a:t>Anybody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can do</a:t>
            </a:r>
            <a:r>
              <a:rPr sz="3200" spc="-5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w Cen MT"/>
                <a:cs typeface="Tw Cen MT"/>
              </a:rPr>
              <a:t>it.</a:t>
            </a:r>
            <a:endParaRPr sz="3200" dirty="0">
              <a:latin typeface="Tw Cen MT"/>
              <a:cs typeface="Tw Cen M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4E9CE75-8133-48A3-9162-B752E08808BB}" type="datetime1">
              <a:rPr lang="en-US" smtClean="0"/>
              <a:t>2/12/2017</a:t>
            </a:fld>
            <a:endParaRPr lang="en-US"/>
          </a:p>
        </p:txBody>
      </p:sp>
      <p:sp>
        <p:nvSpPr>
          <p:cNvPr id="6" name="object 3"/>
          <p:cNvSpPr txBox="1"/>
          <p:nvPr/>
        </p:nvSpPr>
        <p:spPr>
          <a:xfrm>
            <a:off x="381000" y="2362200"/>
            <a:ext cx="5401310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SzPct val="45312"/>
              <a:buFont typeface="Arial"/>
              <a:buChar char="●"/>
              <a:tabLst>
                <a:tab pos="241300" algn="l"/>
              </a:tabLst>
            </a:pPr>
            <a:r>
              <a:rPr lang="en-US" sz="3200" dirty="0">
                <a:solidFill>
                  <a:schemeClr val="bg1"/>
                </a:solidFill>
                <a:latin typeface="Tw Cen MT"/>
                <a:cs typeface="Tw Cen MT"/>
              </a:rPr>
              <a:t>Make Change</a:t>
            </a:r>
          </a:p>
          <a:p>
            <a:pPr marL="241300" indent="-228600">
              <a:lnSpc>
                <a:spcPct val="100000"/>
              </a:lnSpc>
              <a:buSzPct val="45312"/>
              <a:buFont typeface="Arial"/>
              <a:buChar char="●"/>
              <a:tabLst>
                <a:tab pos="241300" algn="l"/>
              </a:tabLst>
            </a:pPr>
            <a:r>
              <a:rPr lang="en-US" sz="3200" dirty="0">
                <a:solidFill>
                  <a:schemeClr val="bg1"/>
                </a:solidFill>
                <a:latin typeface="Tw Cen MT"/>
                <a:cs typeface="Tw Cen MT"/>
              </a:rPr>
              <a:t>Add Change</a:t>
            </a:r>
          </a:p>
          <a:p>
            <a:pPr marL="241300" indent="-228600">
              <a:lnSpc>
                <a:spcPct val="100000"/>
              </a:lnSpc>
              <a:buSzPct val="45312"/>
              <a:buFont typeface="Arial"/>
              <a:buChar char="●"/>
              <a:tabLst>
                <a:tab pos="241300" algn="l"/>
              </a:tabLst>
            </a:pPr>
            <a:r>
              <a:rPr lang="en-US" sz="3200" dirty="0">
                <a:solidFill>
                  <a:schemeClr val="bg1"/>
                </a:solidFill>
                <a:latin typeface="Tw Cen MT"/>
                <a:cs typeface="Tw Cen MT"/>
              </a:rPr>
              <a:t>Commit Change to repo with message</a:t>
            </a:r>
            <a:endParaRPr sz="3200" dirty="0">
              <a:solidFill>
                <a:schemeClr val="bg1"/>
              </a:solidFill>
              <a:latin typeface="Tw Cen MT"/>
              <a:cs typeface="Tw Cen MT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376545" y="2755597"/>
            <a:ext cx="67691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5"/>
              <a:t>shishir@csitan.org.np</a:t>
            </a:r>
            <a:endParaRPr lang="en-US"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GIT</a:t>
            </a:r>
            <a:r>
              <a:rPr spc="-95" dirty="0"/>
              <a:t> </a:t>
            </a:r>
            <a:r>
              <a:rPr spc="-20" dirty="0"/>
              <a:t>LOG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216" y="1465326"/>
            <a:ext cx="8457184" cy="3857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SzPct val="90000"/>
              <a:buBlip>
                <a:blip r:embed="rId2"/>
              </a:buBlip>
              <a:tabLst>
                <a:tab pos="241300" algn="l"/>
              </a:tabLst>
            </a:pPr>
            <a:r>
              <a:rPr lang="en-US" sz="3200" dirty="0" err="1">
                <a:solidFill>
                  <a:srgbClr val="FFFFFF"/>
                </a:solidFill>
                <a:latin typeface="Tw Cen MT"/>
                <a:cs typeface="Tw Cen MT"/>
              </a:rPr>
              <a:t>g</a:t>
            </a:r>
            <a:r>
              <a:rPr sz="3200" dirty="0" err="1">
                <a:solidFill>
                  <a:srgbClr val="FFFFFF"/>
                </a:solidFill>
                <a:latin typeface="Tw Cen MT"/>
                <a:cs typeface="Tw Cen MT"/>
              </a:rPr>
              <a:t>it</a:t>
            </a:r>
            <a:r>
              <a:rPr sz="3200" spc="-1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w Cen MT"/>
                <a:cs typeface="Tw Cen MT"/>
              </a:rPr>
              <a:t>log</a:t>
            </a:r>
            <a:endParaRPr sz="3200" dirty="0">
              <a:latin typeface="Tw Cen MT"/>
              <a:cs typeface="Tw Cen MT"/>
            </a:endParaRPr>
          </a:p>
          <a:p>
            <a:pPr marL="469900" lvl="1">
              <a:lnSpc>
                <a:spcPct val="100000"/>
              </a:lnSpc>
              <a:spcBef>
                <a:spcPts val="1240"/>
              </a:spcBef>
              <a:buSzPct val="44642"/>
              <a:tabLst>
                <a:tab pos="698500" algn="l"/>
                <a:tab pos="699135" algn="l"/>
              </a:tabLst>
            </a:pPr>
            <a:r>
              <a:rPr lang="en-US" sz="2800" spc="-5" dirty="0">
                <a:solidFill>
                  <a:srgbClr val="FFFFFF"/>
                </a:solidFill>
                <a:latin typeface="Tw Cen MT"/>
                <a:cs typeface="Tw Cen MT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It </a:t>
            </a:r>
            <a:r>
              <a:rPr sz="2800" spc="-10" dirty="0">
                <a:solidFill>
                  <a:srgbClr val="FFFFFF"/>
                </a:solidFill>
                <a:latin typeface="Tw Cen MT"/>
                <a:cs typeface="Tw Cen MT"/>
              </a:rPr>
              <a:t>displays </a:t>
            </a: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all commits</a:t>
            </a:r>
            <a:r>
              <a:rPr sz="2800" spc="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information</a:t>
            </a:r>
            <a:endParaRPr lang="en-US" sz="2800" dirty="0">
              <a:latin typeface="Tw Cen MT"/>
              <a:cs typeface="Tw Cen MT"/>
            </a:endParaRPr>
          </a:p>
          <a:p>
            <a:pPr marL="469900" indent="-457200">
              <a:lnSpc>
                <a:spcPct val="100000"/>
              </a:lnSpc>
              <a:spcBef>
                <a:spcPts val="1700"/>
              </a:spcBef>
              <a:buSzPct val="90000"/>
              <a:buBlip>
                <a:blip r:embed="rId2"/>
              </a:buBlip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Tw Cen MT"/>
                <a:cs typeface="Tw Cen MT"/>
              </a:rPr>
              <a:t>git log --since= 2012-06-15(time period)</a:t>
            </a:r>
          </a:p>
          <a:p>
            <a:pPr marL="469900" indent="-457200">
              <a:lnSpc>
                <a:spcPct val="100000"/>
              </a:lnSpc>
              <a:spcBef>
                <a:spcPts val="1700"/>
              </a:spcBef>
              <a:buSzPct val="90000"/>
              <a:buBlip>
                <a:blip r:embed="rId2"/>
              </a:buBlip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Tw Cen MT"/>
                <a:cs typeface="Tw Cen MT"/>
              </a:rPr>
              <a:t>git log --until = .....................(time period)</a:t>
            </a:r>
          </a:p>
          <a:p>
            <a:pPr marL="469900" indent="-457200">
              <a:lnSpc>
                <a:spcPct val="100000"/>
              </a:lnSpc>
              <a:spcBef>
                <a:spcPts val="1700"/>
              </a:spcBef>
              <a:buSzPct val="90000"/>
              <a:buBlip>
                <a:blip r:embed="rId2"/>
              </a:buBlip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Tw Cen MT"/>
                <a:cs typeface="Tw Cen MT"/>
              </a:rPr>
              <a:t>git log --author =“..........” (By author)</a:t>
            </a:r>
          </a:p>
          <a:p>
            <a:pPr marL="698500" lvl="1" indent="-228600">
              <a:spcBef>
                <a:spcPts val="1700"/>
              </a:spcBef>
              <a:buSzPct val="43750"/>
              <a:buFont typeface="Arial"/>
              <a:buChar char="●"/>
              <a:tabLst>
                <a:tab pos="241300" algn="l"/>
              </a:tabLst>
            </a:pPr>
            <a:endParaRPr lang="en-US" sz="2800" spc="-5" dirty="0">
              <a:solidFill>
                <a:srgbClr val="FFFFFF"/>
              </a:solidFill>
              <a:latin typeface="Tw Cen MT"/>
              <a:cs typeface="Tw Cen M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987DE90-8AAD-4B71-8F04-0BBB703058FD}" type="datetime1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5"/>
              <a:t>shishir@csitan.org.np</a:t>
            </a:r>
            <a:endParaRPr lang="en-US"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F4C2800-9439-4F4D-A6D3-7BABC8FD4755}" type="datetime1">
              <a:rPr lang="en-US" smtClean="0"/>
              <a:t>2/12/2017</a:t>
            </a:fld>
            <a:endParaRPr lang="en-US"/>
          </a:p>
        </p:txBody>
      </p:sp>
      <p:sp>
        <p:nvSpPr>
          <p:cNvPr id="4" name="object 2"/>
          <p:cNvSpPr txBox="1"/>
          <p:nvPr/>
        </p:nvSpPr>
        <p:spPr>
          <a:xfrm>
            <a:off x="1220216" y="867409"/>
            <a:ext cx="1005205" cy="84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dirty="0">
                <a:solidFill>
                  <a:srgbClr val="FFFFFF"/>
                </a:solidFill>
                <a:latin typeface="Tw Cen MT"/>
                <a:cs typeface="Tw Cen MT"/>
              </a:rPr>
              <a:t>GIT</a:t>
            </a:r>
            <a:endParaRPr sz="5400" dirty="0">
              <a:latin typeface="Tw Cen MT"/>
              <a:cs typeface="Tw Cen MT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090294" y="2209800"/>
            <a:ext cx="1033970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400" lvl="1" indent="-571500">
              <a:buSzPct val="70000"/>
              <a:buBlip>
                <a:blip r:embed="rId2"/>
              </a:buBlip>
              <a:tabLst>
                <a:tab pos="241300" algn="l"/>
              </a:tabLst>
            </a:pPr>
            <a:r>
              <a:rPr lang="en-US" sz="4000" dirty="0">
                <a:solidFill>
                  <a:schemeClr val="bg1"/>
                </a:solidFill>
                <a:latin typeface="Tw Cen MT"/>
                <a:cs typeface="Tw Cen MT"/>
              </a:rPr>
              <a:t>Discovered on 2005</a:t>
            </a:r>
          </a:p>
          <a:p>
            <a:pPr marL="1041400" lvl="1" indent="-571500">
              <a:buSzPct val="70000"/>
              <a:buBlip>
                <a:blip r:embed="rId2"/>
              </a:buBlip>
              <a:tabLst>
                <a:tab pos="241300" algn="l"/>
              </a:tabLst>
            </a:pPr>
            <a:r>
              <a:rPr lang="en-US" sz="4000" dirty="0">
                <a:solidFill>
                  <a:schemeClr val="bg1"/>
                </a:solidFill>
                <a:latin typeface="Tw Cen MT"/>
                <a:cs typeface="Tw Cen MT"/>
              </a:rPr>
              <a:t>By Linus Torvalds (Linux Creator)</a:t>
            </a:r>
          </a:p>
          <a:p>
            <a:pPr marL="241300" indent="-228600">
              <a:lnSpc>
                <a:spcPct val="100000"/>
              </a:lnSpc>
              <a:buSzPct val="45000"/>
              <a:buFont typeface="Arial"/>
              <a:buChar char="●"/>
              <a:tabLst>
                <a:tab pos="241300" algn="l"/>
              </a:tabLst>
            </a:pPr>
            <a:endParaRPr sz="4000" dirty="0">
              <a:solidFill>
                <a:schemeClr val="bg1"/>
              </a:solidFill>
              <a:latin typeface="Tw Cen MT"/>
              <a:cs typeface="Tw Cen M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5"/>
              <a:t>shishir@csitan.org.np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105271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GIT</a:t>
            </a:r>
            <a:r>
              <a:rPr spc="-85" dirty="0"/>
              <a:t> </a:t>
            </a:r>
            <a:r>
              <a:rPr spc="-25" dirty="0"/>
              <a:t>STASH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216" y="1367790"/>
            <a:ext cx="9398635" cy="294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20000"/>
              </a:lnSpc>
              <a:buSzPct val="90000"/>
              <a:buBlip>
                <a:blip r:embed="rId2"/>
              </a:buBlip>
              <a:tabLst>
                <a:tab pos="241300" algn="l"/>
              </a:tabLst>
            </a:pPr>
            <a:r>
              <a:rPr sz="3200" spc="-5" dirty="0">
                <a:solidFill>
                  <a:srgbClr val="FFFFFF"/>
                </a:solidFill>
                <a:latin typeface="Tw Cen MT"/>
                <a:cs typeface="Tw Cen MT"/>
              </a:rPr>
              <a:t>If </a:t>
            </a:r>
            <a:r>
              <a:rPr sz="3200" spc="-30" dirty="0">
                <a:solidFill>
                  <a:srgbClr val="FFFFFF"/>
                </a:solidFill>
                <a:latin typeface="Tw Cen MT"/>
                <a:cs typeface="Tw Cen MT"/>
              </a:rPr>
              <a:t>you </a:t>
            </a:r>
            <a:r>
              <a:rPr sz="3200" spc="-15" dirty="0">
                <a:solidFill>
                  <a:srgbClr val="FFFFFF"/>
                </a:solidFill>
                <a:latin typeface="Tw Cen MT"/>
                <a:cs typeface="Tw Cen MT"/>
              </a:rPr>
              <a:t>have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been working on </a:t>
            </a:r>
            <a:r>
              <a:rPr sz="3200" spc="-5" dirty="0">
                <a:solidFill>
                  <a:srgbClr val="FFFFFF"/>
                </a:solidFill>
                <a:latin typeface="Tw Cen MT"/>
                <a:cs typeface="Tw Cen MT"/>
              </a:rPr>
              <a:t>project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and </a:t>
            </a:r>
            <a:r>
              <a:rPr sz="3200" spc="-10" dirty="0">
                <a:solidFill>
                  <a:srgbClr val="FFFFFF"/>
                </a:solidFill>
                <a:latin typeface="Tw Cen MT"/>
                <a:cs typeface="Tw Cen MT"/>
              </a:rPr>
              <a:t>produces  unexpected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outcomes then </a:t>
            </a:r>
            <a:r>
              <a:rPr sz="3200" spc="-30" dirty="0">
                <a:solidFill>
                  <a:srgbClr val="FFFFFF"/>
                </a:solidFill>
                <a:latin typeface="Tw Cen MT"/>
                <a:cs typeface="Tw Cen MT"/>
              </a:rPr>
              <a:t>you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can </a:t>
            </a:r>
            <a:r>
              <a:rPr sz="3200" spc="-35" dirty="0">
                <a:solidFill>
                  <a:srgbClr val="FFFFFF"/>
                </a:solidFill>
                <a:latin typeface="Tw Cen MT"/>
                <a:cs typeface="Tw Cen MT"/>
              </a:rPr>
              <a:t>always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go </a:t>
            </a:r>
            <a:r>
              <a:rPr sz="3200" spc="15" dirty="0">
                <a:solidFill>
                  <a:srgbClr val="FFFFFF"/>
                </a:solidFill>
                <a:latin typeface="Tw Cen MT"/>
                <a:cs typeface="Tw Cen MT"/>
              </a:rPr>
              <a:t>back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to </a:t>
            </a:r>
            <a:r>
              <a:rPr sz="3200" spc="-5" dirty="0">
                <a:solidFill>
                  <a:srgbClr val="FFFFFF"/>
                </a:solidFill>
                <a:latin typeface="Tw Cen MT"/>
                <a:cs typeface="Tw Cen MT"/>
              </a:rPr>
              <a:t>its 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stable state or to </a:t>
            </a:r>
            <a:r>
              <a:rPr sz="3200" spc="-5" dirty="0">
                <a:solidFill>
                  <a:srgbClr val="FFFFFF"/>
                </a:solidFill>
                <a:latin typeface="Tw Cen MT"/>
                <a:cs typeface="Tw Cen MT"/>
              </a:rPr>
              <a:t>its latest</a:t>
            </a:r>
            <a:r>
              <a:rPr sz="3200" spc="-3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w Cen MT"/>
                <a:cs typeface="Tw Cen MT"/>
              </a:rPr>
              <a:t>commit.</a:t>
            </a:r>
            <a:endParaRPr lang="en-US" sz="3200" spc="-10" dirty="0">
              <a:latin typeface="Tw Cen MT"/>
              <a:cs typeface="Tw Cen MT"/>
            </a:endParaRPr>
          </a:p>
          <a:p>
            <a:pPr marL="469900" marR="5080" indent="-457200">
              <a:lnSpc>
                <a:spcPct val="120000"/>
              </a:lnSpc>
              <a:buSzPct val="90000"/>
              <a:buBlip>
                <a:blip r:embed="rId2"/>
              </a:buBlip>
              <a:tabLst>
                <a:tab pos="241300" algn="l"/>
              </a:tabLst>
            </a:pP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git</a:t>
            </a:r>
            <a:r>
              <a:rPr sz="3200" spc="-10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stash</a:t>
            </a:r>
            <a:endParaRPr sz="3200" dirty="0">
              <a:latin typeface="Tw Cen MT"/>
              <a:cs typeface="Tw Cen MT"/>
            </a:endParaRPr>
          </a:p>
          <a:p>
            <a:pPr marL="469900" lvl="1">
              <a:lnSpc>
                <a:spcPct val="100000"/>
              </a:lnSpc>
              <a:spcBef>
                <a:spcPts val="1240"/>
              </a:spcBef>
              <a:buSzPct val="44642"/>
              <a:tabLst>
                <a:tab pos="698500" algn="l"/>
                <a:tab pos="699135" algn="l"/>
              </a:tabLst>
            </a:pPr>
            <a:r>
              <a:rPr lang="en-US" sz="2800" spc="-25" dirty="0">
                <a:solidFill>
                  <a:srgbClr val="FFFFFF"/>
                </a:solidFill>
                <a:latin typeface="Tw Cen MT"/>
                <a:cs typeface="Tw Cen MT"/>
              </a:rPr>
              <a:t>		</a:t>
            </a:r>
            <a:r>
              <a:rPr sz="2800" spc="-25" dirty="0">
                <a:solidFill>
                  <a:srgbClr val="FFFFFF"/>
                </a:solidFill>
                <a:latin typeface="Tw Cen MT"/>
                <a:cs typeface="Tw Cen MT"/>
              </a:rPr>
              <a:t>Remove </a:t>
            </a:r>
            <a:r>
              <a:rPr sz="2800" spc="-5" dirty="0">
                <a:solidFill>
                  <a:srgbClr val="FFFFFF"/>
                </a:solidFill>
                <a:latin typeface="Tw Cen MT"/>
                <a:cs typeface="Tw Cen MT"/>
              </a:rPr>
              <a:t>current</a:t>
            </a:r>
            <a:r>
              <a:rPr sz="2800" spc="-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w Cen MT"/>
                <a:cs typeface="Tw Cen MT"/>
              </a:rPr>
              <a:t>changes</a:t>
            </a:r>
            <a:endParaRPr sz="2800" dirty="0">
              <a:latin typeface="Tw Cen MT"/>
              <a:cs typeface="Tw Cen M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2998734-49F4-4B92-99DC-95A8170A27E4}" type="datetime1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5"/>
              <a:t>shishir@csitan.org.np</a:t>
            </a:r>
            <a:endParaRPr lang="en-US"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GIT</a:t>
            </a:r>
            <a:r>
              <a:rPr spc="-105" dirty="0"/>
              <a:t> </a:t>
            </a:r>
            <a:r>
              <a:rPr dirty="0"/>
              <a:t>BRANCH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216" y="1456944"/>
            <a:ext cx="10514584" cy="42524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SzPct val="90000"/>
              <a:buBlip>
                <a:blip r:embed="rId2"/>
              </a:buBlip>
              <a:tabLst>
                <a:tab pos="240665" algn="l"/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Use 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for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working of different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part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of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project </a:t>
            </a:r>
            <a:r>
              <a:rPr sz="2400" spc="-65" dirty="0">
                <a:solidFill>
                  <a:srgbClr val="FFFFFF"/>
                </a:solidFill>
                <a:latin typeface="Tw Cen MT"/>
                <a:cs typeface="Tw Cen MT"/>
              </a:rPr>
              <a:t>by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different</a:t>
            </a:r>
            <a:r>
              <a:rPr lang="en-US" sz="2400" spc="23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programming</a:t>
            </a:r>
            <a:r>
              <a:rPr lang="en-US" sz="2400" dirty="0">
                <a:latin typeface="Tw Cen MT"/>
                <a:cs typeface="Tw Cen M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independently.</a:t>
            </a:r>
            <a:endParaRPr lang="en-US" sz="2400" spc="-15" dirty="0">
              <a:solidFill>
                <a:srgbClr val="FFFFFF"/>
              </a:solidFill>
              <a:latin typeface="Tw Cen MT"/>
              <a:cs typeface="Tw Cen MT"/>
            </a:endParaRPr>
          </a:p>
          <a:p>
            <a:pPr marL="927100" lvl="2">
              <a:buSzPct val="90000"/>
              <a:tabLst>
                <a:tab pos="240665" algn="l"/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Default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branch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is</a:t>
            </a:r>
            <a:r>
              <a:rPr sz="2400" spc="-10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master</a:t>
            </a:r>
            <a:endParaRPr lang="en-US" sz="2400" dirty="0">
              <a:latin typeface="Tw Cen MT"/>
              <a:cs typeface="Tw Cen MT"/>
            </a:endParaRPr>
          </a:p>
          <a:p>
            <a:pPr marL="355600" indent="-342900">
              <a:lnSpc>
                <a:spcPct val="100000"/>
              </a:lnSpc>
              <a:buSzPct val="90000"/>
              <a:buBlip>
                <a:blip r:embed="rId2"/>
              </a:buBlip>
              <a:tabLst>
                <a:tab pos="240665" algn="l"/>
                <a:tab pos="241300" algn="l"/>
              </a:tabLst>
            </a:pPr>
            <a:endParaRPr lang="en-US" sz="2400" spc="-95" dirty="0">
              <a:solidFill>
                <a:srgbClr val="FFFFFF"/>
              </a:solidFill>
              <a:latin typeface="Tw Cen MT"/>
              <a:cs typeface="Tw Cen MT"/>
            </a:endParaRPr>
          </a:p>
          <a:p>
            <a:pPr marL="355600" indent="-342900">
              <a:lnSpc>
                <a:spcPct val="100000"/>
              </a:lnSpc>
              <a:buSzPct val="90000"/>
              <a:buBlip>
                <a:blip r:embed="rId2"/>
              </a:buBlip>
              <a:tabLst>
                <a:tab pos="240665" algn="l"/>
                <a:tab pos="241300" algn="l"/>
              </a:tabLst>
            </a:pPr>
            <a:r>
              <a:rPr sz="2400" spc="-95" dirty="0">
                <a:solidFill>
                  <a:srgbClr val="FFFFFF"/>
                </a:solidFill>
                <a:latin typeface="Tw Cen MT"/>
                <a:cs typeface="Tw Cen MT"/>
              </a:rPr>
              <a:t>To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create </a:t>
            </a:r>
            <a:r>
              <a:rPr sz="2400" spc="-20" dirty="0">
                <a:solidFill>
                  <a:srgbClr val="FFFFFF"/>
                </a:solidFill>
                <a:latin typeface="Tw Cen MT"/>
                <a:cs typeface="Tw Cen MT"/>
              </a:rPr>
              <a:t>new</a:t>
            </a:r>
            <a:r>
              <a:rPr sz="2400" spc="2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branch</a:t>
            </a:r>
            <a:endParaRPr lang="en-US" sz="2400" spc="5" dirty="0">
              <a:solidFill>
                <a:srgbClr val="FFFFFF"/>
              </a:solidFill>
              <a:latin typeface="Tw Cen MT"/>
              <a:cs typeface="Tw Cen MT"/>
            </a:endParaRPr>
          </a:p>
          <a:p>
            <a:pPr marL="469900" lvl="1">
              <a:buSzPct val="90000"/>
              <a:tabLst>
                <a:tab pos="240665" algn="l"/>
                <a:tab pos="241300" algn="l"/>
              </a:tabLst>
            </a:pPr>
            <a:r>
              <a:rPr lang="en-US" sz="2000" spc="5" dirty="0">
                <a:solidFill>
                  <a:srgbClr val="FFFFFF"/>
                </a:solidFill>
                <a:latin typeface="Tw Cen MT"/>
                <a:cs typeface="Tw Cen MT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Tw Cen MT"/>
                <a:cs typeface="Tw Cen MT"/>
              </a:rPr>
              <a:t>git </a:t>
            </a:r>
            <a:r>
              <a:rPr sz="2000" spc="10" dirty="0">
                <a:solidFill>
                  <a:srgbClr val="FFFFFF"/>
                </a:solidFill>
                <a:latin typeface="Tw Cen MT"/>
                <a:cs typeface="Tw Cen MT"/>
              </a:rPr>
              <a:t>checkout </a:t>
            </a:r>
            <a:r>
              <a:rPr sz="2000" dirty="0">
                <a:solidFill>
                  <a:srgbClr val="FFFFFF"/>
                </a:solidFill>
                <a:latin typeface="Tw Cen MT"/>
                <a:cs typeface="Tw Cen MT"/>
              </a:rPr>
              <a:t>- b</a:t>
            </a:r>
            <a:r>
              <a:rPr sz="2000" spc="-9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FFFFFF"/>
                </a:solidFill>
                <a:latin typeface="Tw Cen MT"/>
                <a:cs typeface="Tw Cen MT"/>
              </a:rPr>
              <a:t>“</a:t>
            </a:r>
            <a:r>
              <a:rPr sz="2000" dirty="0" err="1">
                <a:solidFill>
                  <a:srgbClr val="FFFFFF"/>
                </a:solidFill>
                <a:latin typeface="Tw Cen MT"/>
                <a:cs typeface="Tw Cen MT"/>
              </a:rPr>
              <a:t>new_branch</a:t>
            </a:r>
            <a:r>
              <a:rPr sz="2000" dirty="0">
                <a:solidFill>
                  <a:srgbClr val="FFFFFF"/>
                </a:solidFill>
                <a:latin typeface="Tw Cen MT"/>
                <a:cs typeface="Tw Cen MT"/>
              </a:rPr>
              <a:t>”</a:t>
            </a:r>
            <a:endParaRPr lang="en-US" sz="2000" dirty="0">
              <a:latin typeface="Tw Cen MT"/>
              <a:cs typeface="Tw Cen MT"/>
            </a:endParaRPr>
          </a:p>
          <a:p>
            <a:pPr marL="355600" indent="-342900">
              <a:lnSpc>
                <a:spcPct val="100000"/>
              </a:lnSpc>
              <a:buSzPct val="90000"/>
              <a:buBlip>
                <a:blip r:embed="rId2"/>
              </a:buBlip>
              <a:tabLst>
                <a:tab pos="240665" algn="l"/>
                <a:tab pos="241300" algn="l"/>
              </a:tabLst>
            </a:pPr>
            <a:endParaRPr lang="en-US" sz="2000" spc="-95" dirty="0">
              <a:solidFill>
                <a:srgbClr val="FFFFFF"/>
              </a:solidFill>
              <a:latin typeface="Tw Cen MT"/>
              <a:cs typeface="Tw Cen MT"/>
            </a:endParaRPr>
          </a:p>
          <a:p>
            <a:pPr marL="355600" indent="-342900">
              <a:lnSpc>
                <a:spcPct val="100000"/>
              </a:lnSpc>
              <a:buSzPct val="90000"/>
              <a:buBlip>
                <a:blip r:embed="rId2"/>
              </a:buBlip>
              <a:tabLst>
                <a:tab pos="240665" algn="l"/>
                <a:tab pos="241300" algn="l"/>
              </a:tabLst>
            </a:pPr>
            <a:r>
              <a:rPr lang="en-US" sz="2400" spc="-95" dirty="0">
                <a:solidFill>
                  <a:srgbClr val="FFFFFF"/>
                </a:solidFill>
                <a:latin typeface="Tw Cen MT"/>
                <a:cs typeface="Tw Cen MT"/>
              </a:rPr>
              <a:t>To </a:t>
            </a:r>
            <a:r>
              <a:rPr lang="en-US" sz="2400" spc="10" dirty="0">
                <a:solidFill>
                  <a:srgbClr val="FFFFFF"/>
                </a:solidFill>
                <a:latin typeface="Tw Cen MT"/>
                <a:cs typeface="Tw Cen MT"/>
              </a:rPr>
              <a:t>switch branch </a:t>
            </a:r>
            <a:r>
              <a:rPr lang="en-US" sz="2400" spc="-5" dirty="0">
                <a:solidFill>
                  <a:srgbClr val="FFFFFF"/>
                </a:solidFill>
                <a:latin typeface="Tw Cen MT"/>
                <a:cs typeface="Tw Cen MT"/>
              </a:rPr>
              <a:t>if </a:t>
            </a:r>
            <a:r>
              <a:rPr lang="en-US" sz="2400" spc="-25" dirty="0">
                <a:solidFill>
                  <a:srgbClr val="FFFFFF"/>
                </a:solidFill>
                <a:latin typeface="Tw Cen MT"/>
                <a:cs typeface="Tw Cen MT"/>
              </a:rPr>
              <a:t>you </a:t>
            </a: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are </a:t>
            </a:r>
            <a:r>
              <a:rPr lang="en-US" sz="2400" spc="-5" dirty="0">
                <a:solidFill>
                  <a:srgbClr val="FFFFFF"/>
                </a:solidFill>
                <a:latin typeface="Tw Cen MT"/>
                <a:cs typeface="Tw Cen MT"/>
              </a:rPr>
              <a:t>in </a:t>
            </a:r>
            <a:r>
              <a:rPr lang="en-US" sz="2400" spc="10" dirty="0">
                <a:solidFill>
                  <a:srgbClr val="FFFFFF"/>
                </a:solidFill>
                <a:latin typeface="Tw Cen MT"/>
                <a:cs typeface="Tw Cen MT"/>
              </a:rPr>
              <a:t>branch </a:t>
            </a: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other than</a:t>
            </a:r>
            <a:r>
              <a:rPr lang="en-US" sz="2400" spc="17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Tw Cen MT"/>
                <a:cs typeface="Tw Cen MT"/>
              </a:rPr>
              <a:t>master</a:t>
            </a:r>
          </a:p>
          <a:p>
            <a:pPr marL="927100" lvl="2">
              <a:buSzPct val="90000"/>
              <a:tabLst>
                <a:tab pos="240665" algn="l"/>
                <a:tab pos="241300" algn="l"/>
              </a:tabLst>
            </a:pPr>
            <a:r>
              <a:rPr lang="en-US" sz="2000" dirty="0">
                <a:solidFill>
                  <a:srgbClr val="FFFFFF"/>
                </a:solidFill>
                <a:latin typeface="Tw Cen MT"/>
                <a:cs typeface="Tw Cen MT"/>
              </a:rPr>
              <a:t>git </a:t>
            </a:r>
            <a:r>
              <a:rPr lang="en-US" sz="2000" spc="10" dirty="0">
                <a:solidFill>
                  <a:srgbClr val="FFFFFF"/>
                </a:solidFill>
                <a:latin typeface="Tw Cen MT"/>
                <a:cs typeface="Tw Cen MT"/>
              </a:rPr>
              <a:t>checkout</a:t>
            </a:r>
            <a:r>
              <a:rPr lang="en-US" sz="2000" spc="-1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Tw Cen MT"/>
                <a:cs typeface="Tw Cen MT"/>
              </a:rPr>
              <a:t>master</a:t>
            </a:r>
            <a:endParaRPr lang="en-US" sz="2000" dirty="0">
              <a:latin typeface="Tw Cen MT"/>
              <a:cs typeface="Tw Cen MT"/>
            </a:endParaRPr>
          </a:p>
          <a:p>
            <a:pPr marL="355600" indent="-342900">
              <a:lnSpc>
                <a:spcPct val="100000"/>
              </a:lnSpc>
              <a:buSzPct val="90000"/>
              <a:buBlip>
                <a:blip r:embed="rId2"/>
              </a:buBlip>
              <a:tabLst>
                <a:tab pos="240665" algn="l"/>
                <a:tab pos="241300" algn="l"/>
              </a:tabLst>
            </a:pPr>
            <a:endParaRPr lang="en-US" sz="2000" spc="-95" dirty="0">
              <a:solidFill>
                <a:srgbClr val="FFFFFF"/>
              </a:solidFill>
              <a:latin typeface="Tw Cen MT"/>
              <a:cs typeface="Tw Cen MT"/>
            </a:endParaRPr>
          </a:p>
          <a:p>
            <a:pPr marL="355600" indent="-342900">
              <a:lnSpc>
                <a:spcPct val="100000"/>
              </a:lnSpc>
              <a:buSzPct val="90000"/>
              <a:buBlip>
                <a:blip r:embed="rId2"/>
              </a:buBlip>
              <a:tabLst>
                <a:tab pos="240665" algn="l"/>
                <a:tab pos="241300" algn="l"/>
              </a:tabLst>
            </a:pPr>
            <a:r>
              <a:rPr sz="2400" spc="-95" dirty="0">
                <a:solidFill>
                  <a:srgbClr val="FFFFFF"/>
                </a:solidFill>
                <a:latin typeface="Tw Cen MT"/>
                <a:cs typeface="Tw Cen MT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switch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branch</a:t>
            </a:r>
            <a:endParaRPr sz="2400" dirty="0">
              <a:latin typeface="Tw Cen MT"/>
              <a:cs typeface="Tw Cen MT"/>
            </a:endParaRPr>
          </a:p>
          <a:p>
            <a:pPr marL="469900" lvl="1">
              <a:lnSpc>
                <a:spcPct val="100000"/>
              </a:lnSpc>
              <a:spcBef>
                <a:spcPts val="1035"/>
              </a:spcBef>
              <a:buSzPct val="45000"/>
              <a:tabLst>
                <a:tab pos="698500" algn="l"/>
                <a:tab pos="699135" algn="l"/>
              </a:tabLst>
            </a:pPr>
            <a:r>
              <a:rPr lang="en-US" sz="2000" dirty="0">
                <a:solidFill>
                  <a:srgbClr val="FFFFFF"/>
                </a:solidFill>
                <a:latin typeface="Tw Cen MT"/>
                <a:cs typeface="Tw Cen MT"/>
              </a:rPr>
              <a:t>			</a:t>
            </a:r>
            <a:r>
              <a:rPr sz="2000" dirty="0">
                <a:solidFill>
                  <a:srgbClr val="FFFFFF"/>
                </a:solidFill>
                <a:latin typeface="Tw Cen MT"/>
                <a:cs typeface="Tw Cen MT"/>
              </a:rPr>
              <a:t>git </a:t>
            </a:r>
            <a:r>
              <a:rPr sz="2000" spc="10" dirty="0">
                <a:solidFill>
                  <a:srgbClr val="FFFFFF"/>
                </a:solidFill>
                <a:latin typeface="Tw Cen MT"/>
                <a:cs typeface="Tw Cen MT"/>
              </a:rPr>
              <a:t>checkout </a:t>
            </a:r>
            <a:r>
              <a:rPr sz="2000" spc="5" dirty="0">
                <a:solidFill>
                  <a:srgbClr val="FFFFFF"/>
                </a:solidFill>
                <a:latin typeface="Tw Cen MT"/>
                <a:cs typeface="Tw Cen MT"/>
              </a:rPr>
              <a:t>&lt;branch</a:t>
            </a:r>
            <a:r>
              <a:rPr sz="2000" spc="-10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FFFFFF"/>
                </a:solidFill>
                <a:latin typeface="Tw Cen MT"/>
                <a:cs typeface="Tw Cen MT"/>
              </a:rPr>
              <a:t>name&gt;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FF5219E-AFDE-42BC-A9F4-A98FCBAD04BD}" type="datetime1">
              <a:rPr lang="en-US" smtClean="0"/>
              <a:t>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5"/>
              <a:t>shishir@csitan.org.np</a:t>
            </a:r>
            <a:endParaRPr lang="en-US"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USEFUL GIT</a:t>
            </a:r>
            <a:r>
              <a:rPr spc="-95" dirty="0"/>
              <a:t> </a:t>
            </a:r>
            <a:r>
              <a:rPr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216" y="1430020"/>
            <a:ext cx="6047740" cy="435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1150" spc="5" dirty="0">
                <a:solidFill>
                  <a:srgbClr val="FFFFFF"/>
                </a:solidFill>
                <a:latin typeface="Tw Cen MT"/>
                <a:cs typeface="Tw Cen MT"/>
              </a:rPr>
              <a:t>1.	</a:t>
            </a:r>
            <a:r>
              <a:rPr sz="2600" dirty="0">
                <a:solidFill>
                  <a:srgbClr val="FFFFFF"/>
                </a:solidFill>
                <a:latin typeface="Tw Cen MT"/>
                <a:cs typeface="Tw Cen MT"/>
              </a:rPr>
              <a:t>Git</a:t>
            </a:r>
            <a:r>
              <a:rPr sz="2600" spc="-10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FFFF"/>
                </a:solidFill>
                <a:latin typeface="Tw Cen MT"/>
                <a:cs typeface="Tw Cen MT"/>
              </a:rPr>
              <a:t>status</a:t>
            </a:r>
            <a:endParaRPr sz="26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  <a:tabLst>
                <a:tab pos="469900" algn="l"/>
              </a:tabLst>
            </a:pPr>
            <a:r>
              <a:rPr sz="1150" spc="5" dirty="0">
                <a:solidFill>
                  <a:srgbClr val="FFFFFF"/>
                </a:solidFill>
                <a:latin typeface="Tw Cen MT"/>
                <a:cs typeface="Tw Cen MT"/>
              </a:rPr>
              <a:t>2.	</a:t>
            </a:r>
            <a:r>
              <a:rPr sz="2600" dirty="0">
                <a:solidFill>
                  <a:srgbClr val="FFFFFF"/>
                </a:solidFill>
                <a:latin typeface="Tw Cen MT"/>
                <a:cs typeface="Tw Cen MT"/>
              </a:rPr>
              <a:t>Git diff | &lt;file_name&gt; |</a:t>
            </a:r>
            <a:r>
              <a:rPr sz="2600" spc="-5" dirty="0">
                <a:solidFill>
                  <a:srgbClr val="FFFFFF"/>
                </a:solidFill>
                <a:latin typeface="Tw Cen MT"/>
                <a:cs typeface="Tw Cen MT"/>
              </a:rPr>
              <a:t> &lt;folder_name&gt;</a:t>
            </a:r>
            <a:endParaRPr sz="26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469900" algn="l"/>
              </a:tabLst>
            </a:pPr>
            <a:r>
              <a:rPr sz="1150" spc="5" dirty="0">
                <a:solidFill>
                  <a:srgbClr val="FFFFFF"/>
                </a:solidFill>
                <a:latin typeface="Tw Cen MT"/>
                <a:cs typeface="Tw Cen MT"/>
              </a:rPr>
              <a:t>3.	</a:t>
            </a:r>
            <a:r>
              <a:rPr sz="2600" dirty="0">
                <a:solidFill>
                  <a:srgbClr val="FFFFFF"/>
                </a:solidFill>
                <a:latin typeface="Tw Cen MT"/>
                <a:cs typeface="Tw Cen MT"/>
              </a:rPr>
              <a:t>Git add . |</a:t>
            </a:r>
            <a:r>
              <a:rPr sz="2600" spc="-7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rgbClr val="FFFFFF"/>
                </a:solidFill>
                <a:latin typeface="Tw Cen MT"/>
                <a:cs typeface="Tw Cen MT"/>
              </a:rPr>
              <a:t>&lt;file_name&gt;</a:t>
            </a:r>
            <a:endParaRPr sz="26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469900" algn="l"/>
              </a:tabLst>
            </a:pPr>
            <a:r>
              <a:rPr sz="1150" spc="5" dirty="0">
                <a:solidFill>
                  <a:srgbClr val="FFFFFF"/>
                </a:solidFill>
                <a:latin typeface="Tw Cen MT"/>
                <a:cs typeface="Tw Cen MT"/>
              </a:rPr>
              <a:t>4.	</a:t>
            </a:r>
            <a:r>
              <a:rPr sz="2600" dirty="0">
                <a:solidFill>
                  <a:srgbClr val="FFFFFF"/>
                </a:solidFill>
                <a:latin typeface="Tw Cen MT"/>
                <a:cs typeface="Tw Cen MT"/>
              </a:rPr>
              <a:t>Git commit - m</a:t>
            </a:r>
            <a:r>
              <a:rPr sz="2600" spc="-114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w Cen MT"/>
                <a:cs typeface="Tw Cen MT"/>
              </a:rPr>
              <a:t>“message”</a:t>
            </a:r>
            <a:endParaRPr sz="26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469900" algn="l"/>
              </a:tabLst>
            </a:pPr>
            <a:r>
              <a:rPr sz="1150" spc="5" dirty="0">
                <a:solidFill>
                  <a:srgbClr val="FFFFFF"/>
                </a:solidFill>
                <a:latin typeface="Tw Cen MT"/>
                <a:cs typeface="Tw Cen MT"/>
              </a:rPr>
              <a:t>5.	</a:t>
            </a:r>
            <a:r>
              <a:rPr sz="2600" dirty="0">
                <a:solidFill>
                  <a:srgbClr val="FFFFFF"/>
                </a:solidFill>
                <a:latin typeface="Tw Cen MT"/>
                <a:cs typeface="Tw Cen MT"/>
              </a:rPr>
              <a:t>Git pull origin</a:t>
            </a:r>
            <a:r>
              <a:rPr sz="2600" spc="-7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Tw Cen MT"/>
                <a:cs typeface="Tw Cen MT"/>
              </a:rPr>
              <a:t>&lt;branch_name&gt;</a:t>
            </a:r>
            <a:endParaRPr sz="26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469900" algn="l"/>
              </a:tabLst>
            </a:pPr>
            <a:r>
              <a:rPr sz="1150" spc="5" dirty="0">
                <a:solidFill>
                  <a:srgbClr val="FFFFFF"/>
                </a:solidFill>
                <a:latin typeface="Tw Cen MT"/>
                <a:cs typeface="Tw Cen MT"/>
              </a:rPr>
              <a:t>6.	</a:t>
            </a:r>
            <a:r>
              <a:rPr sz="2600" dirty="0">
                <a:solidFill>
                  <a:srgbClr val="FFFFFF"/>
                </a:solidFill>
                <a:latin typeface="Tw Cen MT"/>
                <a:cs typeface="Tw Cen MT"/>
              </a:rPr>
              <a:t>Git push origin</a:t>
            </a:r>
            <a:r>
              <a:rPr sz="2600" spc="-9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Tw Cen MT"/>
                <a:cs typeface="Tw Cen MT"/>
              </a:rPr>
              <a:t>&lt;local_branch&gt;</a:t>
            </a:r>
            <a:endParaRPr sz="26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469900" algn="l"/>
              </a:tabLst>
            </a:pPr>
            <a:r>
              <a:rPr sz="1150" spc="5" dirty="0">
                <a:solidFill>
                  <a:srgbClr val="FFFFFF"/>
                </a:solidFill>
                <a:latin typeface="Tw Cen MT"/>
                <a:cs typeface="Tw Cen MT"/>
              </a:rPr>
              <a:t>7.	</a:t>
            </a:r>
            <a:r>
              <a:rPr sz="2600" dirty="0">
                <a:solidFill>
                  <a:srgbClr val="FFFFFF"/>
                </a:solidFill>
                <a:latin typeface="Tw Cen MT"/>
                <a:cs typeface="Tw Cen MT"/>
              </a:rPr>
              <a:t>Git </a:t>
            </a:r>
            <a:r>
              <a:rPr sz="2600" spc="10" dirty="0">
                <a:solidFill>
                  <a:srgbClr val="FFFFFF"/>
                </a:solidFill>
                <a:latin typeface="Tw Cen MT"/>
                <a:cs typeface="Tw Cen MT"/>
              </a:rPr>
              <a:t>branch </a:t>
            </a:r>
            <a:r>
              <a:rPr sz="2600" spc="-5" dirty="0">
                <a:solidFill>
                  <a:srgbClr val="FFFFFF"/>
                </a:solidFill>
                <a:latin typeface="Tw Cen MT"/>
                <a:cs typeface="Tw Cen MT"/>
              </a:rPr>
              <a:t>-a </a:t>
            </a:r>
            <a:r>
              <a:rPr sz="2600" dirty="0">
                <a:solidFill>
                  <a:srgbClr val="FFFFFF"/>
                </a:solidFill>
                <a:latin typeface="Tw Cen MT"/>
                <a:cs typeface="Tw Cen MT"/>
              </a:rPr>
              <a:t>|</a:t>
            </a:r>
            <a:r>
              <a:rPr sz="2600" spc="-10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w Cen MT"/>
                <a:cs typeface="Tw Cen MT"/>
              </a:rPr>
              <a:t>-r</a:t>
            </a:r>
            <a:endParaRPr sz="26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469900" algn="l"/>
              </a:tabLst>
            </a:pPr>
            <a:r>
              <a:rPr sz="1150" spc="5" dirty="0">
                <a:solidFill>
                  <a:srgbClr val="FFFFFF"/>
                </a:solidFill>
                <a:latin typeface="Tw Cen MT"/>
                <a:cs typeface="Tw Cen MT"/>
              </a:rPr>
              <a:t>8.	</a:t>
            </a:r>
            <a:r>
              <a:rPr sz="2600" dirty="0">
                <a:solidFill>
                  <a:srgbClr val="FFFFFF"/>
                </a:solidFill>
                <a:latin typeface="Tw Cen MT"/>
                <a:cs typeface="Tw Cen MT"/>
              </a:rPr>
              <a:t>Git </a:t>
            </a:r>
            <a:r>
              <a:rPr sz="2600" spc="15" dirty="0">
                <a:solidFill>
                  <a:srgbClr val="FFFFFF"/>
                </a:solidFill>
                <a:latin typeface="Tw Cen MT"/>
                <a:cs typeface="Tw Cen MT"/>
              </a:rPr>
              <a:t>checkout </a:t>
            </a:r>
            <a:r>
              <a:rPr sz="2600" dirty="0">
                <a:solidFill>
                  <a:srgbClr val="FFFFFF"/>
                </a:solidFill>
                <a:latin typeface="Tw Cen MT"/>
                <a:cs typeface="Tw Cen MT"/>
              </a:rPr>
              <a:t>- b</a:t>
            </a:r>
            <a:r>
              <a:rPr sz="2600" spc="-12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Tw Cen MT"/>
                <a:cs typeface="Tw Cen MT"/>
              </a:rPr>
              <a:t>“branch_name”</a:t>
            </a:r>
            <a:endParaRPr sz="2600" dirty="0">
              <a:latin typeface="Tw Cen MT"/>
              <a:cs typeface="Tw Cen M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8EB265E-A275-437C-BDB3-2DB46E7A9EEA}" type="datetime1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5"/>
              <a:t>shishir@csitan.org.np</a:t>
            </a:r>
            <a:endParaRPr lang="en-US"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" y="4572"/>
            <a:ext cx="24384" cy="2180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28" y="2176272"/>
            <a:ext cx="190500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55" y="4021835"/>
            <a:ext cx="190500" cy="188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9644" y="4572"/>
            <a:ext cx="370332" cy="1812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919" y="1801367"/>
            <a:ext cx="190500" cy="188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6511" y="4572"/>
            <a:ext cx="368808" cy="1431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5591" y="0"/>
            <a:ext cx="152400" cy="9128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8263" y="1420367"/>
            <a:ext cx="190500" cy="190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8263" y="903732"/>
            <a:ext cx="190500" cy="190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1604" y="0"/>
            <a:ext cx="422148" cy="5273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8207" y="489204"/>
            <a:ext cx="147288" cy="1478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4" y="1801367"/>
            <a:ext cx="124968" cy="1280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549396"/>
            <a:ext cx="138684" cy="4815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8015" y="1382267"/>
            <a:ext cx="143256" cy="4770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4215" y="1850135"/>
            <a:ext cx="114300" cy="1066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4112" y="4661915"/>
            <a:ext cx="22860" cy="21823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4027" y="5041391"/>
            <a:ext cx="370331" cy="180289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815" y="4482084"/>
            <a:ext cx="190499" cy="1905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5628132"/>
            <a:ext cx="71628" cy="121615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7304" y="4867655"/>
            <a:ext cx="190500" cy="1889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372" y="5422391"/>
            <a:ext cx="374904" cy="142646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9976" y="5945123"/>
            <a:ext cx="152400" cy="9128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2648" y="5247132"/>
            <a:ext cx="190500" cy="1905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2648" y="5763767"/>
            <a:ext cx="190500" cy="1905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0559" y="6330696"/>
            <a:ext cx="417576" cy="51815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50036" y="6220967"/>
            <a:ext cx="149835" cy="14782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483340" y="0"/>
            <a:ext cx="417575" cy="51206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371612" y="473963"/>
            <a:ext cx="149828" cy="1524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631168" y="1539239"/>
            <a:ext cx="188975" cy="1905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532107" y="5693664"/>
            <a:ext cx="298703" cy="115519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772900" y="5551932"/>
            <a:ext cx="156972" cy="15544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710416" y="4572"/>
            <a:ext cx="304800" cy="154533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635740" y="4867655"/>
            <a:ext cx="188975" cy="18897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440668" y="5045964"/>
            <a:ext cx="307848" cy="180289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849100" y="6416040"/>
            <a:ext cx="190500" cy="18897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939016" y="6595871"/>
            <a:ext cx="24383" cy="25298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21379" y="0"/>
            <a:ext cx="4975860" cy="497586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059429" y="4502607"/>
            <a:ext cx="5641975" cy="136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800" spc="-5" dirty="0">
                <a:solidFill>
                  <a:srgbClr val="FFFFFF"/>
                </a:solidFill>
                <a:latin typeface="Tw Cen MT"/>
                <a:cs typeface="Tw Cen MT"/>
              </a:rPr>
              <a:t>THANK</a:t>
            </a:r>
            <a:r>
              <a:rPr sz="8800" spc="-8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8800" spc="-125" dirty="0">
                <a:solidFill>
                  <a:srgbClr val="FFFFFF"/>
                </a:solidFill>
                <a:latin typeface="Tw Cen MT"/>
                <a:cs typeface="Tw Cen MT"/>
              </a:rPr>
              <a:t>YOU</a:t>
            </a:r>
            <a:endParaRPr sz="8800">
              <a:latin typeface="Tw Cen MT"/>
              <a:cs typeface="Tw Cen MT"/>
            </a:endParaRPr>
          </a:p>
        </p:txBody>
      </p:sp>
      <p:sp>
        <p:nvSpPr>
          <p:cNvPr id="41" name="Date Placeholder 4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0B3BBF1-B48A-420C-8357-D804D124D29E}" type="datetime1">
              <a:rPr lang="en-US" smtClean="0"/>
              <a:t>2/12/2017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5"/>
              <a:t>shishir@csitan.org.np</a:t>
            </a:r>
            <a:endParaRPr lang="en-US"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216" y="867409"/>
            <a:ext cx="8380984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400" dirty="0">
                <a:solidFill>
                  <a:srgbClr val="FFFFFF"/>
                </a:solidFill>
                <a:latin typeface="Tw Cen MT"/>
                <a:cs typeface="Tw Cen MT"/>
              </a:rPr>
              <a:t>Features of </a:t>
            </a:r>
            <a:r>
              <a:rPr sz="5400" dirty="0">
                <a:solidFill>
                  <a:srgbClr val="FFFFFF"/>
                </a:solidFill>
                <a:latin typeface="Tw Cen MT"/>
                <a:cs typeface="Tw Cen MT"/>
              </a:rPr>
              <a:t>GIT</a:t>
            </a:r>
            <a:endParaRPr sz="54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0294" y="1915180"/>
            <a:ext cx="10187306" cy="52424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400" lvl="1" indent="-571500">
              <a:buSzPct val="70000"/>
              <a:buBlip>
                <a:blip r:embed="rId2"/>
              </a:buBlip>
              <a:tabLst>
                <a:tab pos="241300" algn="l"/>
              </a:tabLst>
            </a:pPr>
            <a:r>
              <a:rPr lang="en-US" sz="3600" spc="-40" dirty="0">
                <a:solidFill>
                  <a:schemeClr val="bg1"/>
                </a:solidFill>
                <a:latin typeface="+mj-lt"/>
              </a:rPr>
              <a:t>Open source and free software </a:t>
            </a:r>
          </a:p>
          <a:p>
            <a:pPr marL="1041400" lvl="1" indent="-571500">
              <a:buSzPct val="70000"/>
              <a:buBlip>
                <a:blip r:embed="rId2"/>
              </a:buBlip>
              <a:tabLst>
                <a:tab pos="241300" algn="l"/>
              </a:tabLst>
            </a:pPr>
            <a:r>
              <a:rPr lang="en-US" sz="3600" spc="-40" dirty="0">
                <a:solidFill>
                  <a:schemeClr val="bg1"/>
                </a:solidFill>
                <a:latin typeface="+mj-lt"/>
              </a:rPr>
              <a:t>Version </a:t>
            </a:r>
            <a:r>
              <a:rPr lang="en-US" sz="3600" spc="-15" dirty="0">
                <a:solidFill>
                  <a:schemeClr val="bg1"/>
                </a:solidFill>
                <a:latin typeface="+mj-lt"/>
              </a:rPr>
              <a:t>control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system (VCS)</a:t>
            </a:r>
          </a:p>
          <a:p>
            <a:pPr marL="1041400" lvl="1" indent="-571500">
              <a:buSzPct val="70000"/>
              <a:buBlip>
                <a:blip r:embed="rId2"/>
              </a:buBlip>
              <a:tabLst>
                <a:tab pos="241300" algn="l"/>
              </a:tabLst>
            </a:pPr>
            <a:r>
              <a:rPr sz="3600" spc="-5" dirty="0">
                <a:solidFill>
                  <a:schemeClr val="bg1"/>
                </a:solidFill>
                <a:latin typeface="+mj-lt"/>
                <a:cs typeface="Tw Cen MT"/>
              </a:rPr>
              <a:t>Code</a:t>
            </a:r>
            <a:r>
              <a:rPr sz="3600" spc="-75" dirty="0">
                <a:solidFill>
                  <a:schemeClr val="bg1"/>
                </a:solidFill>
                <a:latin typeface="+mj-lt"/>
                <a:cs typeface="Tw Cen MT"/>
              </a:rPr>
              <a:t> </a:t>
            </a:r>
            <a:r>
              <a:rPr sz="3600" dirty="0">
                <a:solidFill>
                  <a:schemeClr val="bg1"/>
                </a:solidFill>
                <a:latin typeface="+mj-lt"/>
                <a:cs typeface="Tw Cen MT"/>
              </a:rPr>
              <a:t>Sharing</a:t>
            </a:r>
            <a:endParaRPr lang="en-US" sz="3600" dirty="0">
              <a:solidFill>
                <a:schemeClr val="bg1"/>
              </a:solidFill>
              <a:latin typeface="+mj-lt"/>
              <a:cs typeface="Tw Cen MT"/>
            </a:endParaRPr>
          </a:p>
          <a:p>
            <a:pPr marL="1041400" lvl="1" indent="-571500">
              <a:buSzPct val="70000"/>
              <a:buBlip>
                <a:blip r:embed="rId2"/>
              </a:buBlip>
              <a:tabLst>
                <a:tab pos="241300" algn="l"/>
              </a:tabLst>
            </a:pPr>
            <a:r>
              <a:rPr sz="3600" dirty="0">
                <a:solidFill>
                  <a:schemeClr val="bg1"/>
                </a:solidFill>
                <a:latin typeface="+mj-lt"/>
                <a:cs typeface="Tw Cen MT"/>
              </a:rPr>
              <a:t>Better</a:t>
            </a:r>
            <a:r>
              <a:rPr sz="3600" spc="-40" dirty="0">
                <a:solidFill>
                  <a:schemeClr val="bg1"/>
                </a:solidFill>
                <a:latin typeface="+mj-lt"/>
                <a:cs typeface="Tw Cen MT"/>
              </a:rPr>
              <a:t> </a:t>
            </a:r>
            <a:r>
              <a:rPr sz="3600" spc="-5" dirty="0">
                <a:solidFill>
                  <a:schemeClr val="bg1"/>
                </a:solidFill>
                <a:latin typeface="+mj-lt"/>
                <a:cs typeface="Tw Cen MT"/>
              </a:rPr>
              <a:t>Maintainability</a:t>
            </a:r>
            <a:endParaRPr lang="en-US" sz="3600" spc="-5" dirty="0">
              <a:solidFill>
                <a:schemeClr val="bg1"/>
              </a:solidFill>
              <a:latin typeface="+mj-lt"/>
              <a:cs typeface="Tw Cen MT"/>
            </a:endParaRPr>
          </a:p>
          <a:p>
            <a:pPr marL="1041400" lvl="1" indent="-571500">
              <a:buSzPct val="70000"/>
              <a:buBlip>
                <a:blip r:embed="rId2"/>
              </a:buBlip>
              <a:tabLst>
                <a:tab pos="241300" algn="l"/>
              </a:tabLst>
            </a:pPr>
            <a:r>
              <a:rPr lang="en-US" sz="3600" spc="-35" dirty="0">
                <a:solidFill>
                  <a:schemeClr val="bg1"/>
                </a:solidFill>
                <a:cs typeface="Tw Cen MT"/>
              </a:rPr>
              <a:t>Track</a:t>
            </a:r>
            <a:r>
              <a:rPr lang="en-US" sz="3600" spc="-75" dirty="0">
                <a:solidFill>
                  <a:schemeClr val="bg1"/>
                </a:solidFill>
                <a:cs typeface="Tw Cen MT"/>
              </a:rPr>
              <a:t> </a:t>
            </a:r>
            <a:r>
              <a:rPr lang="en-US" sz="3600" spc="-15" dirty="0">
                <a:solidFill>
                  <a:schemeClr val="bg1"/>
                </a:solidFill>
                <a:cs typeface="Tw Cen MT"/>
              </a:rPr>
              <a:t>Changes (especially text changes)</a:t>
            </a:r>
          </a:p>
          <a:p>
            <a:pPr marL="1041400" lvl="1" indent="-571500">
              <a:buSzPct val="70000"/>
              <a:buBlip>
                <a:blip r:embed="rId2"/>
              </a:buBlip>
              <a:tabLst>
                <a:tab pos="241300" algn="l"/>
              </a:tabLst>
            </a:pPr>
            <a:r>
              <a:rPr lang="en-US" sz="3600" spc="-15" dirty="0">
                <a:solidFill>
                  <a:schemeClr val="bg1"/>
                </a:solidFill>
                <a:latin typeface="+mj-lt"/>
                <a:cs typeface="Tw Cen MT"/>
              </a:rPr>
              <a:t>Source Code Management (SCM)</a:t>
            </a:r>
          </a:p>
          <a:p>
            <a:pPr marL="1041400" lvl="1" indent="-571500">
              <a:buSzPct val="70000"/>
              <a:buBlip>
                <a:blip r:embed="rId2"/>
              </a:buBlip>
              <a:tabLst>
                <a:tab pos="241300" algn="l"/>
              </a:tabLst>
            </a:pPr>
            <a:r>
              <a:rPr lang="en-US" sz="3600" spc="-15" dirty="0">
                <a:solidFill>
                  <a:schemeClr val="bg1"/>
                </a:solidFill>
                <a:latin typeface="+mj-lt"/>
                <a:cs typeface="Tw Cen MT"/>
              </a:rPr>
              <a:t>Compatible with UNIX ,LINUX , MAC, </a:t>
            </a:r>
            <a:r>
              <a:rPr lang="en-US" sz="3600" spc="-15" dirty="0">
                <a:solidFill>
                  <a:schemeClr val="bg1"/>
                </a:solidFill>
                <a:cs typeface="Tw Cen MT"/>
              </a:rPr>
              <a:t>WINDOWS</a:t>
            </a:r>
            <a:r>
              <a:rPr lang="en-US" sz="3600" spc="-15" dirty="0">
                <a:solidFill>
                  <a:schemeClr val="bg1"/>
                </a:solidFill>
                <a:latin typeface="+mj-lt"/>
                <a:cs typeface="Tw Cen MT"/>
              </a:rPr>
              <a:t>   	</a:t>
            </a:r>
            <a:endParaRPr lang="en-US" sz="3600" spc="-5" dirty="0">
              <a:solidFill>
                <a:schemeClr val="bg1"/>
              </a:solidFill>
              <a:latin typeface="+mj-l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1960"/>
              </a:spcBef>
              <a:buSzPct val="45000"/>
              <a:buFont typeface="Arial"/>
              <a:buChar char="●"/>
              <a:tabLst>
                <a:tab pos="241300" algn="l"/>
              </a:tabLst>
            </a:pPr>
            <a:endParaRPr sz="3600" dirty="0">
              <a:solidFill>
                <a:schemeClr val="bg1"/>
              </a:solidFill>
              <a:latin typeface="+mj-l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17382" y="2157740"/>
            <a:ext cx="3387852" cy="1356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EF060D6-B039-4588-9060-3AFF88C90912}" type="datetime1">
              <a:rPr lang="en-US" smtClean="0"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5"/>
              <a:t>shishir@csitan.org.np</a:t>
            </a:r>
            <a:endParaRPr lang="en-US"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216" y="262128"/>
            <a:ext cx="9751567" cy="830997"/>
          </a:xfrm>
        </p:spPr>
        <p:txBody>
          <a:bodyPr/>
          <a:lstStyle/>
          <a:p>
            <a:r>
              <a:rPr lang="en-US" dirty="0"/>
              <a:t>VCS 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0216" y="1430020"/>
            <a:ext cx="9751567" cy="4062651"/>
          </a:xfrm>
        </p:spPr>
        <p:txBody>
          <a:bodyPr/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bg1"/>
                </a:solidFill>
              </a:rPr>
              <a:t>File naming (abc.xls ,  logo_v2.gif)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bg1"/>
                </a:solidFill>
              </a:rPr>
              <a:t>Microsoft Word’s Track Changes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bg1"/>
                </a:solidFill>
              </a:rPr>
              <a:t>Adobe Photoshop’s History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bg1"/>
                </a:solidFill>
              </a:rPr>
              <a:t>Wikis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bg1"/>
                </a:solidFill>
              </a:rPr>
              <a:t>Undo </a:t>
            </a:r>
            <a:r>
              <a:rPr lang="en-US" sz="4400" dirty="0" err="1">
                <a:solidFill>
                  <a:schemeClr val="bg1"/>
                </a:solidFill>
              </a:rPr>
              <a:t>Ctrl+z</a:t>
            </a:r>
            <a:r>
              <a:rPr lang="en-US" sz="4400" dirty="0">
                <a:solidFill>
                  <a:schemeClr val="bg1"/>
                </a:solidFill>
              </a:rPr>
              <a:t> (windows), command +z (mac) 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7C73C32-CF1B-4EE4-9139-631807FE58B4}" type="datetime1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5"/>
              <a:t>shishir@csitan.org.np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982107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216" y="867409"/>
            <a:ext cx="2178685" cy="8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GITH</a:t>
            </a:r>
            <a:r>
              <a:rPr spc="10" dirty="0"/>
              <a:t>U</a:t>
            </a:r>
            <a:r>
              <a:rPr dirty="0"/>
              <a:t>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1" y="1979866"/>
            <a:ext cx="8610600" cy="3985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2850" lvl="1" indent="-742950">
              <a:buSzPct val="110000"/>
              <a:buBlip>
                <a:blip r:embed="rId3"/>
              </a:buBlip>
              <a:tabLst>
                <a:tab pos="241300" algn="l"/>
              </a:tabLst>
            </a:pPr>
            <a:r>
              <a:rPr lang="en-US" sz="3700" spc="-25" dirty="0">
                <a:solidFill>
                  <a:srgbClr val="FFFFFF"/>
                </a:solidFill>
                <a:latin typeface="Tw Cen MT"/>
                <a:cs typeface="Tw Cen MT"/>
              </a:rPr>
              <a:t>Provides backup.</a:t>
            </a:r>
          </a:p>
          <a:p>
            <a:pPr marL="1212850" lvl="1" indent="-742950">
              <a:buSzPct val="110000"/>
              <a:buBlip>
                <a:blip r:embed="rId3"/>
              </a:buBlip>
              <a:tabLst>
                <a:tab pos="241300" algn="l"/>
              </a:tabLst>
            </a:pPr>
            <a:r>
              <a:rPr sz="3700" spc="-25" dirty="0">
                <a:solidFill>
                  <a:srgbClr val="FFFFFF"/>
                </a:solidFill>
                <a:latin typeface="Tw Cen MT"/>
                <a:cs typeface="Tw Cen MT"/>
              </a:rPr>
              <a:t>Remote </a:t>
            </a:r>
            <a:r>
              <a:rPr sz="3700" spc="-15" dirty="0">
                <a:solidFill>
                  <a:srgbClr val="FFFFFF"/>
                </a:solidFill>
                <a:latin typeface="Tw Cen MT"/>
                <a:cs typeface="Tw Cen MT"/>
              </a:rPr>
              <a:t>project</a:t>
            </a:r>
            <a:r>
              <a:rPr sz="3700" spc="4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Tw Cen MT"/>
                <a:cs typeface="Tw Cen MT"/>
              </a:rPr>
              <a:t>hosting</a:t>
            </a:r>
            <a:endParaRPr lang="en-US" sz="3700" dirty="0">
              <a:latin typeface="Tw Cen MT"/>
              <a:cs typeface="Tw Cen MT"/>
            </a:endParaRPr>
          </a:p>
          <a:p>
            <a:pPr marL="1212850" lvl="1" indent="-742950">
              <a:buSzPct val="110000"/>
              <a:buBlip>
                <a:blip r:embed="rId3"/>
              </a:buBlip>
              <a:tabLst>
                <a:tab pos="241300" algn="l"/>
              </a:tabLst>
            </a:pPr>
            <a:r>
              <a:rPr sz="3700" spc="-5" dirty="0">
                <a:solidFill>
                  <a:srgbClr val="FFFFFF"/>
                </a:solidFill>
                <a:latin typeface="Tw Cen MT"/>
                <a:cs typeface="Tw Cen MT"/>
              </a:rPr>
              <a:t>Common repository </a:t>
            </a:r>
            <a:r>
              <a:rPr sz="3700" spc="-25" dirty="0">
                <a:solidFill>
                  <a:srgbClr val="FFFFFF"/>
                </a:solidFill>
                <a:latin typeface="Tw Cen MT"/>
                <a:cs typeface="Tw Cen MT"/>
              </a:rPr>
              <a:t>for </a:t>
            </a:r>
            <a:r>
              <a:rPr sz="3700" spc="5" dirty="0">
                <a:solidFill>
                  <a:srgbClr val="FFFFFF"/>
                </a:solidFill>
                <a:latin typeface="Tw Cen MT"/>
                <a:cs typeface="Tw Cen MT"/>
              </a:rPr>
              <a:t>multiple</a:t>
            </a:r>
            <a:r>
              <a:rPr sz="3700" spc="12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Tw Cen MT"/>
                <a:cs typeface="Tw Cen MT"/>
              </a:rPr>
              <a:t>user</a:t>
            </a:r>
            <a:endParaRPr lang="en-US" sz="3700" dirty="0">
              <a:latin typeface="Tw Cen MT"/>
              <a:cs typeface="Tw Cen MT"/>
            </a:endParaRPr>
          </a:p>
          <a:p>
            <a:pPr marL="1212850" lvl="1" indent="-742950">
              <a:buSzPct val="110000"/>
              <a:buBlip>
                <a:blip r:embed="rId3"/>
              </a:buBlip>
              <a:tabLst>
                <a:tab pos="241300" algn="l"/>
              </a:tabLst>
            </a:pPr>
            <a:r>
              <a:rPr sz="3700" spc="-5" dirty="0">
                <a:solidFill>
                  <a:srgbClr val="FFFFFF"/>
                </a:solidFill>
                <a:latin typeface="Tw Cen MT"/>
                <a:cs typeface="Tw Cen MT"/>
              </a:rPr>
              <a:t>Documentations</a:t>
            </a:r>
            <a:endParaRPr lang="en-US" sz="3700" dirty="0">
              <a:latin typeface="Tw Cen MT"/>
              <a:cs typeface="Tw Cen MT"/>
            </a:endParaRPr>
          </a:p>
          <a:p>
            <a:pPr marL="1212850" lvl="1" indent="-742950">
              <a:buSzPct val="110000"/>
              <a:buBlip>
                <a:blip r:embed="rId3"/>
              </a:buBlip>
              <a:tabLst>
                <a:tab pos="241300" algn="l"/>
              </a:tabLst>
            </a:pPr>
            <a:r>
              <a:rPr sz="3700" spc="-10" dirty="0">
                <a:solidFill>
                  <a:srgbClr val="FFFFFF"/>
                </a:solidFill>
                <a:latin typeface="Tw Cen MT"/>
                <a:cs typeface="Tw Cen MT"/>
              </a:rPr>
              <a:t>Report </a:t>
            </a:r>
            <a:r>
              <a:rPr sz="3700" dirty="0">
                <a:solidFill>
                  <a:srgbClr val="FFFFFF"/>
                </a:solidFill>
                <a:latin typeface="Tw Cen MT"/>
                <a:cs typeface="Tw Cen MT"/>
              </a:rPr>
              <a:t>Bugs </a:t>
            </a:r>
            <a:r>
              <a:rPr sz="3700" spc="-5" dirty="0">
                <a:solidFill>
                  <a:srgbClr val="FFFFFF"/>
                </a:solidFill>
                <a:latin typeface="Tw Cen MT"/>
                <a:cs typeface="Tw Cen MT"/>
              </a:rPr>
              <a:t>and</a:t>
            </a:r>
            <a:r>
              <a:rPr sz="3700" spc="-3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700" dirty="0">
                <a:solidFill>
                  <a:srgbClr val="FFFFFF"/>
                </a:solidFill>
                <a:latin typeface="Tw Cen MT"/>
                <a:cs typeface="Tw Cen MT"/>
              </a:rPr>
              <a:t>Issues</a:t>
            </a:r>
            <a:r>
              <a:rPr lang="en-US" sz="3700" dirty="0">
                <a:solidFill>
                  <a:srgbClr val="FFFFFF"/>
                </a:solidFill>
                <a:latin typeface="Tw Cen MT"/>
                <a:cs typeface="Tw Cen MT"/>
              </a:rPr>
              <a:t>	</a:t>
            </a:r>
          </a:p>
          <a:p>
            <a:pPr marL="1212850" lvl="1" indent="-742950">
              <a:buSzPct val="110000"/>
              <a:buBlip>
                <a:blip r:embed="rId3"/>
              </a:buBlip>
              <a:tabLst>
                <a:tab pos="241300" algn="l"/>
              </a:tabLst>
            </a:pPr>
            <a:endParaRPr lang="en-US" sz="3700" dirty="0">
              <a:solidFill>
                <a:srgbClr val="FFFFFF"/>
              </a:solidFill>
              <a:latin typeface="Tw Cen MT"/>
              <a:cs typeface="Tw Cen MT"/>
            </a:endParaRPr>
          </a:p>
          <a:p>
            <a:pPr marL="469900" lvl="1">
              <a:buSzPct val="110000"/>
              <a:tabLst>
                <a:tab pos="241300" algn="l"/>
              </a:tabLst>
            </a:pPr>
            <a:r>
              <a:rPr lang="en-US" sz="3700" dirty="0">
                <a:solidFill>
                  <a:srgbClr val="FFFFFF"/>
                </a:solidFill>
                <a:latin typeface="Tw Cen MT"/>
                <a:cs typeface="Tw Cen MT"/>
              </a:rPr>
              <a:t>	   http://www.github.com</a:t>
            </a:r>
          </a:p>
        </p:txBody>
      </p:sp>
      <p:sp>
        <p:nvSpPr>
          <p:cNvPr id="4" name="object 4"/>
          <p:cNvSpPr/>
          <p:nvPr/>
        </p:nvSpPr>
        <p:spPr>
          <a:xfrm>
            <a:off x="8222724" y="547306"/>
            <a:ext cx="3445763" cy="2865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6CE7B24-B1CB-4A9A-9BA6-BE16E9CD5A30}" type="datetime1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5"/>
              <a:t>shishir@csitan.org.np</a:t>
            </a:r>
            <a:endParaRPr lang="en-US"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292" y="526415"/>
            <a:ext cx="9751567" cy="845185"/>
          </a:xfrm>
        </p:spPr>
        <p:txBody>
          <a:bodyPr/>
          <a:lstStyle/>
          <a:p>
            <a:r>
              <a:rPr lang="en-US" dirty="0"/>
              <a:t>WHO SHOULD USE GIT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3892" y="1905000"/>
            <a:ext cx="9751567" cy="4062651"/>
          </a:xfrm>
        </p:spPr>
        <p:txBody>
          <a:bodyPr/>
          <a:lstStyle/>
          <a:p>
            <a:pPr marL="571500" indent="-571500">
              <a:buBlip>
                <a:blip r:embed="rId2"/>
              </a:buBlip>
            </a:pPr>
            <a:r>
              <a:rPr lang="en-US" sz="4400" dirty="0">
                <a:solidFill>
                  <a:schemeClr val="bg1"/>
                </a:solidFill>
              </a:rPr>
              <a:t>Anyone wiling to track edits.</a:t>
            </a:r>
          </a:p>
          <a:p>
            <a:pPr marL="571500" indent="-571500">
              <a:buBlip>
                <a:blip r:embed="rId2"/>
              </a:buBlip>
            </a:pPr>
            <a:r>
              <a:rPr lang="en-US" sz="4400" dirty="0">
                <a:solidFill>
                  <a:schemeClr val="bg1"/>
                </a:solidFill>
              </a:rPr>
              <a:t>Review history logs.</a:t>
            </a:r>
          </a:p>
          <a:p>
            <a:pPr marL="571500" indent="-571500">
              <a:buBlip>
                <a:blip r:embed="rId2"/>
              </a:buBlip>
            </a:pPr>
            <a:r>
              <a:rPr lang="en-US" sz="4400" dirty="0">
                <a:solidFill>
                  <a:schemeClr val="bg1"/>
                </a:solidFill>
              </a:rPr>
              <a:t>View different versions.</a:t>
            </a:r>
          </a:p>
          <a:p>
            <a:pPr marL="571500" indent="-571500">
              <a:buBlip>
                <a:blip r:embed="rId2"/>
              </a:buBlip>
            </a:pPr>
            <a:r>
              <a:rPr lang="en-US" sz="4400" dirty="0">
                <a:solidFill>
                  <a:schemeClr val="bg1"/>
                </a:solidFill>
              </a:rPr>
              <a:t>Retrieve old versions.</a:t>
            </a:r>
          </a:p>
          <a:p>
            <a:pPr marL="571500" indent="-571500">
              <a:buBlip>
                <a:blip r:embed="rId2"/>
              </a:buBlip>
            </a:pPr>
            <a:r>
              <a:rPr lang="en-US" sz="4400" dirty="0">
                <a:solidFill>
                  <a:schemeClr val="bg1"/>
                </a:solidFill>
              </a:rPr>
              <a:t>Not afraid of command line tools.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0245F58-C089-412F-8B14-AE42E0BF52A8}" type="datetime1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5"/>
              <a:t>shishir@csitan.org.np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0648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678" y="720725"/>
            <a:ext cx="9751567" cy="845185"/>
          </a:xfrm>
        </p:spPr>
        <p:txBody>
          <a:bodyPr/>
          <a:lstStyle/>
          <a:p>
            <a:r>
              <a:rPr lang="en-US" b="1" dirty="0"/>
              <a:t>LET US LEARN</a:t>
            </a:r>
            <a:r>
              <a:rPr lang="en-US" b="1" spc="-140" dirty="0"/>
              <a:t> </a:t>
            </a:r>
            <a:r>
              <a:rPr lang="en-US" b="1" dirty="0"/>
              <a:t>GIT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5"/>
              <a:t>shishir@csitan.org.np</a:t>
            </a:r>
            <a:endParaRPr lang="en-US" spc="-5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71F6E7D-D79D-48AE-B77B-03C287A10174}" type="datetime1">
              <a:rPr lang="en-US" smtClean="0"/>
              <a:t>2/12/2017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765663"/>
            <a:ext cx="5715000" cy="4286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1" r="4017" b="58278"/>
          <a:stretch/>
        </p:blipFill>
        <p:spPr>
          <a:xfrm>
            <a:off x="5257800" y="1752600"/>
            <a:ext cx="2742183" cy="17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1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GIT</a:t>
            </a:r>
            <a:r>
              <a:rPr spc="-105" dirty="0"/>
              <a:t> </a:t>
            </a:r>
            <a:r>
              <a:rPr dirty="0"/>
              <a:t>SETUP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216" y="1429511"/>
            <a:ext cx="9269730" cy="42396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lvl="1" indent="-457200">
              <a:buSzPct val="80000"/>
              <a:buBlip>
                <a:blip r:embed="rId2"/>
              </a:buBlip>
              <a:tabLst>
                <a:tab pos="241300" algn="l"/>
              </a:tabLst>
            </a:pPr>
            <a:r>
              <a:rPr sz="3000" spc="-10" dirty="0">
                <a:solidFill>
                  <a:srgbClr val="FFFFFF"/>
                </a:solidFill>
                <a:latin typeface="Tw Cen MT"/>
                <a:cs typeface="Tw Cen MT"/>
              </a:rPr>
              <a:t>Download </a:t>
            </a:r>
            <a:r>
              <a:rPr sz="3000" dirty="0">
                <a:solidFill>
                  <a:srgbClr val="FFFFFF"/>
                </a:solidFill>
                <a:latin typeface="Tw Cen MT"/>
                <a:cs typeface="Tw Cen MT"/>
              </a:rPr>
              <a:t>git bash </a:t>
            </a:r>
            <a:r>
              <a:rPr sz="3000" spc="-25" dirty="0">
                <a:solidFill>
                  <a:srgbClr val="FFFFFF"/>
                </a:solidFill>
                <a:latin typeface="Tw Cen MT"/>
                <a:cs typeface="Tw Cen MT"/>
              </a:rPr>
              <a:t>for </a:t>
            </a:r>
            <a:r>
              <a:rPr sz="3000" spc="-15" dirty="0">
                <a:solidFill>
                  <a:srgbClr val="FFFFFF"/>
                </a:solidFill>
                <a:latin typeface="Tw Cen MT"/>
                <a:cs typeface="Tw Cen MT"/>
              </a:rPr>
              <a:t>windows </a:t>
            </a:r>
            <a:r>
              <a:rPr sz="3000" dirty="0">
                <a:solidFill>
                  <a:srgbClr val="FFFFFF"/>
                </a:solidFill>
                <a:latin typeface="Tw Cen MT"/>
                <a:cs typeface="Tw Cen MT"/>
              </a:rPr>
              <a:t>and </a:t>
            </a:r>
            <a:r>
              <a:rPr sz="3000" spc="-25" dirty="0">
                <a:solidFill>
                  <a:srgbClr val="FFFFFF"/>
                </a:solidFill>
                <a:latin typeface="Tw Cen MT"/>
                <a:cs typeface="Tw Cen MT"/>
              </a:rPr>
              <a:t>for </a:t>
            </a:r>
            <a:r>
              <a:rPr sz="3000" spc="-10" dirty="0">
                <a:solidFill>
                  <a:srgbClr val="FFFFFF"/>
                </a:solidFill>
                <a:latin typeface="Tw Cen MT"/>
                <a:cs typeface="Tw Cen MT"/>
              </a:rPr>
              <a:t>Linux</a:t>
            </a:r>
            <a:r>
              <a:rPr sz="3000" spc="-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000" dirty="0">
                <a:solidFill>
                  <a:srgbClr val="FFFFFF"/>
                </a:solidFill>
                <a:latin typeface="Tw Cen MT"/>
                <a:cs typeface="Tw Cen MT"/>
              </a:rPr>
              <a:t>simpl</a:t>
            </a:r>
            <a:r>
              <a:rPr lang="en-US" sz="3000" dirty="0">
                <a:solidFill>
                  <a:srgbClr val="FFFFFF"/>
                </a:solidFill>
                <a:latin typeface="Tw Cen MT"/>
                <a:cs typeface="Tw Cen MT"/>
              </a:rPr>
              <a:t>y</a:t>
            </a:r>
            <a:endParaRPr lang="en-US" sz="3000" dirty="0">
              <a:latin typeface="Tw Cen MT"/>
              <a:cs typeface="Tw Cen MT"/>
            </a:endParaRPr>
          </a:p>
          <a:p>
            <a:pPr marL="241300">
              <a:lnSpc>
                <a:spcPct val="100000"/>
              </a:lnSpc>
              <a:spcBef>
                <a:spcPts val="360"/>
              </a:spcBef>
            </a:pPr>
            <a:r>
              <a:rPr lang="en-US" sz="3000" spc="-10" dirty="0">
                <a:solidFill>
                  <a:srgbClr val="FFFFFF"/>
                </a:solidFill>
                <a:latin typeface="Tw Cen MT"/>
                <a:cs typeface="Tw Cen MT"/>
              </a:rPr>
              <a:t>         download </a:t>
            </a:r>
            <a:r>
              <a:rPr lang="en-US" sz="3000" dirty="0">
                <a:solidFill>
                  <a:srgbClr val="FFFFFF"/>
                </a:solidFill>
                <a:latin typeface="Tw Cen MT"/>
                <a:cs typeface="Tw Cen MT"/>
              </a:rPr>
              <a:t>git </a:t>
            </a:r>
            <a:r>
              <a:rPr lang="en-US" sz="3000" spc="-5" dirty="0">
                <a:solidFill>
                  <a:srgbClr val="FFFFFF"/>
                </a:solidFill>
                <a:latin typeface="Tw Cen MT"/>
                <a:cs typeface="Tw Cen MT"/>
              </a:rPr>
              <a:t>using</a:t>
            </a:r>
            <a:r>
              <a:rPr lang="en-US" sz="3000" spc="-10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lang="en-US" sz="3000" spc="-10" dirty="0">
                <a:solidFill>
                  <a:srgbClr val="FFFFFF"/>
                </a:solidFill>
                <a:latin typeface="Tw Cen MT"/>
                <a:cs typeface="Tw Cen MT"/>
              </a:rPr>
              <a:t>apt-get install git-core</a:t>
            </a:r>
            <a:endParaRPr lang="en-US" sz="3000" dirty="0">
              <a:latin typeface="Tw Cen MT"/>
              <a:cs typeface="Tw Cen MT"/>
            </a:endParaRPr>
          </a:p>
          <a:p>
            <a:pPr marL="927100" lvl="1" indent="-457200">
              <a:spcBef>
                <a:spcPts val="1355"/>
              </a:spcBef>
              <a:buSzPct val="80000"/>
              <a:buBlip>
                <a:blip r:embed="rId2"/>
              </a:buBlip>
              <a:tabLst>
                <a:tab pos="241300" algn="l"/>
              </a:tabLst>
            </a:pPr>
            <a:r>
              <a:rPr lang="en-US" sz="3000" dirty="0">
                <a:solidFill>
                  <a:srgbClr val="FFFFFF"/>
                </a:solidFill>
                <a:latin typeface="Tw Cen MT"/>
                <a:cs typeface="Tw Cen MT"/>
              </a:rPr>
              <a:t>Git </a:t>
            </a:r>
            <a:r>
              <a:rPr lang="en-US" sz="3000" spc="-5" dirty="0">
                <a:solidFill>
                  <a:srgbClr val="FFFFFF"/>
                </a:solidFill>
                <a:latin typeface="Tw Cen MT"/>
                <a:cs typeface="Tw Cen MT"/>
              </a:rPr>
              <a:t>requires </a:t>
            </a:r>
            <a:r>
              <a:rPr lang="en-US" sz="3000" spc="-25" dirty="0">
                <a:solidFill>
                  <a:srgbClr val="FFFFFF"/>
                </a:solidFill>
                <a:latin typeface="Tw Cen MT"/>
                <a:cs typeface="Tw Cen MT"/>
              </a:rPr>
              <a:t>your </a:t>
            </a:r>
            <a:r>
              <a:rPr lang="en-US" sz="3000" spc="-5" dirty="0">
                <a:solidFill>
                  <a:srgbClr val="FFFFFF"/>
                </a:solidFill>
                <a:latin typeface="Tw Cen MT"/>
                <a:cs typeface="Tw Cen MT"/>
              </a:rPr>
              <a:t>name </a:t>
            </a:r>
            <a:r>
              <a:rPr lang="en-US" sz="3000" dirty="0">
                <a:solidFill>
                  <a:srgbClr val="FFFFFF"/>
                </a:solidFill>
                <a:latin typeface="Tw Cen MT"/>
                <a:cs typeface="Tw Cen MT"/>
              </a:rPr>
              <a:t>and email </a:t>
            </a:r>
            <a:r>
              <a:rPr lang="en-US" sz="3000" spc="-25" dirty="0">
                <a:solidFill>
                  <a:srgbClr val="FFFFFF"/>
                </a:solidFill>
                <a:latin typeface="Tw Cen MT"/>
                <a:cs typeface="Tw Cen MT"/>
              </a:rPr>
              <a:t>for </a:t>
            </a:r>
            <a:r>
              <a:rPr lang="en-US" sz="3000" spc="-5" dirty="0">
                <a:solidFill>
                  <a:srgbClr val="FFFFFF"/>
                </a:solidFill>
                <a:latin typeface="Tw Cen MT"/>
                <a:cs typeface="Tw Cen MT"/>
              </a:rPr>
              <a:t>once </a:t>
            </a:r>
            <a:r>
              <a:rPr lang="en-US" sz="3000" spc="-15" dirty="0">
                <a:solidFill>
                  <a:srgbClr val="FFFFFF"/>
                </a:solidFill>
                <a:latin typeface="Tw Cen MT"/>
                <a:cs typeface="Tw Cen MT"/>
              </a:rPr>
              <a:t>before </a:t>
            </a:r>
            <a:r>
              <a:rPr lang="en-US" sz="3000" spc="-35" dirty="0">
                <a:solidFill>
                  <a:srgbClr val="FFFFFF"/>
                </a:solidFill>
                <a:latin typeface="Tw Cen MT"/>
                <a:cs typeface="Tw Cen MT"/>
              </a:rPr>
              <a:t>you</a:t>
            </a:r>
            <a:r>
              <a:rPr lang="en-US" sz="3000" spc="6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lang="en-US" sz="3000" spc="5" dirty="0">
                <a:solidFill>
                  <a:srgbClr val="FFFFFF"/>
                </a:solidFill>
                <a:latin typeface="Tw Cen MT"/>
                <a:cs typeface="Tw Cen MT"/>
              </a:rPr>
              <a:t>start</a:t>
            </a:r>
            <a:r>
              <a:rPr lang="en-US" sz="3000" spc="5" dirty="0">
                <a:latin typeface="Tw Cen MT"/>
                <a:cs typeface="Tw Cen MT"/>
              </a:rPr>
              <a:t> </a:t>
            </a:r>
            <a:r>
              <a:rPr sz="3000" dirty="0">
                <a:solidFill>
                  <a:srgbClr val="FFFFFF"/>
                </a:solidFill>
                <a:latin typeface="Tw Cen MT"/>
                <a:cs typeface="Tw Cen MT"/>
              </a:rPr>
              <a:t>working on</a:t>
            </a:r>
            <a:r>
              <a:rPr sz="3000" spc="-9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000" dirty="0">
                <a:solidFill>
                  <a:srgbClr val="FFFFFF"/>
                </a:solidFill>
                <a:latin typeface="Tw Cen MT"/>
                <a:cs typeface="Tw Cen MT"/>
              </a:rPr>
              <a:t>it.</a:t>
            </a:r>
            <a:endParaRPr lang="en-US" sz="3000" dirty="0">
              <a:latin typeface="Tw Cen MT"/>
              <a:cs typeface="Tw Cen MT"/>
            </a:endParaRPr>
          </a:p>
          <a:p>
            <a:pPr marL="927100" lvl="1" indent="-457200">
              <a:spcBef>
                <a:spcPts val="1355"/>
              </a:spcBef>
              <a:buSzPct val="80000"/>
              <a:buBlip>
                <a:blip r:embed="rId2"/>
              </a:buBlip>
              <a:tabLst>
                <a:tab pos="241300" algn="l"/>
              </a:tabLst>
            </a:pPr>
            <a:r>
              <a:rPr sz="3000" dirty="0">
                <a:solidFill>
                  <a:srgbClr val="FFFFFF"/>
                </a:solidFill>
                <a:latin typeface="Tw Cen MT"/>
                <a:cs typeface="Tw Cen MT"/>
              </a:rPr>
              <a:t>Command</a:t>
            </a:r>
            <a:endParaRPr sz="3000" dirty="0">
              <a:latin typeface="Tw Cen MT"/>
              <a:cs typeface="Tw Cen MT"/>
            </a:endParaRPr>
          </a:p>
          <a:p>
            <a:pPr marL="698500" lvl="1" indent="-228600">
              <a:lnSpc>
                <a:spcPct val="100000"/>
              </a:lnSpc>
              <a:spcBef>
                <a:spcPts val="865"/>
              </a:spcBef>
              <a:buSzPct val="44230"/>
              <a:buFont typeface="Wingdings"/>
              <a:buChar char=""/>
              <a:tabLst>
                <a:tab pos="699135" algn="l"/>
              </a:tabLst>
            </a:pPr>
            <a:r>
              <a:rPr sz="2600" dirty="0">
                <a:solidFill>
                  <a:srgbClr val="FFFFFF"/>
                </a:solidFill>
                <a:latin typeface="Tw Cen MT"/>
                <a:cs typeface="Tw Cen MT"/>
              </a:rPr>
              <a:t>git config --global </a:t>
            </a:r>
            <a:r>
              <a:rPr sz="2600" spc="-20" dirty="0">
                <a:solidFill>
                  <a:srgbClr val="FFFFFF"/>
                </a:solidFill>
                <a:latin typeface="Tw Cen MT"/>
                <a:cs typeface="Tw Cen MT"/>
              </a:rPr>
              <a:t>user.name</a:t>
            </a:r>
            <a:r>
              <a:rPr sz="2600" spc="-9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w Cen MT"/>
                <a:cs typeface="Tw Cen MT"/>
              </a:rPr>
              <a:t>“</a:t>
            </a:r>
            <a:r>
              <a:rPr lang="en-US" sz="2600" spc="-10" dirty="0">
                <a:solidFill>
                  <a:srgbClr val="FFFFFF"/>
                </a:solidFill>
                <a:latin typeface="Tw Cen MT"/>
                <a:cs typeface="Tw Cen MT"/>
              </a:rPr>
              <a:t>shishirshrestha</a:t>
            </a:r>
            <a:r>
              <a:rPr sz="2600" spc="-10" dirty="0">
                <a:solidFill>
                  <a:srgbClr val="FFFFFF"/>
                </a:solidFill>
                <a:latin typeface="Tw Cen MT"/>
                <a:cs typeface="Tw Cen MT"/>
              </a:rPr>
              <a:t>"</a:t>
            </a:r>
            <a:endParaRPr sz="2600" dirty="0">
              <a:latin typeface="Tw Cen MT"/>
              <a:cs typeface="Tw Cen MT"/>
            </a:endParaRPr>
          </a:p>
          <a:p>
            <a:pPr marL="698500" lvl="1" indent="-228600">
              <a:lnSpc>
                <a:spcPct val="100000"/>
              </a:lnSpc>
              <a:spcBef>
                <a:spcPts val="815"/>
              </a:spcBef>
              <a:buSzPct val="44230"/>
              <a:buFont typeface="Wingdings"/>
              <a:buChar char=""/>
              <a:tabLst>
                <a:tab pos="699135" algn="l"/>
              </a:tabLst>
            </a:pPr>
            <a:r>
              <a:rPr sz="2600" dirty="0">
                <a:solidFill>
                  <a:srgbClr val="FFFFFF"/>
                </a:solidFill>
                <a:latin typeface="Tw Cen MT"/>
                <a:cs typeface="Tw Cen MT"/>
              </a:rPr>
              <a:t>git config --global </a:t>
            </a:r>
            <a:r>
              <a:rPr sz="2600" spc="-20" dirty="0">
                <a:solidFill>
                  <a:srgbClr val="FFFFFF"/>
                </a:solidFill>
                <a:latin typeface="Tw Cen MT"/>
                <a:cs typeface="Tw Cen MT"/>
              </a:rPr>
              <a:t>user.email</a:t>
            </a:r>
            <a:r>
              <a:rPr sz="2600" spc="-1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w Cen MT"/>
                <a:cs typeface="Tw Cen MT"/>
              </a:rPr>
              <a:t>“</a:t>
            </a:r>
            <a:r>
              <a:rPr lang="en-US" sz="2600" spc="-5" dirty="0">
                <a:solidFill>
                  <a:srgbClr val="FFFFFF"/>
                </a:solidFill>
                <a:latin typeface="Tw Cen MT"/>
                <a:cs typeface="Tw Cen MT"/>
              </a:rPr>
              <a:t>shishir@csitan.org.np</a:t>
            </a:r>
            <a:r>
              <a:rPr sz="2600" spc="-5" dirty="0">
                <a:solidFill>
                  <a:srgbClr val="FFFFFF"/>
                </a:solidFill>
                <a:latin typeface="Tw Cen MT"/>
                <a:cs typeface="Tw Cen MT"/>
              </a:rPr>
              <a:t>"</a:t>
            </a:r>
            <a:endParaRPr sz="2600" dirty="0">
              <a:latin typeface="Tw Cen MT"/>
              <a:cs typeface="Tw Cen MT"/>
            </a:endParaRPr>
          </a:p>
          <a:p>
            <a:pPr marL="698500" lvl="1" indent="-228600">
              <a:lnSpc>
                <a:spcPct val="100000"/>
              </a:lnSpc>
              <a:spcBef>
                <a:spcPts val="805"/>
              </a:spcBef>
              <a:buSzPct val="44230"/>
              <a:buFont typeface="Wingdings"/>
              <a:buChar char=""/>
              <a:tabLst>
                <a:tab pos="699135" algn="l"/>
              </a:tabLst>
            </a:pPr>
            <a:r>
              <a:rPr sz="2600" dirty="0">
                <a:solidFill>
                  <a:srgbClr val="FFFFFF"/>
                </a:solidFill>
                <a:latin typeface="Tw Cen MT"/>
                <a:cs typeface="Tw Cen MT"/>
              </a:rPr>
              <a:t>git config</a:t>
            </a:r>
            <a:r>
              <a:rPr sz="2600" spc="-9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w Cen MT"/>
                <a:cs typeface="Tw Cen MT"/>
              </a:rPr>
              <a:t>--list</a:t>
            </a:r>
            <a:endParaRPr sz="2600" dirty="0">
              <a:latin typeface="Tw Cen MT"/>
              <a:cs typeface="Tw Cen M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3D9C467-1EE4-4E96-B2C1-212CDA454C22}" type="datetime1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5"/>
              <a:t>shishir@csitan.org.np</a:t>
            </a:r>
            <a:endParaRPr lang="en-US"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2880" y="725678"/>
            <a:ext cx="5928995" cy="8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REPO</a:t>
            </a:r>
            <a:r>
              <a:rPr spc="-35" dirty="0"/>
              <a:t> </a:t>
            </a:r>
            <a:r>
              <a:rPr spc="-25" dirty="0"/>
              <a:t>INITIALIZATION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2880" y="1892427"/>
            <a:ext cx="8477250" cy="459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Mainly there are </a:t>
            </a:r>
            <a:r>
              <a:rPr sz="3200" spc="-5" dirty="0">
                <a:solidFill>
                  <a:srgbClr val="FFFFFF"/>
                </a:solidFill>
                <a:latin typeface="Tw Cen MT"/>
                <a:cs typeface="Tw Cen MT"/>
              </a:rPr>
              <a:t>three </a:t>
            </a:r>
            <a:r>
              <a:rPr sz="3200" spc="-50" dirty="0">
                <a:solidFill>
                  <a:srgbClr val="FFFFFF"/>
                </a:solidFill>
                <a:latin typeface="Tw Cen MT"/>
                <a:cs typeface="Tw Cen MT"/>
              </a:rPr>
              <a:t>ways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that </a:t>
            </a:r>
            <a:r>
              <a:rPr sz="3200" spc="-35" dirty="0">
                <a:solidFill>
                  <a:srgbClr val="FFFFFF"/>
                </a:solidFill>
                <a:latin typeface="Tw Cen MT"/>
                <a:cs typeface="Tw Cen MT"/>
              </a:rPr>
              <a:t>you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can initialize</a:t>
            </a:r>
            <a:r>
              <a:rPr sz="3200" spc="-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endParaRPr sz="32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repository</a:t>
            </a:r>
            <a:endParaRPr sz="3200" dirty="0">
              <a:latin typeface="Tw Cen MT"/>
              <a:cs typeface="Tw Cen MT"/>
            </a:endParaRPr>
          </a:p>
          <a:p>
            <a:pPr marL="437515" indent="-424815">
              <a:lnSpc>
                <a:spcPct val="100000"/>
              </a:lnSpc>
              <a:spcBef>
                <a:spcPts val="1380"/>
              </a:spcBef>
              <a:buAutoNum type="arabicPeriod"/>
              <a:tabLst>
                <a:tab pos="438150" algn="l"/>
              </a:tabLst>
            </a:pPr>
            <a:r>
              <a:rPr sz="3200" spc="-10" dirty="0">
                <a:solidFill>
                  <a:srgbClr val="FFFFFF"/>
                </a:solidFill>
                <a:latin typeface="Tw Cen MT"/>
                <a:cs typeface="Tw Cen MT"/>
              </a:rPr>
              <a:t>Fresh </a:t>
            </a:r>
            <a:r>
              <a:rPr sz="3200" spc="-5" dirty="0">
                <a:solidFill>
                  <a:srgbClr val="FFFFFF"/>
                </a:solidFill>
                <a:latin typeface="Tw Cen MT"/>
                <a:cs typeface="Tw Cen MT"/>
              </a:rPr>
              <a:t>initialization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of</a:t>
            </a:r>
            <a:r>
              <a:rPr sz="3200" spc="4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200" dirty="0">
                <a:solidFill>
                  <a:srgbClr val="FFFFFF"/>
                </a:solidFill>
                <a:latin typeface="Tw Cen MT"/>
                <a:cs typeface="Tw Cen MT"/>
              </a:rPr>
              <a:t>git</a:t>
            </a:r>
            <a:endParaRPr sz="3200" dirty="0">
              <a:latin typeface="Tw Cen MT"/>
              <a:cs typeface="Tw Cen MT"/>
            </a:endParaRPr>
          </a:p>
          <a:p>
            <a:pPr marL="926465" lvl="1" indent="-457200">
              <a:lnSpc>
                <a:spcPct val="100000"/>
              </a:lnSpc>
              <a:spcBef>
                <a:spcPts val="894"/>
              </a:spcBef>
              <a:buBlip>
                <a:blip r:embed="rId2"/>
              </a:buBlip>
              <a:tabLst>
                <a:tab pos="698500" algn="l"/>
              </a:tabLst>
            </a:pPr>
            <a:r>
              <a:rPr sz="3000" dirty="0">
                <a:solidFill>
                  <a:srgbClr val="FFFFFF"/>
                </a:solidFill>
                <a:latin typeface="Tw Cen MT"/>
                <a:cs typeface="Tw Cen MT"/>
              </a:rPr>
              <a:t>First create a </a:t>
            </a:r>
            <a:r>
              <a:rPr sz="3000" spc="-10" dirty="0">
                <a:solidFill>
                  <a:srgbClr val="FFFFFF"/>
                </a:solidFill>
                <a:latin typeface="Tw Cen MT"/>
                <a:cs typeface="Tw Cen MT"/>
              </a:rPr>
              <a:t>project </a:t>
            </a:r>
            <a:r>
              <a:rPr sz="3000" spc="-15" dirty="0">
                <a:solidFill>
                  <a:srgbClr val="FFFFFF"/>
                </a:solidFill>
                <a:latin typeface="Tw Cen MT"/>
                <a:cs typeface="Tw Cen MT"/>
              </a:rPr>
              <a:t>folder </a:t>
            </a:r>
            <a:r>
              <a:rPr sz="3000" spc="-5" dirty="0">
                <a:solidFill>
                  <a:srgbClr val="FFFFFF"/>
                </a:solidFill>
                <a:latin typeface="Tw Cen MT"/>
                <a:cs typeface="Tw Cen MT"/>
              </a:rPr>
              <a:t>using </a:t>
            </a:r>
            <a:r>
              <a:rPr sz="3000" dirty="0">
                <a:solidFill>
                  <a:srgbClr val="FFFFFF"/>
                </a:solidFill>
                <a:latin typeface="Tw Cen MT"/>
                <a:cs typeface="Tw Cen MT"/>
              </a:rPr>
              <a:t>CLI or</a:t>
            </a:r>
            <a:r>
              <a:rPr sz="3000" spc="-7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000" dirty="0">
                <a:solidFill>
                  <a:srgbClr val="FFFFFF"/>
                </a:solidFill>
                <a:latin typeface="Tw Cen MT"/>
                <a:cs typeface="Tw Cen MT"/>
              </a:rPr>
              <a:t>GUI.</a:t>
            </a:r>
            <a:endParaRPr lang="en-US" sz="3000" dirty="0">
              <a:latin typeface="Tw Cen MT"/>
              <a:cs typeface="Tw Cen MT"/>
            </a:endParaRPr>
          </a:p>
          <a:p>
            <a:pPr marL="926465" lvl="1" indent="-457200">
              <a:lnSpc>
                <a:spcPct val="100000"/>
              </a:lnSpc>
              <a:spcBef>
                <a:spcPts val="894"/>
              </a:spcBef>
              <a:buBlip>
                <a:blip r:embed="rId2"/>
              </a:buBlip>
              <a:tabLst>
                <a:tab pos="698500" algn="l"/>
              </a:tabLst>
            </a:pPr>
            <a:r>
              <a:rPr sz="3000" dirty="0">
                <a:solidFill>
                  <a:srgbClr val="FFFFFF"/>
                </a:solidFill>
                <a:latin typeface="Tw Cen MT"/>
                <a:cs typeface="Tw Cen MT"/>
              </a:rPr>
              <a:t>Commands</a:t>
            </a:r>
            <a:endParaRPr sz="3000" dirty="0">
              <a:latin typeface="Tw Cen MT"/>
              <a:cs typeface="Tw Cen MT"/>
            </a:endParaRPr>
          </a:p>
          <a:p>
            <a:pPr marL="1158875" lvl="2" indent="-232410">
              <a:lnSpc>
                <a:spcPct val="100000"/>
              </a:lnSpc>
              <a:spcBef>
                <a:spcPts val="860"/>
              </a:spcBef>
              <a:buChar char="-"/>
              <a:tabLst>
                <a:tab pos="1159510" algn="l"/>
              </a:tabLst>
            </a:pPr>
            <a:r>
              <a:rPr sz="3000" dirty="0">
                <a:solidFill>
                  <a:srgbClr val="FFFFFF"/>
                </a:solidFill>
                <a:latin typeface="Tw Cen MT"/>
                <a:cs typeface="Tw Cen MT"/>
              </a:rPr>
              <a:t>mkdir</a:t>
            </a:r>
            <a:r>
              <a:rPr sz="3000" spc="-7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w Cen MT"/>
                <a:cs typeface="Tw Cen MT"/>
              </a:rPr>
              <a:t>&lt;directory_name&gt;</a:t>
            </a:r>
            <a:endParaRPr sz="3000" dirty="0">
              <a:latin typeface="Tw Cen MT"/>
              <a:cs typeface="Tw Cen MT"/>
            </a:endParaRPr>
          </a:p>
          <a:p>
            <a:pPr marL="1158875" lvl="2" indent="-232410">
              <a:lnSpc>
                <a:spcPct val="100000"/>
              </a:lnSpc>
              <a:spcBef>
                <a:spcPts val="860"/>
              </a:spcBef>
              <a:buChar char="-"/>
              <a:tabLst>
                <a:tab pos="1159510" algn="l"/>
              </a:tabLst>
            </a:pPr>
            <a:r>
              <a:rPr sz="3000" dirty="0">
                <a:solidFill>
                  <a:srgbClr val="FFFFFF"/>
                </a:solidFill>
                <a:latin typeface="Tw Cen MT"/>
                <a:cs typeface="Tw Cen MT"/>
              </a:rPr>
              <a:t>cd</a:t>
            </a:r>
            <a:r>
              <a:rPr sz="3000" spc="-5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w Cen MT"/>
                <a:cs typeface="Tw Cen MT"/>
              </a:rPr>
              <a:t>&lt;directory_name&gt;</a:t>
            </a:r>
            <a:endParaRPr sz="3000" dirty="0">
              <a:latin typeface="Tw Cen MT"/>
              <a:cs typeface="Tw Cen MT"/>
            </a:endParaRPr>
          </a:p>
          <a:p>
            <a:pPr marL="1158875" lvl="2" indent="-232410">
              <a:lnSpc>
                <a:spcPct val="100000"/>
              </a:lnSpc>
              <a:spcBef>
                <a:spcPts val="855"/>
              </a:spcBef>
              <a:buChar char="-"/>
              <a:tabLst>
                <a:tab pos="1159510" algn="l"/>
              </a:tabLst>
            </a:pPr>
            <a:r>
              <a:rPr sz="3000" dirty="0">
                <a:solidFill>
                  <a:srgbClr val="FFFFFF"/>
                </a:solidFill>
                <a:latin typeface="Tw Cen MT"/>
                <a:cs typeface="Tw Cen MT"/>
              </a:rPr>
              <a:t>git</a:t>
            </a:r>
            <a:r>
              <a:rPr sz="3000" spc="-1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w Cen MT"/>
                <a:cs typeface="Tw Cen MT"/>
              </a:rPr>
              <a:t>init</a:t>
            </a:r>
            <a:endParaRPr sz="3000" dirty="0">
              <a:latin typeface="Tw Cen MT"/>
              <a:cs typeface="Tw Cen M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AF73784-0427-4E32-82F8-2F2292F8D014}" type="datetime1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875"/>
              </a:lnSpc>
            </a:pPr>
            <a:r>
              <a:rPr lang="en-US" spc="-5"/>
              <a:t>shishir@csitan.org.np</a:t>
            </a:r>
            <a:endParaRPr lang="en-US"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864</Words>
  <Application>Microsoft Office PowerPoint</Application>
  <PresentationFormat>Widescreen</PresentationFormat>
  <Paragraphs>186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Times New Roman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VCS examples</vt:lpstr>
      <vt:lpstr>GITHUB</vt:lpstr>
      <vt:lpstr>WHO SHOULD USE GIT </vt:lpstr>
      <vt:lpstr>LET US LEARN GIT</vt:lpstr>
      <vt:lpstr>GIT SETUP</vt:lpstr>
      <vt:lpstr>REPO INITIALIZATION</vt:lpstr>
      <vt:lpstr>REPO INITIALIZATION</vt:lpstr>
      <vt:lpstr>REPO INITIALIZATION</vt:lpstr>
      <vt:lpstr>GIT STATUS</vt:lpstr>
      <vt:lpstr>GIT DIFF</vt:lpstr>
      <vt:lpstr>GIT COMMIT</vt:lpstr>
      <vt:lpstr>GIT COMMIT CODES</vt:lpstr>
      <vt:lpstr>GIT PUSH</vt:lpstr>
      <vt:lpstr>GIT PULL</vt:lpstr>
      <vt:lpstr>Simple rule </vt:lpstr>
      <vt:lpstr>GIT LOG</vt:lpstr>
      <vt:lpstr>GIT STASH</vt:lpstr>
      <vt:lpstr>GIT BRANCH</vt:lpstr>
      <vt:lpstr>USEFUL GIT COMMANDS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Nishla Shakya</dc:creator>
  <cp:lastModifiedBy>Shishir Shrestha</cp:lastModifiedBy>
  <cp:revision>38</cp:revision>
  <dcterms:created xsi:type="dcterms:W3CDTF">2016-10-06T07:28:32Z</dcterms:created>
  <dcterms:modified xsi:type="dcterms:W3CDTF">2017-02-12T01:42:11Z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2016-10-06T00:00:00Z</vt:filetime>
  </property>
</Properties>
</file>