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1" r:id="rId4"/>
    <p:sldId id="300" r:id="rId5"/>
    <p:sldId id="297" r:id="rId6"/>
    <p:sldId id="298" r:id="rId7"/>
    <p:sldId id="299" r:id="rId8"/>
    <p:sldId id="262" r:id="rId9"/>
    <p:sldId id="301" r:id="rId10"/>
    <p:sldId id="302" r:id="rId11"/>
    <p:sldId id="278" r:id="rId1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Barlow Light" panose="020B0604020202020204" charset="0"/>
      <p:regular r:id="rId20"/>
      <p:bold r:id="rId21"/>
      <p:italic r:id="rId22"/>
      <p:boldItalic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  <p:embeddedFont>
      <p:font typeface="Raleway Thin" panose="020B0604020202020204" charset="0"/>
      <p:regular r:id="rId28"/>
      <p:bold r:id="rId29"/>
      <p:italic r:id="rId30"/>
      <p:boldItalic r:id="rId31"/>
    </p:embeddedFont>
    <p:embeddedFont>
      <p:font typeface="Barlow" panose="020B0604020202020204" charset="0"/>
      <p:regular r:id="rId32"/>
      <p:bold r:id="rId33"/>
      <p:italic r:id="rId34"/>
      <p:boldItalic r:id="rId35"/>
    </p:embeddedFont>
    <p:embeddedFont>
      <p:font typeface="Impact" panose="020B0806030902050204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068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64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232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19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611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39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85910" y="1160306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Impacts of computer in daily life</a:t>
            </a:r>
            <a:endParaRPr sz="4000" dirty="0"/>
          </a:p>
        </p:txBody>
      </p:sp>
      <p:sp>
        <p:nvSpPr>
          <p:cNvPr id="2" name="Rectangle 1"/>
          <p:cNvSpPr/>
          <p:nvPr/>
        </p:nvSpPr>
        <p:spPr>
          <a:xfrm>
            <a:off x="613332" y="2724688"/>
            <a:ext cx="3867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complex idea can be conveyed with just a single still image, namely making it possible to absorb large amounts of data quickly.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295998" y="468250"/>
            <a:ext cx="6385962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Lessens the social interaction.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5" name="Google Shape;595;p17"/>
          <p:cNvSpPr txBox="1">
            <a:spLocks/>
          </p:cNvSpPr>
          <p:nvPr/>
        </p:nvSpPr>
        <p:spPr>
          <a:xfrm>
            <a:off x="175442" y="2278466"/>
            <a:ext cx="4814288" cy="2462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arlow Light" panose="020B0604020202020204" charset="0"/>
              </a:rPr>
              <a:t>Isolation from family and friends.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Barlow Light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arlow Light" panose="020B0604020202020204" charset="0"/>
              </a:rPr>
              <a:t>Afraid to talk with other people.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Barlow Light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arlow Light" panose="020B0604020202020204" charset="0"/>
              </a:rPr>
              <a:t>Don’t want to stay in public places.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Barlow Light" panose="020B0604020202020204" charset="0"/>
            </a:endParaRPr>
          </a:p>
        </p:txBody>
      </p:sp>
      <p:grpSp>
        <p:nvGrpSpPr>
          <p:cNvPr id="117" name="Google Shape;3819;p48"/>
          <p:cNvGrpSpPr/>
          <p:nvPr/>
        </p:nvGrpSpPr>
        <p:grpSpPr>
          <a:xfrm>
            <a:off x="5926722" y="904668"/>
            <a:ext cx="2252078" cy="3197432"/>
            <a:chOff x="2473900" y="225896"/>
            <a:chExt cx="3899746" cy="4762328"/>
          </a:xfrm>
        </p:grpSpPr>
        <p:sp>
          <p:nvSpPr>
            <p:cNvPr id="118" name="Google Shape;3820;p48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821;p48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822;p48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823;p48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824;p48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825;p48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826;p48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827;p4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828;p48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829;p48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830;p48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831;p48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832;p48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833;p48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834;p48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835;p48"/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836;p48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837;p48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838;p48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839;p48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840;p48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841;p48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842;p48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843;p48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844;p48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845;p48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846;p48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847;p48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848;p48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849;p48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850;p48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851;p48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852;p48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853;p48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854;p48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855;p48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856;p48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857;p48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858;p48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859;p48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860;p48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861;p48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862;p48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863;p48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864;p48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865;p48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866;p48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3867;p48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3868;p48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3869;p48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870;p48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3871;p48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3872;p48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3873;p48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3874;p48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3875;p48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3876;p48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3877;p48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" name="Google Shape;3878;p4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195" name="Google Shape;3879;p4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880;p4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881;p4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882;p4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883;p4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884;p4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885;p4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886;p4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887;p4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888;p4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889;p4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890;p4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891;p4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892;p4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893;p4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894;p4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895;p4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896;p4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897;p4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898;p4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7" name="Google Shape;3899;p48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3900;p48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3901;p48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3902;p48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3903;p48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3904;p4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3905;p4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906;p4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907;p48"/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908;p4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909;p4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910;p4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3911;p48"/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3912;p48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3913;p48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3914;p48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3915;p48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3916;p48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55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84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dirty="0"/>
          </a:p>
        </p:txBody>
      </p:sp>
      <p:sp>
        <p:nvSpPr>
          <p:cNvPr id="151" name="Google Shape;2224;p34"/>
          <p:cNvSpPr txBox="1">
            <a:spLocks/>
          </p:cNvSpPr>
          <p:nvPr/>
        </p:nvSpPr>
        <p:spPr>
          <a:xfrm>
            <a:off x="2676341" y="4695670"/>
            <a:ext cx="4164095" cy="47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600" dirty="0" smtClean="0">
                <a:solidFill>
                  <a:schemeClr val="tx1"/>
                </a:solidFill>
                <a:latin typeface="Barlow Light" panose="020B0604020202020204" charset="0"/>
              </a:rPr>
              <a:t>Presented by: </a:t>
            </a:r>
            <a:r>
              <a:rPr lang="en-US" sz="1600" smtClean="0">
                <a:solidFill>
                  <a:schemeClr val="tx1"/>
                </a:solidFill>
                <a:latin typeface="Barlow Light" panose="020B0604020202020204" charset="0"/>
              </a:rPr>
              <a:t>Shishir Bhusal</a:t>
            </a:r>
            <a:endParaRPr lang="en-US" sz="1600" dirty="0">
              <a:solidFill>
                <a:schemeClr val="tx1"/>
              </a:solidFill>
              <a:latin typeface="Barlow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124686" y="1066800"/>
            <a:ext cx="4619014" cy="3962558"/>
            <a:chOff x="1540486" y="204253"/>
            <a:chExt cx="5279414" cy="4583806"/>
          </a:xfrm>
        </p:grpSpPr>
        <p:grpSp>
          <p:nvGrpSpPr>
            <p:cNvPr id="16" name="Group 15"/>
            <p:cNvGrpSpPr/>
            <p:nvPr/>
          </p:nvGrpSpPr>
          <p:grpSpPr>
            <a:xfrm>
              <a:off x="1546702" y="228601"/>
              <a:ext cx="459898" cy="4559458"/>
              <a:chOff x="1613667" y="1278032"/>
              <a:chExt cx="483006" cy="452641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9675005-6F7D-4A27-B43B-D7A026534035}"/>
                  </a:ext>
                </a:extLst>
              </p:cNvPr>
              <p:cNvGrpSpPr/>
              <p:nvPr/>
            </p:nvGrpSpPr>
            <p:grpSpPr>
              <a:xfrm>
                <a:off x="1614505" y="1278032"/>
                <a:ext cx="482168" cy="482168"/>
                <a:chOff x="840375" y="1278032"/>
                <a:chExt cx="482168" cy="482168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D8BD32B-BE02-4E12-8FE2-01DE7EAFAC3C}"/>
                    </a:ext>
                  </a:extLst>
                </p:cNvPr>
                <p:cNvSpPr/>
                <p:nvPr/>
              </p:nvSpPr>
              <p:spPr>
                <a:xfrm>
                  <a:off x="840375" y="1278032"/>
                  <a:ext cx="482168" cy="48216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88900" sx="102000" sy="102000" algn="ctr" rotWithShape="0">
                    <a:prstClr val="black">
                      <a:alpha val="5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118F0FE-1038-40B5-BEC1-F8E939B4EE51}"/>
                    </a:ext>
                  </a:extLst>
                </p:cNvPr>
                <p:cNvSpPr/>
                <p:nvPr/>
              </p:nvSpPr>
              <p:spPr>
                <a:xfrm>
                  <a:off x="962193" y="1399850"/>
                  <a:ext cx="238532" cy="238532"/>
                </a:xfrm>
                <a:prstGeom prst="ellipse">
                  <a:avLst/>
                </a:prstGeom>
                <a:solidFill>
                  <a:srgbClr val="FF42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9042327-72FE-4A5F-BF69-C94B2C6633BD}"/>
                  </a:ext>
                </a:extLst>
              </p:cNvPr>
              <p:cNvGrpSpPr/>
              <p:nvPr/>
            </p:nvGrpSpPr>
            <p:grpSpPr>
              <a:xfrm>
                <a:off x="1613667" y="5322274"/>
                <a:ext cx="482168" cy="482168"/>
                <a:chOff x="840375" y="1278032"/>
                <a:chExt cx="482168" cy="482168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14D72AD-428E-4D8C-9C3E-BB83BACA7F28}"/>
                    </a:ext>
                  </a:extLst>
                </p:cNvPr>
                <p:cNvSpPr/>
                <p:nvPr/>
              </p:nvSpPr>
              <p:spPr>
                <a:xfrm>
                  <a:off x="840375" y="1278032"/>
                  <a:ext cx="482168" cy="48216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88900" sx="102000" sy="102000" algn="ctr" rotWithShape="0">
                    <a:prstClr val="black">
                      <a:alpha val="5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D6EAE46-B932-4CEB-AAB9-D52410FA5395}"/>
                    </a:ext>
                  </a:extLst>
                </p:cNvPr>
                <p:cNvSpPr/>
                <p:nvPr/>
              </p:nvSpPr>
              <p:spPr>
                <a:xfrm>
                  <a:off x="962193" y="1399850"/>
                  <a:ext cx="238532" cy="238532"/>
                </a:xfrm>
                <a:prstGeom prst="ellipse">
                  <a:avLst/>
                </a:prstGeom>
                <a:solidFill>
                  <a:srgbClr val="18B6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94A5A20-ABF2-4D95-BADE-6558DCEF7890}"/>
                  </a:ext>
                </a:extLst>
              </p:cNvPr>
              <p:cNvCxnSpPr>
                <a:stCxn id="58" idx="4"/>
                <a:endCxn id="130" idx="0"/>
              </p:cNvCxnSpPr>
              <p:nvPr/>
            </p:nvCxnSpPr>
            <p:spPr>
              <a:xfrm>
                <a:off x="1855589" y="1760200"/>
                <a:ext cx="4" cy="212355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7498FCF-827E-4962-AA8C-DCC3DA3AF520}"/>
                  </a:ext>
                </a:extLst>
              </p:cNvPr>
              <p:cNvCxnSpPr/>
              <p:nvPr/>
            </p:nvCxnSpPr>
            <p:spPr>
              <a:xfrm flipH="1">
                <a:off x="1859019" y="3784158"/>
                <a:ext cx="419" cy="153995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884971" y="3655351"/>
              <a:ext cx="3934928" cy="980492"/>
              <a:chOff x="2888672" y="4670860"/>
              <a:chExt cx="6035428" cy="1660227"/>
            </a:xfrm>
          </p:grpSpPr>
          <p:sp>
            <p:nvSpPr>
              <p:cNvPr id="51" name="Rectangle: Top Corners Rounded 15">
                <a:extLst>
                  <a:ext uri="{FF2B5EF4-FFF2-40B4-BE49-F238E27FC236}">
                    <a16:creationId xmlns:a16="http://schemas.microsoft.com/office/drawing/2014/main" id="{AB024342-4457-4AF9-AB97-B65BAF9C3271}"/>
                  </a:ext>
                </a:extLst>
              </p:cNvPr>
              <p:cNvSpPr/>
              <p:nvPr/>
            </p:nvSpPr>
            <p:spPr>
              <a:xfrm rot="5400000">
                <a:off x="7420709" y="4827695"/>
                <a:ext cx="1635801" cy="1370981"/>
              </a:xfrm>
              <a:prstGeom prst="round2SameRect">
                <a:avLst>
                  <a:gd name="adj1" fmla="val 34292"/>
                  <a:gd name="adj2" fmla="val 0"/>
                </a:avLst>
              </a:prstGeom>
              <a:solidFill>
                <a:srgbClr val="18B6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Top Corners Rounded 17">
                <a:extLst>
                  <a:ext uri="{FF2B5EF4-FFF2-40B4-BE49-F238E27FC236}">
                    <a16:creationId xmlns:a16="http://schemas.microsoft.com/office/drawing/2014/main" id="{C133B926-007A-4A63-80C7-2B585E3C6E98}"/>
                  </a:ext>
                </a:extLst>
              </p:cNvPr>
              <p:cNvSpPr/>
              <p:nvPr/>
            </p:nvSpPr>
            <p:spPr>
              <a:xfrm rot="5400000">
                <a:off x="4910916" y="2813635"/>
                <a:ext cx="1660227" cy="537467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Top Corners Rounded 19">
                <a:extLst>
                  <a:ext uri="{FF2B5EF4-FFF2-40B4-BE49-F238E27FC236}">
                    <a16:creationId xmlns:a16="http://schemas.microsoft.com/office/drawing/2014/main" id="{8CA050DE-0BF6-40B3-9CB0-9607612317CC}"/>
                  </a:ext>
                </a:extLst>
              </p:cNvPr>
              <p:cNvSpPr/>
              <p:nvPr/>
            </p:nvSpPr>
            <p:spPr>
              <a:xfrm rot="5400000">
                <a:off x="2691181" y="5017428"/>
                <a:ext cx="1432876" cy="1029475"/>
              </a:xfrm>
              <a:prstGeom prst="round2SameRect">
                <a:avLst/>
              </a:prstGeom>
              <a:solidFill>
                <a:srgbClr val="18B6F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Triangle 55">
                <a:extLst>
                  <a:ext uri="{FF2B5EF4-FFF2-40B4-BE49-F238E27FC236}">
                    <a16:creationId xmlns:a16="http://schemas.microsoft.com/office/drawing/2014/main" id="{0E634677-AD7F-48C9-9DAE-F1F4D8CE3570}"/>
                  </a:ext>
                </a:extLst>
              </p:cNvPr>
              <p:cNvSpPr/>
              <p:nvPr/>
            </p:nvSpPr>
            <p:spPr>
              <a:xfrm rot="16200000">
                <a:off x="2919508" y="4681544"/>
                <a:ext cx="107555" cy="160810"/>
              </a:xfrm>
              <a:prstGeom prst="rtTriangle">
                <a:avLst/>
              </a:prstGeom>
              <a:solidFill>
                <a:srgbClr val="18B6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ED136C5-938D-4AD2-88C5-54F56CC58EC0}"/>
                  </a:ext>
                </a:extLst>
              </p:cNvPr>
              <p:cNvSpPr txBox="1"/>
              <p:nvPr/>
            </p:nvSpPr>
            <p:spPr>
              <a:xfrm>
                <a:off x="2888672" y="5114095"/>
                <a:ext cx="1020520" cy="1024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04</a:t>
                </a:r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7491546-87BD-41AC-AAAC-40DB50564867}"/>
                  </a:ext>
                </a:extLst>
              </p:cNvPr>
              <p:cNvCxnSpPr/>
              <p:nvPr/>
            </p:nvCxnSpPr>
            <p:spPr>
              <a:xfrm>
                <a:off x="4093887" y="5117330"/>
                <a:ext cx="0" cy="9595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892881" y="2563999"/>
              <a:ext cx="3927018" cy="906690"/>
              <a:chOff x="2860938" y="2679931"/>
              <a:chExt cx="6031219" cy="1660227"/>
            </a:xfrm>
          </p:grpSpPr>
          <p:sp>
            <p:nvSpPr>
              <p:cNvPr id="45" name="Rectangle: Top Corners Rounded 9">
                <a:extLst>
                  <a:ext uri="{FF2B5EF4-FFF2-40B4-BE49-F238E27FC236}">
                    <a16:creationId xmlns:a16="http://schemas.microsoft.com/office/drawing/2014/main" id="{B1BBFBFD-0C60-4F2A-ABB9-4F51F3BA5435}"/>
                  </a:ext>
                </a:extLst>
              </p:cNvPr>
              <p:cNvSpPr/>
              <p:nvPr/>
            </p:nvSpPr>
            <p:spPr>
              <a:xfrm rot="5400000">
                <a:off x="7388766" y="2836767"/>
                <a:ext cx="1635801" cy="1370981"/>
              </a:xfrm>
              <a:prstGeom prst="round2SameRect">
                <a:avLst>
                  <a:gd name="adj1" fmla="val 34292"/>
                  <a:gd name="adj2" fmla="val 0"/>
                </a:avLst>
              </a:prstGeom>
              <a:solidFill>
                <a:srgbClr val="9FCC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Top Corners Rounded 11">
                <a:extLst>
                  <a:ext uri="{FF2B5EF4-FFF2-40B4-BE49-F238E27FC236}">
                    <a16:creationId xmlns:a16="http://schemas.microsoft.com/office/drawing/2014/main" id="{E216736B-CE8D-4E1C-9239-203279BA02AD}"/>
                  </a:ext>
                </a:extLst>
              </p:cNvPr>
              <p:cNvSpPr/>
              <p:nvPr/>
            </p:nvSpPr>
            <p:spPr>
              <a:xfrm rot="5400000">
                <a:off x="4878973" y="822707"/>
                <a:ext cx="1660227" cy="537467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: Top Corners Rounded 13">
                <a:extLst>
                  <a:ext uri="{FF2B5EF4-FFF2-40B4-BE49-F238E27FC236}">
                    <a16:creationId xmlns:a16="http://schemas.microsoft.com/office/drawing/2014/main" id="{AB5BAA21-CAD7-4B7F-A2E7-8DEA0B19F66D}"/>
                  </a:ext>
                </a:extLst>
              </p:cNvPr>
              <p:cNvSpPr/>
              <p:nvPr/>
            </p:nvSpPr>
            <p:spPr>
              <a:xfrm rot="5400000">
                <a:off x="2659238" y="3026500"/>
                <a:ext cx="1432876" cy="1029474"/>
              </a:xfrm>
              <a:prstGeom prst="round2SameRect">
                <a:avLst/>
              </a:prstGeom>
              <a:solidFill>
                <a:srgbClr val="9FCC45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Triangle 49">
                <a:extLst>
                  <a:ext uri="{FF2B5EF4-FFF2-40B4-BE49-F238E27FC236}">
                    <a16:creationId xmlns:a16="http://schemas.microsoft.com/office/drawing/2014/main" id="{3C41A0AB-EBE7-44F2-B269-60F380C5EB28}"/>
                  </a:ext>
                </a:extLst>
              </p:cNvPr>
              <p:cNvSpPr/>
              <p:nvPr/>
            </p:nvSpPr>
            <p:spPr>
              <a:xfrm rot="16200000">
                <a:off x="2887565" y="2690616"/>
                <a:ext cx="107555" cy="160810"/>
              </a:xfrm>
              <a:prstGeom prst="rtTriangle">
                <a:avLst/>
              </a:prstGeom>
              <a:solidFill>
                <a:srgbClr val="9FCC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F833EC-C114-4AFC-9571-144EB71840DE}"/>
                  </a:ext>
                </a:extLst>
              </p:cNvPr>
              <p:cNvSpPr txBox="1"/>
              <p:nvPr/>
            </p:nvSpPr>
            <p:spPr>
              <a:xfrm>
                <a:off x="2898901" y="3014084"/>
                <a:ext cx="1020522" cy="110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03</a:t>
                </a:r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F839B5F-EF5F-4BB9-9B05-C346277F8F24}"/>
                  </a:ext>
                </a:extLst>
              </p:cNvPr>
              <p:cNvCxnSpPr/>
              <p:nvPr/>
            </p:nvCxnSpPr>
            <p:spPr>
              <a:xfrm>
                <a:off x="4076782" y="3088418"/>
                <a:ext cx="0" cy="9595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2902578" y="1350203"/>
              <a:ext cx="3917322" cy="890811"/>
              <a:chOff x="2828995" y="689004"/>
              <a:chExt cx="6031219" cy="1660227"/>
            </a:xfrm>
          </p:grpSpPr>
          <p:sp>
            <p:nvSpPr>
              <p:cNvPr id="101" name="Rectangle: Top Corners Rounded 3">
                <a:extLst>
                  <a:ext uri="{FF2B5EF4-FFF2-40B4-BE49-F238E27FC236}">
                    <a16:creationId xmlns:a16="http://schemas.microsoft.com/office/drawing/2014/main" id="{43E04E83-24C7-4FF7-B322-D775D097DDDD}"/>
                  </a:ext>
                </a:extLst>
              </p:cNvPr>
              <p:cNvSpPr/>
              <p:nvPr/>
            </p:nvSpPr>
            <p:spPr>
              <a:xfrm rot="5400000">
                <a:off x="7356823" y="845839"/>
                <a:ext cx="1635801" cy="1370981"/>
              </a:xfrm>
              <a:prstGeom prst="round2SameRect">
                <a:avLst>
                  <a:gd name="adj1" fmla="val 34292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: Top Corners Rounded 5">
                <a:extLst>
                  <a:ext uri="{FF2B5EF4-FFF2-40B4-BE49-F238E27FC236}">
                    <a16:creationId xmlns:a16="http://schemas.microsoft.com/office/drawing/2014/main" id="{AAC454E6-B2A3-41A8-8FE3-29DA47D19EBB}"/>
                  </a:ext>
                </a:extLst>
              </p:cNvPr>
              <p:cNvSpPr/>
              <p:nvPr/>
            </p:nvSpPr>
            <p:spPr>
              <a:xfrm rot="5400000">
                <a:off x="4847031" y="-1168221"/>
                <a:ext cx="1660227" cy="537467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2828995" y="726315"/>
                <a:ext cx="1216536" cy="1540433"/>
                <a:chOff x="2828995" y="726315"/>
                <a:chExt cx="1216536" cy="1540433"/>
              </a:xfrm>
            </p:grpSpPr>
            <p:sp>
              <p:nvSpPr>
                <p:cNvPr id="104" name="Rectangle: Top Corners Rounded 7">
                  <a:extLst>
                    <a:ext uri="{FF2B5EF4-FFF2-40B4-BE49-F238E27FC236}">
                      <a16:creationId xmlns:a16="http://schemas.microsoft.com/office/drawing/2014/main" id="{28092B31-09E4-439F-96D1-6DC214FB0756}"/>
                    </a:ext>
                  </a:extLst>
                </p:cNvPr>
                <p:cNvSpPr/>
                <p:nvPr/>
              </p:nvSpPr>
              <p:spPr>
                <a:xfrm rot="5400000">
                  <a:off x="2627295" y="1035572"/>
                  <a:ext cx="1432876" cy="1029475"/>
                </a:xfrm>
                <a:prstGeom prst="round2SameRect">
                  <a:avLst/>
                </a:prstGeom>
                <a:solidFill>
                  <a:srgbClr val="002060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ight Triangle 104">
                  <a:extLst>
                    <a:ext uri="{FF2B5EF4-FFF2-40B4-BE49-F238E27FC236}">
                      <a16:creationId xmlns:a16="http://schemas.microsoft.com/office/drawing/2014/main" id="{5B4551F4-12C4-4BAD-8BDE-555C4EC49C54}"/>
                    </a:ext>
                  </a:extLst>
                </p:cNvPr>
                <p:cNvSpPr/>
                <p:nvPr/>
              </p:nvSpPr>
              <p:spPr>
                <a:xfrm rot="16200000">
                  <a:off x="2855622" y="699688"/>
                  <a:ext cx="107555" cy="160810"/>
                </a:xfrm>
                <a:prstGeom prst="rt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F95B08C9-AD51-4306-AD06-43E209653AC1}"/>
                    </a:ext>
                  </a:extLst>
                </p:cNvPr>
                <p:cNvSpPr txBox="1"/>
                <p:nvPr/>
              </p:nvSpPr>
              <p:spPr>
                <a:xfrm>
                  <a:off x="2886822" y="1013072"/>
                  <a:ext cx="1020522" cy="1128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02</a:t>
                  </a:r>
                  <a:endParaRPr lang="en-US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endParaRPr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97990EAA-0207-42BD-893D-49C72281D125}"/>
                    </a:ext>
                  </a:extLst>
                </p:cNvPr>
                <p:cNvCxnSpPr/>
                <p:nvPr/>
              </p:nvCxnSpPr>
              <p:spPr>
                <a:xfrm>
                  <a:off x="4045531" y="1089501"/>
                  <a:ext cx="0" cy="959598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111"/>
            <p:cNvGrpSpPr/>
            <p:nvPr/>
          </p:nvGrpSpPr>
          <p:grpSpPr>
            <a:xfrm>
              <a:off x="2892880" y="204253"/>
              <a:ext cx="3927019" cy="890811"/>
              <a:chOff x="2828995" y="689003"/>
              <a:chExt cx="6031219" cy="1660227"/>
            </a:xfrm>
          </p:grpSpPr>
          <p:sp>
            <p:nvSpPr>
              <p:cNvPr id="113" name="Rectangle: Top Corners Rounded 3">
                <a:extLst>
                  <a:ext uri="{FF2B5EF4-FFF2-40B4-BE49-F238E27FC236}">
                    <a16:creationId xmlns:a16="http://schemas.microsoft.com/office/drawing/2014/main" id="{43E04E83-24C7-4FF7-B322-D775D097DDDD}"/>
                  </a:ext>
                </a:extLst>
              </p:cNvPr>
              <p:cNvSpPr/>
              <p:nvPr/>
            </p:nvSpPr>
            <p:spPr>
              <a:xfrm rot="5400000">
                <a:off x="7356823" y="845839"/>
                <a:ext cx="1635801" cy="1370981"/>
              </a:xfrm>
              <a:prstGeom prst="round2SameRect">
                <a:avLst>
                  <a:gd name="adj1" fmla="val 34292"/>
                  <a:gd name="adj2" fmla="val 0"/>
                </a:avLst>
              </a:prstGeom>
              <a:solidFill>
                <a:srgbClr val="FF42B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Top Corners Rounded 5">
                <a:extLst>
                  <a:ext uri="{FF2B5EF4-FFF2-40B4-BE49-F238E27FC236}">
                    <a16:creationId xmlns:a16="http://schemas.microsoft.com/office/drawing/2014/main" id="{AAC454E6-B2A3-41A8-8FE3-29DA47D19EBB}"/>
                  </a:ext>
                </a:extLst>
              </p:cNvPr>
              <p:cNvSpPr/>
              <p:nvPr/>
            </p:nvSpPr>
            <p:spPr>
              <a:xfrm rot="5400000">
                <a:off x="4847030" y="-1168221"/>
                <a:ext cx="1660227" cy="537467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2828995" y="726315"/>
                <a:ext cx="1216536" cy="1540433"/>
                <a:chOff x="2828995" y="726315"/>
                <a:chExt cx="1216536" cy="1540433"/>
              </a:xfrm>
            </p:grpSpPr>
            <p:sp>
              <p:nvSpPr>
                <p:cNvPr id="116" name="Rectangle: Top Corners Rounded 7">
                  <a:extLst>
                    <a:ext uri="{FF2B5EF4-FFF2-40B4-BE49-F238E27FC236}">
                      <a16:creationId xmlns:a16="http://schemas.microsoft.com/office/drawing/2014/main" id="{28092B31-09E4-439F-96D1-6DC214FB0756}"/>
                    </a:ext>
                  </a:extLst>
                </p:cNvPr>
                <p:cNvSpPr/>
                <p:nvPr/>
              </p:nvSpPr>
              <p:spPr>
                <a:xfrm rot="5400000">
                  <a:off x="2627295" y="1035572"/>
                  <a:ext cx="1432876" cy="1029475"/>
                </a:xfrm>
                <a:prstGeom prst="round2SameRect">
                  <a:avLst/>
                </a:prstGeom>
                <a:solidFill>
                  <a:srgbClr val="FF42B9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ight Triangle 116">
                  <a:extLst>
                    <a:ext uri="{FF2B5EF4-FFF2-40B4-BE49-F238E27FC236}">
                      <a16:creationId xmlns:a16="http://schemas.microsoft.com/office/drawing/2014/main" id="{5B4551F4-12C4-4BAD-8BDE-555C4EC49C54}"/>
                    </a:ext>
                  </a:extLst>
                </p:cNvPr>
                <p:cNvSpPr/>
                <p:nvPr/>
              </p:nvSpPr>
              <p:spPr>
                <a:xfrm rot="16200000">
                  <a:off x="2855622" y="699688"/>
                  <a:ext cx="107555" cy="160810"/>
                </a:xfrm>
                <a:prstGeom prst="rtTriangle">
                  <a:avLst/>
                </a:prstGeom>
                <a:solidFill>
                  <a:srgbClr val="FF42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95B08C9-AD51-4306-AD06-43E209653AC1}"/>
                    </a:ext>
                  </a:extLst>
                </p:cNvPr>
                <p:cNvSpPr txBox="1"/>
                <p:nvPr/>
              </p:nvSpPr>
              <p:spPr>
                <a:xfrm>
                  <a:off x="2866957" y="1042011"/>
                  <a:ext cx="1020522" cy="811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01</a:t>
                  </a:r>
                </a:p>
              </p:txBody>
            </p: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7990EAA-0207-42BD-893D-49C72281D125}"/>
                    </a:ext>
                  </a:extLst>
                </p:cNvPr>
                <p:cNvCxnSpPr/>
                <p:nvPr/>
              </p:nvCxnSpPr>
              <p:spPr>
                <a:xfrm>
                  <a:off x="4045531" y="1089501"/>
                  <a:ext cx="0" cy="959598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959C94E-3902-488D-8806-7F6D873618C4}"/>
                </a:ext>
              </a:extLst>
            </p:cNvPr>
            <p:cNvSpPr/>
            <p:nvPr/>
          </p:nvSpPr>
          <p:spPr>
            <a:xfrm>
              <a:off x="1540486" y="1596353"/>
              <a:ext cx="459100" cy="48568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973803A-2F4E-4C16-B04E-3DA857713FE9}"/>
                </a:ext>
              </a:extLst>
            </p:cNvPr>
            <p:cNvSpPr/>
            <p:nvPr/>
          </p:nvSpPr>
          <p:spPr>
            <a:xfrm>
              <a:off x="1656476" y="1719060"/>
              <a:ext cx="227120" cy="24027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959C94E-3902-488D-8806-7F6D873618C4}"/>
                </a:ext>
              </a:extLst>
            </p:cNvPr>
            <p:cNvSpPr/>
            <p:nvPr/>
          </p:nvSpPr>
          <p:spPr>
            <a:xfrm>
              <a:off x="1547504" y="2853350"/>
              <a:ext cx="459100" cy="48568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973803A-2F4E-4C16-B04E-3DA857713FE9}"/>
                </a:ext>
              </a:extLst>
            </p:cNvPr>
            <p:cNvSpPr/>
            <p:nvPr/>
          </p:nvSpPr>
          <p:spPr>
            <a:xfrm>
              <a:off x="1663494" y="2976057"/>
              <a:ext cx="227120" cy="240273"/>
            </a:xfrm>
            <a:prstGeom prst="ellipse">
              <a:avLst/>
            </a:prstGeom>
            <a:solidFill>
              <a:srgbClr val="9FC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45330" y="462402"/>
              <a:ext cx="2641274" cy="462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tx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Connects with world..</a:t>
              </a:r>
              <a:endParaRPr lang="en-IN" sz="1100" dirty="0">
                <a:solidFill>
                  <a:schemeClr val="tx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745330" y="1575845"/>
              <a:ext cx="2641274" cy="462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tx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Keeps us Entertained.</a:t>
              </a:r>
              <a:endParaRPr lang="en-IN" sz="1100" dirty="0">
                <a:solidFill>
                  <a:schemeClr val="tx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80338" y="2791261"/>
              <a:ext cx="2606266" cy="462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tx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Helps to Learn.</a:t>
              </a:r>
              <a:endParaRPr lang="en-IN" sz="1100" dirty="0">
                <a:solidFill>
                  <a:schemeClr val="tx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75581" y="3932599"/>
              <a:ext cx="2275728" cy="462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tx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Organize data.</a:t>
              </a:r>
              <a:endParaRPr lang="en-IN" sz="1100" dirty="0">
                <a:solidFill>
                  <a:schemeClr val="tx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139" name="Google Shape;858;p19"/>
          <p:cNvSpPr txBox="1">
            <a:spLocks noGrp="1"/>
          </p:cNvSpPr>
          <p:nvPr>
            <p:ph type="title"/>
          </p:nvPr>
        </p:nvSpPr>
        <p:spPr>
          <a:xfrm>
            <a:off x="1496224" y="302767"/>
            <a:ext cx="6877324" cy="533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Positive impacts of computer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Connects with world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15747" y="1995666"/>
            <a:ext cx="571359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onnects </a:t>
            </a:r>
            <a:r>
              <a:rPr lang="en-US" dirty="0">
                <a:solidFill>
                  <a:schemeClr val="tx1"/>
                </a:solidFill>
              </a:rPr>
              <a:t>with </a:t>
            </a:r>
            <a:r>
              <a:rPr lang="en-US" dirty="0" smtClean="0">
                <a:solidFill>
                  <a:schemeClr val="tx1"/>
                </a:solidFill>
              </a:rPr>
              <a:t>long-distance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e-mail</a:t>
            </a:r>
            <a:r>
              <a:rPr lang="en-US" dirty="0">
                <a:solidFill>
                  <a:schemeClr val="tx1"/>
                </a:solidFill>
              </a:rPr>
              <a:t> and social </a:t>
            </a:r>
            <a:r>
              <a:rPr lang="en-US" dirty="0" smtClean="0">
                <a:solidFill>
                  <a:schemeClr val="tx1"/>
                </a:solidFill>
              </a:rPr>
              <a:t>networking</a:t>
            </a:r>
            <a:r>
              <a:rPr lang="en" dirty="0" smtClean="0">
                <a:solidFill>
                  <a:schemeClr val="tx1"/>
                </a:solidFill>
              </a:rPr>
              <a:t>.</a:t>
            </a:r>
          </a:p>
          <a:p>
            <a:pPr lvl="0"/>
            <a:endParaRPr dirty="0" smtClean="0"/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can connect with millions of other people who share their interest through social media </a:t>
            </a:r>
            <a:r>
              <a:rPr lang="en-US" dirty="0" smtClean="0">
                <a:solidFill>
                  <a:schemeClr val="tx1"/>
                </a:solidFill>
              </a:rPr>
              <a:t>apps</a:t>
            </a:r>
            <a:r>
              <a:rPr lang="en-US" dirty="0" smtClean="0">
                <a:solidFill>
                  <a:schemeClr val="tx1"/>
                </a:solidFill>
                <a:latin typeface="Tw Cen MT" panose="020B0602020104020603" pitchFamily="34" charset="0"/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Helps to learn.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15747" y="1995666"/>
            <a:ext cx="571359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 smtClean="0"/>
              <a:t> </a:t>
            </a:r>
            <a:r>
              <a:rPr lang="en-US" dirty="0" smtClean="0">
                <a:solidFill>
                  <a:schemeClr val="tx1"/>
                </a:solidFill>
                <a:latin typeface="Barlow Light" panose="020B0604020202020204" charset="0"/>
              </a:rPr>
              <a:t>Gives </a:t>
            </a:r>
            <a:r>
              <a:rPr lang="en-US" dirty="0">
                <a:solidFill>
                  <a:schemeClr val="tx1"/>
                </a:solidFill>
                <a:latin typeface="Barlow Light" panose="020B0604020202020204" charset="0"/>
              </a:rPr>
              <a:t>instant information on any topic in just a single click</a:t>
            </a:r>
            <a:r>
              <a:rPr lang="en-US" b="1" dirty="0" smtClean="0">
                <a:solidFill>
                  <a:schemeClr val="tx1"/>
                </a:solidFill>
                <a:latin typeface="Barlow Light" panose="020B0604020202020204" charset="0"/>
              </a:rPr>
              <a:t>.</a:t>
            </a:r>
            <a:endParaRPr lang="en" dirty="0" smtClean="0">
              <a:solidFill>
                <a:schemeClr val="tx1"/>
              </a:solidFill>
            </a:endParaRPr>
          </a:p>
          <a:p>
            <a:pPr lvl="0"/>
            <a:endParaRPr dirty="0" smtClean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Barlow Light" panose="020B0604020202020204" charset="0"/>
              </a:rPr>
              <a:t>We can learn a new profession by reading websites or watching videos</a:t>
            </a:r>
            <a:r>
              <a:rPr lang="en-US" dirty="0" smtClean="0">
                <a:solidFill>
                  <a:schemeClr val="tx1"/>
                </a:solidFill>
                <a:latin typeface="Barlow Light" panose="020B0604020202020204" charset="0"/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33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Organize our data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15747" y="1995666"/>
            <a:ext cx="4900271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rlow Light" panose="020B0604020202020204" charset="0"/>
              </a:rPr>
              <a:t>We can organize our Business’s data like which product are selling and which are not</a:t>
            </a:r>
            <a:r>
              <a:rPr lang="en-US" dirty="0" smtClean="0">
                <a:solidFill>
                  <a:schemeClr val="tx1"/>
                </a:solidFill>
                <a:latin typeface="Barlow Light" panose="020B0604020202020204" charset="0"/>
              </a:rPr>
              <a:t>.</a:t>
            </a:r>
            <a:endParaRPr lang="en-US" dirty="0">
              <a:solidFill>
                <a:schemeClr val="tx1"/>
              </a:solidFill>
              <a:latin typeface="Barlow Light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rlow Light" panose="020B0604020202020204" charset="0"/>
              </a:rPr>
              <a:t>We can organize our projects and documentation.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45" name="Google Shape;2623;p47"/>
          <p:cNvGrpSpPr/>
          <p:nvPr/>
        </p:nvGrpSpPr>
        <p:grpSpPr>
          <a:xfrm>
            <a:off x="6098099" y="1295400"/>
            <a:ext cx="2550925" cy="2680792"/>
            <a:chOff x="1926580" y="602477"/>
            <a:chExt cx="4456273" cy="4762466"/>
          </a:xfrm>
        </p:grpSpPr>
        <p:sp>
          <p:nvSpPr>
            <p:cNvPr id="146" name="Google Shape;2624;p4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625;p4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626;p4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627;p4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628;p4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629;p4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630;p4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631;p4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632;p4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633;p4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634;p4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635;p4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636;p4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637;p4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638;p4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639;p4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640;p4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641;p4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642;p4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643;p4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644;p4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645;p4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646;p4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647;p4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648;p4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649;p4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650;p4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651;p4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652;p4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653;p4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654;p4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655;p4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656;p4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657;p4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658;p4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659;p4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660;p4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661;p4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662;p4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663;p4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664;p4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665;p4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666;p4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667;p4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668;p4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669;p4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670;p4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671;p4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672;p4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673;p4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674;p4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675;p4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676;p4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677;p4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678;p4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679;p4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680;p4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681;p4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682;p4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683;p4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684;p4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685;p4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686;p4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687;p4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688;p4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689;p4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690;p4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691;p4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692;p4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693;p4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694;p4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695;p4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696;p4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697;p4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698;p4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699;p4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700;p4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701;p4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702;p4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703;p4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704;p4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705;p4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706;p4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707;p4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708;p4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709;p4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710;p4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711;p4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712;p4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713;p4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714;p4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715;p4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716;p4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717;p4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718;p4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719;p4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720;p4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721;p4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722;p4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723;p4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724;p4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725;p4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726;p4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727;p4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728;p4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729;p4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730;p4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731;p4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732;p4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733;p4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734;p4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735;p4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736;p4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737;p4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738;p4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739;p4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740;p4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741;p4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742;p4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743;p4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744;p4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745;p4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746;p4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747;p4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48;p4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49;p4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50;p4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51;p4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52;p4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3;p4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54;p4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55;p4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56;p4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57;p4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758;p4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759;p4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760;p4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761;p4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762;p4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763;p4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764;p4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765;p4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766;p4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767;p4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768;p4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769;p4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770;p4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771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772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773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774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775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776;p4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777;p4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2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586369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Helps to entertain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15747" y="1995666"/>
            <a:ext cx="4153053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rlow Light" panose="020B0604020202020204" charset="0"/>
              </a:rPr>
              <a:t>With a computer, we can store and listen to millions of songs</a:t>
            </a:r>
            <a:r>
              <a:rPr lang="en-US" dirty="0" smtClean="0">
                <a:solidFill>
                  <a:schemeClr val="tx1"/>
                </a:solidFill>
                <a:latin typeface="Barlow Light" panose="020B060402020202020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Barlow Light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rlow Light" panose="020B0604020202020204" charset="0"/>
              </a:rPr>
              <a:t>We can watch a thousands of movie to entertain ourselves.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45" name="Google Shape;861;p19"/>
          <p:cNvGrpSpPr/>
          <p:nvPr/>
        </p:nvGrpSpPr>
        <p:grpSpPr>
          <a:xfrm>
            <a:off x="5770711" y="1054100"/>
            <a:ext cx="2585889" cy="3128102"/>
            <a:chOff x="2533225" y="322726"/>
            <a:chExt cx="3925890" cy="4762523"/>
          </a:xfrm>
        </p:grpSpPr>
        <p:sp>
          <p:nvSpPr>
            <p:cNvPr id="146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69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1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49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2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2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155525" y="1180942"/>
            <a:ext cx="4524675" cy="3772058"/>
            <a:chOff x="1546702" y="204253"/>
            <a:chExt cx="5297913" cy="4583806"/>
          </a:xfrm>
        </p:grpSpPr>
        <p:grpSp>
          <p:nvGrpSpPr>
            <p:cNvPr id="16" name="Group 15"/>
            <p:cNvGrpSpPr/>
            <p:nvPr/>
          </p:nvGrpSpPr>
          <p:grpSpPr>
            <a:xfrm>
              <a:off x="1546702" y="228601"/>
              <a:ext cx="459898" cy="4559458"/>
              <a:chOff x="1613667" y="1278032"/>
              <a:chExt cx="483006" cy="452641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9675005-6F7D-4A27-B43B-D7A026534035}"/>
                  </a:ext>
                </a:extLst>
              </p:cNvPr>
              <p:cNvGrpSpPr/>
              <p:nvPr/>
            </p:nvGrpSpPr>
            <p:grpSpPr>
              <a:xfrm>
                <a:off x="1614505" y="1278032"/>
                <a:ext cx="482168" cy="482168"/>
                <a:chOff x="840375" y="1278032"/>
                <a:chExt cx="482168" cy="482168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D8BD32B-BE02-4E12-8FE2-01DE7EAFAC3C}"/>
                    </a:ext>
                  </a:extLst>
                </p:cNvPr>
                <p:cNvSpPr/>
                <p:nvPr/>
              </p:nvSpPr>
              <p:spPr>
                <a:xfrm>
                  <a:off x="840375" y="1278032"/>
                  <a:ext cx="482168" cy="48216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88900" sx="102000" sy="102000" algn="ctr" rotWithShape="0">
                    <a:prstClr val="black">
                      <a:alpha val="5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118F0FE-1038-40B5-BEC1-F8E939B4EE51}"/>
                    </a:ext>
                  </a:extLst>
                </p:cNvPr>
                <p:cNvSpPr/>
                <p:nvPr/>
              </p:nvSpPr>
              <p:spPr>
                <a:xfrm>
                  <a:off x="962193" y="1399850"/>
                  <a:ext cx="238532" cy="238532"/>
                </a:xfrm>
                <a:prstGeom prst="ellipse">
                  <a:avLst/>
                </a:prstGeom>
                <a:solidFill>
                  <a:srgbClr val="FF42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9042327-72FE-4A5F-BF69-C94B2C6633BD}"/>
                  </a:ext>
                </a:extLst>
              </p:cNvPr>
              <p:cNvGrpSpPr/>
              <p:nvPr/>
            </p:nvGrpSpPr>
            <p:grpSpPr>
              <a:xfrm>
                <a:off x="1613667" y="5322274"/>
                <a:ext cx="482168" cy="482168"/>
                <a:chOff x="840375" y="1278032"/>
                <a:chExt cx="482168" cy="482168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14D72AD-428E-4D8C-9C3E-BB83BACA7F28}"/>
                    </a:ext>
                  </a:extLst>
                </p:cNvPr>
                <p:cNvSpPr/>
                <p:nvPr/>
              </p:nvSpPr>
              <p:spPr>
                <a:xfrm>
                  <a:off x="840375" y="1278032"/>
                  <a:ext cx="482168" cy="48216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88900" sx="102000" sy="102000" algn="ctr" rotWithShape="0">
                    <a:prstClr val="black">
                      <a:alpha val="5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D6EAE46-B932-4CEB-AAB9-D52410FA5395}"/>
                    </a:ext>
                  </a:extLst>
                </p:cNvPr>
                <p:cNvSpPr/>
                <p:nvPr/>
              </p:nvSpPr>
              <p:spPr>
                <a:xfrm>
                  <a:off x="962193" y="1399850"/>
                  <a:ext cx="238532" cy="238532"/>
                </a:xfrm>
                <a:prstGeom prst="ellipse">
                  <a:avLst/>
                </a:prstGeom>
                <a:solidFill>
                  <a:srgbClr val="18B6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94A5A20-ABF2-4D95-BADE-6558DCEF7890}"/>
                  </a:ext>
                </a:extLst>
              </p:cNvPr>
              <p:cNvCxnSpPr>
                <a:stCxn id="58" idx="4"/>
                <a:endCxn id="130" idx="0"/>
              </p:cNvCxnSpPr>
              <p:nvPr/>
            </p:nvCxnSpPr>
            <p:spPr>
              <a:xfrm>
                <a:off x="1855589" y="1760200"/>
                <a:ext cx="4" cy="212355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7498FCF-827E-4962-AA8C-DCC3DA3AF520}"/>
                  </a:ext>
                </a:extLst>
              </p:cNvPr>
              <p:cNvCxnSpPr/>
              <p:nvPr/>
            </p:nvCxnSpPr>
            <p:spPr>
              <a:xfrm flipH="1">
                <a:off x="1859019" y="3784158"/>
                <a:ext cx="419" cy="153995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884971" y="3655351"/>
              <a:ext cx="3934928" cy="980492"/>
              <a:chOff x="2888672" y="4670860"/>
              <a:chExt cx="6035428" cy="1660227"/>
            </a:xfrm>
          </p:grpSpPr>
          <p:sp>
            <p:nvSpPr>
              <p:cNvPr id="51" name="Rectangle: Top Corners Rounded 15">
                <a:extLst>
                  <a:ext uri="{FF2B5EF4-FFF2-40B4-BE49-F238E27FC236}">
                    <a16:creationId xmlns:a16="http://schemas.microsoft.com/office/drawing/2014/main" id="{AB024342-4457-4AF9-AB97-B65BAF9C3271}"/>
                  </a:ext>
                </a:extLst>
              </p:cNvPr>
              <p:cNvSpPr/>
              <p:nvPr/>
            </p:nvSpPr>
            <p:spPr>
              <a:xfrm rot="5400000">
                <a:off x="7420709" y="4827695"/>
                <a:ext cx="1635801" cy="1370981"/>
              </a:xfrm>
              <a:prstGeom prst="round2SameRect">
                <a:avLst>
                  <a:gd name="adj1" fmla="val 34292"/>
                  <a:gd name="adj2" fmla="val 0"/>
                </a:avLst>
              </a:prstGeom>
              <a:solidFill>
                <a:srgbClr val="18B6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Top Corners Rounded 17">
                <a:extLst>
                  <a:ext uri="{FF2B5EF4-FFF2-40B4-BE49-F238E27FC236}">
                    <a16:creationId xmlns:a16="http://schemas.microsoft.com/office/drawing/2014/main" id="{C133B926-007A-4A63-80C7-2B585E3C6E98}"/>
                  </a:ext>
                </a:extLst>
              </p:cNvPr>
              <p:cNvSpPr/>
              <p:nvPr/>
            </p:nvSpPr>
            <p:spPr>
              <a:xfrm rot="5400000">
                <a:off x="4910916" y="2813635"/>
                <a:ext cx="1660227" cy="537467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Top Corners Rounded 19">
                <a:extLst>
                  <a:ext uri="{FF2B5EF4-FFF2-40B4-BE49-F238E27FC236}">
                    <a16:creationId xmlns:a16="http://schemas.microsoft.com/office/drawing/2014/main" id="{8CA050DE-0BF6-40B3-9CB0-9607612317CC}"/>
                  </a:ext>
                </a:extLst>
              </p:cNvPr>
              <p:cNvSpPr/>
              <p:nvPr/>
            </p:nvSpPr>
            <p:spPr>
              <a:xfrm rot="5400000">
                <a:off x="2691181" y="5017428"/>
                <a:ext cx="1432876" cy="1029475"/>
              </a:xfrm>
              <a:prstGeom prst="round2SameRect">
                <a:avLst/>
              </a:prstGeom>
              <a:solidFill>
                <a:srgbClr val="18B6F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Triangle 55">
                <a:extLst>
                  <a:ext uri="{FF2B5EF4-FFF2-40B4-BE49-F238E27FC236}">
                    <a16:creationId xmlns:a16="http://schemas.microsoft.com/office/drawing/2014/main" id="{0E634677-AD7F-48C9-9DAE-F1F4D8CE3570}"/>
                  </a:ext>
                </a:extLst>
              </p:cNvPr>
              <p:cNvSpPr/>
              <p:nvPr/>
            </p:nvSpPr>
            <p:spPr>
              <a:xfrm rot="16200000">
                <a:off x="2919508" y="4681544"/>
                <a:ext cx="107555" cy="160810"/>
              </a:xfrm>
              <a:prstGeom prst="rtTriangle">
                <a:avLst/>
              </a:prstGeom>
              <a:solidFill>
                <a:srgbClr val="18B6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ED136C5-938D-4AD2-88C5-54F56CC58EC0}"/>
                  </a:ext>
                </a:extLst>
              </p:cNvPr>
              <p:cNvSpPr txBox="1"/>
              <p:nvPr/>
            </p:nvSpPr>
            <p:spPr>
              <a:xfrm>
                <a:off x="2888672" y="5114094"/>
                <a:ext cx="1020519" cy="1076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03</a:t>
                </a:r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7491546-87BD-41AC-AAAC-40DB50564867}"/>
                  </a:ext>
                </a:extLst>
              </p:cNvPr>
              <p:cNvCxnSpPr/>
              <p:nvPr/>
            </p:nvCxnSpPr>
            <p:spPr>
              <a:xfrm>
                <a:off x="4093887" y="5117330"/>
                <a:ext cx="0" cy="9595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892881" y="1946882"/>
              <a:ext cx="3951734" cy="906690"/>
              <a:chOff x="2860938" y="1549938"/>
              <a:chExt cx="6069178" cy="1660227"/>
            </a:xfrm>
          </p:grpSpPr>
          <p:sp>
            <p:nvSpPr>
              <p:cNvPr id="45" name="Rectangle: Top Corners Rounded 9">
                <a:extLst>
                  <a:ext uri="{FF2B5EF4-FFF2-40B4-BE49-F238E27FC236}">
                    <a16:creationId xmlns:a16="http://schemas.microsoft.com/office/drawing/2014/main" id="{B1BBFBFD-0C60-4F2A-ABB9-4F51F3BA5435}"/>
                  </a:ext>
                </a:extLst>
              </p:cNvPr>
              <p:cNvSpPr/>
              <p:nvPr/>
            </p:nvSpPr>
            <p:spPr>
              <a:xfrm rot="5400000">
                <a:off x="7426726" y="1706774"/>
                <a:ext cx="1635800" cy="1370981"/>
              </a:xfrm>
              <a:prstGeom prst="round2SameRect">
                <a:avLst>
                  <a:gd name="adj1" fmla="val 34292"/>
                  <a:gd name="adj2" fmla="val 0"/>
                </a:avLst>
              </a:prstGeom>
              <a:solidFill>
                <a:srgbClr val="9FCC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Top Corners Rounded 11">
                <a:extLst>
                  <a:ext uri="{FF2B5EF4-FFF2-40B4-BE49-F238E27FC236}">
                    <a16:creationId xmlns:a16="http://schemas.microsoft.com/office/drawing/2014/main" id="{E216736B-CE8D-4E1C-9239-203279BA02AD}"/>
                  </a:ext>
                </a:extLst>
              </p:cNvPr>
              <p:cNvSpPr/>
              <p:nvPr/>
            </p:nvSpPr>
            <p:spPr>
              <a:xfrm rot="5400000">
                <a:off x="4916932" y="-307286"/>
                <a:ext cx="1660227" cy="537467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: Top Corners Rounded 13">
                <a:extLst>
                  <a:ext uri="{FF2B5EF4-FFF2-40B4-BE49-F238E27FC236}">
                    <a16:creationId xmlns:a16="http://schemas.microsoft.com/office/drawing/2014/main" id="{AB5BAA21-CAD7-4B7F-A2E7-8DEA0B19F66D}"/>
                  </a:ext>
                </a:extLst>
              </p:cNvPr>
              <p:cNvSpPr/>
              <p:nvPr/>
            </p:nvSpPr>
            <p:spPr>
              <a:xfrm rot="5400000">
                <a:off x="2697197" y="1896507"/>
                <a:ext cx="1432876" cy="1029474"/>
              </a:xfrm>
              <a:prstGeom prst="round2SameRect">
                <a:avLst/>
              </a:prstGeom>
              <a:solidFill>
                <a:srgbClr val="9FCC45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Triangle 49">
                <a:extLst>
                  <a:ext uri="{FF2B5EF4-FFF2-40B4-BE49-F238E27FC236}">
                    <a16:creationId xmlns:a16="http://schemas.microsoft.com/office/drawing/2014/main" id="{3C41A0AB-EBE7-44F2-B269-60F380C5EB28}"/>
                  </a:ext>
                </a:extLst>
              </p:cNvPr>
              <p:cNvSpPr/>
              <p:nvPr/>
            </p:nvSpPr>
            <p:spPr>
              <a:xfrm rot="16200000">
                <a:off x="2887565" y="2690616"/>
                <a:ext cx="107555" cy="160810"/>
              </a:xfrm>
              <a:prstGeom prst="rtTriangle">
                <a:avLst/>
              </a:prstGeom>
              <a:solidFill>
                <a:srgbClr val="9FCC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F833EC-C114-4AFC-9571-144EB71840DE}"/>
                  </a:ext>
                </a:extLst>
              </p:cNvPr>
              <p:cNvSpPr txBox="1"/>
              <p:nvPr/>
            </p:nvSpPr>
            <p:spPr>
              <a:xfrm>
                <a:off x="2936858" y="1884091"/>
                <a:ext cx="1020522" cy="1164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02</a:t>
                </a:r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F839B5F-EF5F-4BB9-9B05-C346277F8F24}"/>
                  </a:ext>
                </a:extLst>
              </p:cNvPr>
              <p:cNvCxnSpPr/>
              <p:nvPr/>
            </p:nvCxnSpPr>
            <p:spPr>
              <a:xfrm>
                <a:off x="4077539" y="1853975"/>
                <a:ext cx="0" cy="9595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2892880" y="204253"/>
              <a:ext cx="3927019" cy="890811"/>
              <a:chOff x="2828995" y="689003"/>
              <a:chExt cx="6031219" cy="1660227"/>
            </a:xfrm>
          </p:grpSpPr>
          <p:sp>
            <p:nvSpPr>
              <p:cNvPr id="113" name="Rectangle: Top Corners Rounded 3">
                <a:extLst>
                  <a:ext uri="{FF2B5EF4-FFF2-40B4-BE49-F238E27FC236}">
                    <a16:creationId xmlns:a16="http://schemas.microsoft.com/office/drawing/2014/main" id="{43E04E83-24C7-4FF7-B322-D775D097DDDD}"/>
                  </a:ext>
                </a:extLst>
              </p:cNvPr>
              <p:cNvSpPr/>
              <p:nvPr/>
            </p:nvSpPr>
            <p:spPr>
              <a:xfrm rot="5400000">
                <a:off x="7356823" y="845839"/>
                <a:ext cx="1635801" cy="1370981"/>
              </a:xfrm>
              <a:prstGeom prst="round2SameRect">
                <a:avLst>
                  <a:gd name="adj1" fmla="val 34292"/>
                  <a:gd name="adj2" fmla="val 0"/>
                </a:avLst>
              </a:prstGeom>
              <a:solidFill>
                <a:srgbClr val="FF42B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Top Corners Rounded 5">
                <a:extLst>
                  <a:ext uri="{FF2B5EF4-FFF2-40B4-BE49-F238E27FC236}">
                    <a16:creationId xmlns:a16="http://schemas.microsoft.com/office/drawing/2014/main" id="{AAC454E6-B2A3-41A8-8FE3-29DA47D19EBB}"/>
                  </a:ext>
                </a:extLst>
              </p:cNvPr>
              <p:cNvSpPr/>
              <p:nvPr/>
            </p:nvSpPr>
            <p:spPr>
              <a:xfrm rot="5400000">
                <a:off x="4847030" y="-1168221"/>
                <a:ext cx="1660227" cy="537467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2828995" y="726315"/>
                <a:ext cx="1216536" cy="1540433"/>
                <a:chOff x="2828995" y="726315"/>
                <a:chExt cx="1216536" cy="1540433"/>
              </a:xfrm>
            </p:grpSpPr>
            <p:sp>
              <p:nvSpPr>
                <p:cNvPr id="116" name="Rectangle: Top Corners Rounded 7">
                  <a:extLst>
                    <a:ext uri="{FF2B5EF4-FFF2-40B4-BE49-F238E27FC236}">
                      <a16:creationId xmlns:a16="http://schemas.microsoft.com/office/drawing/2014/main" id="{28092B31-09E4-439F-96D1-6DC214FB0756}"/>
                    </a:ext>
                  </a:extLst>
                </p:cNvPr>
                <p:cNvSpPr/>
                <p:nvPr/>
              </p:nvSpPr>
              <p:spPr>
                <a:xfrm rot="5400000">
                  <a:off x="2627295" y="1035572"/>
                  <a:ext cx="1432876" cy="1029475"/>
                </a:xfrm>
                <a:prstGeom prst="round2SameRect">
                  <a:avLst/>
                </a:prstGeom>
                <a:solidFill>
                  <a:srgbClr val="FF42B9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ight Triangle 116">
                  <a:extLst>
                    <a:ext uri="{FF2B5EF4-FFF2-40B4-BE49-F238E27FC236}">
                      <a16:creationId xmlns:a16="http://schemas.microsoft.com/office/drawing/2014/main" id="{5B4551F4-12C4-4BAD-8BDE-555C4EC49C54}"/>
                    </a:ext>
                  </a:extLst>
                </p:cNvPr>
                <p:cNvSpPr/>
                <p:nvPr/>
              </p:nvSpPr>
              <p:spPr>
                <a:xfrm rot="16200000">
                  <a:off x="2855622" y="699688"/>
                  <a:ext cx="107555" cy="160810"/>
                </a:xfrm>
                <a:prstGeom prst="rtTriangle">
                  <a:avLst/>
                </a:prstGeom>
                <a:solidFill>
                  <a:srgbClr val="FF42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95B08C9-AD51-4306-AD06-43E209653AC1}"/>
                    </a:ext>
                  </a:extLst>
                </p:cNvPr>
                <p:cNvSpPr txBox="1"/>
                <p:nvPr/>
              </p:nvSpPr>
              <p:spPr>
                <a:xfrm>
                  <a:off x="2866957" y="1042011"/>
                  <a:ext cx="1020522" cy="811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01</a:t>
                  </a:r>
                </a:p>
              </p:txBody>
            </p: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7990EAA-0207-42BD-893D-49C72281D125}"/>
                    </a:ext>
                  </a:extLst>
                </p:cNvPr>
                <p:cNvCxnSpPr/>
                <p:nvPr/>
              </p:nvCxnSpPr>
              <p:spPr>
                <a:xfrm>
                  <a:off x="4045531" y="1089501"/>
                  <a:ext cx="0" cy="959598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959C94E-3902-488D-8806-7F6D873618C4}"/>
                </a:ext>
              </a:extLst>
            </p:cNvPr>
            <p:cNvSpPr/>
            <p:nvPr/>
          </p:nvSpPr>
          <p:spPr>
            <a:xfrm>
              <a:off x="1547499" y="2168437"/>
              <a:ext cx="459100" cy="48568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973803A-2F4E-4C16-B04E-3DA857713FE9}"/>
                </a:ext>
              </a:extLst>
            </p:cNvPr>
            <p:cNvSpPr/>
            <p:nvPr/>
          </p:nvSpPr>
          <p:spPr>
            <a:xfrm>
              <a:off x="1663489" y="2291145"/>
              <a:ext cx="227120" cy="240274"/>
            </a:xfrm>
            <a:prstGeom prst="ellipse">
              <a:avLst/>
            </a:prstGeom>
            <a:solidFill>
              <a:srgbClr val="9FC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49876" y="228974"/>
              <a:ext cx="2641274" cy="860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tx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Affects the physical health.</a:t>
              </a:r>
              <a:endParaRPr lang="en-IN" sz="1100" dirty="0">
                <a:solidFill>
                  <a:schemeClr val="tx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75581" y="2006688"/>
              <a:ext cx="2606266" cy="860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tx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Changes academic health.</a:t>
              </a:r>
              <a:endParaRPr lang="en-IN" sz="1100" dirty="0">
                <a:solidFill>
                  <a:schemeClr val="tx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62164" y="3715485"/>
              <a:ext cx="2275728" cy="860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tx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Lessens the social Interaction</a:t>
              </a:r>
              <a:r>
                <a:rPr lang="en-IN" sz="2000" dirty="0" smtClean="0">
                  <a:solidFill>
                    <a:schemeClr val="tx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.</a:t>
              </a:r>
              <a:endParaRPr lang="en-IN" sz="1100" dirty="0">
                <a:solidFill>
                  <a:schemeClr val="tx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139" name="Google Shape;858;p19"/>
          <p:cNvSpPr txBox="1">
            <a:spLocks noGrp="1"/>
          </p:cNvSpPr>
          <p:nvPr>
            <p:ph type="title"/>
          </p:nvPr>
        </p:nvSpPr>
        <p:spPr>
          <a:xfrm>
            <a:off x="1496224" y="302767"/>
            <a:ext cx="6877324" cy="533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Negative impacts of computer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2432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305896" y="696247"/>
            <a:ext cx="5394169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accent1"/>
                </a:solidFill>
              </a:rPr>
              <a:t>Affects physical health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595;p17"/>
          <p:cNvSpPr txBox="1">
            <a:spLocks/>
          </p:cNvSpPr>
          <p:nvPr/>
        </p:nvSpPr>
        <p:spPr>
          <a:xfrm>
            <a:off x="175442" y="2278466"/>
            <a:ext cx="4814288" cy="2462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arlow Light" panose="020B0604020202020204" charset="0"/>
              </a:rPr>
              <a:t>Poor eye sight.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arlow Light" panose="020B0604020202020204" charset="0"/>
              </a:rPr>
              <a:t>Weight gain or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Barlow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arlow Light" panose="020B0604020202020204" charset="0"/>
              </a:rPr>
              <a:t>Back and hand pains.</a:t>
            </a:r>
            <a:endParaRPr lang="en-US" sz="2000" dirty="0">
              <a:solidFill>
                <a:schemeClr val="tx1"/>
              </a:solidFill>
              <a:latin typeface="Barlow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295998" y="468250"/>
            <a:ext cx="6385962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Changes academic perfomance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595;p17"/>
          <p:cNvSpPr txBox="1">
            <a:spLocks/>
          </p:cNvSpPr>
          <p:nvPr/>
        </p:nvSpPr>
        <p:spPr>
          <a:xfrm>
            <a:off x="175442" y="2278466"/>
            <a:ext cx="4814288" cy="2462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arlow Light" panose="020B0604020202020204" charset="0"/>
              </a:rPr>
              <a:t>Having trouble in completing projects and home works.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Barlow Light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arlow Light" panose="020B0604020202020204" charset="0"/>
              </a:rPr>
              <a:t>Failing grades.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Barlow Light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arlow Light" panose="020B0604020202020204" charset="0"/>
              </a:rPr>
              <a:t>Not able to give attention to studies.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Barlow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4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278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 Light</vt:lpstr>
      <vt:lpstr>Calibri</vt:lpstr>
      <vt:lpstr>Barlow Light</vt:lpstr>
      <vt:lpstr>Open Sans Condensed</vt:lpstr>
      <vt:lpstr>Tw Cen MT</vt:lpstr>
      <vt:lpstr>Raleway Thin</vt:lpstr>
      <vt:lpstr>Open Sans Condensed Light</vt:lpstr>
      <vt:lpstr>Barlow</vt:lpstr>
      <vt:lpstr>Impact</vt:lpstr>
      <vt:lpstr>Gaoler template</vt:lpstr>
      <vt:lpstr>Impacts of computer in daily life</vt:lpstr>
      <vt:lpstr>Positive impacts of computer</vt:lpstr>
      <vt:lpstr>Connects with world</vt:lpstr>
      <vt:lpstr>Helps to learn.</vt:lpstr>
      <vt:lpstr>Organize our data</vt:lpstr>
      <vt:lpstr>Helps to entertain</vt:lpstr>
      <vt:lpstr>Negative impacts of computer</vt:lpstr>
      <vt:lpstr>Affects physical health</vt:lpstr>
      <vt:lpstr>Changes academic perfomance</vt:lpstr>
      <vt:lpstr>Lessens the social interaction.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computer in daily life</dc:title>
  <dc:creator>shishir bhusal</dc:creator>
  <cp:lastModifiedBy>shishir bhusal</cp:lastModifiedBy>
  <cp:revision>12</cp:revision>
  <dcterms:modified xsi:type="dcterms:W3CDTF">2022-08-24T13:51:01Z</dcterms:modified>
</cp:coreProperties>
</file>