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64" r:id="rId6"/>
    <p:sldId id="261" r:id="rId7"/>
    <p:sldId id="262" r:id="rId8"/>
    <p:sldId id="263"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shishir17pandey@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Object Detection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Using Deep learning                                                                                                                  -Shishir </a:t>
            </a:r>
            <a:r>
              <a:rPr lang="en-US">
                <a:solidFill>
                  <a:srgbClr val="7CEBFF"/>
                </a:solidFill>
              </a:rPr>
              <a:t>pandey</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B74B-0CE3-5173-18B9-63DF43D4D0F0}"/>
              </a:ext>
            </a:extLst>
          </p:cNvPr>
          <p:cNvSpPr>
            <a:spLocks noGrp="1"/>
          </p:cNvSpPr>
          <p:nvPr>
            <p:ph type="title"/>
          </p:nvPr>
        </p:nvSpPr>
        <p:spPr/>
        <p:txBody>
          <a:bodyPr/>
          <a:lstStyle/>
          <a:p>
            <a:r>
              <a:rPr lang="en-IN" dirty="0"/>
              <a:t>                                                 About</a:t>
            </a:r>
          </a:p>
        </p:txBody>
      </p:sp>
      <p:sp>
        <p:nvSpPr>
          <p:cNvPr id="3" name="Content Placeholder 2">
            <a:extLst>
              <a:ext uri="{FF2B5EF4-FFF2-40B4-BE49-F238E27FC236}">
                <a16:creationId xmlns:a16="http://schemas.microsoft.com/office/drawing/2014/main" id="{CE54B04C-ABDA-4284-D0A7-DAF36B5D2DB0}"/>
              </a:ext>
            </a:extLst>
          </p:cNvPr>
          <p:cNvSpPr>
            <a:spLocks noGrp="1"/>
          </p:cNvSpPr>
          <p:nvPr>
            <p:ph idx="1"/>
          </p:nvPr>
        </p:nvSpPr>
        <p:spPr/>
        <p:txBody>
          <a:bodyPr>
            <a:normAutofit/>
          </a:bodyPr>
          <a:lstStyle/>
          <a:p>
            <a:r>
              <a:rPr lang="en-US" sz="2800" b="0" i="0" dirty="0">
                <a:solidFill>
                  <a:srgbClr val="374151"/>
                </a:solidFill>
                <a:effectLst/>
                <a:latin typeface="Söhne"/>
              </a:rPr>
              <a:t>Object detection is a computer vision task that involves automatically identifying and localizing objects of interest within an image or video. The goal is to teach machines to recognize and understand what different objects are in a given visual scene. In simple terms, it's like teaching a computer to "see" and identify things in pictures or videos, much like humans do.</a:t>
            </a:r>
            <a:endParaRPr lang="en-IN" sz="2800" dirty="0"/>
          </a:p>
        </p:txBody>
      </p:sp>
    </p:spTree>
    <p:extLst>
      <p:ext uri="{BB962C8B-B14F-4D97-AF65-F5344CB8AC3E}">
        <p14:creationId xmlns:p14="http://schemas.microsoft.com/office/powerpoint/2010/main" val="377582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1C3-09B8-A976-E038-11A1175362EA}"/>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658CF9DD-6BD5-56EC-CB49-E205D8937357}"/>
              </a:ext>
            </a:extLst>
          </p:cNvPr>
          <p:cNvSpPr>
            <a:spLocks noGrp="1"/>
          </p:cNvSpPr>
          <p:nvPr>
            <p:ph idx="1"/>
          </p:nvPr>
        </p:nvSpPr>
        <p:spPr/>
        <p:txBody>
          <a:bodyPr>
            <a:normAutofit lnSpcReduction="10000"/>
          </a:bodyPr>
          <a:lstStyle/>
          <a:p>
            <a:pPr algn="l">
              <a:buFont typeface="Wingdings" panose="05000000000000000000" pitchFamily="2" charset="2"/>
              <a:buChar char="q"/>
            </a:pPr>
            <a:r>
              <a:rPr lang="en-US" b="1" i="0" dirty="0">
                <a:solidFill>
                  <a:srgbClr val="374151"/>
                </a:solidFill>
                <a:effectLst/>
                <a:latin typeface="Söhne"/>
              </a:rPr>
              <a:t>Purpose of the Code: </a:t>
            </a:r>
            <a:r>
              <a:rPr lang="en-US" b="0" i="0" dirty="0">
                <a:solidFill>
                  <a:srgbClr val="374151"/>
                </a:solidFill>
                <a:effectLst/>
                <a:latin typeface="Söhne"/>
              </a:rPr>
              <a:t>This code demonstrates how to use a pre-trained deep learning model to detect objects in real-time from a webcam or camera feed. It draws boxes around the detected objects and labels them with their names and confidence scores.</a:t>
            </a:r>
          </a:p>
          <a:p>
            <a:pPr algn="l">
              <a:buFont typeface="Wingdings" panose="05000000000000000000" pitchFamily="2" charset="2"/>
              <a:buChar char="q"/>
            </a:pPr>
            <a:r>
              <a:rPr lang="en-US" b="1" i="0" dirty="0">
                <a:solidFill>
                  <a:srgbClr val="374151"/>
                </a:solidFill>
                <a:effectLst/>
                <a:latin typeface="Söhne"/>
              </a:rPr>
              <a:t>Object Detection</a:t>
            </a:r>
            <a:r>
              <a:rPr lang="en-US" b="0" i="0" dirty="0">
                <a:solidFill>
                  <a:srgbClr val="374151"/>
                </a:solidFill>
                <a:effectLst/>
                <a:latin typeface="Söhne"/>
              </a:rPr>
              <a:t>: Imagine you have an image or video, and you want a computer program to identify and locate different objects in it, like people, cars, or animals. Object detection is the task of training a computer model to do exactly that. It's like giving the computer the ability to "see" and understand what's in an image or video.</a:t>
            </a:r>
          </a:p>
          <a:p>
            <a:pPr algn="l">
              <a:buFont typeface="Wingdings" panose="05000000000000000000" pitchFamily="2" charset="2"/>
              <a:buChar char="q"/>
            </a:pPr>
            <a:r>
              <a:rPr lang="en-US" b="1" i="0" dirty="0">
                <a:solidFill>
                  <a:srgbClr val="374151"/>
                </a:solidFill>
                <a:effectLst/>
                <a:latin typeface="Söhne"/>
              </a:rPr>
              <a:t>OpenCV (Open Source Computer Vision Library): </a:t>
            </a:r>
            <a:r>
              <a:rPr lang="en-US" b="0" i="0" dirty="0">
                <a:solidFill>
                  <a:srgbClr val="374151"/>
                </a:solidFill>
                <a:effectLst/>
                <a:latin typeface="Söhne"/>
              </a:rPr>
              <a:t>OpenCV is a popular library used in Python for computer vision tasks. It makes it easier for us to work with images and videos and provides functions for various tasks like object detection.</a:t>
            </a:r>
          </a:p>
          <a:p>
            <a:pPr algn="l">
              <a:buFont typeface="Wingdings" panose="05000000000000000000" pitchFamily="2" charset="2"/>
              <a:buChar char="q"/>
            </a:pPr>
            <a:r>
              <a:rPr lang="en-US" b="1" i="0" dirty="0">
                <a:solidFill>
                  <a:srgbClr val="374151"/>
                </a:solidFill>
                <a:effectLst/>
                <a:latin typeface="Söhne"/>
              </a:rPr>
              <a:t>COCO Dataset and Class Labels: </a:t>
            </a:r>
            <a:r>
              <a:rPr lang="en-US" b="0" i="0" dirty="0">
                <a:solidFill>
                  <a:srgbClr val="374151"/>
                </a:solidFill>
                <a:effectLst/>
                <a:latin typeface="Söhne"/>
              </a:rPr>
              <a:t>The COCO dataset is a collection of images with many different objects annotated in them. Each object is labeled with a class, like "person," "car," "dog," etc. The class labels are stored in the "</a:t>
            </a:r>
            <a:r>
              <a:rPr lang="en-US" b="0" i="0" dirty="0" err="1">
                <a:solidFill>
                  <a:srgbClr val="374151"/>
                </a:solidFill>
                <a:effectLst/>
                <a:latin typeface="Söhne"/>
              </a:rPr>
              <a:t>coco.names</a:t>
            </a:r>
            <a:r>
              <a:rPr lang="en-US" b="0" i="0" dirty="0">
                <a:solidFill>
                  <a:srgbClr val="374151"/>
                </a:solidFill>
                <a:effectLst/>
                <a:latin typeface="Söhne"/>
              </a:rPr>
              <a:t>" file. The code uses this file to associate class names with the objects it detects.</a:t>
            </a:r>
          </a:p>
          <a:p>
            <a:endParaRPr lang="en-IN" dirty="0"/>
          </a:p>
        </p:txBody>
      </p:sp>
    </p:spTree>
    <p:extLst>
      <p:ext uri="{BB962C8B-B14F-4D97-AF65-F5344CB8AC3E}">
        <p14:creationId xmlns:p14="http://schemas.microsoft.com/office/powerpoint/2010/main" val="18010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331-CD95-D18D-2BB4-78A6E672FD79}"/>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AC09C1C5-92B7-CD34-1831-E7272FE2B384}"/>
              </a:ext>
            </a:extLst>
          </p:cNvPr>
          <p:cNvSpPr>
            <a:spLocks noGrp="1"/>
          </p:cNvSpPr>
          <p:nvPr>
            <p:ph idx="1"/>
          </p:nvPr>
        </p:nvSpPr>
        <p:spPr/>
        <p:txBody>
          <a:bodyPr/>
          <a:lstStyle/>
          <a:p>
            <a:pPr algn="l">
              <a:buFont typeface="Wingdings" panose="05000000000000000000" pitchFamily="2" charset="2"/>
              <a:buChar char="q"/>
            </a:pPr>
            <a:r>
              <a:rPr lang="en-US" b="1" i="0" dirty="0">
                <a:solidFill>
                  <a:srgbClr val="374151"/>
                </a:solidFill>
                <a:effectLst/>
                <a:latin typeface="Söhne"/>
              </a:rPr>
              <a:t>YOLO Model (You Only Look Once): </a:t>
            </a:r>
            <a:r>
              <a:rPr lang="en-US" b="0" i="0" dirty="0">
                <a:solidFill>
                  <a:srgbClr val="374151"/>
                </a:solidFill>
                <a:effectLst/>
                <a:latin typeface="Söhne"/>
              </a:rPr>
              <a:t>YOLO is a type of object detection model known for its speed and accuracy. In this code, a version called "SSD </a:t>
            </a:r>
            <a:r>
              <a:rPr lang="en-US" b="0" i="0" dirty="0" err="1">
                <a:solidFill>
                  <a:srgbClr val="374151"/>
                </a:solidFill>
                <a:effectLst/>
                <a:latin typeface="Söhne"/>
              </a:rPr>
              <a:t>MobileNet</a:t>
            </a:r>
            <a:r>
              <a:rPr lang="en-US" b="0" i="0" dirty="0">
                <a:solidFill>
                  <a:srgbClr val="374151"/>
                </a:solidFill>
                <a:effectLst/>
                <a:latin typeface="Söhne"/>
              </a:rPr>
              <a:t>" is used, which is based on YOLO. We don't need to train this model from scratch; instead, we use a pre-trained version that already knows how to recognize many different objects.</a:t>
            </a:r>
          </a:p>
          <a:p>
            <a:pPr algn="l">
              <a:buFont typeface="Wingdings" panose="05000000000000000000" pitchFamily="2" charset="2"/>
              <a:buChar char="q"/>
            </a:pPr>
            <a:r>
              <a:rPr lang="en-US" b="1" i="0" dirty="0">
                <a:solidFill>
                  <a:srgbClr val="374151"/>
                </a:solidFill>
                <a:effectLst/>
                <a:latin typeface="Söhne"/>
              </a:rPr>
              <a:t>Configuration and Weight Files: </a:t>
            </a:r>
            <a:r>
              <a:rPr lang="en-US" b="0" i="0" dirty="0">
                <a:solidFill>
                  <a:srgbClr val="374151"/>
                </a:solidFill>
                <a:effectLst/>
                <a:latin typeface="Söhne"/>
              </a:rPr>
              <a:t>The pre-trained model comes with two important files: a "configuration file" (ssd_mobilenet_v3_large_coco_2020_01_14.pbtxt) that defines the model's structure, and a "weight file" (</a:t>
            </a:r>
            <a:r>
              <a:rPr lang="en-US" b="0" i="0" dirty="0" err="1">
                <a:solidFill>
                  <a:srgbClr val="374151"/>
                </a:solidFill>
                <a:effectLst/>
                <a:latin typeface="Söhne"/>
              </a:rPr>
              <a:t>frozen_inference_graph.pb</a:t>
            </a:r>
            <a:r>
              <a:rPr lang="en-US" b="0" i="0" dirty="0">
                <a:solidFill>
                  <a:srgbClr val="374151"/>
                </a:solidFill>
                <a:effectLst/>
                <a:latin typeface="Söhne"/>
              </a:rPr>
              <a:t>) that contains the learned information from training. We don't need to worry about training the model ourselves because it has already learned from lots of example images.</a:t>
            </a:r>
          </a:p>
          <a:p>
            <a:pPr algn="l">
              <a:buFont typeface="Wingdings" panose="05000000000000000000" pitchFamily="2" charset="2"/>
              <a:buChar char="q"/>
            </a:pPr>
            <a:r>
              <a:rPr lang="en-US" b="1" i="0" dirty="0">
                <a:solidFill>
                  <a:srgbClr val="374151"/>
                </a:solidFill>
                <a:effectLst/>
                <a:latin typeface="Söhne"/>
              </a:rPr>
              <a:t>Confidence Threshold: </a:t>
            </a:r>
            <a:r>
              <a:rPr lang="en-US" b="0" i="0" dirty="0">
                <a:solidFill>
                  <a:srgbClr val="374151"/>
                </a:solidFill>
                <a:effectLst/>
                <a:latin typeface="Söhne"/>
              </a:rPr>
              <a:t>When the model makes predictions about objects, it also gives a "confidence score" for each prediction, indicating how sure it is about its prediction. The code sets a confidence threshold (</a:t>
            </a:r>
            <a:r>
              <a:rPr lang="en-US" b="0" i="0" dirty="0" err="1">
                <a:solidFill>
                  <a:srgbClr val="374151"/>
                </a:solidFill>
                <a:effectLst/>
                <a:latin typeface="Söhne"/>
              </a:rPr>
              <a:t>thre</a:t>
            </a:r>
            <a:r>
              <a:rPr lang="en-US" b="0" i="0" dirty="0">
                <a:solidFill>
                  <a:srgbClr val="374151"/>
                </a:solidFill>
                <a:effectLst/>
                <a:latin typeface="Söhne"/>
              </a:rPr>
              <a:t>) to filter out predictions with low confidence. This helps to ensure we only consider reliable detections.</a:t>
            </a:r>
          </a:p>
          <a:p>
            <a:endParaRPr lang="en-IN" dirty="0"/>
          </a:p>
        </p:txBody>
      </p:sp>
    </p:spTree>
    <p:extLst>
      <p:ext uri="{BB962C8B-B14F-4D97-AF65-F5344CB8AC3E}">
        <p14:creationId xmlns:p14="http://schemas.microsoft.com/office/powerpoint/2010/main" val="419842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BFE8-4561-209D-CF41-4C54C3F1A2F7}"/>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CB30ABF8-6696-0E53-8FC7-D99FAF82E11A}"/>
              </a:ext>
            </a:extLst>
          </p:cNvPr>
          <p:cNvSpPr>
            <a:spLocks noGrp="1"/>
          </p:cNvSpPr>
          <p:nvPr>
            <p:ph idx="1"/>
          </p:nvPr>
        </p:nvSpPr>
        <p:spPr/>
        <p:txBody>
          <a:bodyPr/>
          <a:lstStyle/>
          <a:p>
            <a:pPr algn="l">
              <a:buFont typeface="Wingdings" panose="05000000000000000000" pitchFamily="2" charset="2"/>
              <a:buChar char="q"/>
            </a:pPr>
            <a:r>
              <a:rPr lang="en-US" b="1" i="0" dirty="0">
                <a:solidFill>
                  <a:srgbClr val="374151"/>
                </a:solidFill>
                <a:effectLst/>
                <a:latin typeface="Söhne"/>
              </a:rPr>
              <a:t>Main Loop: </a:t>
            </a:r>
            <a:r>
              <a:rPr lang="en-US" b="0" i="0" dirty="0">
                <a:solidFill>
                  <a:srgbClr val="374151"/>
                </a:solidFill>
                <a:effectLst/>
                <a:latin typeface="Söhne"/>
              </a:rPr>
              <a:t>The code enters a loop that captures images from the camera (or video) one by one. For each image, it uses the pre-trained model to find objects in it.</a:t>
            </a:r>
          </a:p>
          <a:p>
            <a:pPr algn="l">
              <a:buFont typeface="Wingdings" panose="05000000000000000000" pitchFamily="2" charset="2"/>
              <a:buChar char="q"/>
            </a:pPr>
            <a:r>
              <a:rPr lang="en-US" b="1" i="0" dirty="0">
                <a:solidFill>
                  <a:srgbClr val="374151"/>
                </a:solidFill>
                <a:effectLst/>
                <a:latin typeface="Söhne"/>
              </a:rPr>
              <a:t>Frame Processing</a:t>
            </a:r>
            <a:r>
              <a:rPr lang="en-US" b="0" i="0" dirty="0">
                <a:solidFill>
                  <a:srgbClr val="374151"/>
                </a:solidFill>
                <a:effectLst/>
                <a:latin typeface="Söhne"/>
              </a:rPr>
              <a:t>: The model processes each frame (image) and identifies the objects present. For each detected object, the code draws a rectangle (bounding box) around it and adds a label with the object's name and the confidence score.</a:t>
            </a:r>
          </a:p>
          <a:p>
            <a:pPr algn="l">
              <a:buFont typeface="Wingdings" panose="05000000000000000000" pitchFamily="2" charset="2"/>
              <a:buChar char="q"/>
            </a:pPr>
            <a:r>
              <a:rPr lang="en-US" b="1" i="0" dirty="0">
                <a:solidFill>
                  <a:srgbClr val="374151"/>
                </a:solidFill>
                <a:effectLst/>
                <a:latin typeface="Söhne"/>
              </a:rPr>
              <a:t>Exiting the Loop</a:t>
            </a:r>
            <a:r>
              <a:rPr lang="en-US" b="0" i="0" dirty="0">
                <a:solidFill>
                  <a:srgbClr val="374151"/>
                </a:solidFill>
                <a:effectLst/>
                <a:latin typeface="Söhne"/>
              </a:rPr>
              <a:t>: The loop continues until you press the 'q' key. When you do, the program stops capturing frames and exits gracefully.</a:t>
            </a:r>
          </a:p>
          <a:p>
            <a:pPr algn="l">
              <a:buFont typeface="Wingdings" panose="05000000000000000000" pitchFamily="2" charset="2"/>
              <a:buChar char="q"/>
            </a:pPr>
            <a:r>
              <a:rPr lang="en-US" b="0" i="0" dirty="0">
                <a:solidFill>
                  <a:srgbClr val="374151"/>
                </a:solidFill>
                <a:effectLst/>
                <a:latin typeface="Söhne"/>
              </a:rPr>
              <a:t>Overall, this code shows how to use powerful pre-trained models to perform real-time object detection with just a few lines of code. It's a great starting point for learning about object detection and how to leverage deep learning models for computer vision tasks without having to train them from scratch.</a:t>
            </a:r>
          </a:p>
          <a:p>
            <a:endParaRPr lang="en-IN" dirty="0"/>
          </a:p>
        </p:txBody>
      </p:sp>
    </p:spTree>
    <p:extLst>
      <p:ext uri="{BB962C8B-B14F-4D97-AF65-F5344CB8AC3E}">
        <p14:creationId xmlns:p14="http://schemas.microsoft.com/office/powerpoint/2010/main" val="415825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8F90-D901-F4BF-5D2A-2680A9B237A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23F4F13-E4FC-22FB-FF62-F040DA0A232E}"/>
              </a:ext>
            </a:extLst>
          </p:cNvPr>
          <p:cNvSpPr>
            <a:spLocks noGrp="1"/>
          </p:cNvSpPr>
          <p:nvPr>
            <p:ph idx="1"/>
          </p:nvPr>
        </p:nvSpPr>
        <p:spPr/>
        <p:txBody>
          <a:bodyPr>
            <a:normAutofit/>
          </a:bodyPr>
          <a:lstStyle/>
          <a:p>
            <a:r>
              <a:rPr lang="en-US" sz="2800" b="0" i="0" dirty="0">
                <a:solidFill>
                  <a:srgbClr val="374151"/>
                </a:solidFill>
                <a:effectLst/>
                <a:latin typeface="Söhne"/>
              </a:rPr>
              <a:t>Ultimately, the Object Detection Deep Learning Project serves as an inspiring example of how artificial intelligence and computer vision are revolutionizing the way machines perceive and interact with the world, opening doors to innovative solutions and greater possibilities for the future."</a:t>
            </a:r>
            <a:endParaRPr lang="en-IN" sz="2800" dirty="0"/>
          </a:p>
        </p:txBody>
      </p:sp>
    </p:spTree>
    <p:extLst>
      <p:ext uri="{BB962C8B-B14F-4D97-AF65-F5344CB8AC3E}">
        <p14:creationId xmlns:p14="http://schemas.microsoft.com/office/powerpoint/2010/main" val="395515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hlinkClick r:id="rId3"/>
              </a:rPr>
              <a:t>shishir17pandey@gmail.com</a:t>
            </a:r>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14</TotalTime>
  <Words>740</Words>
  <Application>Microsoft Office PowerPoint</Application>
  <PresentationFormat>Widescreen</PresentationFormat>
  <Paragraphs>25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Gill Sans MT</vt:lpstr>
      <vt:lpstr>Söhne</vt:lpstr>
      <vt:lpstr>Wingdings</vt:lpstr>
      <vt:lpstr>Wingdings 2</vt:lpstr>
      <vt:lpstr>Custom</vt:lpstr>
      <vt:lpstr>Object Detection</vt:lpstr>
      <vt:lpstr>                                                 About</vt:lpstr>
      <vt:lpstr>Procedure</vt:lpstr>
      <vt:lpstr>Procedure</vt:lpstr>
      <vt:lpstr>procedure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Shishir Pandey</dc:creator>
  <cp:lastModifiedBy>Shishir Pandey</cp:lastModifiedBy>
  <cp:revision>2</cp:revision>
  <dcterms:created xsi:type="dcterms:W3CDTF">2023-07-25T09:42:39Z</dcterms:created>
  <dcterms:modified xsi:type="dcterms:W3CDTF">2023-07-25T10:02:57Z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