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sldIdLst>
    <p:sldId id="969" r:id="rId2"/>
    <p:sldId id="972" r:id="rId3"/>
    <p:sldId id="1135" r:id="rId4"/>
    <p:sldId id="1045" r:id="rId5"/>
    <p:sldId id="1032" r:id="rId6"/>
    <p:sldId id="1159" r:id="rId7"/>
    <p:sldId id="1017" r:id="rId8"/>
    <p:sldId id="1070" r:id="rId9"/>
    <p:sldId id="1073" r:id="rId10"/>
    <p:sldId id="1099" r:id="rId11"/>
    <p:sldId id="1138" r:id="rId12"/>
    <p:sldId id="1147" r:id="rId13"/>
    <p:sldId id="1162" r:id="rId14"/>
    <p:sldId id="1163" r:id="rId15"/>
    <p:sldId id="1164" r:id="rId16"/>
    <p:sldId id="1165" r:id="rId17"/>
    <p:sldId id="1168" r:id="rId18"/>
    <p:sldId id="11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F31A1-A9CB-41E4-BAE4-D112F6126F81}">
          <p14:sldIdLst>
            <p14:sldId id="969"/>
            <p14:sldId id="972"/>
            <p14:sldId id="1135"/>
            <p14:sldId id="1045"/>
            <p14:sldId id="1032"/>
            <p14:sldId id="1159"/>
            <p14:sldId id="1017"/>
            <p14:sldId id="1070"/>
            <p14:sldId id="1073"/>
            <p14:sldId id="1099"/>
            <p14:sldId id="1138"/>
            <p14:sldId id="1147"/>
            <p14:sldId id="1162"/>
            <p14:sldId id="1163"/>
            <p14:sldId id="1164"/>
            <p14:sldId id="1165"/>
            <p14:sldId id="1168"/>
            <p14:sldId id="11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k Varma" initials="MV" lastIdx="1" clrIdx="0">
    <p:extLst/>
  </p:cmAuthor>
  <p:cmAuthor id="2" name="Aditya Kusupati" initials="AK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00FF00"/>
    <a:srgbClr val="7F7F00"/>
    <a:srgbClr val="357F68"/>
    <a:srgbClr val="000000"/>
    <a:srgbClr val="0000FF"/>
    <a:srgbClr val="8D75AB"/>
    <a:srgbClr val="3276C8"/>
    <a:srgbClr val="215968"/>
    <a:srgbClr val="F5E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66" autoAdjust="0"/>
    <p:restoredTop sz="95694" autoAdjust="0"/>
  </p:normalViewPr>
  <p:slideViewPr>
    <p:cSldViewPr>
      <p:cViewPr varScale="1">
        <p:scale>
          <a:sx n="103" d="100"/>
          <a:sy n="103" d="100"/>
        </p:scale>
        <p:origin x="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13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US" sz="2400" dirty="0">
                <a:solidFill>
                  <a:schemeClr val="bg1"/>
                </a:solidFill>
              </a:rPr>
              <a:t>Accuracy (%)</a:t>
            </a:r>
          </a:p>
        </c:rich>
      </c:tx>
      <c:layout>
        <c:manualLayout>
          <c:xMode val="edge"/>
          <c:yMode val="edge"/>
          <c:x val="0.408856914091165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94029240749316"/>
          <c:y val="0.124099288782559"/>
          <c:w val="0.895235565527095"/>
          <c:h val="0.4031453990738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61.74</c:v>
                </c:pt>
                <c:pt idx="1">
                  <c:v>58.59</c:v>
                </c:pt>
                <c:pt idx="2">
                  <c:v>76.66999999999998</c:v>
                </c:pt>
                <c:pt idx="3">
                  <c:v>96.89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56.95</c:v>
                </c:pt>
                <c:pt idx="1">
                  <c:v>43.34</c:v>
                </c:pt>
                <c:pt idx="2">
                  <c:v>72.38</c:v>
                </c:pt>
                <c:pt idx="3">
                  <c:v>97.77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51.75</c:v>
                </c:pt>
                <c:pt idx="1">
                  <c:v>39.32</c:v>
                </c:pt>
                <c:pt idx="2">
                  <c:v>67.28</c:v>
                </c:pt>
                <c:pt idx="3">
                  <c:v>94.98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RBF-SVM</c:v>
                </c:pt>
              </c:strCache>
            </c:strRef>
          </c:tx>
          <c:spPr>
            <a:solidFill>
              <a:srgbClr val="357F6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53.82</c:v>
                </c:pt>
                <c:pt idx="1">
                  <c:v>48.04</c:v>
                </c:pt>
                <c:pt idx="2">
                  <c:v>75.6</c:v>
                </c:pt>
                <c:pt idx="3">
                  <c:v>96.42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Neural Net</c:v>
                </c:pt>
              </c:strCache>
            </c:strRef>
          </c:tx>
          <c:spPr>
            <a:solidFill>
              <a:srgbClr val="F5E40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52.26</c:v>
                </c:pt>
                <c:pt idx="1">
                  <c:v>55.35</c:v>
                </c:pt>
                <c:pt idx="2">
                  <c:v>72.53</c:v>
                </c:pt>
                <c:pt idx="3">
                  <c:v>92.75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8B-4E66-8120-7E5E4BBFD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04440848"/>
        <c:axId val="-2129774576"/>
      </c:barChart>
      <c:catAx>
        <c:axId val="-1904440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774576"/>
        <c:crosses val="autoZero"/>
        <c:auto val="1"/>
        <c:lblAlgn val="ctr"/>
        <c:lblOffset val="1"/>
        <c:noMultiLvlLbl val="0"/>
      </c:catAx>
      <c:valAx>
        <c:axId val="-2129774576"/>
        <c:scaling>
          <c:orientation val="minMax"/>
          <c:max val="100.0"/>
          <c:min val="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4440848"/>
        <c:crosses val="autoZero"/>
        <c:crossBetween val="between"/>
        <c:majorUnit val="3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/>
            </a:pPr>
            <a:r>
              <a:rPr lang="en-US" sz="2400" dirty="0">
                <a:solidFill>
                  <a:schemeClr val="bg1"/>
                </a:solidFill>
              </a:rPr>
              <a:t>Model Size</a:t>
            </a:r>
            <a:r>
              <a:rPr lang="en-US" sz="2400" baseline="0" dirty="0">
                <a:solidFill>
                  <a:schemeClr val="bg1"/>
                </a:solidFill>
              </a:rPr>
              <a:t> (KB)</a:t>
            </a:r>
            <a:endParaRPr lang="en-US" sz="24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08856914091165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0894029240749316"/>
          <c:y val="0.195013815672767"/>
          <c:w val="0.895235565527095"/>
          <c:h val="0.514309841320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1.32</c:v>
                </c:pt>
                <c:pt idx="1">
                  <c:v>101.0</c:v>
                </c:pt>
                <c:pt idx="2">
                  <c:v>12.92</c:v>
                </c:pt>
                <c:pt idx="3">
                  <c:v>16.0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GBDT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1172.0</c:v>
                </c:pt>
                <c:pt idx="1">
                  <c:v>9687.0</c:v>
                </c:pt>
                <c:pt idx="2">
                  <c:v>625.0</c:v>
                </c:pt>
                <c:pt idx="3">
                  <c:v>1172.0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41133.0</c:v>
                </c:pt>
                <c:pt idx="1">
                  <c:v>6833.0</c:v>
                </c:pt>
                <c:pt idx="2">
                  <c:v>6870.0</c:v>
                </c:pt>
                <c:pt idx="3">
                  <c:v>17590.0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RBF-SVM</c:v>
                </c:pt>
              </c:strCache>
            </c:strRef>
          </c:tx>
          <c:spPr>
            <a:solidFill>
              <a:srgbClr val="357F68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39905.0</c:v>
                </c:pt>
                <c:pt idx="1">
                  <c:v>7738.0</c:v>
                </c:pt>
                <c:pt idx="2">
                  <c:v>6062.0</c:v>
                </c:pt>
                <c:pt idx="3">
                  <c:v>7222.0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Neural Net</c:v>
                </c:pt>
              </c:strCache>
            </c:strRef>
          </c:tx>
          <c:spPr>
            <a:solidFill>
              <a:srgbClr val="F5E40B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RTWhale-2</c:v>
                </c:pt>
                <c:pt idx="1">
                  <c:v>Chars4K-62</c:v>
                </c:pt>
                <c:pt idx="2">
                  <c:v>Chars4K-2</c:v>
                </c:pt>
                <c:pt idx="3">
                  <c:v>WARD-2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3910.0</c:v>
                </c:pt>
                <c:pt idx="1">
                  <c:v>1266.0</c:v>
                </c:pt>
                <c:pt idx="2">
                  <c:v>314.0</c:v>
                </c:pt>
                <c:pt idx="3">
                  <c:v>3914.0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78B-4E66-8120-7E5E4BBFD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025712"/>
        <c:axId val="-2114147408"/>
      </c:barChart>
      <c:catAx>
        <c:axId val="-2113025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147408"/>
        <c:crosses val="autoZero"/>
        <c:auto val="1"/>
        <c:lblAlgn val="ctr"/>
        <c:lblOffset val="1"/>
        <c:noMultiLvlLbl val="0"/>
      </c:catAx>
      <c:valAx>
        <c:axId val="-2114147408"/>
        <c:scaling>
          <c:logBase val="2.0"/>
          <c:orientation val="minMax"/>
          <c:max val="1.048576E6"/>
          <c:min val="1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13025712"/>
        <c:crosses val="autoZero"/>
        <c:crossBetween val="between"/>
        <c:majorUnit val="1024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1311.95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1B-4766-B063-16B43D4CE4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744928"/>
        <c:axId val="-2120458848"/>
      </c:barChart>
      <c:catAx>
        <c:axId val="-2120744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0458848"/>
        <c:crosses val="autoZero"/>
        <c:auto val="1"/>
        <c:lblAlgn val="ctr"/>
        <c:lblOffset val="1"/>
        <c:noMultiLvlLbl val="0"/>
      </c:catAx>
      <c:valAx>
        <c:axId val="-2120458848"/>
        <c:scaling>
          <c:orientation val="minMax"/>
          <c:max val="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744928"/>
        <c:crosses val="autoZero"/>
        <c:crossBetween val="between"/>
        <c:majorUnit val="2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15.13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2186.59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F2-4210-B38C-1FF14A9AA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0092016"/>
        <c:axId val="1519910832"/>
      </c:barChart>
      <c:catAx>
        <c:axId val="152009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9910832"/>
        <c:crosses val="autoZero"/>
        <c:auto val="1"/>
        <c:lblAlgn val="ctr"/>
        <c:lblOffset val="1"/>
        <c:noMultiLvlLbl val="0"/>
      </c:catAx>
      <c:valAx>
        <c:axId val="1519910832"/>
        <c:scaling>
          <c:orientation val="minMax"/>
          <c:max val="18.0"/>
          <c:min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092016"/>
        <c:crosses val="autoZero"/>
        <c:crossBetween val="between"/>
        <c:majorUnit val="6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88.78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73-4D99-BF88-0068FB5B9A5A}"/>
              </c:ext>
            </c:extLst>
          </c:dPt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Eye-2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84.17999999999999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73-4D99-BF88-0068FB5B9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0080176"/>
        <c:axId val="-2115313200"/>
      </c:barChart>
      <c:catAx>
        <c:axId val="152008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313200"/>
        <c:crosses val="autoZero"/>
        <c:auto val="1"/>
        <c:lblAlgn val="ctr"/>
        <c:lblOffset val="1"/>
        <c:noMultiLvlLbl val="0"/>
      </c:catAx>
      <c:valAx>
        <c:axId val="-2115313200"/>
        <c:scaling>
          <c:orientation val="minMax"/>
          <c:min val="7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08017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312.76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71-49F1-B7AA-00CBAB69F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392784"/>
        <c:axId val="-2114945968"/>
      </c:barChart>
      <c:catAx>
        <c:axId val="-211439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14945968"/>
        <c:crosses val="autoZero"/>
        <c:auto val="1"/>
        <c:lblAlgn val="ctr"/>
        <c:lblOffset val="1"/>
        <c:noMultiLvlLbl val="0"/>
      </c:catAx>
      <c:valAx>
        <c:axId val="-2114945968"/>
        <c:scaling>
          <c:orientation val="minMax"/>
          <c:max val="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392784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564709884498"/>
          <c:y val="0.211391991517394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6.159999999999999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521.27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74-4EBD-9910-97D49A5F8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236656"/>
        <c:axId val="-2100231152"/>
      </c:barChart>
      <c:catAx>
        <c:axId val="-21002366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0231152"/>
        <c:crosses val="autoZero"/>
        <c:auto val="1"/>
        <c:lblAlgn val="ctr"/>
        <c:lblOffset val="1"/>
        <c:noMultiLvlLbl val="0"/>
      </c:catAx>
      <c:valAx>
        <c:axId val="-2100231152"/>
        <c:scaling>
          <c:orientation val="minMax"/>
          <c:max val="10.0"/>
          <c:min val="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36656"/>
        <c:crosses val="autoZero"/>
        <c:crossBetween val="between"/>
        <c:majorUnit val="4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149100143375"/>
          <c:y val="0.211392049905232"/>
          <c:w val="0.895235565527095"/>
          <c:h val="0.4516631854599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Bonsai</c:v>
                </c:pt>
              </c:strCache>
            </c:strRef>
          </c:tx>
          <c:spPr>
            <a:solidFill>
              <a:srgbClr val="FE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60.94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8B-4E66-8120-7E5E4BBFD6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</c:v>
                </c:pt>
              </c:strCache>
            </c:strRef>
          </c:tx>
          <c:spPr>
            <a:solidFill>
              <a:srgbClr val="BF420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26-4128-A095-B5AD418F2AB8}"/>
              </c:ext>
            </c:extLst>
          </c:dPt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8B-4E66-8120-7E5E4BBFD6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LDKL</c:v>
                </c:pt>
              </c:strCache>
            </c:strRef>
          </c:tx>
          <c:spPr>
            <a:solidFill>
              <a:srgbClr val="357F6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8B-4E66-8120-7E5E4BBFD6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NeuralNet</c:v>
                </c:pt>
              </c:strCache>
            </c:strRef>
          </c:tx>
          <c:spPr>
            <a:solidFill>
              <a:srgbClr val="7F7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52.44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78B-4E66-8120-7E5E4BBFD60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Cloud-GBDT</c:v>
                </c:pt>
              </c:strCache>
            </c:strRef>
          </c:tx>
          <c:spPr>
            <a:solidFill>
              <a:srgbClr val="00FF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RTWhale-2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59.4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26-4128-A095-B5AD418F2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6701104"/>
        <c:axId val="1496983152"/>
      </c:barChart>
      <c:catAx>
        <c:axId val="149670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6983152"/>
        <c:crosses val="autoZero"/>
        <c:auto val="1"/>
        <c:lblAlgn val="ctr"/>
        <c:lblOffset val="1"/>
        <c:noMultiLvlLbl val="0"/>
      </c:catAx>
      <c:valAx>
        <c:axId val="1496983152"/>
        <c:scaling>
          <c:orientation val="minMax"/>
          <c:max val="6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en-US" sz="3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70110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2:17:43.531" idx="1">
    <p:pos x="24" y="4"/>
    <p:text>WARD-2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2:44:53.216" idx="2">
    <p:pos x="-5" y="22"/>
    <p:text>Table 2 and Table 4 in the kumar17 paper are conflicting for the GBDT Values(both size and accuracy) for RTWhale-2 and Chars4K-2 datasets and model size of Bonsai for Char4K-2 with accuracy of 76.67 is claimes as 12.92KB and paper says nothing about it
ProtoNN vals fro Chars-2 and CUReT are correct - need data of rt whale and Chars-62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17T13:06:39.859" idx="3">
    <p:pos x="10" y="10"/>
    <p:text>Updated the ProtoNN  enrgy values from chirag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0.00587</cdr:x>
      <cdr:y>0.08502</cdr:y>
    </cdr:from>
    <cdr:to>
      <cdr:x>0.11268</cdr:x>
      <cdr:y>0.90523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2397" y="197940"/>
          <a:ext cx="953948" cy="19095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 GB</a:t>
          </a:r>
        </a:p>
        <a:p xmlns:a="http://schemas.openxmlformats.org/drawingml/2006/main">
          <a:endParaRPr lang="en-US" sz="18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1MB</a:t>
          </a:r>
        </a:p>
        <a:p xmlns:a="http://schemas.openxmlformats.org/drawingml/2006/main">
          <a:endParaRPr lang="en-US" sz="1400" b="1" dirty="0">
            <a:solidFill>
              <a:schemeClr val="bg1"/>
            </a:solidFill>
          </a:endParaRPr>
        </a:p>
        <a:p xmlns:a="http://schemas.openxmlformats.org/drawingml/2006/main">
          <a:r>
            <a:rPr lang="en-US" sz="2400" b="1" dirty="0">
              <a:solidFill>
                <a:schemeClr val="bg1"/>
              </a:solidFill>
            </a:rPr>
            <a:t>1KB</a:t>
          </a:r>
        </a:p>
      </cdr:txBody>
    </cdr:sp>
  </cdr:relSizeAnchor>
  <cdr:relSizeAnchor xmlns:cdr="http://schemas.openxmlformats.org/drawingml/2006/chartDrawing">
    <cdr:from>
      <cdr:x>0.01883</cdr:x>
      <cdr:y>0.20349</cdr:y>
    </cdr:from>
    <cdr:to>
      <cdr:x>0.12121</cdr:x>
      <cdr:y>0.59624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8145" y="473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69523-016A-40AF-9D86-632794FF09FF}" type="datetimeFigureOut">
              <a:rPr lang="en-GB" smtClean="0"/>
              <a:pPr/>
              <a:t>29/08/2017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420EA-CA00-4FF3-A141-185C16B299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3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72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11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A0F0-7B4A-4997-94B2-C5931CD8CC43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1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2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420EA-CA00-4FF3-A141-185C16B29991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7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420EA-CA00-4FF3-A141-185C16B2999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8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4F4-3897-4F4E-8F70-2F60916C110C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3312-2110-46F9-AE5A-857A16EEEA1E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D0FC-393B-4A81-856C-E4A0C2E85D45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25A3-86BF-4A4D-BE51-E3ED34DE02CF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D1E-EF5B-4D5F-A46A-2A9636980B57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015C-8B0A-46EA-AF70-09FB66C3A17A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546A-FEA0-4583-9727-9A566680EF3A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446-721C-45DC-AF15-F88DF9658726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B38B-1A49-4098-A6B3-6FE8D0318ECE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410B-69FF-40C3-B360-5DDC7098B24D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A99F-F82F-4A6E-88B5-0443AA4CDB29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CB01-8F42-44E6-BF19-59EE96168EA1}" type="datetime1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C4BE-660E-4477-BE7B-07C2E70A6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0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Relationship Id="rId7" Type="http://schemas.openxmlformats.org/officeDocument/2006/relationships/chart" Target="../charts/chart8.xml"/><Relationship Id="rId8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0.png"/><Relationship Id="rId12" Type="http://schemas.openxmlformats.org/officeDocument/2006/relationships/image" Target="../media/image240.png"/><Relationship Id="rId13" Type="http://schemas.openxmlformats.org/officeDocument/2006/relationships/image" Target="../media/image98.png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6" Type="http://schemas.openxmlformats.org/officeDocument/2006/relationships/image" Target="../media/image181.png"/><Relationship Id="rId7" Type="http://schemas.openxmlformats.org/officeDocument/2006/relationships/image" Target="../media/image120.png"/><Relationship Id="rId8" Type="http://schemas.openxmlformats.org/officeDocument/2006/relationships/image" Target="../media/image131.png"/><Relationship Id="rId9" Type="http://schemas.openxmlformats.org/officeDocument/2006/relationships/image" Target="../media/image210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-76200"/>
            <a:ext cx="7162800" cy="264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The Edge of Machine Learning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77614" y="4800600"/>
            <a:ext cx="6785386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800" dirty="0" smtClean="0">
                <a:solidFill>
                  <a:prstClr val="white"/>
                </a:solidFill>
              </a:rPr>
              <a:t>Ashish Kumar</a:t>
            </a:r>
            <a:endParaRPr lang="en-US" sz="3800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3800" dirty="0">
                <a:solidFill>
                  <a:prstClr val="white"/>
                </a:solidFill>
              </a:rPr>
              <a:t>Microsoft Research India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819400"/>
            <a:ext cx="7162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800" dirty="0" smtClean="0">
                <a:solidFill>
                  <a:prstClr val="white"/>
                </a:solidFill>
              </a:rPr>
              <a:t>Resource-efficient ML in 2 KB RAM for the Internet of </a:t>
            </a:r>
            <a:r>
              <a:rPr lang="en-US" sz="3800" dirty="0" err="1" smtClean="0">
                <a:solidFill>
                  <a:prstClr val="white"/>
                </a:solidFill>
              </a:rPr>
              <a:t>THings</a:t>
            </a:r>
            <a:endParaRPr lang="en-US" sz="38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20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"/>
            <a:ext cx="162000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800"/>
            <a:ext cx="1620000" cy="16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11600" r="10839" b="5600"/>
          <a:stretch/>
        </p:blipFill>
        <p:spPr>
          <a:xfrm>
            <a:off x="0" y="51624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28583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Bonsai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152400" y="990600"/>
                <a:ext cx="8991600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𝚲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n-US" sz="2800" dirty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𝓛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is any </a:t>
                </a:r>
                <a:r>
                  <a:rPr lang="en-US" sz="3200" dirty="0" smtClean="0">
                    <a:solidFill>
                      <a:schemeClr val="bg1"/>
                    </a:solidFill>
                  </a:rPr>
                  <a:t>loss </a:t>
                </a:r>
                <a:r>
                  <a:rPr lang="en-US" sz="3200" dirty="0">
                    <a:solidFill>
                      <a:schemeClr val="bg1"/>
                    </a:solidFill>
                  </a:rPr>
                  <a:t>function which can be optimized via SGD </a:t>
                </a: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buFont typeface="Arial" pitchFamily="34" charset="0"/>
                  <a:buChar char="•"/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 We place explicit budget constraints on the tree parameters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and sparse projection matrix 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90600"/>
                <a:ext cx="8991600" cy="5572164"/>
              </a:xfrm>
              <a:prstGeom prst="rect">
                <a:avLst/>
              </a:prstGeom>
              <a:blipFill rotWithShape="0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251949"/>
            <a:ext cx="7162800" cy="264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bg1"/>
                </a:solidFill>
              </a:rPr>
              <a:t>Results: </a:t>
            </a:r>
            <a:r>
              <a:rPr lang="en-US" sz="7200" dirty="0" smtClean="0">
                <a:solidFill>
                  <a:schemeClr val="bg1"/>
                </a:solidFill>
              </a:rPr>
              <a:t>Bonsai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3733800"/>
            <a:ext cx="7162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Comparison to Uncompressed Methods</a:t>
            </a: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Comparison to Compressed Methods</a:t>
            </a:r>
          </a:p>
          <a:p>
            <a:pPr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Prediction Costs on the Arduino Uno</a:t>
            </a: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200"/>
            <a:ext cx="1620000" cy="16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0"/>
            <a:ext cx="1620000" cy="16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800"/>
            <a:ext cx="1620000" cy="162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11600" r="10839" b="5600"/>
          <a:stretch/>
        </p:blipFill>
        <p:spPr>
          <a:xfrm>
            <a:off x="0" y="5162400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Dataset Statistics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2800" b="1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6741" y="1266828"/>
          <a:ext cx="7924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9051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# Train</a:t>
                      </a:r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 Test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en-US" sz="2600" b="1" baseline="0" dirty="0">
                          <a:solidFill>
                            <a:schemeClr val="bg1"/>
                          </a:solidFill>
                        </a:rPr>
                        <a:t> Features</a:t>
                      </a:r>
                      <a:endParaRPr lang="en-GB" sz="2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Chars4K-2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4,397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1,886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WARD-2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4,503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1,931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RTWhale-2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5,265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5,264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Eye-2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456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196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8,192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MNIST-2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784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USPS-2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7,291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2,007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CIFAR10-2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solidFill>
                      <a:srgbClr val="3276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CUReT-61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4,204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1,403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610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MNIST-10</a:t>
                      </a:r>
                      <a:endParaRPr lang="en-GB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60,000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10,000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Chars4K-62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4,397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1886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400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1963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Bing L3/L4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704,841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123,268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 anchor="ctr">
                    <a:solidFill>
                      <a:srgbClr val="8D7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496649109"/>
              </p:ext>
            </p:extLst>
          </p:nvPr>
        </p:nvGraphicFramePr>
        <p:xfrm>
          <a:off x="3997" y="1012313"/>
          <a:ext cx="8931145" cy="310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-88134" y="90466"/>
            <a:ext cx="9342303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Comparison to Uncompressed Methods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52402" y="5791200"/>
            <a:ext cx="9084015" cy="948752"/>
            <a:chOff x="152400" y="5756848"/>
            <a:chExt cx="9084015" cy="948752"/>
          </a:xfrm>
        </p:grpSpPr>
        <p:grpSp>
          <p:nvGrpSpPr>
            <p:cNvPr id="80" name="Group 79"/>
            <p:cNvGrpSpPr/>
            <p:nvPr/>
          </p:nvGrpSpPr>
          <p:grpSpPr>
            <a:xfrm>
              <a:off x="152400" y="5767143"/>
              <a:ext cx="9084015" cy="938457"/>
              <a:chOff x="240513" y="2215090"/>
              <a:chExt cx="9084015" cy="938457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473437" y="2344432"/>
                <a:ext cx="288032" cy="288032"/>
              </a:xfrm>
              <a:prstGeom prst="rect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70550" y="2765027"/>
                <a:ext cx="288032" cy="288032"/>
              </a:xfrm>
              <a:prstGeom prst="rect">
                <a:avLst/>
              </a:prstGeom>
              <a:solidFill>
                <a:srgbClr val="BF42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241364" y="2758749"/>
                <a:ext cx="288032" cy="288032"/>
              </a:xfrm>
              <a:prstGeom prst="rect">
                <a:avLst/>
              </a:prstGeom>
              <a:solidFill>
                <a:srgbClr val="357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907198" y="2758749"/>
                <a:ext cx="288032" cy="288032"/>
              </a:xfrm>
              <a:prstGeom prst="rect">
                <a:avLst/>
              </a:prstGeom>
              <a:solidFill>
                <a:srgbClr val="F5E4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775313" y="2249120"/>
                <a:ext cx="1832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Bonsai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61469" y="2648783"/>
                <a:ext cx="894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GBDT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303410" y="2659479"/>
                <a:ext cx="745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kNN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29396" y="2659479"/>
                <a:ext cx="1410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RBF-SVM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168922" y="2691882"/>
                <a:ext cx="2155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Neural Nets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0513" y="2215090"/>
                <a:ext cx="1903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Compressed : 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0513" y="2632464"/>
                <a:ext cx="2191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Uncompressed : </a:t>
                </a: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152400" y="5756848"/>
              <a:ext cx="8892539" cy="930191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72640" y="6294688"/>
              <a:ext cx="288032" cy="2880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619071162"/>
              </p:ext>
            </p:extLst>
          </p:nvPr>
        </p:nvGraphicFramePr>
        <p:xfrm>
          <a:off x="-15744" y="3276602"/>
          <a:ext cx="8931145" cy="232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59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32202" y="197991"/>
            <a:ext cx="8813494" cy="589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Accuracy vs Model Size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2740" b="49665"/>
          <a:stretch/>
        </p:blipFill>
        <p:spPr>
          <a:xfrm>
            <a:off x="132202" y="1592944"/>
            <a:ext cx="3098176" cy="462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518" t="4455" r="56427" b="62426"/>
          <a:stretch/>
        </p:blipFill>
        <p:spPr>
          <a:xfrm>
            <a:off x="6404861" y="1915728"/>
            <a:ext cx="2791100" cy="3462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221" r="80253" b="48627"/>
          <a:stretch/>
        </p:blipFill>
        <p:spPr>
          <a:xfrm>
            <a:off x="3044912" y="1664112"/>
            <a:ext cx="3698787" cy="46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32202" y="197991"/>
            <a:ext cx="8813494" cy="5893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Accuracy vs Model Size</a:t>
            </a: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518" t="4455" r="56427" b="62426"/>
          <a:stretch/>
        </p:blipFill>
        <p:spPr>
          <a:xfrm>
            <a:off x="7024098" y="3775404"/>
            <a:ext cx="2100108" cy="249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88" r="69698" b="49633"/>
          <a:stretch/>
        </p:blipFill>
        <p:spPr>
          <a:xfrm>
            <a:off x="4533900" y="1402164"/>
            <a:ext cx="2232660" cy="2023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0913" b="50064"/>
          <a:stretch/>
        </p:blipFill>
        <p:spPr>
          <a:xfrm>
            <a:off x="4588866" y="3879871"/>
            <a:ext cx="2522826" cy="22908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r="52740" b="49665"/>
          <a:stretch/>
        </p:blipFill>
        <p:spPr>
          <a:xfrm>
            <a:off x="2345798" y="1334085"/>
            <a:ext cx="2188102" cy="2119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52581" b="50064"/>
          <a:stretch/>
        </p:blipFill>
        <p:spPr>
          <a:xfrm>
            <a:off x="21472" y="3847600"/>
            <a:ext cx="2324326" cy="2252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r="52581" b="50064"/>
          <a:stretch/>
        </p:blipFill>
        <p:spPr>
          <a:xfrm>
            <a:off x="-538" y="1332895"/>
            <a:ext cx="2436238" cy="2133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r="50913" b="49450"/>
          <a:stretch/>
        </p:blipFill>
        <p:spPr>
          <a:xfrm>
            <a:off x="2345798" y="3884428"/>
            <a:ext cx="2353974" cy="22464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r="53653" b="49832"/>
          <a:stretch/>
        </p:blipFill>
        <p:spPr>
          <a:xfrm>
            <a:off x="6766560" y="1374247"/>
            <a:ext cx="2284432" cy="19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6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Calibri"/>
              </a:rPr>
              <a:t>Prediction Costs on the Arduino Uno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83236" y="1049492"/>
            <a:ext cx="7333251" cy="1090061"/>
            <a:chOff x="1796143" y="1137168"/>
            <a:chExt cx="7333251" cy="1090061"/>
          </a:xfrm>
        </p:grpSpPr>
        <p:sp>
          <p:nvSpPr>
            <p:cNvPr id="21" name="TextBox 20"/>
            <p:cNvSpPr txBox="1"/>
            <p:nvPr/>
          </p:nvSpPr>
          <p:spPr>
            <a:xfrm>
              <a:off x="1796143" y="1143902"/>
              <a:ext cx="1905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Accuracy (%)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27709" y="1137168"/>
              <a:ext cx="2193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Pred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 Time (</a:t>
              </a:r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ms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7806" y="1150011"/>
              <a:ext cx="25015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Pred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 Energy (</a:t>
              </a:r>
              <a:r>
                <a:rPr lang="en-US" sz="3200" b="1" dirty="0" err="1">
                  <a:solidFill>
                    <a:prstClr val="white"/>
                  </a:solidFill>
                  <a:latin typeface="Calibri"/>
                </a:rPr>
                <a:t>mJ</a:t>
              </a:r>
              <a:r>
                <a:rPr lang="en-US" sz="3200" b="1" dirty="0">
                  <a:solidFill>
                    <a:prstClr val="white"/>
                  </a:solidFill>
                  <a:latin typeface="Calibri"/>
                </a:rPr>
                <a:t>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0110" y="2455625"/>
            <a:ext cx="110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white"/>
                </a:solidFill>
                <a:latin typeface="Calibri"/>
              </a:rPr>
              <a:t>Eye-2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66661" y="4425702"/>
            <a:ext cx="1849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alibri"/>
              </a:rPr>
              <a:t>RTWhale-2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52602" y="1600200"/>
            <a:ext cx="7174595" cy="2605196"/>
            <a:chOff x="838200" y="1600200"/>
            <a:chExt cx="8181279" cy="2605196"/>
          </a:xfrm>
        </p:grpSpPr>
        <p:graphicFrame>
          <p:nvGraphicFramePr>
            <p:cNvPr id="44" name="Chart 43"/>
            <p:cNvGraphicFramePr/>
            <p:nvPr>
              <p:extLst>
                <p:ext uri="{D42A27DB-BD31-4B8C-83A1-F6EECF244321}">
                  <p14:modId xmlns:p14="http://schemas.microsoft.com/office/powerpoint/2010/main" val="752048667"/>
                </p:ext>
              </p:extLst>
            </p:nvPr>
          </p:nvGraphicFramePr>
          <p:xfrm>
            <a:off x="6337828" y="1625057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5" name="Chart 44"/>
            <p:cNvGraphicFramePr/>
            <p:nvPr>
              <p:extLst>
                <p:ext uri="{D42A27DB-BD31-4B8C-83A1-F6EECF244321}">
                  <p14:modId xmlns:p14="http://schemas.microsoft.com/office/powerpoint/2010/main" val="1010629211"/>
                </p:ext>
              </p:extLst>
            </p:nvPr>
          </p:nvGraphicFramePr>
          <p:xfrm>
            <a:off x="3615448" y="1604018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6" name="Group 45"/>
            <p:cNvGrpSpPr/>
            <p:nvPr/>
          </p:nvGrpSpPr>
          <p:grpSpPr>
            <a:xfrm>
              <a:off x="838200" y="1600200"/>
              <a:ext cx="8181279" cy="2580339"/>
              <a:chOff x="893068" y="1610661"/>
              <a:chExt cx="8125432" cy="2580339"/>
            </a:xfrm>
          </p:grpSpPr>
          <p:graphicFrame>
            <p:nvGraphicFramePr>
              <p:cNvPr id="47" name="Chart 46"/>
              <p:cNvGraphicFramePr/>
              <p:nvPr>
                <p:extLst>
                  <p:ext uri="{D42A27DB-BD31-4B8C-83A1-F6EECF244321}">
                    <p14:modId xmlns:p14="http://schemas.microsoft.com/office/powerpoint/2010/main" val="2917207499"/>
                  </p:ext>
                </p:extLst>
              </p:nvPr>
            </p:nvGraphicFramePr>
            <p:xfrm>
              <a:off x="893068" y="1610661"/>
              <a:ext cx="2356500" cy="25803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8" name="TextBox 47"/>
              <p:cNvSpPr txBox="1"/>
              <p:nvPr/>
            </p:nvSpPr>
            <p:spPr>
              <a:xfrm>
                <a:off x="5319798" y="1749420"/>
                <a:ext cx="913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2187</a:t>
                </a:r>
              </a:p>
            </p:txBody>
          </p:sp>
          <p:sp>
            <p:nvSpPr>
              <p:cNvPr id="49" name="Multiply 48"/>
              <p:cNvSpPr/>
              <p:nvPr/>
            </p:nvSpPr>
            <p:spPr>
              <a:xfrm>
                <a:off x="5590575" y="2154818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Multiply 49"/>
              <p:cNvSpPr/>
              <p:nvPr/>
            </p:nvSpPr>
            <p:spPr>
              <a:xfrm>
                <a:off x="8271336" y="2144061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4968" y="1758596"/>
                <a:ext cx="9135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1312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600200" y="3490804"/>
            <a:ext cx="6930614" cy="2605196"/>
            <a:chOff x="838200" y="1600200"/>
            <a:chExt cx="7903064" cy="2605196"/>
          </a:xfrm>
        </p:grpSpPr>
        <p:graphicFrame>
          <p:nvGraphicFramePr>
            <p:cNvPr id="43" name="Chart 42"/>
            <p:cNvGraphicFramePr/>
            <p:nvPr>
              <p:extLst>
                <p:ext uri="{D42A27DB-BD31-4B8C-83A1-F6EECF244321}">
                  <p14:modId xmlns:p14="http://schemas.microsoft.com/office/powerpoint/2010/main" val="3284518822"/>
                </p:ext>
              </p:extLst>
            </p:nvPr>
          </p:nvGraphicFramePr>
          <p:xfrm>
            <a:off x="6337828" y="1625057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52" name="Chart 51"/>
            <p:cNvGraphicFramePr/>
            <p:nvPr>
              <p:extLst>
                <p:ext uri="{D42A27DB-BD31-4B8C-83A1-F6EECF244321}">
                  <p14:modId xmlns:p14="http://schemas.microsoft.com/office/powerpoint/2010/main" val="2391388343"/>
                </p:ext>
              </p:extLst>
            </p:nvPr>
          </p:nvGraphicFramePr>
          <p:xfrm>
            <a:off x="3615448" y="1604018"/>
            <a:ext cx="2356500" cy="25803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53" name="Group 52"/>
            <p:cNvGrpSpPr/>
            <p:nvPr/>
          </p:nvGrpSpPr>
          <p:grpSpPr>
            <a:xfrm>
              <a:off x="838200" y="1600200"/>
              <a:ext cx="7903064" cy="2580339"/>
              <a:chOff x="893068" y="1610661"/>
              <a:chExt cx="7849114" cy="2580339"/>
            </a:xfrm>
          </p:grpSpPr>
          <p:graphicFrame>
            <p:nvGraphicFramePr>
              <p:cNvPr id="54" name="Chart 53"/>
              <p:cNvGraphicFramePr/>
              <p:nvPr>
                <p:extLst>
                  <p:ext uri="{D42A27DB-BD31-4B8C-83A1-F6EECF244321}">
                    <p14:modId xmlns:p14="http://schemas.microsoft.com/office/powerpoint/2010/main" val="3728560039"/>
                  </p:ext>
                </p:extLst>
              </p:nvPr>
            </p:nvGraphicFramePr>
            <p:xfrm>
              <a:off x="893068" y="1610661"/>
              <a:ext cx="2356500" cy="258033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55" name="TextBox 54"/>
              <p:cNvSpPr txBox="1"/>
              <p:nvPr/>
            </p:nvSpPr>
            <p:spPr>
              <a:xfrm>
                <a:off x="5319798" y="1749420"/>
                <a:ext cx="737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521</a:t>
                </a:r>
              </a:p>
            </p:txBody>
          </p:sp>
          <p:sp>
            <p:nvSpPr>
              <p:cNvPr id="56" name="Multiply 55"/>
              <p:cNvSpPr/>
              <p:nvPr/>
            </p:nvSpPr>
            <p:spPr>
              <a:xfrm>
                <a:off x="5608192" y="2166470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Multiply 56"/>
              <p:cNvSpPr/>
              <p:nvPr/>
            </p:nvSpPr>
            <p:spPr>
              <a:xfrm>
                <a:off x="8271336" y="2158457"/>
                <a:ext cx="228600" cy="251242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04748" y="1758377"/>
                <a:ext cx="737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white"/>
                    </a:solidFill>
                    <a:latin typeface="Calibri"/>
                  </a:rPr>
                  <a:t>313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71285" y="5537899"/>
            <a:ext cx="9067800" cy="1077218"/>
            <a:chOff x="-132575" y="5196058"/>
            <a:chExt cx="9067800" cy="1077218"/>
          </a:xfrm>
        </p:grpSpPr>
        <p:sp>
          <p:nvSpPr>
            <p:cNvPr id="59" name="Rectangle 58"/>
            <p:cNvSpPr/>
            <p:nvPr/>
          </p:nvSpPr>
          <p:spPr>
            <a:xfrm>
              <a:off x="6152801" y="5864638"/>
              <a:ext cx="191891" cy="189493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-132575" y="5196058"/>
              <a:ext cx="9067800" cy="1077218"/>
              <a:chOff x="-132575" y="5729458"/>
              <a:chExt cx="9067800" cy="107721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-132575" y="5729458"/>
                <a:ext cx="9067800" cy="1077218"/>
                <a:chOff x="-56375" y="6162722"/>
                <a:chExt cx="9067800" cy="1077218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-56375" y="6162722"/>
                  <a:ext cx="90678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         	     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Bonsai       </a:t>
                  </a:r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	 Linear        	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  LDKL</a:t>
                  </a:r>
                </a:p>
                <a:p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 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             </a:t>
                  </a:r>
                  <a:r>
                    <a:rPr lang="en-US" sz="3200" dirty="0" err="1" smtClean="0">
                      <a:solidFill>
                        <a:prstClr val="white"/>
                      </a:solidFill>
                      <a:latin typeface="Calibri"/>
                    </a:rPr>
                    <a:t>NeuralNet</a:t>
                  </a:r>
                  <a:r>
                    <a:rPr lang="en-US" sz="3200" dirty="0" smtClean="0">
                      <a:solidFill>
                        <a:prstClr val="white"/>
                      </a:solidFill>
                      <a:latin typeface="Calibri"/>
                    </a:rPr>
                    <a:t> </a:t>
                  </a:r>
                  <a:r>
                    <a:rPr lang="en-US" sz="3200" dirty="0">
                      <a:solidFill>
                        <a:prstClr val="white"/>
                      </a:solidFill>
                      <a:latin typeface="Calibri"/>
                    </a:rPr>
                    <a:t>	 Cloud-GBDT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140974" y="6390843"/>
                  <a:ext cx="191891" cy="189493"/>
                </a:xfrm>
                <a:prstGeom prst="rect">
                  <a:avLst/>
                </a:prstGeom>
                <a:solidFill>
                  <a:srgbClr val="FE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34121" y="6380573"/>
                  <a:ext cx="191891" cy="189493"/>
                </a:xfrm>
                <a:prstGeom prst="rect">
                  <a:avLst/>
                </a:prstGeom>
                <a:solidFill>
                  <a:srgbClr val="357F68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1143000" y="6832138"/>
                  <a:ext cx="191891" cy="189493"/>
                </a:xfrm>
                <a:prstGeom prst="rect">
                  <a:avLst/>
                </a:prstGeom>
                <a:solidFill>
                  <a:srgbClr val="7F7F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16164" y="6831301"/>
                  <a:ext cx="191891" cy="189493"/>
                </a:xfrm>
                <a:prstGeom prst="rect">
                  <a:avLst/>
                </a:prstGeom>
                <a:solidFill>
                  <a:srgbClr val="00FF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3423859" y="5947310"/>
                <a:ext cx="191891" cy="18949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>
          <a:xfrm>
            <a:off x="6570247" y="6206479"/>
            <a:ext cx="191891" cy="18949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2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Bing L3/L4 Ranker Results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57" y="1600200"/>
            <a:ext cx="5939832" cy="445118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920586" y="1828800"/>
            <a:ext cx="499014" cy="5334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 flipH="1">
            <a:off x="3014888" y="1828800"/>
            <a:ext cx="1155205" cy="808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4"/>
          </p:cNvCxnSpPr>
          <p:nvPr/>
        </p:nvCxnSpPr>
        <p:spPr>
          <a:xfrm flipH="1">
            <a:off x="3014888" y="2362200"/>
            <a:ext cx="1155205" cy="12954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986"/>
          <a:stretch/>
        </p:blipFill>
        <p:spPr>
          <a:xfrm>
            <a:off x="119743" y="1817914"/>
            <a:ext cx="3263939" cy="23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ML for IoT devices might provide many high-impact opportunities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The Intelligent Devices Expedition plans to develop an ML library and compiler for IoT devices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Bonsai &amp; ProtoNN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Fit into a few Kilobytes of memory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Make predictions in milliseconds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Are energy efficient &amp; extend battery life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 Have state-of-the-art prediction accuracies</a:t>
            </a:r>
          </a:p>
        </p:txBody>
      </p:sp>
    </p:spTree>
    <p:extLst>
      <p:ext uri="{BB962C8B-B14F-4D97-AF65-F5344CB8AC3E}">
        <p14:creationId xmlns:p14="http://schemas.microsoft.com/office/powerpoint/2010/main" val="17985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194972" y="90464"/>
            <a:ext cx="9515283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Resource-constrained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Devices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76200" y="1219200"/>
                <a:ext cx="9067800" cy="557216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3200" dirty="0">
                  <a:solidFill>
                    <a:schemeClr val="bg1"/>
                  </a:solidFill>
                </a:endParaRPr>
              </a:p>
              <a:p>
                <a:pPr>
                  <a:spcBef>
                    <a:spcPct val="0"/>
                  </a:spcBef>
                  <a:defRPr/>
                </a:pP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ct val="0"/>
                  </a:spcBef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ARM Cortex M0+ at 48 MHz &amp; 35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</a:rPr>
                  <a:t>A/MHz </a:t>
                </a:r>
              </a:p>
              <a:p>
                <a:pPr algn="ctr">
                  <a:spcBef>
                    <a:spcPct val="0"/>
                  </a:spcBef>
                  <a:defRPr/>
                </a:pPr>
                <a:r>
                  <a:rPr lang="en-US" sz="3200" dirty="0">
                    <a:solidFill>
                      <a:schemeClr val="bg1"/>
                    </a:solidFill>
                  </a:rPr>
                  <a:t>with 2 KB RAM &amp; 32 KB read only Flash</a:t>
                </a: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19200"/>
                <a:ext cx="9067800" cy="5572164"/>
              </a:xfrm>
              <a:prstGeom prst="rect">
                <a:avLst/>
              </a:prstGeom>
              <a:blipFill rotWithShape="0">
                <a:blip r:embed="rId3"/>
                <a:stretch>
                  <a:fillRect b="-3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681"/>
            <a:ext cx="9144000" cy="3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Arduino Uno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1219200"/>
            <a:ext cx="9067800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</a:rPr>
              <a:t>8 bit ATmega328P Processor at 16 MHz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1"/>
                </a:solidFill>
              </a:rPr>
              <a:t>with 2 KB RAM &amp; 32 KB read only Flash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10929" r="13124" b="6012"/>
          <a:stretch/>
        </p:blipFill>
        <p:spPr>
          <a:xfrm>
            <a:off x="1950620" y="1219200"/>
            <a:ext cx="5242760" cy="44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Internet of Things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0030" y="6457890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Smart Appliances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5934" y="1066800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Smart City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3" y="1252421"/>
            <a:ext cx="4448175" cy="14859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" y="1470163"/>
            <a:ext cx="2767087" cy="1600279"/>
          </a:xfrm>
          <a:prstGeom prst="rect">
            <a:avLst/>
          </a:prstGeom>
        </p:spPr>
      </p:pic>
      <p:pic>
        <p:nvPicPr>
          <p:cNvPr id="40" name="Picture 2" descr="https://az742082.vo.msecnd.net/pub/tntuvxh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92" y="5775960"/>
            <a:ext cx="841216" cy="65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284" y="4494310"/>
            <a:ext cx="2338455" cy="23636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794" y="5777257"/>
            <a:ext cx="867975" cy="676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8800" y="1409583"/>
            <a:ext cx="1190625" cy="11715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5" y="5010452"/>
            <a:ext cx="2451613" cy="15544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7476" y="3202247"/>
            <a:ext cx="2745811" cy="1676400"/>
            <a:chOff x="97476" y="3202247"/>
            <a:chExt cx="2745811" cy="16764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9"/>
            <a:srcRect b="1037"/>
            <a:stretch/>
          </p:blipFill>
          <p:spPr>
            <a:xfrm>
              <a:off x="97476" y="3202247"/>
              <a:ext cx="2745811" cy="1676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8832541">
              <a:off x="536259" y="3665668"/>
              <a:ext cx="85568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SMART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2790614">
              <a:off x="1682070" y="3665669"/>
              <a:ext cx="79060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1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Intelligent IoT Devices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Intelligent IoT devices can help deal with latency, bandwidth, privacy and energy concerns</a:t>
            </a: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2898577"/>
            <a:ext cx="1909440" cy="2160000"/>
          </a:xfrm>
          <a:prstGeom prst="rect">
            <a:avLst/>
          </a:prstGeom>
        </p:spPr>
      </p:pic>
      <p:pic>
        <p:nvPicPr>
          <p:cNvPr id="8" name="Picture 7"/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06" y="2898576"/>
            <a:ext cx="3055494" cy="2160000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099" y="2898577"/>
            <a:ext cx="597966" cy="2160000"/>
          </a:xfrm>
          <a:prstGeom prst="rect">
            <a:avLst/>
          </a:prstGeom>
        </p:spPr>
      </p:pic>
      <p:pic>
        <p:nvPicPr>
          <p:cNvPr id="3" name="Picture 2"/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19870"/>
          <a:stretch/>
        </p:blipFill>
        <p:spPr>
          <a:xfrm>
            <a:off x="5257800" y="2898577"/>
            <a:ext cx="2434364" cy="216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2164" y="5080337"/>
            <a:ext cx="145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Energy efficient smart forks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2100" y="5080337"/>
            <a:ext cx="220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Privacy preserving smart glasses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080" y="508033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Low latency brain implants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7953" y="5080337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Smart agriculture for disconnected farms</a:t>
            </a:r>
          </a:p>
        </p:txBody>
      </p:sp>
    </p:spTree>
    <p:extLst>
      <p:ext uri="{BB962C8B-B14F-4D97-AF65-F5344CB8AC3E}">
        <p14:creationId xmlns:p14="http://schemas.microsoft.com/office/powerpoint/2010/main" val="15758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3550"/>
            <a:ext cx="4750149" cy="59309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750148" y="457200"/>
            <a:ext cx="4165252" cy="990600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Bonsai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50148" y="4343400"/>
            <a:ext cx="4165252" cy="1663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prstClr val="white"/>
                </a:solidFill>
                <a:ea typeface="+mj-ea"/>
                <a:cs typeface="+mj-cs"/>
              </a:rPr>
              <a:t>Ashish Kumar (MSRI</a:t>
            </a:r>
            <a:r>
              <a:rPr lang="en-US" sz="3600" dirty="0" smtClean="0">
                <a:solidFill>
                  <a:prstClr val="white"/>
                </a:solidFill>
                <a:ea typeface="+mj-ea"/>
                <a:cs typeface="+mj-cs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 smtClean="0">
                <a:solidFill>
                  <a:prstClr val="white"/>
                </a:solidFill>
                <a:ea typeface="+mj-ea"/>
                <a:cs typeface="+mj-cs"/>
              </a:rPr>
              <a:t>Saurabh Goyal (IITD) </a:t>
            </a:r>
            <a:endParaRPr lang="en-US" sz="3600" dirty="0">
              <a:solidFill>
                <a:prstClr val="white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prstClr val="white"/>
                </a:solidFill>
                <a:ea typeface="+mj-ea"/>
                <a:cs typeface="+mj-cs"/>
              </a:rPr>
              <a:t>Manik Varma (MSRI)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50148" y="2286000"/>
            <a:ext cx="431765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prstClr val="white"/>
                </a:solidFill>
                <a:ea typeface="+mj-ea"/>
                <a:cs typeface="+mj-cs"/>
              </a:rPr>
              <a:t>A Compressed Tree Model</a:t>
            </a:r>
          </a:p>
        </p:txBody>
      </p:sp>
    </p:spTree>
    <p:extLst>
      <p:ext uri="{BB962C8B-B14F-4D97-AF65-F5344CB8AC3E}">
        <p14:creationId xmlns:p14="http://schemas.microsoft.com/office/powerpoint/2010/main" val="14661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Advantages of Tree Based Learning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Trees are general and can be used for 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Binary &amp; multi-class classification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Multi-label learning  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Regression 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Ranking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… 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Balanced trees have logarithmic prediction times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Efficient prediction in milliseconds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Lower energy consumption leading to longer lasting batteries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22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C4BE-660E-4477-BE7B-07C2E70A6D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400" y="989013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90464"/>
            <a:ext cx="9144000" cy="785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Bonsai – Key Ideas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071546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We design Bonsai to be a single, shallow, sparse tree with powerful nodes for accurate prediction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We reduce model size by learning Bonsai in a low-dimensional space into which all data is projected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 We jointly learn tree and projection parameters so as to maximize accuracy within the given budget</a:t>
            </a:r>
          </a:p>
        </p:txBody>
      </p:sp>
    </p:spTree>
    <p:extLst>
      <p:ext uri="{BB962C8B-B14F-4D97-AF65-F5344CB8AC3E}">
        <p14:creationId xmlns:p14="http://schemas.microsoft.com/office/powerpoint/2010/main" val="21854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 flipH="1" flipV="1">
            <a:off x="3595753" y="5787634"/>
            <a:ext cx="502976" cy="5153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214282" y="996933"/>
            <a:ext cx="8929718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464"/>
            <a:ext cx="9144000" cy="78581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Bonsai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052736"/>
            <a:ext cx="9144000" cy="55721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prstClr val="white"/>
                </a:solidFill>
              </a:rPr>
              <a:t> </a:t>
            </a:r>
            <a:endParaRPr lang="en-US" sz="3200" dirty="0">
              <a:solidFill>
                <a:prstClr val="white"/>
              </a:solidFill>
              <a:latin typeface="Cambria Math"/>
            </a:endParaRPr>
          </a:p>
          <a:p>
            <a:pPr>
              <a:spcBef>
                <a:spcPct val="0"/>
              </a:spcBef>
              <a:defRPr/>
            </a:pPr>
            <a:endParaRPr lang="en-US" sz="2400" dirty="0">
              <a:solidFill>
                <a:prstClr val="white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436071" y="5025215"/>
                <a:ext cx="4442217" cy="1355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whit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whit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𝐕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1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whit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𝐕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1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whit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𝐕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prstClr val="white"/>
                                              </a:solidFill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1" i="1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0" smtClean="0">
                                              <a:solidFill>
                                                <a:prstClr val="whit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sz="2400" b="1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071" y="5025215"/>
                <a:ext cx="4442217" cy="1355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124956" y="1100565"/>
            <a:ext cx="7926773" cy="5225622"/>
            <a:chOff x="1124956" y="1175178"/>
            <a:chExt cx="7926773" cy="5225622"/>
          </a:xfrm>
        </p:grpSpPr>
        <p:grpSp>
          <p:nvGrpSpPr>
            <p:cNvPr id="9" name="Group 8"/>
            <p:cNvGrpSpPr/>
            <p:nvPr/>
          </p:nvGrpSpPr>
          <p:grpSpPr>
            <a:xfrm>
              <a:off x="1219546" y="1175178"/>
              <a:ext cx="7832183" cy="5225622"/>
              <a:chOff x="1219546" y="1175178"/>
              <a:chExt cx="7832183" cy="522562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623383" y="2443038"/>
                <a:ext cx="23929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Sparse Projection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Z</a:t>
                </a:r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  <p:cxnSp>
            <p:nvCxnSpPr>
              <p:cNvPr id="59" name="Straight Arrow Connector 58"/>
              <p:cNvCxnSpPr>
                <a:stCxn id="91" idx="3"/>
                <a:endCxn id="26" idx="2"/>
              </p:cNvCxnSpPr>
              <p:nvPr/>
            </p:nvCxnSpPr>
            <p:spPr>
              <a:xfrm flipV="1">
                <a:off x="4418995" y="2429398"/>
                <a:ext cx="1512349" cy="453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4098729" y="1885961"/>
                <a:ext cx="4953000" cy="4514839"/>
                <a:chOff x="4191000" y="1809761"/>
                <a:chExt cx="4953000" cy="451483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426595" y="1809761"/>
                  <a:ext cx="4153581" cy="3486738"/>
                  <a:chOff x="3370517" y="2201250"/>
                  <a:chExt cx="5217465" cy="3596690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502123" y="2201250"/>
                    <a:ext cx="3300607" cy="1892054"/>
                    <a:chOff x="4502123" y="2201250"/>
                    <a:chExt cx="3300607" cy="1892054"/>
                  </a:xfrm>
                </p:grpSpPr>
                <p:cxnSp>
                  <p:nvCxnSpPr>
                    <p:cNvPr id="17" name="Straight Arrow Connector 16"/>
                    <p:cNvCxnSpPr>
                      <a:stCxn id="26" idx="5"/>
                      <a:endCxn id="127" idx="0"/>
                    </p:cNvCxnSpPr>
                    <p:nvPr/>
                  </p:nvCxnSpPr>
                  <p:spPr>
                    <a:xfrm>
                      <a:off x="6587459" y="3158209"/>
                      <a:ext cx="1215271" cy="93509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>
                      <a:stCxn id="26" idx="3"/>
                      <a:endCxn id="125" idx="0"/>
                    </p:cNvCxnSpPr>
                    <p:nvPr/>
                  </p:nvCxnSpPr>
                  <p:spPr>
                    <a:xfrm flipH="1">
                      <a:off x="4502123" y="3158209"/>
                      <a:ext cx="1082221" cy="899419"/>
                    </a:xfrm>
                    <a:prstGeom prst="straightConnector1">
                      <a:avLst/>
                    </a:prstGeom>
                    <a:ln w="63500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376592" y="2201250"/>
                      <a:ext cx="1418619" cy="1121147"/>
                    </a:xfrm>
                    <a:prstGeom prst="ellipse">
                      <a:avLst/>
                    </a:prstGeom>
                    <a:solidFill>
                      <a:schemeClr val="accent5">
                        <a:lumMod val="50000"/>
                      </a:schemeClr>
                    </a:solidFill>
                    <a:ln w="508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>
                        <a:solidFill>
                          <a:prstClr val="white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Title 1"/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5394226" y="2306710"/>
                          <a:ext cx="1503820" cy="699864"/>
                        </a:xfrm>
                        <a:prstGeom prst="rect">
                          <a:avLst/>
                        </a:prstGeom>
                      </p:spPr>
                      <p:txBody>
                        <a:bodyPr vert="horz" lIns="91440" tIns="45720" rIns="91440" bIns="45720" rtlCol="0" anchor="t" anchorCtr="0">
                          <a:noAutofit/>
                        </a:bodyPr>
                        <a:lstStyle/>
                        <a:p>
                          <a:pPr algn="ctr">
                            <a:spcBef>
                              <a:spcPct val="0"/>
                            </a:spcBef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i="1" dirty="0">
                            <a:solidFill>
                              <a:prstClr val="white"/>
                            </a:solidFill>
                            <a:latin typeface="Cambria Math"/>
                          </a:endParaRPr>
                        </a:p>
                        <a:p>
                          <a:pPr algn="ctr">
                            <a:spcBef>
                              <a:spcPct val="0"/>
                            </a:spcBef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solidFill>
                                          <a:prstClr val="white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1" i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sz="220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6" name="Title 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94226" y="2306710"/>
                          <a:ext cx="1503820" cy="699864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508" b="-1531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9" name="Title 1"/>
                    <p:cNvSpPr txBox="1">
                      <a:spLocks/>
                    </p:cNvSpPr>
                    <p:nvPr/>
                  </p:nvSpPr>
                  <p:spPr>
                    <a:xfrm>
                      <a:off x="4549987" y="3106025"/>
                      <a:ext cx="586136" cy="196551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 anchorCtr="0"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sz="1600" dirty="0">
                          <a:solidFill>
                            <a:prstClr val="white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20" name="Title 1"/>
                    <p:cNvSpPr txBox="1">
                      <a:spLocks/>
                    </p:cNvSpPr>
                    <p:nvPr/>
                  </p:nvSpPr>
                  <p:spPr>
                    <a:xfrm>
                      <a:off x="7007694" y="3156249"/>
                      <a:ext cx="729073" cy="196551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 anchorCtr="0"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sz="1600" dirty="0">
                          <a:solidFill>
                            <a:prstClr val="white"/>
                          </a:solidFill>
                        </a:rPr>
                        <a:t>No</a:t>
                      </a:r>
                    </a:p>
                  </p:txBody>
                </p:sp>
              </p:grp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370517" y="5043323"/>
                    <a:ext cx="5217465" cy="754617"/>
                    <a:chOff x="3370517" y="5043323"/>
                    <a:chExt cx="5217465" cy="754617"/>
                  </a:xfrm>
                </p:grpSpPr>
                <p:cxnSp>
                  <p:nvCxnSpPr>
                    <p:cNvPr id="25" name="Straight Arrow Connector 24"/>
                    <p:cNvCxnSpPr>
                      <a:stCxn id="127" idx="5"/>
                      <a:endCxn id="163" idx="0"/>
                    </p:cNvCxnSpPr>
                    <p:nvPr/>
                  </p:nvCxnSpPr>
                  <p:spPr>
                    <a:xfrm>
                      <a:off x="8314021" y="5048548"/>
                      <a:ext cx="273961" cy="709473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stCxn id="127" idx="3"/>
                    </p:cNvCxnSpPr>
                    <p:nvPr/>
                  </p:nvCxnSpPr>
                  <p:spPr>
                    <a:xfrm flipH="1">
                      <a:off x="6933886" y="5048548"/>
                      <a:ext cx="357552" cy="749392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>
                      <a:stCxn id="125" idx="5"/>
                      <a:endCxn id="159" idx="0"/>
                    </p:cNvCxnSpPr>
                    <p:nvPr/>
                  </p:nvCxnSpPr>
                  <p:spPr>
                    <a:xfrm>
                      <a:off x="5017828" y="5043323"/>
                      <a:ext cx="315755" cy="74356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>
                      <a:stCxn id="125" idx="3"/>
                      <a:endCxn id="157" idx="0"/>
                    </p:cNvCxnSpPr>
                    <p:nvPr/>
                  </p:nvCxnSpPr>
                  <p:spPr>
                    <a:xfrm flipH="1">
                      <a:off x="3706384" y="5043323"/>
                      <a:ext cx="280033" cy="714697"/>
                    </a:xfrm>
                    <a:prstGeom prst="straightConnector1">
                      <a:avLst/>
                    </a:prstGeom>
                    <a:ln w="63500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itle 1"/>
                    <p:cNvSpPr txBox="1">
                      <a:spLocks/>
                    </p:cNvSpPr>
                    <p:nvPr/>
                  </p:nvSpPr>
                  <p:spPr>
                    <a:xfrm>
                      <a:off x="3370517" y="5058182"/>
                      <a:ext cx="609646" cy="210049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 anchorCtr="0"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sz="1600" dirty="0">
                          <a:solidFill>
                            <a:prstClr val="white"/>
                          </a:solidFill>
                        </a:rPr>
                        <a:t>Yes</a:t>
                      </a:r>
                    </a:p>
                  </p:txBody>
                </p:sp>
                <p:sp>
                  <p:nvSpPr>
                    <p:cNvPr id="37" name="Title 1"/>
                    <p:cNvSpPr txBox="1">
                      <a:spLocks/>
                    </p:cNvSpPr>
                    <p:nvPr/>
                  </p:nvSpPr>
                  <p:spPr>
                    <a:xfrm>
                      <a:off x="4968867" y="5054710"/>
                      <a:ext cx="687110" cy="210048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 anchorCtr="0">
                      <a:noAutofit/>
                    </a:bodyPr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en-US" sz="1600" dirty="0">
                          <a:solidFill>
                            <a:prstClr val="white"/>
                          </a:solidFill>
                        </a:rPr>
                        <a:t>No</a:t>
                      </a:r>
                    </a:p>
                  </p:txBody>
                </p:sp>
              </p:grp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91000" y="3609388"/>
                  <a:ext cx="4953000" cy="2715212"/>
                  <a:chOff x="4191000" y="3609388"/>
                  <a:chExt cx="4953000" cy="2715212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4746853" y="3609388"/>
                    <a:ext cx="1161208" cy="1119512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4784894" y="3730585"/>
                        <a:ext cx="1172665" cy="678469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sz="2200" b="1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sz="2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20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4894" y="3730585"/>
                        <a:ext cx="1172665" cy="678469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l="-260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7" name="Oval 126"/>
                  <p:cNvSpPr/>
                  <p:nvPr/>
                </p:nvSpPr>
                <p:spPr>
                  <a:xfrm>
                    <a:off x="7379409" y="3643974"/>
                    <a:ext cx="1151268" cy="1084926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7428908" y="3730925"/>
                        <a:ext cx="1151268" cy="678469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prstClr val="white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acc>
                                <m:accPr>
                                  <m:chr m:val="̂"/>
                                  <m:ctrlPr>
                                    <a:rPr lang="en-US" sz="2200" b="1" i="1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sz="2200" i="1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200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6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8908" y="3730925"/>
                        <a:ext cx="1151268" cy="678469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3191" b="-153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7" name="Oval 156"/>
                  <p:cNvSpPr/>
                  <p:nvPr/>
                </p:nvSpPr>
                <p:spPr>
                  <a:xfrm>
                    <a:off x="4191000" y="5257800"/>
                    <a:ext cx="1005952" cy="1038813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4211103" y="5540208"/>
                        <a:ext cx="1029292" cy="479592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1103" y="5540208"/>
                        <a:ext cx="1029292" cy="47959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9" name="Oval 158"/>
                  <p:cNvSpPr/>
                  <p:nvPr/>
                </p:nvSpPr>
                <p:spPr>
                  <a:xfrm>
                    <a:off x="5486400" y="5285787"/>
                    <a:ext cx="1005952" cy="1038813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726156" y="5257800"/>
                    <a:ext cx="1005952" cy="1038813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8077200" y="5257800"/>
                    <a:ext cx="1005952" cy="1038813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prstClr val="white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5486400" y="5540208"/>
                        <a:ext cx="1029292" cy="479592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5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86400" y="5540208"/>
                        <a:ext cx="1029292" cy="47959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6781800" y="5540208"/>
                        <a:ext cx="1029292" cy="479592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6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5540208"/>
                        <a:ext cx="1029292" cy="47959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7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8114708" y="5540208"/>
                        <a:ext cx="1029292" cy="479592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t" anchorCtr="0">
                        <a:noAutofit/>
                      </a:bodyPr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200" i="1" smtClean="0">
                                  <a:solidFill>
                                    <a:prstClr val="white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prstClr val="whit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200" i="1" dirty="0">
                          <a:solidFill>
                            <a:prstClr val="white"/>
                          </a:solidFill>
                          <a:latin typeface="Cambria Math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7" name="Title 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4708" y="5540208"/>
                        <a:ext cx="1029292" cy="47959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6" name="Group 65"/>
              <p:cNvGrpSpPr/>
              <p:nvPr/>
            </p:nvGrpSpPr>
            <p:grpSpPr>
              <a:xfrm>
                <a:off x="2057400" y="1175178"/>
                <a:ext cx="1413437" cy="1053495"/>
                <a:chOff x="2170774" y="1309278"/>
                <a:chExt cx="1413437" cy="1053495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70774" y="1309278"/>
                  <a:ext cx="1413437" cy="1053495"/>
                </a:xfrm>
                <a:prstGeom prst="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286000" y="1429741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438400" y="1899436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287487" y="1734541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743200" y="2128036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287487" y="1447800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71800" y="1734541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287487" y="2133600"/>
                  <a:ext cx="141513" cy="157964"/>
                </a:xfrm>
                <a:prstGeom prst="rect">
                  <a:avLst/>
                </a:prstGeom>
                <a:solidFill>
                  <a:srgbClr val="FFF907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>
                <a:endCxn id="91" idx="1"/>
              </p:cNvCxnSpPr>
              <p:nvPr/>
            </p:nvCxnSpPr>
            <p:spPr>
              <a:xfrm>
                <a:off x="1623383" y="2429399"/>
                <a:ext cx="2443960" cy="453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/>
              <p:cNvGrpSpPr/>
              <p:nvPr/>
            </p:nvGrpSpPr>
            <p:grpSpPr>
              <a:xfrm>
                <a:off x="4067343" y="1638700"/>
                <a:ext cx="351652" cy="1590463"/>
                <a:chOff x="4066425" y="1628365"/>
                <a:chExt cx="351652" cy="1590463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4066425" y="1628365"/>
                  <a:ext cx="351652" cy="1590463"/>
                </a:xfrm>
                <a:prstGeom prst="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4183522" y="1753975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180506" y="2041823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4184536" y="2353721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180506" y="2652303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180506" y="2925143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1219546" y="1310823"/>
                <a:ext cx="381000" cy="2198715"/>
                <a:chOff x="1254912" y="1349067"/>
                <a:chExt cx="381000" cy="2198715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1254912" y="1349067"/>
                  <a:ext cx="381000" cy="2198715"/>
                  <a:chOff x="304800" y="1295400"/>
                  <a:chExt cx="381000" cy="1990252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4800" y="1295400"/>
                    <a:ext cx="381000" cy="1990252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  <a:alpha val="0"/>
                    </a:schemeClr>
                  </a:solidFill>
                  <a:ln w="508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417112" y="1443530"/>
                    <a:ext cx="141513" cy="157964"/>
                  </a:xfrm>
                  <a:prstGeom prst="rect">
                    <a:avLst/>
                  </a:prstGeom>
                  <a:solidFill>
                    <a:srgbClr val="FF1D1D"/>
                  </a:solidFill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1373317" y="1787841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373317" y="2397441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373317" y="2702241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374655" y="2983372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373317" y="2092641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1371600" y="3271036"/>
                  <a:ext cx="141513" cy="157964"/>
                </a:xfrm>
                <a:prstGeom prst="rect">
                  <a:avLst/>
                </a:prstGeom>
                <a:solidFill>
                  <a:srgbClr val="FF1D1D"/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041633" y="3293628"/>
                  <a:ext cx="4154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400" b="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633" y="3293628"/>
                  <a:ext cx="415498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5263" r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itle 1"/>
                <p:cNvSpPr txBox="1">
                  <a:spLocks/>
                </p:cNvSpPr>
                <p:nvPr/>
              </p:nvSpPr>
              <p:spPr>
                <a:xfrm>
                  <a:off x="1124956" y="3509659"/>
                  <a:ext cx="555315" cy="57303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itl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956" y="3509659"/>
                  <a:ext cx="555315" cy="57303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38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65894</TotalTime>
  <Words>457</Words>
  <Application>Microsoft Macintosh PowerPoint</Application>
  <PresentationFormat>On-screen Show (4:3)</PresentationFormat>
  <Paragraphs>200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Bonsai</vt:lpstr>
      <vt:lpstr>PowerPoint Presentation</vt:lpstr>
      <vt:lpstr>PowerPoint Presentation</vt:lpstr>
      <vt:lpstr>Bonsai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MKL NIPS Spotlight</dc:title>
  <dc:creator>Manik</dc:creator>
  <cp:lastModifiedBy>Microsoft Office User</cp:lastModifiedBy>
  <cp:revision>3731</cp:revision>
  <dcterms:created xsi:type="dcterms:W3CDTF">2009-10-17T05:14:48Z</dcterms:created>
  <dcterms:modified xsi:type="dcterms:W3CDTF">2017-08-29T08:46:56Z</dcterms:modified>
</cp:coreProperties>
</file>