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9"/>
  </p:notesMasterIdLst>
  <p:sldIdLst>
    <p:sldId id="1138" r:id="rId2"/>
    <p:sldId id="1147" r:id="rId3"/>
    <p:sldId id="1162" r:id="rId4"/>
    <p:sldId id="1163" r:id="rId5"/>
    <p:sldId id="1164" r:id="rId6"/>
    <p:sldId id="1165" r:id="rId7"/>
    <p:sldId id="116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FF31A1-A9CB-41E4-BAE4-D112F6126F81}">
          <p14:sldIdLst>
            <p14:sldId id="1138"/>
            <p14:sldId id="1147"/>
            <p14:sldId id="1162"/>
            <p14:sldId id="1163"/>
            <p14:sldId id="1164"/>
            <p14:sldId id="1165"/>
            <p14:sldId id="11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ik Varma" initials="MV" lastIdx="1" clrIdx="0">
    <p:extLst/>
  </p:cmAuthor>
  <p:cmAuthor id="2" name="Aditya Kusupati" initials="AK" lastIdx="6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ACC6"/>
    <a:srgbClr val="00FF00"/>
    <a:srgbClr val="7F7F00"/>
    <a:srgbClr val="357F68"/>
    <a:srgbClr val="000000"/>
    <a:srgbClr val="0000FF"/>
    <a:srgbClr val="8D75AB"/>
    <a:srgbClr val="3276C8"/>
    <a:srgbClr val="215968"/>
    <a:srgbClr val="F5E4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866" autoAdjust="0"/>
    <p:restoredTop sz="95694" autoAdjust="0"/>
  </p:normalViewPr>
  <p:slideViewPr>
    <p:cSldViewPr>
      <p:cViewPr varScale="1">
        <p:scale>
          <a:sx n="103" d="100"/>
          <a:sy n="103" d="100"/>
        </p:scale>
        <p:origin x="31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520"/>
    </p:cViewPr>
  </p:outlin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100" d="100"/>
        <a:sy n="100" d="100"/>
      </p:scale>
      <p:origin x="0" y="-130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Relationship Id="rId2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lang="en-US"/>
            </a:pPr>
            <a:r>
              <a:rPr lang="en-US" sz="2400" dirty="0">
                <a:solidFill>
                  <a:schemeClr val="bg1"/>
                </a:solidFill>
              </a:rPr>
              <a:t>Accuracy (%)</a:t>
            </a:r>
          </a:p>
        </c:rich>
      </c:tx>
      <c:layout>
        <c:manualLayout>
          <c:xMode val="edge"/>
          <c:yMode val="edge"/>
          <c:x val="0.408856914091165"/>
          <c:y val="0.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0894029240749316"/>
          <c:y val="0.124099288782559"/>
          <c:w val="0.895235565527095"/>
          <c:h val="0.40314539907386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Bonsai</c:v>
                </c:pt>
              </c:strCache>
            </c:strRef>
          </c:tx>
          <c:spPr>
            <a:solidFill>
              <a:srgbClr val="FE00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RTWhale-2</c:v>
                </c:pt>
                <c:pt idx="1">
                  <c:v>Chars4K-62</c:v>
                </c:pt>
                <c:pt idx="2">
                  <c:v>Chars4K-2</c:v>
                </c:pt>
                <c:pt idx="3">
                  <c:v>WARD-2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61.74</c:v>
                </c:pt>
                <c:pt idx="1">
                  <c:v>58.59</c:v>
                </c:pt>
                <c:pt idx="2">
                  <c:v>76.66999999999998</c:v>
                </c:pt>
                <c:pt idx="3">
                  <c:v>96.89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78B-4E66-8120-7E5E4BBFD60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GBDT</c:v>
                </c:pt>
              </c:strCache>
            </c:strRef>
          </c:tx>
          <c:spPr>
            <a:solidFill>
              <a:srgbClr val="0000FF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RTWhale-2</c:v>
                </c:pt>
                <c:pt idx="1">
                  <c:v>Chars4K-62</c:v>
                </c:pt>
                <c:pt idx="2">
                  <c:v>Chars4K-2</c:v>
                </c:pt>
                <c:pt idx="3">
                  <c:v>WARD-2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56.95</c:v>
                </c:pt>
                <c:pt idx="1">
                  <c:v>43.34</c:v>
                </c:pt>
                <c:pt idx="2">
                  <c:v>72.38</c:v>
                </c:pt>
                <c:pt idx="3">
                  <c:v>97.77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778B-4E66-8120-7E5E4BBFD60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kNN</c:v>
                </c:pt>
              </c:strCache>
            </c:strRef>
          </c:tx>
          <c:spPr>
            <a:solidFill>
              <a:srgbClr val="BF420C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RTWhale-2</c:v>
                </c:pt>
                <c:pt idx="1">
                  <c:v>Chars4K-62</c:v>
                </c:pt>
                <c:pt idx="2">
                  <c:v>Chars4K-2</c:v>
                </c:pt>
                <c:pt idx="3">
                  <c:v>WARD-2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51.75</c:v>
                </c:pt>
                <c:pt idx="1">
                  <c:v>39.32</c:v>
                </c:pt>
                <c:pt idx="2">
                  <c:v>67.28</c:v>
                </c:pt>
                <c:pt idx="3">
                  <c:v>94.98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778B-4E66-8120-7E5E4BBFD60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RBF-SVM</c:v>
                </c:pt>
              </c:strCache>
            </c:strRef>
          </c:tx>
          <c:spPr>
            <a:solidFill>
              <a:srgbClr val="357F68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RTWhale-2</c:v>
                </c:pt>
                <c:pt idx="1">
                  <c:v>Chars4K-62</c:v>
                </c:pt>
                <c:pt idx="2">
                  <c:v>Chars4K-2</c:v>
                </c:pt>
                <c:pt idx="3">
                  <c:v>WARD-2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53.82</c:v>
                </c:pt>
                <c:pt idx="1">
                  <c:v>48.04</c:v>
                </c:pt>
                <c:pt idx="2">
                  <c:v>75.6</c:v>
                </c:pt>
                <c:pt idx="3">
                  <c:v>96.42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778B-4E66-8120-7E5E4BBFD60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Neural Net</c:v>
                </c:pt>
              </c:strCache>
            </c:strRef>
          </c:tx>
          <c:spPr>
            <a:solidFill>
              <a:srgbClr val="F5E40B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RTWhale-2</c:v>
                </c:pt>
                <c:pt idx="1">
                  <c:v>Chars4K-62</c:v>
                </c:pt>
                <c:pt idx="2">
                  <c:v>Chars4K-2</c:v>
                </c:pt>
                <c:pt idx="3">
                  <c:v>WARD-2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52.26</c:v>
                </c:pt>
                <c:pt idx="1">
                  <c:v>55.35</c:v>
                </c:pt>
                <c:pt idx="2">
                  <c:v>72.53</c:v>
                </c:pt>
                <c:pt idx="3">
                  <c:v>92.75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778B-4E66-8120-7E5E4BBFD6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0030336"/>
        <c:axId val="-2119870688"/>
      </c:barChart>
      <c:catAx>
        <c:axId val="-21200303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bg1"/>
                </a:solidFill>
                <a:effectLst>
                  <a:outerShdw sx="1000" sy="1000" algn="ctr" rotWithShape="0">
                    <a:schemeClr val="bg1"/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9870688"/>
        <c:crosses val="autoZero"/>
        <c:auto val="1"/>
        <c:lblAlgn val="ctr"/>
        <c:lblOffset val="1"/>
        <c:noMultiLvlLbl val="0"/>
      </c:catAx>
      <c:valAx>
        <c:axId val="-2119870688"/>
        <c:scaling>
          <c:orientation val="minMax"/>
          <c:max val="100.0"/>
          <c:min val="3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0030336"/>
        <c:crosses val="autoZero"/>
        <c:crossBetween val="between"/>
        <c:majorUnit val="30.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lang="en-US"/>
            </a:pPr>
            <a:r>
              <a:rPr lang="en-US" sz="2400" dirty="0">
                <a:solidFill>
                  <a:schemeClr val="bg1"/>
                </a:solidFill>
              </a:rPr>
              <a:t>Model Size</a:t>
            </a:r>
            <a:r>
              <a:rPr lang="en-US" sz="2400" baseline="0" dirty="0">
                <a:solidFill>
                  <a:schemeClr val="bg1"/>
                </a:solidFill>
              </a:rPr>
              <a:t> (KB)</a:t>
            </a:r>
            <a:endParaRPr lang="en-US" sz="2400" dirty="0">
              <a:solidFill>
                <a:schemeClr val="bg1"/>
              </a:solidFill>
            </a:endParaRPr>
          </a:p>
        </c:rich>
      </c:tx>
      <c:layout>
        <c:manualLayout>
          <c:xMode val="edge"/>
          <c:yMode val="edge"/>
          <c:x val="0.408856914091165"/>
          <c:y val="0.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0894029240749316"/>
          <c:y val="0.195013815672767"/>
          <c:w val="0.895235565527095"/>
          <c:h val="0.514309841320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Bonsai</c:v>
                </c:pt>
              </c:strCache>
            </c:strRef>
          </c:tx>
          <c:spPr>
            <a:solidFill>
              <a:srgbClr val="FE00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RTWhale-2</c:v>
                </c:pt>
                <c:pt idx="1">
                  <c:v>Chars4K-62</c:v>
                </c:pt>
                <c:pt idx="2">
                  <c:v>Chars4K-2</c:v>
                </c:pt>
                <c:pt idx="3">
                  <c:v>WARD-2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1.32</c:v>
                </c:pt>
                <c:pt idx="1">
                  <c:v>101.0</c:v>
                </c:pt>
                <c:pt idx="2">
                  <c:v>12.92</c:v>
                </c:pt>
                <c:pt idx="3">
                  <c:v>16.0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78B-4E66-8120-7E5E4BBFD60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GBDT</c:v>
                </c:pt>
              </c:strCache>
            </c:strRef>
          </c:tx>
          <c:spPr>
            <a:solidFill>
              <a:srgbClr val="0000FF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RTWhale-2</c:v>
                </c:pt>
                <c:pt idx="1">
                  <c:v>Chars4K-62</c:v>
                </c:pt>
                <c:pt idx="2">
                  <c:v>Chars4K-2</c:v>
                </c:pt>
                <c:pt idx="3">
                  <c:v>WARD-2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1172.0</c:v>
                </c:pt>
                <c:pt idx="1">
                  <c:v>9687.0</c:v>
                </c:pt>
                <c:pt idx="2">
                  <c:v>625.0</c:v>
                </c:pt>
                <c:pt idx="3">
                  <c:v>1172.0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778B-4E66-8120-7E5E4BBFD60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kNN</c:v>
                </c:pt>
              </c:strCache>
            </c:strRef>
          </c:tx>
          <c:spPr>
            <a:solidFill>
              <a:srgbClr val="BF420C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RTWhale-2</c:v>
                </c:pt>
                <c:pt idx="1">
                  <c:v>Chars4K-62</c:v>
                </c:pt>
                <c:pt idx="2">
                  <c:v>Chars4K-2</c:v>
                </c:pt>
                <c:pt idx="3">
                  <c:v>WARD-2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41133.0</c:v>
                </c:pt>
                <c:pt idx="1">
                  <c:v>6833.0</c:v>
                </c:pt>
                <c:pt idx="2">
                  <c:v>6870.0</c:v>
                </c:pt>
                <c:pt idx="3">
                  <c:v>17590.0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778B-4E66-8120-7E5E4BBFD60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RBF-SVM</c:v>
                </c:pt>
              </c:strCache>
            </c:strRef>
          </c:tx>
          <c:spPr>
            <a:solidFill>
              <a:srgbClr val="357F68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RTWhale-2</c:v>
                </c:pt>
                <c:pt idx="1">
                  <c:v>Chars4K-62</c:v>
                </c:pt>
                <c:pt idx="2">
                  <c:v>Chars4K-2</c:v>
                </c:pt>
                <c:pt idx="3">
                  <c:v>WARD-2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39905.0</c:v>
                </c:pt>
                <c:pt idx="1">
                  <c:v>7738.0</c:v>
                </c:pt>
                <c:pt idx="2">
                  <c:v>6062.0</c:v>
                </c:pt>
                <c:pt idx="3">
                  <c:v>7222.0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778B-4E66-8120-7E5E4BBFD60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Neural Net</c:v>
                </c:pt>
              </c:strCache>
            </c:strRef>
          </c:tx>
          <c:spPr>
            <a:solidFill>
              <a:srgbClr val="F5E40B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RTWhale-2</c:v>
                </c:pt>
                <c:pt idx="1">
                  <c:v>Chars4K-62</c:v>
                </c:pt>
                <c:pt idx="2">
                  <c:v>Chars4K-2</c:v>
                </c:pt>
                <c:pt idx="3">
                  <c:v>WARD-2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3910.0</c:v>
                </c:pt>
                <c:pt idx="1">
                  <c:v>1266.0</c:v>
                </c:pt>
                <c:pt idx="2">
                  <c:v>314.0</c:v>
                </c:pt>
                <c:pt idx="3">
                  <c:v>3914.0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778B-4E66-8120-7E5E4BBFD6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1467312"/>
        <c:axId val="-2115307168"/>
      </c:barChart>
      <c:catAx>
        <c:axId val="-21214673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bg1"/>
                </a:solidFill>
                <a:effectLst>
                  <a:outerShdw sx="1000" sy="1000" algn="ctr" rotWithShape="0">
                    <a:schemeClr val="bg1"/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5307168"/>
        <c:crosses val="autoZero"/>
        <c:auto val="1"/>
        <c:lblAlgn val="ctr"/>
        <c:lblOffset val="1"/>
        <c:noMultiLvlLbl val="0"/>
      </c:catAx>
      <c:valAx>
        <c:axId val="-2115307168"/>
        <c:scaling>
          <c:logBase val="2.0"/>
          <c:orientation val="minMax"/>
          <c:max val="1.048576E6"/>
          <c:min val="1.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-2121467312"/>
        <c:crosses val="autoZero"/>
        <c:crossBetween val="between"/>
        <c:majorUnit val="1024.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837149100143375"/>
          <c:y val="0.211392049905232"/>
          <c:w val="0.895235565527095"/>
          <c:h val="0.4516631854599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Bonsai</c:v>
                </c:pt>
              </c:strCache>
            </c:strRef>
          </c:tx>
          <c:spPr>
            <a:solidFill>
              <a:srgbClr val="FE000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Eye-2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2.64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78B-4E66-8120-7E5E4BBFD60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Linear</c:v>
                </c:pt>
              </c:strCache>
            </c:strRef>
          </c:tx>
          <c:spPr>
            <a:solidFill>
              <a:srgbClr val="0000FF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Eye-2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3.72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778B-4E66-8120-7E5E4BBFD60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LDKL</c:v>
                </c:pt>
              </c:strCache>
            </c:strRef>
          </c:tx>
          <c:spPr>
            <a:solidFill>
              <a:srgbClr val="357F68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Eye-2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3.89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778B-4E66-8120-7E5E4BBFD60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NeuralNet</c:v>
                </c:pt>
              </c:strCache>
            </c:strRef>
          </c:tx>
          <c:spPr>
            <a:solidFill>
              <a:srgbClr val="7F7F00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Eye-2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3.81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778B-4E66-8120-7E5E4BBFD60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Cloud-GBDT</c:v>
                </c:pt>
              </c:strCache>
            </c:strRef>
          </c:tx>
          <c:spPr>
            <a:solidFill>
              <a:srgbClr val="00FF00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Eye-2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1311.95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61B-4766-B063-16B43D4CE4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3037120"/>
        <c:axId val="-2120993024"/>
      </c:barChart>
      <c:catAx>
        <c:axId val="-21130371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120993024"/>
        <c:crosses val="autoZero"/>
        <c:auto val="1"/>
        <c:lblAlgn val="ctr"/>
        <c:lblOffset val="1"/>
        <c:noMultiLvlLbl val="0"/>
      </c:catAx>
      <c:valAx>
        <c:axId val="-2120993024"/>
        <c:scaling>
          <c:orientation val="minMax"/>
          <c:max val="5.0"/>
          <c:min val="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lang="en-US" sz="3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3037120"/>
        <c:crosses val="autoZero"/>
        <c:crossBetween val="between"/>
        <c:majorUnit val="2.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837149100143375"/>
          <c:y val="0.211392049905232"/>
          <c:w val="0.895235565527095"/>
          <c:h val="0.4516631854599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Bonsai</c:v>
                </c:pt>
              </c:strCache>
            </c:strRef>
          </c:tx>
          <c:spPr>
            <a:solidFill>
              <a:srgbClr val="FE000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Eye-2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10.75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78B-4E66-8120-7E5E4BBFD60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Linear</c:v>
                </c:pt>
              </c:strCache>
            </c:strRef>
          </c:tx>
          <c:spPr>
            <a:solidFill>
              <a:srgbClr val="0000FF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Eye-2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15.13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778B-4E66-8120-7E5E4BBFD60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LDKL</c:v>
                </c:pt>
              </c:strCache>
            </c:strRef>
          </c:tx>
          <c:spPr>
            <a:solidFill>
              <a:srgbClr val="357F68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Eye-2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15.8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778B-4E66-8120-7E5E4BBFD60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NeuralNet</c:v>
                </c:pt>
              </c:strCache>
            </c:strRef>
          </c:tx>
          <c:spPr>
            <a:solidFill>
              <a:srgbClr val="7F7F00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Eye-2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15.48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778B-4E66-8120-7E5E4BBFD60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Cloud-GBDT</c:v>
                </c:pt>
              </c:strCache>
            </c:strRef>
          </c:tx>
          <c:spPr>
            <a:solidFill>
              <a:srgbClr val="00FF00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Eye-2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2186.59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6F2-4210-B38C-1FF14A9AA6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76562160"/>
        <c:axId val="1576411520"/>
      </c:barChart>
      <c:catAx>
        <c:axId val="15765621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576411520"/>
        <c:crosses val="autoZero"/>
        <c:auto val="1"/>
        <c:lblAlgn val="ctr"/>
        <c:lblOffset val="1"/>
        <c:noMultiLvlLbl val="0"/>
      </c:catAx>
      <c:valAx>
        <c:axId val="1576411520"/>
        <c:scaling>
          <c:orientation val="minMax"/>
          <c:max val="18.0"/>
          <c:min val="4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lang="en-US" sz="3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6562160"/>
        <c:crosses val="autoZero"/>
        <c:crossBetween val="between"/>
        <c:majorUnit val="6.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837149100143375"/>
          <c:y val="0.211392049905232"/>
          <c:w val="0.895235565527095"/>
          <c:h val="0.4516631854599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Bonsai</c:v>
                </c:pt>
              </c:strCache>
            </c:strRef>
          </c:tx>
          <c:spPr>
            <a:solidFill>
              <a:srgbClr val="FE000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Eye-2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88.78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78B-4E66-8120-7E5E4BBFD60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Linear</c:v>
                </c:pt>
              </c:strCache>
            </c:strRef>
          </c:tx>
          <c:spPr>
            <a:solidFill>
              <a:srgbClr val="BF420C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00FF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373-4D99-BF88-0068FB5B9A5A}"/>
              </c:ext>
            </c:extLst>
          </c:dPt>
          <c:cat>
            <c:strRef>
              <c:f>Sheet1!$A$2</c:f>
              <c:strCache>
                <c:ptCount val="1"/>
                <c:pt idx="0">
                  <c:v>Eye-2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80.1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778B-4E66-8120-7E5E4BBFD60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LDKL</c:v>
                </c:pt>
              </c:strCache>
            </c:strRef>
          </c:tx>
          <c:spPr>
            <a:solidFill>
              <a:srgbClr val="357F68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Eye-2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66.33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778B-4E66-8120-7E5E4BBFD60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NeuralNet</c:v>
                </c:pt>
              </c:strCache>
            </c:strRef>
          </c:tx>
          <c:spPr>
            <a:solidFill>
              <a:srgbClr val="7F7F00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Eye-2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80.45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778B-4E66-8120-7E5E4BBFD60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Cloud-GBDT</c:v>
                </c:pt>
              </c:strCache>
            </c:strRef>
          </c:tx>
          <c:spPr>
            <a:solidFill>
              <a:srgbClr val="00FF00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Eye-2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84.17999999999999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B373-4D99-BF88-0068FB5B9A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1152512"/>
        <c:axId val="-2111154128"/>
      </c:barChart>
      <c:catAx>
        <c:axId val="-21111525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11154128"/>
        <c:crosses val="autoZero"/>
        <c:auto val="1"/>
        <c:lblAlgn val="ctr"/>
        <c:lblOffset val="1"/>
        <c:noMultiLvlLbl val="0"/>
      </c:catAx>
      <c:valAx>
        <c:axId val="-2111154128"/>
        <c:scaling>
          <c:orientation val="minMax"/>
          <c:min val="75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lang="en-US" sz="3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1152512"/>
        <c:crosses val="autoZero"/>
        <c:crossBetween val="between"/>
        <c:majorUnit val="5.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837149100143375"/>
          <c:y val="0.211392049905232"/>
          <c:w val="0.895235565527095"/>
          <c:h val="0.4516631854599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Bonsai</c:v>
                </c:pt>
              </c:strCache>
            </c:strRef>
          </c:tx>
          <c:spPr>
            <a:solidFill>
              <a:srgbClr val="FE000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RTWhale-2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1.29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78B-4E66-8120-7E5E4BBFD60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Linear</c:v>
                </c:pt>
              </c:strCache>
            </c:strRef>
          </c:tx>
          <c:spPr>
            <a:solidFill>
              <a:srgbClr val="0000FF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RTWhale-2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1.15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778B-4E66-8120-7E5E4BBFD60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LDKL</c:v>
                </c:pt>
              </c:strCache>
            </c:strRef>
          </c:tx>
          <c:spPr>
            <a:solidFill>
              <a:srgbClr val="357F68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RTWhale-2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1.52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778B-4E66-8120-7E5E4BBFD60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NeuralNet</c:v>
                </c:pt>
              </c:strCache>
            </c:strRef>
          </c:tx>
          <c:spPr>
            <a:solidFill>
              <a:srgbClr val="7F7F00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RTWhale-2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2.18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778B-4E66-8120-7E5E4BBFD60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Cloud-GBDT</c:v>
                </c:pt>
              </c:strCache>
            </c:strRef>
          </c:tx>
          <c:spPr>
            <a:solidFill>
              <a:srgbClr val="00FF00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RTWhale-2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312.76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371-49F1-B7AA-00CBAB69FE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3173456"/>
        <c:axId val="-2123175344"/>
      </c:barChart>
      <c:catAx>
        <c:axId val="-212317345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123175344"/>
        <c:crosses val="autoZero"/>
        <c:auto val="1"/>
        <c:lblAlgn val="ctr"/>
        <c:lblOffset val="1"/>
        <c:noMultiLvlLbl val="0"/>
      </c:catAx>
      <c:valAx>
        <c:axId val="-2123175344"/>
        <c:scaling>
          <c:orientation val="minMax"/>
          <c:max val="3.0"/>
          <c:min val="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lang="en-US" sz="3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3173456"/>
        <c:crosses val="autoZero"/>
        <c:crossBetween val="between"/>
        <c:majorUnit val="1.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5564709884498"/>
          <c:y val="0.211391991517394"/>
          <c:w val="0.895235565527095"/>
          <c:h val="0.4516631854599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Bonsai</c:v>
                </c:pt>
              </c:strCache>
            </c:strRef>
          </c:tx>
          <c:spPr>
            <a:solidFill>
              <a:srgbClr val="FE000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RTWhale-2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5.24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78B-4E66-8120-7E5E4BBFD60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Linear</c:v>
                </c:pt>
              </c:strCache>
            </c:strRef>
          </c:tx>
          <c:spPr>
            <a:solidFill>
              <a:srgbClr val="0000FF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RTWhale-2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4.68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778B-4E66-8120-7E5E4BBFD60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LDKL</c:v>
                </c:pt>
              </c:strCache>
            </c:strRef>
          </c:tx>
          <c:spPr>
            <a:solidFill>
              <a:srgbClr val="357F68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RTWhale-2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6.159999999999999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778B-4E66-8120-7E5E4BBFD60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NeuralNet</c:v>
                </c:pt>
              </c:strCache>
            </c:strRef>
          </c:tx>
          <c:spPr>
            <a:solidFill>
              <a:srgbClr val="7F7F00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RTWhale-2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8.86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778B-4E66-8120-7E5E4BBFD60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Cloud-GBDT</c:v>
                </c:pt>
              </c:strCache>
            </c:strRef>
          </c:tx>
          <c:spPr>
            <a:solidFill>
              <a:srgbClr val="00FF00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RTWhale-2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521.27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474-4EBD-9910-97D49A5F87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99584624"/>
        <c:axId val="-2122126480"/>
      </c:barChart>
      <c:catAx>
        <c:axId val="-20995846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122126480"/>
        <c:crosses val="autoZero"/>
        <c:auto val="1"/>
        <c:lblAlgn val="ctr"/>
        <c:lblOffset val="1"/>
        <c:noMultiLvlLbl val="0"/>
      </c:catAx>
      <c:valAx>
        <c:axId val="-2122126480"/>
        <c:scaling>
          <c:orientation val="minMax"/>
          <c:max val="10.0"/>
          <c:min val="2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lang="en-US" sz="3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9584624"/>
        <c:crosses val="autoZero"/>
        <c:crossBetween val="between"/>
        <c:majorUnit val="4.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837149100143375"/>
          <c:y val="0.211392049905232"/>
          <c:w val="0.895235565527095"/>
          <c:h val="0.4516631854599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Bonsai</c:v>
                </c:pt>
              </c:strCache>
            </c:strRef>
          </c:tx>
          <c:spPr>
            <a:solidFill>
              <a:srgbClr val="FE000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RTWhale-2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60.94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78B-4E66-8120-7E5E4BBFD60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Linear</c:v>
                </c:pt>
              </c:strCache>
            </c:strRef>
          </c:tx>
          <c:spPr>
            <a:solidFill>
              <a:srgbClr val="BF420C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00FF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526-4128-A095-B5AD418F2AB8}"/>
              </c:ext>
            </c:extLst>
          </c:dPt>
          <c:cat>
            <c:strRef>
              <c:f>Sheet1!$A$2</c:f>
              <c:strCache>
                <c:ptCount val="1"/>
                <c:pt idx="0">
                  <c:v>RTWhale-2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50.76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778B-4E66-8120-7E5E4BBFD60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LDKL</c:v>
                </c:pt>
              </c:strCache>
            </c:strRef>
          </c:tx>
          <c:spPr>
            <a:solidFill>
              <a:srgbClr val="357F68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RTWhale-2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50.24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778B-4E66-8120-7E5E4BBFD60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NeuralNet</c:v>
                </c:pt>
              </c:strCache>
            </c:strRef>
          </c:tx>
          <c:spPr>
            <a:solidFill>
              <a:srgbClr val="7F7F00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RTWhale-2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52.44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778B-4E66-8120-7E5E4BBFD60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Cloud-GBDT</c:v>
                </c:pt>
              </c:strCache>
            </c:strRef>
          </c:tx>
          <c:spPr>
            <a:solidFill>
              <a:srgbClr val="00FF00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RTWhale-2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59.4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526-4128-A095-B5AD418F2A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7485664"/>
        <c:axId val="-2127483712"/>
      </c:barChart>
      <c:catAx>
        <c:axId val="-21274856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127483712"/>
        <c:crosses val="autoZero"/>
        <c:auto val="1"/>
        <c:lblAlgn val="ctr"/>
        <c:lblOffset val="1"/>
        <c:noMultiLvlLbl val="0"/>
      </c:catAx>
      <c:valAx>
        <c:axId val="-2127483712"/>
        <c:scaling>
          <c:orientation val="minMax"/>
          <c:max val="60.0"/>
          <c:min val="5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lang="en-US" sz="3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7485664"/>
        <c:crosses val="autoZero"/>
        <c:crossBetween val="between"/>
        <c:majorUnit val="10.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6-17T12:17:43.531" idx="1">
    <p:pos x="24" y="4"/>
    <p:text>WARD-2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6-17T12:44:53.216" idx="2">
    <p:pos x="-5" y="22"/>
    <p:text>Table 2 and Table 4 in the kumar17 paper are conflicting for the GBDT Values(both size and accuracy) for RTWhale-2 and Chars4K-2 datasets and model size of Bonsai for Char4K-2 with accuracy of 76.67 is claimes as 12.92KB and paper says nothing about it
ProtoNN vals fro Chars-2 and CUReT are correct - need data of rt whale and Chars-62</p:text>
    <p:extLst mod="1">
      <p:ext uri="{C676402C-5697-4E1C-873F-D02D1690AC5C}">
        <p15:threadingInfo xmlns:p15="http://schemas.microsoft.com/office/powerpoint/2012/main" timeZoneBias="-33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6-17T13:06:39.859" idx="3">
    <p:pos x="10" y="10"/>
    <p:text>Updated the ProtoNN  enrgy values from chirag</p:text>
    <p:extLst mod="1">
      <p:ext uri="{C676402C-5697-4E1C-873F-D02D1690AC5C}">
        <p15:threadingInfo xmlns:p15="http://schemas.microsoft.com/office/powerpoint/2012/main" timeZoneBias="-330"/>
      </p:ext>
    </p:extLst>
  </p:cm>
</p:cmLst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0.00587</cdr:x>
      <cdr:y>0.08502</cdr:y>
    </cdr:from>
    <cdr:to>
      <cdr:x>0.11268</cdr:x>
      <cdr:y>0.90523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52397" y="197940"/>
          <a:ext cx="953948" cy="190958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400" b="1" dirty="0">
              <a:solidFill>
                <a:schemeClr val="bg1"/>
              </a:solidFill>
            </a:rPr>
            <a:t>1 GB</a:t>
          </a:r>
        </a:p>
        <a:p xmlns:a="http://schemas.openxmlformats.org/drawingml/2006/main">
          <a:endParaRPr lang="en-US" sz="1800" b="1" dirty="0">
            <a:solidFill>
              <a:schemeClr val="bg1"/>
            </a:solidFill>
          </a:endParaRPr>
        </a:p>
        <a:p xmlns:a="http://schemas.openxmlformats.org/drawingml/2006/main">
          <a:r>
            <a:rPr lang="en-US" sz="2400" b="1" dirty="0">
              <a:solidFill>
                <a:schemeClr val="bg1"/>
              </a:solidFill>
            </a:rPr>
            <a:t>1MB</a:t>
          </a:r>
        </a:p>
        <a:p xmlns:a="http://schemas.openxmlformats.org/drawingml/2006/main">
          <a:endParaRPr lang="en-US" sz="1400" b="1" dirty="0">
            <a:solidFill>
              <a:schemeClr val="bg1"/>
            </a:solidFill>
          </a:endParaRPr>
        </a:p>
        <a:p xmlns:a="http://schemas.openxmlformats.org/drawingml/2006/main">
          <a:r>
            <a:rPr lang="en-US" sz="2400" b="1" dirty="0">
              <a:solidFill>
                <a:schemeClr val="bg1"/>
              </a:solidFill>
            </a:rPr>
            <a:t>1KB</a:t>
          </a:r>
        </a:p>
      </cdr:txBody>
    </cdr:sp>
  </cdr:relSizeAnchor>
  <cdr:relSizeAnchor xmlns:cdr="http://schemas.openxmlformats.org/drawingml/2006/chartDrawing">
    <cdr:from>
      <cdr:x>0.01883</cdr:x>
      <cdr:y>0.20349</cdr:y>
    </cdr:from>
    <cdr:to>
      <cdr:x>0.12121</cdr:x>
      <cdr:y>0.59624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68145" y="473749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69523-016A-40AF-9D86-632794FF09FF}" type="datetimeFigureOut">
              <a:rPr lang="en-GB" smtClean="0"/>
              <a:pPr/>
              <a:t>29/08/2017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7420EA-CA00-4FF3-A141-185C16B2999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0393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420EA-CA00-4FF3-A141-185C16B29991}" type="slidenum">
              <a:rPr lang="en-GB" smtClean="0">
                <a:solidFill>
                  <a:prstClr val="black"/>
                </a:solidFill>
              </a:rPr>
              <a:pPr/>
              <a:t>2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572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7420EA-CA00-4FF3-A141-185C16B2999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4487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44F4-3897-4F4E-8F70-2F60916C110C}" type="datetime1">
              <a:rPr lang="en-US" smtClean="0"/>
              <a:t>8/29/17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C4BE-660E-4477-BE7B-07C2E70A6D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3312-2110-46F9-AE5A-857A16EEEA1E}" type="datetime1">
              <a:rPr lang="en-US" smtClean="0"/>
              <a:t>8/29/17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C4BE-660E-4477-BE7B-07C2E70A6D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3D0FC-393B-4A81-856C-E4A0C2E85D45}" type="datetime1">
              <a:rPr lang="en-US" smtClean="0"/>
              <a:t>8/29/17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C4BE-660E-4477-BE7B-07C2E70A6D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25A3-86BF-4A4D-BE51-E3ED34DE02CF}" type="datetime1">
              <a:rPr lang="en-US" smtClean="0"/>
              <a:t>8/29/17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C4BE-660E-4477-BE7B-07C2E70A6D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77D1E-EF5B-4D5F-A46A-2A9636980B57}" type="datetime1">
              <a:rPr lang="en-US" smtClean="0"/>
              <a:t>8/29/17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C4BE-660E-4477-BE7B-07C2E70A6D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015C-8B0A-46EA-AF70-09FB66C3A17A}" type="datetime1">
              <a:rPr lang="en-US" smtClean="0"/>
              <a:t>8/29/17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C4BE-660E-4477-BE7B-07C2E70A6D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546A-FEA0-4583-9727-9A566680EF3A}" type="datetime1">
              <a:rPr lang="en-US" smtClean="0"/>
              <a:t>8/29/17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C4BE-660E-4477-BE7B-07C2E70A6D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E446-721C-45DC-AF15-F88DF9658726}" type="datetime1">
              <a:rPr lang="en-US" smtClean="0"/>
              <a:t>8/29/17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C4BE-660E-4477-BE7B-07C2E70A6D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AB38B-1A49-4098-A6B3-6FE8D0318ECE}" type="datetime1">
              <a:rPr lang="en-US" smtClean="0"/>
              <a:t>8/29/17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C4BE-660E-4477-BE7B-07C2E70A6D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410B-69FF-40C3-B360-5DDC7098B24D}" type="datetime1">
              <a:rPr lang="en-US" smtClean="0"/>
              <a:t>8/29/17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C4BE-660E-4477-BE7B-07C2E70A6D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BA99F-F82F-4A6E-88B5-0443AA4CDB29}" type="datetime1">
              <a:rPr lang="en-US" smtClean="0"/>
              <a:t>8/29/17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C4BE-660E-4477-BE7B-07C2E70A6D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ACB01-8F42-44E6-BF19-59EE96168EA1}" type="datetime1">
              <a:rPr lang="en-US" smtClean="0"/>
              <a:t>8/29/17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4C4BE-660E-4477-BE7B-07C2E70A6D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omments" Target="../comments/comment2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5.emf"/><Relationship Id="rId6" Type="http://schemas.openxmlformats.org/officeDocument/2006/relationships/image" Target="../media/image10.emf"/><Relationship Id="rId7" Type="http://schemas.openxmlformats.org/officeDocument/2006/relationships/image" Target="../media/image11.emf"/><Relationship Id="rId8" Type="http://schemas.openxmlformats.org/officeDocument/2006/relationships/image" Target="../media/image12.emf"/><Relationship Id="rId9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4" Type="http://schemas.openxmlformats.org/officeDocument/2006/relationships/chart" Target="../charts/chart5.xml"/><Relationship Id="rId5" Type="http://schemas.openxmlformats.org/officeDocument/2006/relationships/chart" Target="../charts/chart6.xml"/><Relationship Id="rId6" Type="http://schemas.openxmlformats.org/officeDocument/2006/relationships/chart" Target="../charts/chart7.xml"/><Relationship Id="rId7" Type="http://schemas.openxmlformats.org/officeDocument/2006/relationships/chart" Target="../charts/chart8.xml"/><Relationship Id="rId8" Type="http://schemas.openxmlformats.org/officeDocument/2006/relationships/comments" Target="../comments/comment3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81200" y="251949"/>
            <a:ext cx="7162800" cy="26436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7200" dirty="0">
                <a:solidFill>
                  <a:schemeClr val="bg1"/>
                </a:solidFill>
              </a:rPr>
              <a:t>Results: </a:t>
            </a:r>
            <a:r>
              <a:rPr lang="en-US" sz="7200" dirty="0" smtClean="0">
                <a:solidFill>
                  <a:schemeClr val="bg1"/>
                </a:solidFill>
              </a:rPr>
              <a:t>Bonsai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981200" y="3733800"/>
            <a:ext cx="71628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200" dirty="0">
                <a:solidFill>
                  <a:prstClr val="white"/>
                </a:solidFill>
              </a:rPr>
              <a:t>Comparison to Uncompressed Methods</a:t>
            </a:r>
          </a:p>
          <a:p>
            <a:pPr>
              <a:spcBef>
                <a:spcPct val="0"/>
              </a:spcBef>
              <a:defRPr/>
            </a:pPr>
            <a:r>
              <a:rPr lang="en-US" sz="3200" dirty="0">
                <a:solidFill>
                  <a:prstClr val="white"/>
                </a:solidFill>
              </a:rPr>
              <a:t>Comparison to Compressed Methods</a:t>
            </a:r>
          </a:p>
          <a:p>
            <a:pPr>
              <a:spcBef>
                <a:spcPct val="0"/>
              </a:spcBef>
              <a:defRPr/>
            </a:pPr>
            <a:r>
              <a:rPr lang="en-US" sz="3200" dirty="0">
                <a:solidFill>
                  <a:prstClr val="white"/>
                </a:solidFill>
              </a:rPr>
              <a:t>Prediction Costs on the Arduino Uno</a:t>
            </a:r>
          </a:p>
          <a:p>
            <a:pPr>
              <a:spcBef>
                <a:spcPct val="0"/>
              </a:spcBef>
              <a:defRPr/>
            </a:pPr>
            <a:endParaRPr lang="en-US" sz="3200" dirty="0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1200"/>
            <a:ext cx="1620000" cy="162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600"/>
            <a:ext cx="1620000" cy="162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6800"/>
            <a:ext cx="1620000" cy="1620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2" t="11600" r="10839" b="5600"/>
          <a:stretch/>
        </p:blipFill>
        <p:spPr>
          <a:xfrm>
            <a:off x="0" y="5162400"/>
            <a:ext cx="162000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35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14282" y="1071546"/>
            <a:ext cx="8929718" cy="557216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>
              <a:spcBef>
                <a:spcPct val="0"/>
              </a:spcBef>
              <a:buFont typeface="Arial" pitchFamily="34" charset="0"/>
              <a:buChar char="•"/>
              <a:defRPr/>
            </a:pPr>
            <a:endParaRPr lang="en-US" sz="2000" b="1" dirty="0">
              <a:solidFill>
                <a:prstClr val="white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90464"/>
            <a:ext cx="9144000" cy="7858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Dataset Statistics</a:t>
            </a:r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152400" y="989013"/>
            <a:ext cx="8763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14282" y="1071546"/>
            <a:ext cx="8929718" cy="557216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>
              <a:spcBef>
                <a:spcPct val="0"/>
              </a:spcBef>
              <a:defRPr/>
            </a:pPr>
            <a:endParaRPr lang="en-US" sz="2800" b="1" dirty="0">
              <a:solidFill>
                <a:prstClr val="white"/>
              </a:solidFill>
            </a:endParaRPr>
          </a:p>
          <a:p>
            <a:pPr>
              <a:spcBef>
                <a:spcPct val="0"/>
              </a:spcBef>
              <a:buFont typeface="Arial" pitchFamily="34" charset="0"/>
              <a:buChar char="•"/>
              <a:defRPr/>
            </a:pPr>
            <a:endParaRPr lang="en-US" sz="2800" b="1" dirty="0">
              <a:solidFill>
                <a:prstClr val="white"/>
              </a:solidFill>
            </a:endParaRPr>
          </a:p>
          <a:p>
            <a:pPr>
              <a:spcBef>
                <a:spcPct val="0"/>
              </a:spcBef>
              <a:buFont typeface="Arial" pitchFamily="34" charset="0"/>
              <a:buChar char="•"/>
              <a:defRPr/>
            </a:pPr>
            <a:endParaRPr lang="en-US" sz="2800" b="1" dirty="0">
              <a:solidFill>
                <a:prstClr val="white"/>
              </a:solidFill>
            </a:endParaRPr>
          </a:p>
          <a:p>
            <a:pPr>
              <a:spcBef>
                <a:spcPct val="0"/>
              </a:spcBef>
              <a:buFont typeface="Arial" pitchFamily="34" charset="0"/>
              <a:buChar char="•"/>
              <a:defRPr/>
            </a:pPr>
            <a:endParaRPr lang="en-US" sz="2800" b="1" dirty="0">
              <a:solidFill>
                <a:prstClr val="white"/>
              </a:solidFill>
            </a:endParaRPr>
          </a:p>
          <a:p>
            <a:pPr>
              <a:spcBef>
                <a:spcPct val="0"/>
              </a:spcBef>
              <a:buFont typeface="Arial" pitchFamily="34" charset="0"/>
              <a:buChar char="•"/>
              <a:defRPr/>
            </a:pPr>
            <a:endParaRPr lang="en-US" sz="2800" b="1" dirty="0">
              <a:solidFill>
                <a:prstClr val="white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US" sz="2800" b="1" dirty="0">
              <a:solidFill>
                <a:prstClr val="white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US" sz="2000" b="1" dirty="0">
              <a:solidFill>
                <a:prstClr val="white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716741" y="1266828"/>
          <a:ext cx="7924800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79051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bg1"/>
                          </a:solidFill>
                        </a:rPr>
                        <a:t>Dataset</a:t>
                      </a:r>
                      <a:endParaRPr lang="en-GB" sz="2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baseline="0" dirty="0">
                          <a:solidFill>
                            <a:schemeClr val="bg1"/>
                          </a:solidFill>
                        </a:rPr>
                        <a:t># Train</a:t>
                      </a:r>
                      <a:r>
                        <a:rPr lang="en-US" sz="2600" b="1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GB" sz="2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bg1"/>
                          </a:solidFill>
                        </a:rPr>
                        <a:t>#</a:t>
                      </a:r>
                      <a:r>
                        <a:rPr lang="en-US" sz="2600" b="1" baseline="0" dirty="0">
                          <a:solidFill>
                            <a:schemeClr val="bg1"/>
                          </a:solidFill>
                        </a:rPr>
                        <a:t> Test</a:t>
                      </a:r>
                      <a:endParaRPr lang="en-GB" sz="2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bg1"/>
                          </a:solidFill>
                        </a:rPr>
                        <a:t>#</a:t>
                      </a:r>
                      <a:r>
                        <a:rPr lang="en-US" sz="2600" b="1" baseline="0" dirty="0">
                          <a:solidFill>
                            <a:schemeClr val="bg1"/>
                          </a:solidFill>
                        </a:rPr>
                        <a:t> Features</a:t>
                      </a:r>
                      <a:endParaRPr lang="en-GB" sz="2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196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Chars4K-2</a:t>
                      </a:r>
                      <a:endParaRPr lang="en-GB" sz="2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76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chemeClr val="bg1"/>
                          </a:solidFill>
                        </a:rPr>
                        <a:t>4,397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76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chemeClr val="bg1"/>
                          </a:solidFill>
                        </a:rPr>
                        <a:t>1,886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76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chemeClr val="bg1"/>
                          </a:solidFill>
                        </a:rPr>
                        <a:t>400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76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1963"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chemeClr val="bg1"/>
                          </a:solidFill>
                        </a:rPr>
                        <a:t>WARD-2</a:t>
                      </a:r>
                    </a:p>
                  </a:txBody>
                  <a:tcPr anchor="ctr">
                    <a:solidFill>
                      <a:srgbClr val="3276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chemeClr val="bg1"/>
                          </a:solidFill>
                        </a:rPr>
                        <a:t>4,503</a:t>
                      </a:r>
                    </a:p>
                  </a:txBody>
                  <a:tcPr anchor="ctr">
                    <a:solidFill>
                      <a:srgbClr val="3276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chemeClr val="bg1"/>
                          </a:solidFill>
                        </a:rPr>
                        <a:t>1,931</a:t>
                      </a:r>
                    </a:p>
                  </a:txBody>
                  <a:tcPr anchor="ctr">
                    <a:solidFill>
                      <a:srgbClr val="3276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chemeClr val="bg1"/>
                          </a:solidFill>
                        </a:rPr>
                        <a:t>1,000</a:t>
                      </a:r>
                    </a:p>
                  </a:txBody>
                  <a:tcPr anchor="ctr">
                    <a:solidFill>
                      <a:srgbClr val="3276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1963"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chemeClr val="bg1"/>
                          </a:solidFill>
                        </a:rPr>
                        <a:t>RTWhale-2</a:t>
                      </a:r>
                    </a:p>
                  </a:txBody>
                  <a:tcPr anchor="ctr">
                    <a:solidFill>
                      <a:srgbClr val="3276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chemeClr val="bg1"/>
                          </a:solidFill>
                        </a:rPr>
                        <a:t>5,265</a:t>
                      </a:r>
                    </a:p>
                  </a:txBody>
                  <a:tcPr anchor="ctr">
                    <a:solidFill>
                      <a:srgbClr val="3276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chemeClr val="bg1"/>
                          </a:solidFill>
                        </a:rPr>
                        <a:t>5,264</a:t>
                      </a:r>
                    </a:p>
                  </a:txBody>
                  <a:tcPr anchor="ctr">
                    <a:solidFill>
                      <a:srgbClr val="3276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chemeClr val="bg1"/>
                          </a:solidFill>
                        </a:rPr>
                        <a:t>2,000</a:t>
                      </a:r>
                    </a:p>
                  </a:txBody>
                  <a:tcPr anchor="ctr">
                    <a:solidFill>
                      <a:srgbClr val="3276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1963"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chemeClr val="bg1"/>
                          </a:solidFill>
                        </a:rPr>
                        <a:t>Eye-2</a:t>
                      </a:r>
                    </a:p>
                  </a:txBody>
                  <a:tcPr anchor="ctr">
                    <a:solidFill>
                      <a:srgbClr val="3276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chemeClr val="bg1"/>
                          </a:solidFill>
                        </a:rPr>
                        <a:t>456</a:t>
                      </a:r>
                    </a:p>
                  </a:txBody>
                  <a:tcPr anchor="ctr">
                    <a:solidFill>
                      <a:srgbClr val="3276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chemeClr val="bg1"/>
                          </a:solidFill>
                        </a:rPr>
                        <a:t>196</a:t>
                      </a:r>
                    </a:p>
                  </a:txBody>
                  <a:tcPr anchor="ctr">
                    <a:solidFill>
                      <a:srgbClr val="3276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chemeClr val="bg1"/>
                          </a:solidFill>
                        </a:rPr>
                        <a:t>8,192</a:t>
                      </a:r>
                    </a:p>
                  </a:txBody>
                  <a:tcPr anchor="ctr">
                    <a:solidFill>
                      <a:srgbClr val="3276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1963"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chemeClr val="bg1"/>
                          </a:solidFill>
                        </a:rPr>
                        <a:t>MNIST-2</a:t>
                      </a:r>
                    </a:p>
                  </a:txBody>
                  <a:tcPr anchor="ctr">
                    <a:solidFill>
                      <a:srgbClr val="3276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chemeClr val="bg1"/>
                          </a:solidFill>
                        </a:rPr>
                        <a:t>60,000</a:t>
                      </a:r>
                    </a:p>
                  </a:txBody>
                  <a:tcPr anchor="ctr">
                    <a:solidFill>
                      <a:srgbClr val="3276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chemeClr val="bg1"/>
                          </a:solidFill>
                        </a:rPr>
                        <a:t>10,000</a:t>
                      </a:r>
                    </a:p>
                  </a:txBody>
                  <a:tcPr anchor="ctr">
                    <a:solidFill>
                      <a:srgbClr val="3276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chemeClr val="bg1"/>
                          </a:solidFill>
                        </a:rPr>
                        <a:t>784</a:t>
                      </a:r>
                    </a:p>
                  </a:txBody>
                  <a:tcPr anchor="ctr">
                    <a:solidFill>
                      <a:srgbClr val="3276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21963"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chemeClr val="bg1"/>
                          </a:solidFill>
                        </a:rPr>
                        <a:t>USPS-2</a:t>
                      </a:r>
                    </a:p>
                  </a:txBody>
                  <a:tcPr anchor="ctr">
                    <a:solidFill>
                      <a:srgbClr val="3276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chemeClr val="bg1"/>
                          </a:solidFill>
                        </a:rPr>
                        <a:t>7,291</a:t>
                      </a:r>
                    </a:p>
                  </a:txBody>
                  <a:tcPr anchor="ctr">
                    <a:solidFill>
                      <a:srgbClr val="3276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chemeClr val="bg1"/>
                          </a:solidFill>
                        </a:rPr>
                        <a:t>2,007</a:t>
                      </a:r>
                    </a:p>
                  </a:txBody>
                  <a:tcPr anchor="ctr">
                    <a:solidFill>
                      <a:srgbClr val="3276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chemeClr val="bg1"/>
                          </a:solidFill>
                        </a:rPr>
                        <a:t>256</a:t>
                      </a:r>
                    </a:p>
                  </a:txBody>
                  <a:tcPr anchor="ctr">
                    <a:solidFill>
                      <a:srgbClr val="3276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2196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CIFAR10-2</a:t>
                      </a:r>
                      <a:endParaRPr lang="en-GB" sz="2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276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chemeClr val="bg1"/>
                          </a:solidFill>
                        </a:rPr>
                        <a:t>50,000</a:t>
                      </a:r>
                    </a:p>
                  </a:txBody>
                  <a:tcPr anchor="ctr">
                    <a:solidFill>
                      <a:srgbClr val="3276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chemeClr val="bg1"/>
                          </a:solidFill>
                        </a:rPr>
                        <a:t>10,000</a:t>
                      </a:r>
                    </a:p>
                  </a:txBody>
                  <a:tcPr anchor="ctr">
                    <a:solidFill>
                      <a:srgbClr val="3276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chemeClr val="bg1"/>
                          </a:solidFill>
                        </a:rPr>
                        <a:t>400</a:t>
                      </a:r>
                    </a:p>
                  </a:txBody>
                  <a:tcPr anchor="ctr">
                    <a:solidFill>
                      <a:srgbClr val="3276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2196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CUReT-61</a:t>
                      </a:r>
                      <a:endParaRPr lang="en-GB" sz="2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chemeClr val="bg1"/>
                          </a:solidFill>
                        </a:rPr>
                        <a:t>4,204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chemeClr val="bg1"/>
                          </a:solidFill>
                        </a:rPr>
                        <a:t>1,403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chemeClr val="bg1"/>
                          </a:solidFill>
                        </a:rPr>
                        <a:t>610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2196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MNIST-10</a:t>
                      </a:r>
                      <a:endParaRPr lang="en-GB" sz="2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chemeClr val="bg1"/>
                          </a:solidFill>
                        </a:rPr>
                        <a:t>60,000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chemeClr val="bg1"/>
                          </a:solidFill>
                        </a:rPr>
                        <a:t>10,000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chemeClr val="bg1"/>
                          </a:solidFill>
                        </a:rPr>
                        <a:t>784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21963"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chemeClr val="bg1"/>
                          </a:solidFill>
                        </a:rPr>
                        <a:t>Chars4K-62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chemeClr val="bg1"/>
                          </a:solidFill>
                        </a:rPr>
                        <a:t>4,397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chemeClr val="bg1"/>
                          </a:solidFill>
                        </a:rPr>
                        <a:t>1886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chemeClr val="bg1"/>
                          </a:solidFill>
                        </a:rPr>
                        <a:t>400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21963"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chemeClr val="bg1"/>
                          </a:solidFill>
                        </a:rPr>
                        <a:t>Bing L3/L4</a:t>
                      </a:r>
                    </a:p>
                  </a:txBody>
                  <a:tcPr anchor="ctr">
                    <a:solidFill>
                      <a:srgbClr val="8D75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chemeClr val="bg1"/>
                          </a:solidFill>
                        </a:rPr>
                        <a:t>704,841</a:t>
                      </a:r>
                    </a:p>
                  </a:txBody>
                  <a:tcPr anchor="ctr">
                    <a:solidFill>
                      <a:srgbClr val="8D75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chemeClr val="bg1"/>
                          </a:solidFill>
                        </a:rPr>
                        <a:t>123,268</a:t>
                      </a:r>
                    </a:p>
                  </a:txBody>
                  <a:tcPr anchor="ctr">
                    <a:solidFill>
                      <a:srgbClr val="8D75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chemeClr val="bg1"/>
                          </a:solidFill>
                        </a:rPr>
                        <a:t>50</a:t>
                      </a:r>
                    </a:p>
                  </a:txBody>
                  <a:tcPr anchor="ctr">
                    <a:solidFill>
                      <a:srgbClr val="8D75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07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3496649109"/>
              </p:ext>
            </p:extLst>
          </p:nvPr>
        </p:nvGraphicFramePr>
        <p:xfrm>
          <a:off x="3997" y="1012313"/>
          <a:ext cx="8931145" cy="3102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7" name="Line 3"/>
          <p:cNvSpPr>
            <a:spLocks noChangeShapeType="1"/>
          </p:cNvSpPr>
          <p:nvPr/>
        </p:nvSpPr>
        <p:spPr bwMode="auto">
          <a:xfrm>
            <a:off x="152400" y="989013"/>
            <a:ext cx="8763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-88134" y="90466"/>
            <a:ext cx="9342303" cy="7858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Comparison to Uncompressed Methods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152402" y="5791200"/>
            <a:ext cx="9084015" cy="948752"/>
            <a:chOff x="152400" y="5756848"/>
            <a:chExt cx="9084015" cy="948752"/>
          </a:xfrm>
        </p:grpSpPr>
        <p:grpSp>
          <p:nvGrpSpPr>
            <p:cNvPr id="80" name="Group 79"/>
            <p:cNvGrpSpPr/>
            <p:nvPr/>
          </p:nvGrpSpPr>
          <p:grpSpPr>
            <a:xfrm>
              <a:off x="152400" y="5767143"/>
              <a:ext cx="9084015" cy="938457"/>
              <a:chOff x="240513" y="2215090"/>
              <a:chExt cx="9084015" cy="938457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2473437" y="2344432"/>
                <a:ext cx="288032" cy="288032"/>
              </a:xfrm>
              <a:prstGeom prst="rect">
                <a:avLst/>
              </a:prstGeom>
              <a:solidFill>
                <a:srgbClr val="FE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3970550" y="2765027"/>
                <a:ext cx="288032" cy="288032"/>
              </a:xfrm>
              <a:prstGeom prst="rect">
                <a:avLst/>
              </a:prstGeom>
              <a:solidFill>
                <a:srgbClr val="BF42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5241364" y="2758749"/>
                <a:ext cx="288032" cy="288032"/>
              </a:xfrm>
              <a:prstGeom prst="rect">
                <a:avLst/>
              </a:prstGeom>
              <a:solidFill>
                <a:srgbClr val="357F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6907198" y="2758749"/>
                <a:ext cx="288032" cy="288032"/>
              </a:xfrm>
              <a:prstGeom prst="rect">
                <a:avLst/>
              </a:prstGeom>
              <a:solidFill>
                <a:srgbClr val="F5E4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2775313" y="2249120"/>
                <a:ext cx="18327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Bonsai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2761469" y="2648783"/>
                <a:ext cx="894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GBDT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4303410" y="2659479"/>
                <a:ext cx="7454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kNN</a:t>
                </a: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5529396" y="2659479"/>
                <a:ext cx="14103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RBF-SVM</a:t>
                </a: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7168922" y="2691882"/>
                <a:ext cx="21556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Neural Nets</a:t>
                </a: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240513" y="2215090"/>
                <a:ext cx="19037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Compressed : 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240513" y="2632464"/>
                <a:ext cx="2191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Uncompressed : </a:t>
                </a:r>
              </a:p>
            </p:txBody>
          </p:sp>
        </p:grpSp>
        <p:sp>
          <p:nvSpPr>
            <p:cNvPr id="81" name="Rectangle 80"/>
            <p:cNvSpPr/>
            <p:nvPr/>
          </p:nvSpPr>
          <p:spPr>
            <a:xfrm>
              <a:off x="152400" y="5756848"/>
              <a:ext cx="8892539" cy="930191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372640" y="6294688"/>
              <a:ext cx="288032" cy="28803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32" name="Chart 31"/>
          <p:cNvGraphicFramePr/>
          <p:nvPr>
            <p:extLst>
              <p:ext uri="{D42A27DB-BD31-4B8C-83A1-F6EECF244321}">
                <p14:modId xmlns:p14="http://schemas.microsoft.com/office/powerpoint/2010/main" val="1619071162"/>
              </p:ext>
            </p:extLst>
          </p:nvPr>
        </p:nvGraphicFramePr>
        <p:xfrm>
          <a:off x="-15744" y="3276602"/>
          <a:ext cx="8931145" cy="23281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4598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32202" y="197991"/>
            <a:ext cx="8813494" cy="58936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prstClr val="white"/>
                </a:solidFill>
                <a:latin typeface="Calibri"/>
              </a:rPr>
              <a:t>Prediction Accuracy vs Model Size</a:t>
            </a:r>
          </a:p>
        </p:txBody>
      </p:sp>
      <p:sp>
        <p:nvSpPr>
          <p:cNvPr id="8" name="Line 3"/>
          <p:cNvSpPr>
            <a:spLocks noChangeShapeType="1"/>
          </p:cNvSpPr>
          <p:nvPr/>
        </p:nvSpPr>
        <p:spPr bwMode="auto">
          <a:xfrm>
            <a:off x="152400" y="989013"/>
            <a:ext cx="8763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52740" b="49665"/>
          <a:stretch/>
        </p:blipFill>
        <p:spPr>
          <a:xfrm>
            <a:off x="132202" y="1592944"/>
            <a:ext cx="3098176" cy="4623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31518" t="4455" r="56427" b="62426"/>
          <a:stretch/>
        </p:blipFill>
        <p:spPr>
          <a:xfrm>
            <a:off x="6404861" y="1915728"/>
            <a:ext cx="2791100" cy="34624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3221" r="80253" b="48627"/>
          <a:stretch/>
        </p:blipFill>
        <p:spPr>
          <a:xfrm>
            <a:off x="3044912" y="1664112"/>
            <a:ext cx="3698787" cy="462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553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 txBox="1">
            <a:spLocks/>
          </p:cNvSpPr>
          <p:nvPr/>
        </p:nvSpPr>
        <p:spPr>
          <a:xfrm>
            <a:off x="132202" y="197991"/>
            <a:ext cx="8813494" cy="58936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prstClr val="white"/>
                </a:solidFill>
                <a:latin typeface="Calibri"/>
              </a:rPr>
              <a:t>Prediction Accuracy vs Model Size</a:t>
            </a:r>
          </a:p>
        </p:txBody>
      </p:sp>
      <p:sp>
        <p:nvSpPr>
          <p:cNvPr id="22" name="Line 3"/>
          <p:cNvSpPr>
            <a:spLocks noChangeShapeType="1"/>
          </p:cNvSpPr>
          <p:nvPr/>
        </p:nvSpPr>
        <p:spPr bwMode="auto">
          <a:xfrm>
            <a:off x="152400" y="989013"/>
            <a:ext cx="8763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1518" t="4455" r="56427" b="62426"/>
          <a:stretch/>
        </p:blipFill>
        <p:spPr>
          <a:xfrm>
            <a:off x="7024098" y="3775404"/>
            <a:ext cx="2100108" cy="24997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3688" r="69698" b="49633"/>
          <a:stretch/>
        </p:blipFill>
        <p:spPr>
          <a:xfrm>
            <a:off x="4533900" y="1402164"/>
            <a:ext cx="2232660" cy="20239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r="50913" b="50064"/>
          <a:stretch/>
        </p:blipFill>
        <p:spPr>
          <a:xfrm>
            <a:off x="4588866" y="3879871"/>
            <a:ext cx="2522826" cy="229086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5"/>
          <a:srcRect r="52740" b="49665"/>
          <a:stretch/>
        </p:blipFill>
        <p:spPr>
          <a:xfrm>
            <a:off x="2345798" y="1334085"/>
            <a:ext cx="2188102" cy="21199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/>
          <a:srcRect r="52581" b="50064"/>
          <a:stretch/>
        </p:blipFill>
        <p:spPr>
          <a:xfrm>
            <a:off x="21472" y="3847600"/>
            <a:ext cx="2324326" cy="22521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/>
          <a:srcRect r="52581" b="50064"/>
          <a:stretch/>
        </p:blipFill>
        <p:spPr>
          <a:xfrm>
            <a:off x="-538" y="1332895"/>
            <a:ext cx="2436238" cy="21338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8"/>
          <a:srcRect r="50913" b="49450"/>
          <a:stretch/>
        </p:blipFill>
        <p:spPr>
          <a:xfrm>
            <a:off x="2345798" y="3884428"/>
            <a:ext cx="2353974" cy="224646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9"/>
          <a:srcRect r="53653" b="49832"/>
          <a:stretch/>
        </p:blipFill>
        <p:spPr>
          <a:xfrm>
            <a:off x="6766560" y="1374247"/>
            <a:ext cx="2284432" cy="194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030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3"/>
          <p:cNvSpPr>
            <a:spLocks noChangeShapeType="1"/>
          </p:cNvSpPr>
          <p:nvPr/>
        </p:nvSpPr>
        <p:spPr bwMode="auto">
          <a:xfrm>
            <a:off x="152400" y="989013"/>
            <a:ext cx="8763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90466"/>
            <a:ext cx="9144000" cy="7858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prstClr val="white"/>
                </a:solidFill>
                <a:latin typeface="Calibri"/>
              </a:rPr>
              <a:t>Prediction Costs on the Arduino Uno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683236" y="1049492"/>
            <a:ext cx="7333251" cy="1090061"/>
            <a:chOff x="1796143" y="1137168"/>
            <a:chExt cx="7333251" cy="1090061"/>
          </a:xfrm>
        </p:grpSpPr>
        <p:sp>
          <p:nvSpPr>
            <p:cNvPr id="21" name="TextBox 20"/>
            <p:cNvSpPr txBox="1"/>
            <p:nvPr/>
          </p:nvSpPr>
          <p:spPr>
            <a:xfrm>
              <a:off x="1796143" y="1143902"/>
              <a:ext cx="19050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prstClr val="white"/>
                  </a:solidFill>
                  <a:latin typeface="Calibri"/>
                </a:rPr>
                <a:t>Accuracy (%)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27709" y="1137168"/>
              <a:ext cx="219306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err="1">
                  <a:solidFill>
                    <a:prstClr val="white"/>
                  </a:solidFill>
                  <a:latin typeface="Calibri"/>
                </a:rPr>
                <a:t>Pred</a:t>
              </a:r>
              <a:r>
                <a:rPr lang="en-US" sz="3200" b="1" dirty="0">
                  <a:solidFill>
                    <a:prstClr val="white"/>
                  </a:solidFill>
                  <a:latin typeface="Calibri"/>
                </a:rPr>
                <a:t> Time (</a:t>
              </a:r>
              <a:r>
                <a:rPr lang="en-US" sz="3200" b="1" dirty="0" err="1">
                  <a:solidFill>
                    <a:prstClr val="white"/>
                  </a:solidFill>
                  <a:latin typeface="Calibri"/>
                </a:rPr>
                <a:t>ms</a:t>
              </a:r>
              <a:r>
                <a:rPr lang="en-US" sz="3200" b="1" dirty="0">
                  <a:solidFill>
                    <a:prstClr val="white"/>
                  </a:solidFill>
                  <a:latin typeface="Calibri"/>
                </a:rPr>
                <a:t>)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627806" y="1150011"/>
              <a:ext cx="250158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err="1">
                  <a:solidFill>
                    <a:prstClr val="white"/>
                  </a:solidFill>
                  <a:latin typeface="Calibri"/>
                </a:rPr>
                <a:t>Pred</a:t>
              </a:r>
              <a:r>
                <a:rPr lang="en-US" sz="3200" b="1" dirty="0">
                  <a:solidFill>
                    <a:prstClr val="white"/>
                  </a:solidFill>
                  <a:latin typeface="Calibri"/>
                </a:rPr>
                <a:t> Energy (</a:t>
              </a:r>
              <a:r>
                <a:rPr lang="en-US" sz="3200" b="1" dirty="0" err="1">
                  <a:solidFill>
                    <a:prstClr val="white"/>
                  </a:solidFill>
                  <a:latin typeface="Calibri"/>
                </a:rPr>
                <a:t>mJ</a:t>
              </a:r>
              <a:r>
                <a:rPr lang="en-US" sz="3200" b="1" dirty="0">
                  <a:solidFill>
                    <a:prstClr val="white"/>
                  </a:solidFill>
                  <a:latin typeface="Calibri"/>
                </a:rPr>
                <a:t>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40110" y="2455625"/>
            <a:ext cx="1103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prstClr val="white"/>
                </a:solidFill>
                <a:latin typeface="Calibri"/>
              </a:rPr>
              <a:t>Eye-2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-66661" y="4425702"/>
            <a:ext cx="18498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prstClr val="white"/>
                </a:solidFill>
                <a:latin typeface="Calibri"/>
              </a:rPr>
              <a:t>RTWhale-2 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1752602" y="1600200"/>
            <a:ext cx="7174595" cy="2605196"/>
            <a:chOff x="838200" y="1600200"/>
            <a:chExt cx="8181279" cy="2605196"/>
          </a:xfrm>
        </p:grpSpPr>
        <p:graphicFrame>
          <p:nvGraphicFramePr>
            <p:cNvPr id="44" name="Chart 43"/>
            <p:cNvGraphicFramePr/>
            <p:nvPr>
              <p:extLst>
                <p:ext uri="{D42A27DB-BD31-4B8C-83A1-F6EECF244321}">
                  <p14:modId xmlns:p14="http://schemas.microsoft.com/office/powerpoint/2010/main" val="752048667"/>
                </p:ext>
              </p:extLst>
            </p:nvPr>
          </p:nvGraphicFramePr>
          <p:xfrm>
            <a:off x="6337828" y="1625057"/>
            <a:ext cx="2356500" cy="258033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45" name="Chart 44"/>
            <p:cNvGraphicFramePr/>
            <p:nvPr>
              <p:extLst>
                <p:ext uri="{D42A27DB-BD31-4B8C-83A1-F6EECF244321}">
                  <p14:modId xmlns:p14="http://schemas.microsoft.com/office/powerpoint/2010/main" val="1010629211"/>
                </p:ext>
              </p:extLst>
            </p:nvPr>
          </p:nvGraphicFramePr>
          <p:xfrm>
            <a:off x="3615448" y="1604018"/>
            <a:ext cx="2356500" cy="258033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46" name="Group 45"/>
            <p:cNvGrpSpPr/>
            <p:nvPr/>
          </p:nvGrpSpPr>
          <p:grpSpPr>
            <a:xfrm>
              <a:off x="838200" y="1600200"/>
              <a:ext cx="8181279" cy="2580339"/>
              <a:chOff x="893068" y="1610661"/>
              <a:chExt cx="8125432" cy="2580339"/>
            </a:xfrm>
          </p:grpSpPr>
          <p:graphicFrame>
            <p:nvGraphicFramePr>
              <p:cNvPr id="47" name="Chart 46"/>
              <p:cNvGraphicFramePr/>
              <p:nvPr>
                <p:extLst>
                  <p:ext uri="{D42A27DB-BD31-4B8C-83A1-F6EECF244321}">
                    <p14:modId xmlns:p14="http://schemas.microsoft.com/office/powerpoint/2010/main" val="2917207499"/>
                  </p:ext>
                </p:extLst>
              </p:nvPr>
            </p:nvGraphicFramePr>
            <p:xfrm>
              <a:off x="893068" y="1610661"/>
              <a:ext cx="2356500" cy="2580339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48" name="TextBox 47"/>
              <p:cNvSpPr txBox="1"/>
              <p:nvPr/>
            </p:nvSpPr>
            <p:spPr>
              <a:xfrm>
                <a:off x="5319798" y="1749420"/>
                <a:ext cx="9135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prstClr val="white"/>
                    </a:solidFill>
                    <a:latin typeface="Calibri"/>
                  </a:rPr>
                  <a:t>2187</a:t>
                </a:r>
              </a:p>
            </p:txBody>
          </p:sp>
          <p:sp>
            <p:nvSpPr>
              <p:cNvPr id="49" name="Multiply 48"/>
              <p:cNvSpPr/>
              <p:nvPr/>
            </p:nvSpPr>
            <p:spPr>
              <a:xfrm>
                <a:off x="5590575" y="2154818"/>
                <a:ext cx="228600" cy="251242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0" name="Multiply 49"/>
              <p:cNvSpPr/>
              <p:nvPr/>
            </p:nvSpPr>
            <p:spPr>
              <a:xfrm>
                <a:off x="8271336" y="2144061"/>
                <a:ext cx="228600" cy="251242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8104968" y="1758596"/>
                <a:ext cx="9135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prstClr val="white"/>
                    </a:solidFill>
                    <a:latin typeface="Calibri"/>
                  </a:rPr>
                  <a:t>1312</a:t>
                </a:r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1600200" y="3490804"/>
            <a:ext cx="6930614" cy="2605196"/>
            <a:chOff x="838200" y="1600200"/>
            <a:chExt cx="7903064" cy="2605196"/>
          </a:xfrm>
        </p:grpSpPr>
        <p:graphicFrame>
          <p:nvGraphicFramePr>
            <p:cNvPr id="43" name="Chart 42"/>
            <p:cNvGraphicFramePr/>
            <p:nvPr>
              <p:extLst>
                <p:ext uri="{D42A27DB-BD31-4B8C-83A1-F6EECF244321}">
                  <p14:modId xmlns:p14="http://schemas.microsoft.com/office/powerpoint/2010/main" val="3284518822"/>
                </p:ext>
              </p:extLst>
            </p:nvPr>
          </p:nvGraphicFramePr>
          <p:xfrm>
            <a:off x="6337828" y="1625057"/>
            <a:ext cx="2356500" cy="258033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aphicFrame>
          <p:nvGraphicFramePr>
            <p:cNvPr id="52" name="Chart 51"/>
            <p:cNvGraphicFramePr/>
            <p:nvPr>
              <p:extLst>
                <p:ext uri="{D42A27DB-BD31-4B8C-83A1-F6EECF244321}">
                  <p14:modId xmlns:p14="http://schemas.microsoft.com/office/powerpoint/2010/main" val="2391388343"/>
                </p:ext>
              </p:extLst>
            </p:nvPr>
          </p:nvGraphicFramePr>
          <p:xfrm>
            <a:off x="3615448" y="1604018"/>
            <a:ext cx="2356500" cy="258033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grpSp>
          <p:nvGrpSpPr>
            <p:cNvPr id="53" name="Group 52"/>
            <p:cNvGrpSpPr/>
            <p:nvPr/>
          </p:nvGrpSpPr>
          <p:grpSpPr>
            <a:xfrm>
              <a:off x="838200" y="1600200"/>
              <a:ext cx="7903064" cy="2580339"/>
              <a:chOff x="893068" y="1610661"/>
              <a:chExt cx="7849114" cy="2580339"/>
            </a:xfrm>
          </p:grpSpPr>
          <p:graphicFrame>
            <p:nvGraphicFramePr>
              <p:cNvPr id="54" name="Chart 53"/>
              <p:cNvGraphicFramePr/>
              <p:nvPr>
                <p:extLst>
                  <p:ext uri="{D42A27DB-BD31-4B8C-83A1-F6EECF244321}">
                    <p14:modId xmlns:p14="http://schemas.microsoft.com/office/powerpoint/2010/main" val="3728560039"/>
                  </p:ext>
                </p:extLst>
              </p:nvPr>
            </p:nvGraphicFramePr>
            <p:xfrm>
              <a:off x="893068" y="1610661"/>
              <a:ext cx="2356500" cy="2580339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7"/>
              </a:graphicData>
            </a:graphic>
          </p:graphicFrame>
          <p:sp>
            <p:nvSpPr>
              <p:cNvPr id="55" name="TextBox 54"/>
              <p:cNvSpPr txBox="1"/>
              <p:nvPr/>
            </p:nvSpPr>
            <p:spPr>
              <a:xfrm>
                <a:off x="5319798" y="1749420"/>
                <a:ext cx="7374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prstClr val="white"/>
                    </a:solidFill>
                    <a:latin typeface="Calibri"/>
                  </a:rPr>
                  <a:t>521</a:t>
                </a:r>
              </a:p>
            </p:txBody>
          </p:sp>
          <p:sp>
            <p:nvSpPr>
              <p:cNvPr id="56" name="Multiply 55"/>
              <p:cNvSpPr/>
              <p:nvPr/>
            </p:nvSpPr>
            <p:spPr>
              <a:xfrm>
                <a:off x="5608192" y="2166470"/>
                <a:ext cx="228600" cy="251242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7" name="Multiply 56"/>
              <p:cNvSpPr/>
              <p:nvPr/>
            </p:nvSpPr>
            <p:spPr>
              <a:xfrm>
                <a:off x="8271336" y="2158457"/>
                <a:ext cx="228600" cy="251242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004748" y="1758377"/>
                <a:ext cx="7374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prstClr val="white"/>
                    </a:solidFill>
                    <a:latin typeface="Calibri"/>
                  </a:rPr>
                  <a:t>313</a:t>
                </a:r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271285" y="5537899"/>
            <a:ext cx="9067800" cy="1077218"/>
            <a:chOff x="-132575" y="5196058"/>
            <a:chExt cx="9067800" cy="1077218"/>
          </a:xfrm>
        </p:grpSpPr>
        <p:sp>
          <p:nvSpPr>
            <p:cNvPr id="59" name="Rectangle 58"/>
            <p:cNvSpPr/>
            <p:nvPr/>
          </p:nvSpPr>
          <p:spPr>
            <a:xfrm>
              <a:off x="6152801" y="5864638"/>
              <a:ext cx="191891" cy="189493"/>
            </a:xfrm>
            <a:prstGeom prst="rect">
              <a:avLst/>
            </a:prstGeom>
            <a:solidFill>
              <a:srgbClr val="4BACC6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-132575" y="5196058"/>
              <a:ext cx="9067800" cy="1077218"/>
              <a:chOff x="-132575" y="5729458"/>
              <a:chExt cx="9067800" cy="1077218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-132575" y="5729458"/>
                <a:ext cx="9067800" cy="1077218"/>
                <a:chOff x="-56375" y="6162722"/>
                <a:chExt cx="9067800" cy="1077218"/>
              </a:xfrm>
            </p:grpSpPr>
            <p:sp>
              <p:nvSpPr>
                <p:cNvPr id="66" name="TextBox 65"/>
                <p:cNvSpPr txBox="1"/>
                <p:nvPr/>
              </p:nvSpPr>
              <p:spPr>
                <a:xfrm>
                  <a:off x="-56375" y="6162722"/>
                  <a:ext cx="9067800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prstClr val="white"/>
                      </a:solidFill>
                      <a:latin typeface="Calibri"/>
                    </a:rPr>
                    <a:t>         	     </a:t>
                  </a:r>
                  <a:r>
                    <a:rPr lang="en-US" sz="3200" dirty="0" smtClean="0">
                      <a:solidFill>
                        <a:prstClr val="white"/>
                      </a:solidFill>
                      <a:latin typeface="Calibri"/>
                    </a:rPr>
                    <a:t>Bonsai       </a:t>
                  </a:r>
                  <a:r>
                    <a:rPr lang="en-US" sz="3200" dirty="0">
                      <a:solidFill>
                        <a:prstClr val="white"/>
                      </a:solidFill>
                      <a:latin typeface="Calibri"/>
                    </a:rPr>
                    <a:t>	 Linear        	</a:t>
                  </a:r>
                  <a:r>
                    <a:rPr lang="en-US" sz="3200" dirty="0" smtClean="0">
                      <a:solidFill>
                        <a:prstClr val="white"/>
                      </a:solidFill>
                      <a:latin typeface="Calibri"/>
                    </a:rPr>
                    <a:t>   LDKL</a:t>
                  </a:r>
                </a:p>
                <a:p>
                  <a:r>
                    <a:rPr lang="en-US" sz="3200" dirty="0">
                      <a:solidFill>
                        <a:prstClr val="white"/>
                      </a:solidFill>
                      <a:latin typeface="Calibri"/>
                    </a:rPr>
                    <a:t> </a:t>
                  </a:r>
                  <a:r>
                    <a:rPr lang="en-US" sz="3200" dirty="0" smtClean="0">
                      <a:solidFill>
                        <a:prstClr val="white"/>
                      </a:solidFill>
                      <a:latin typeface="Calibri"/>
                    </a:rPr>
                    <a:t>              </a:t>
                  </a:r>
                  <a:r>
                    <a:rPr lang="en-US" sz="3200" dirty="0" err="1" smtClean="0">
                      <a:solidFill>
                        <a:prstClr val="white"/>
                      </a:solidFill>
                      <a:latin typeface="Calibri"/>
                    </a:rPr>
                    <a:t>NeuralNet</a:t>
                  </a:r>
                  <a:r>
                    <a:rPr lang="en-US" sz="3200" dirty="0" smtClean="0">
                      <a:solidFill>
                        <a:prstClr val="white"/>
                      </a:solidFill>
                      <a:latin typeface="Calibri"/>
                    </a:rPr>
                    <a:t> </a:t>
                  </a:r>
                  <a:r>
                    <a:rPr lang="en-US" sz="3200" dirty="0">
                      <a:solidFill>
                        <a:prstClr val="white"/>
                      </a:solidFill>
                      <a:latin typeface="Calibri"/>
                    </a:rPr>
                    <a:t>	 Cloud-GBDT</a:t>
                  </a:r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1140974" y="6390843"/>
                  <a:ext cx="191891" cy="189493"/>
                </a:xfrm>
                <a:prstGeom prst="rect">
                  <a:avLst/>
                </a:prstGeom>
                <a:solidFill>
                  <a:srgbClr val="FE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6434121" y="6380573"/>
                  <a:ext cx="191891" cy="189493"/>
                </a:xfrm>
                <a:prstGeom prst="rect">
                  <a:avLst/>
                </a:prstGeom>
                <a:solidFill>
                  <a:srgbClr val="357F68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1143000" y="6832138"/>
                  <a:ext cx="191891" cy="189493"/>
                </a:xfrm>
                <a:prstGeom prst="rect">
                  <a:avLst/>
                </a:prstGeom>
                <a:solidFill>
                  <a:srgbClr val="7F7F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3516164" y="6831301"/>
                  <a:ext cx="191891" cy="189493"/>
                </a:xfrm>
                <a:prstGeom prst="rect">
                  <a:avLst/>
                </a:prstGeom>
                <a:solidFill>
                  <a:srgbClr val="00FF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</p:grpSp>
          <p:sp>
            <p:nvSpPr>
              <p:cNvPr id="65" name="Rectangle 64"/>
              <p:cNvSpPr/>
              <p:nvPr/>
            </p:nvSpPr>
            <p:spPr>
              <a:xfrm>
                <a:off x="3423859" y="5947310"/>
                <a:ext cx="191891" cy="189493"/>
              </a:xfrm>
              <a:prstGeom prst="rect">
                <a:avLst/>
              </a:prstGeom>
              <a:solidFill>
                <a:srgbClr val="0000FF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sp>
        <p:nvSpPr>
          <p:cNvPr id="71" name="Rectangle 70"/>
          <p:cNvSpPr/>
          <p:nvPr/>
        </p:nvSpPr>
        <p:spPr>
          <a:xfrm>
            <a:off x="6570247" y="6206479"/>
            <a:ext cx="191891" cy="18949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0326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152400" y="989013"/>
            <a:ext cx="8763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90464"/>
            <a:ext cx="9144000" cy="7858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Bing L3/L4 Ranker Results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057" y="1600200"/>
            <a:ext cx="5939832" cy="4451184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3920586" y="1828800"/>
            <a:ext cx="499014" cy="5334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stCxn id="14" idx="0"/>
          </p:cNvCxnSpPr>
          <p:nvPr/>
        </p:nvCxnSpPr>
        <p:spPr>
          <a:xfrm flipH="1">
            <a:off x="3014888" y="1828800"/>
            <a:ext cx="1155205" cy="808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4" idx="4"/>
          </p:cNvCxnSpPr>
          <p:nvPr/>
        </p:nvCxnSpPr>
        <p:spPr>
          <a:xfrm flipH="1">
            <a:off x="3014888" y="2362200"/>
            <a:ext cx="1155205" cy="129540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3986"/>
          <a:stretch/>
        </p:blipFill>
        <p:spPr>
          <a:xfrm>
            <a:off x="119743" y="1817914"/>
            <a:ext cx="3263939" cy="238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78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65895</TotalTime>
  <Words>137</Words>
  <Application>Microsoft Macintosh PowerPoint</Application>
  <PresentationFormat>On-screen Show (4:3)</PresentationFormat>
  <Paragraphs>90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MKL NIPS Spotlight</dc:title>
  <dc:creator>Manik</dc:creator>
  <cp:lastModifiedBy>Microsoft Office User</cp:lastModifiedBy>
  <cp:revision>3731</cp:revision>
  <dcterms:created xsi:type="dcterms:W3CDTF">2009-10-17T05:14:48Z</dcterms:created>
  <dcterms:modified xsi:type="dcterms:W3CDTF">2017-08-29T08:43:26Z</dcterms:modified>
</cp:coreProperties>
</file>