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406" r:id="rId2"/>
    <p:sldId id="407" r:id="rId3"/>
    <p:sldId id="408" r:id="rId4"/>
    <p:sldId id="409" r:id="rId5"/>
    <p:sldId id="410" r:id="rId6"/>
    <p:sldId id="418" r:id="rId7"/>
    <p:sldId id="425" r:id="rId8"/>
    <p:sldId id="426" r:id="rId9"/>
    <p:sldId id="388" r:id="rId10"/>
    <p:sldId id="389" r:id="rId11"/>
    <p:sldId id="390" r:id="rId12"/>
    <p:sldId id="391" r:id="rId13"/>
    <p:sldId id="392" r:id="rId14"/>
    <p:sldId id="393" r:id="rId15"/>
    <p:sldId id="394" r:id="rId16"/>
    <p:sldId id="395" r:id="rId17"/>
    <p:sldId id="396" r:id="rId18"/>
    <p:sldId id="397" r:id="rId19"/>
    <p:sldId id="398" r:id="rId20"/>
    <p:sldId id="427" r:id="rId21"/>
    <p:sldId id="428" r:id="rId22"/>
    <p:sldId id="430" r:id="rId23"/>
    <p:sldId id="429" r:id="rId24"/>
    <p:sldId id="421" r:id="rId25"/>
    <p:sldId id="422" r:id="rId26"/>
    <p:sldId id="423" r:id="rId27"/>
    <p:sldId id="424" r:id="rId28"/>
    <p:sldId id="403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otivation / Introduction" id="{B3D66429-2118-D34C-A30D-EFC517A5B765}">
          <p14:sldIdLst>
            <p14:sldId id="406"/>
            <p14:sldId id="407"/>
            <p14:sldId id="408"/>
            <p14:sldId id="409"/>
            <p14:sldId id="410"/>
            <p14:sldId id="418"/>
            <p14:sldId id="425"/>
            <p14:sldId id="426"/>
          </p14:sldIdLst>
        </p14:section>
        <p14:section name="Sparse Convex Optimization" id="{69729841-DE3A-1B46-B148-1C48B2BBD7A7}">
          <p14:sldIdLst>
            <p14:sldId id="388"/>
            <p14:sldId id="389"/>
            <p14:sldId id="390"/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427"/>
            <p14:sldId id="428"/>
            <p14:sldId id="430"/>
            <p14:sldId id="429"/>
            <p14:sldId id="421"/>
            <p14:sldId id="422"/>
            <p14:sldId id="423"/>
            <p14:sldId id="424"/>
          </p14:sldIdLst>
        </p14:section>
        <p14:section name="Conclusion" id="{7F657ACF-A9EC-3D45-8561-CD2F26DB4644}">
          <p14:sldIdLst>
            <p14:sldId id="40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666666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60" autoAdjust="0"/>
    <p:restoredTop sz="85402" autoAdjust="0"/>
  </p:normalViewPr>
  <p:slideViewPr>
    <p:cSldViewPr snapToObjects="1">
      <p:cViewPr>
        <p:scale>
          <a:sx n="140" d="100"/>
          <a:sy n="140" d="100"/>
        </p:scale>
        <p:origin x="-368" y="-80"/>
      </p:cViewPr>
      <p:guideLst>
        <p:guide orient="horz" pos="1557"/>
        <p:guide pos="1195"/>
        <p:guide pos="2188"/>
        <p:guide pos="2708"/>
        <p:guide pos="3226"/>
        <p:guide pos="3399"/>
        <p:guide pos="3572"/>
        <p:guide pos="3744"/>
        <p:guide pos="2880"/>
        <p:guide pos="3053"/>
        <p:guide pos="2534"/>
        <p:guide pos="2361"/>
        <p:guide pos="201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367924-2393-BC49-B049-8FB14D0ECECC}" type="datetimeFigureOut">
              <a:rPr lang="en-US" smtClean="0"/>
              <a:t>11/3/16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A5D326-B3DA-4141-945F-B4E0FE111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33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C13BD2-33CE-2247-B1DF-5673D676CFA4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417003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2C0B1A-A5F3-4E46-8999-3B7E7331160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9798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C13BD2-33CE-2247-B1DF-5673D676CFA4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28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07820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C13BD2-33CE-2247-B1DF-5673D676CFA4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417003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C13BD2-33CE-2247-B1DF-5673D676CFA4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3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417003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C13BD2-33CE-2247-B1DF-5673D676CFA4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4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417003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C13BD2-33CE-2247-B1DF-5673D676CFA4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5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078208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Move to front, talk about general approach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F1C1-24F2-D340-9F3B-38E8C457EFD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2632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Move to front, talk about general approach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F1C1-24F2-D340-9F3B-38E8C457EFD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2632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Move to front, talk about general approach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F1C1-24F2-D340-9F3B-38E8C457EFD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2632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2C0B1A-A5F3-4E46-8999-3B7E7331160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979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63C75-A9BD-A741-BD4C-48EACA83A804}" type="datetimeFigureOut">
              <a:rPr lang="en-US" smtClean="0"/>
              <a:t>11/3/16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B98B1-D0BC-EE43-A770-C68E4970E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95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63C75-A9BD-A741-BD4C-48EACA83A804}" type="datetimeFigureOut">
              <a:rPr lang="en-US" smtClean="0"/>
              <a:t>11/3/16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B98B1-D0BC-EE43-A770-C68E4970E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023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63C75-A9BD-A741-BD4C-48EACA83A804}" type="datetimeFigureOut">
              <a:rPr lang="en-US" smtClean="0"/>
              <a:t>11/3/16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B98B1-D0BC-EE43-A770-C68E4970E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708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63C75-A9BD-A741-BD4C-48EACA83A804}" type="datetimeFigureOut">
              <a:rPr lang="en-US" smtClean="0"/>
              <a:t>11/3/16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B98B1-D0BC-EE43-A770-C68E4970E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031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63C75-A9BD-A741-BD4C-48EACA83A804}" type="datetimeFigureOut">
              <a:rPr lang="en-US" smtClean="0"/>
              <a:t>11/3/16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B98B1-D0BC-EE43-A770-C68E4970E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302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63C75-A9BD-A741-BD4C-48EACA83A804}" type="datetimeFigureOut">
              <a:rPr lang="en-US" smtClean="0"/>
              <a:t>11/3/16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B98B1-D0BC-EE43-A770-C68E4970E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821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63C75-A9BD-A741-BD4C-48EACA83A804}" type="datetimeFigureOut">
              <a:rPr lang="en-US" smtClean="0"/>
              <a:t>11/3/16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B98B1-D0BC-EE43-A770-C68E4970E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409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63C75-A9BD-A741-BD4C-48EACA83A804}" type="datetimeFigureOut">
              <a:rPr lang="en-US" smtClean="0"/>
              <a:t>11/3/16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B98B1-D0BC-EE43-A770-C68E4970E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945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63C75-A9BD-A741-BD4C-48EACA83A804}" type="datetimeFigureOut">
              <a:rPr lang="en-US" smtClean="0"/>
              <a:t>11/3/16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B98B1-D0BC-EE43-A770-C68E4970E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71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63C75-A9BD-A741-BD4C-48EACA83A804}" type="datetimeFigureOut">
              <a:rPr lang="en-US" smtClean="0"/>
              <a:t>11/3/16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B98B1-D0BC-EE43-A770-C68E4970E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331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63C75-A9BD-A741-BD4C-48EACA83A804}" type="datetimeFigureOut">
              <a:rPr lang="en-US" smtClean="0"/>
              <a:t>11/3/16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B98B1-D0BC-EE43-A770-C68E4970E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6235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63C75-A9BD-A741-BD4C-48EACA83A804}" type="datetimeFigureOut">
              <a:rPr lang="en-US" smtClean="0"/>
              <a:t>11/3/16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B98B1-D0BC-EE43-A770-C68E4970E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440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Gill Sans Light"/>
          <a:ea typeface="+mj-ea"/>
          <a:cs typeface="Gill Sans Light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Gill Sans Light"/>
          <a:ea typeface="+mn-ea"/>
          <a:cs typeface="Gill Sans Light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Gill Sans Light"/>
          <a:ea typeface="+mn-ea"/>
          <a:cs typeface="Gill Sans Light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Gill Sans Light"/>
          <a:ea typeface="+mn-ea"/>
          <a:cs typeface="Gill Sans Light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Gill Sans Light"/>
          <a:ea typeface="+mn-ea"/>
          <a:cs typeface="Gill Sans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Gill Sans Light"/>
          <a:ea typeface="+mn-ea"/>
          <a:cs typeface="Gill Sans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4" Type="http://schemas.openxmlformats.org/officeDocument/2006/relationships/image" Target="../media/image24.emf"/><Relationship Id="rId5" Type="http://schemas.openxmlformats.org/officeDocument/2006/relationships/image" Target="../media/image25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4" Type="http://schemas.openxmlformats.org/officeDocument/2006/relationships/image" Target="../media/image28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4" Type="http://schemas.openxmlformats.org/officeDocument/2006/relationships/image" Target="../media/image31.emf"/><Relationship Id="rId5" Type="http://schemas.openxmlformats.org/officeDocument/2006/relationships/image" Target="../media/image22.emf"/><Relationship Id="rId6" Type="http://schemas.openxmlformats.org/officeDocument/2006/relationships/image" Target="../media/image32.emf"/><Relationship Id="rId7" Type="http://schemas.openxmlformats.org/officeDocument/2006/relationships/image" Target="../media/image33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4" Type="http://schemas.openxmlformats.org/officeDocument/2006/relationships/image" Target="../media/image31.emf"/><Relationship Id="rId5" Type="http://schemas.openxmlformats.org/officeDocument/2006/relationships/image" Target="../media/image22.emf"/><Relationship Id="rId6" Type="http://schemas.openxmlformats.org/officeDocument/2006/relationships/image" Target="../media/image33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4" Type="http://schemas.openxmlformats.org/officeDocument/2006/relationships/image" Target="../media/image31.emf"/><Relationship Id="rId5" Type="http://schemas.openxmlformats.org/officeDocument/2006/relationships/image" Target="../media/image22.emf"/><Relationship Id="rId6" Type="http://schemas.openxmlformats.org/officeDocument/2006/relationships/image" Target="../media/image33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4" Type="http://schemas.openxmlformats.org/officeDocument/2006/relationships/image" Target="../media/image31.emf"/><Relationship Id="rId5" Type="http://schemas.openxmlformats.org/officeDocument/2006/relationships/image" Target="../media/image22.emf"/><Relationship Id="rId6" Type="http://schemas.openxmlformats.org/officeDocument/2006/relationships/image" Target="../media/image33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4" Type="http://schemas.openxmlformats.org/officeDocument/2006/relationships/image" Target="../media/image31.emf"/><Relationship Id="rId5" Type="http://schemas.openxmlformats.org/officeDocument/2006/relationships/image" Target="../media/image22.emf"/><Relationship Id="rId6" Type="http://schemas.openxmlformats.org/officeDocument/2006/relationships/image" Target="../media/image33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4" Type="http://schemas.openxmlformats.org/officeDocument/2006/relationships/image" Target="../media/image35.emf"/><Relationship Id="rId5" Type="http://schemas.openxmlformats.org/officeDocument/2006/relationships/image" Target="../media/image36.emf"/><Relationship Id="rId6" Type="http://schemas.openxmlformats.org/officeDocument/2006/relationships/image" Target="../media/image37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4" Type="http://schemas.openxmlformats.org/officeDocument/2006/relationships/image" Target="../media/image39.emf"/><Relationship Id="rId5" Type="http://schemas.openxmlformats.org/officeDocument/2006/relationships/image" Target="../media/image40.emf"/><Relationship Id="rId6" Type="http://schemas.openxmlformats.org/officeDocument/2006/relationships/image" Target="../media/image37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4" Type="http://schemas.openxmlformats.org/officeDocument/2006/relationships/image" Target="../media/image37.emf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6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4" Type="http://schemas.openxmlformats.org/officeDocument/2006/relationships/image" Target="../media/image37.emf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2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4" Type="http://schemas.openxmlformats.org/officeDocument/2006/relationships/image" Target="../media/image37.emf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4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4" Type="http://schemas.openxmlformats.org/officeDocument/2006/relationships/image" Target="../media/image37.emf"/><Relationship Id="rId5" Type="http://schemas.openxmlformats.org/officeDocument/2006/relationships/image" Target="../media/image46.emf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4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png"/><Relationship Id="rId20" Type="http://schemas.openxmlformats.org/officeDocument/2006/relationships/image" Target="../media/image18.png"/><Relationship Id="rId21" Type="http://schemas.openxmlformats.org/officeDocument/2006/relationships/image" Target="../media/image19.emf"/><Relationship Id="rId10" Type="http://schemas.openxmlformats.org/officeDocument/2006/relationships/image" Target="../media/image8.png"/><Relationship Id="rId11" Type="http://schemas.openxmlformats.org/officeDocument/2006/relationships/image" Target="../media/image9.png"/><Relationship Id="rId12" Type="http://schemas.openxmlformats.org/officeDocument/2006/relationships/image" Target="../media/image10.emf"/><Relationship Id="rId13" Type="http://schemas.openxmlformats.org/officeDocument/2006/relationships/image" Target="../media/image11.png"/><Relationship Id="rId14" Type="http://schemas.openxmlformats.org/officeDocument/2006/relationships/image" Target="../media/image12.png"/><Relationship Id="rId15" Type="http://schemas.openxmlformats.org/officeDocument/2006/relationships/image" Target="../media/image13.png"/><Relationship Id="rId16" Type="http://schemas.openxmlformats.org/officeDocument/2006/relationships/image" Target="../media/image14.jpg"/><Relationship Id="rId17" Type="http://schemas.openxmlformats.org/officeDocument/2006/relationships/image" Target="../media/image15.png"/><Relationship Id="rId18" Type="http://schemas.openxmlformats.org/officeDocument/2006/relationships/image" Target="../media/image16.png"/><Relationship Id="rId19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png"/><Relationship Id="rId20" Type="http://schemas.openxmlformats.org/officeDocument/2006/relationships/image" Target="../media/image18.png"/><Relationship Id="rId21" Type="http://schemas.openxmlformats.org/officeDocument/2006/relationships/image" Target="../media/image19.emf"/><Relationship Id="rId10" Type="http://schemas.openxmlformats.org/officeDocument/2006/relationships/image" Target="../media/image8.png"/><Relationship Id="rId11" Type="http://schemas.openxmlformats.org/officeDocument/2006/relationships/image" Target="../media/image9.png"/><Relationship Id="rId12" Type="http://schemas.openxmlformats.org/officeDocument/2006/relationships/image" Target="../media/image10.emf"/><Relationship Id="rId13" Type="http://schemas.openxmlformats.org/officeDocument/2006/relationships/image" Target="../media/image11.png"/><Relationship Id="rId14" Type="http://schemas.openxmlformats.org/officeDocument/2006/relationships/image" Target="../media/image12.png"/><Relationship Id="rId15" Type="http://schemas.openxmlformats.org/officeDocument/2006/relationships/image" Target="../media/image13.png"/><Relationship Id="rId16" Type="http://schemas.openxmlformats.org/officeDocument/2006/relationships/image" Target="../media/image14.jpg"/><Relationship Id="rId17" Type="http://schemas.openxmlformats.org/officeDocument/2006/relationships/image" Target="../media/image15.png"/><Relationship Id="rId18" Type="http://schemas.openxmlformats.org/officeDocument/2006/relationships/image" Target="../media/image16.png"/><Relationship Id="rId19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png"/><Relationship Id="rId20" Type="http://schemas.openxmlformats.org/officeDocument/2006/relationships/image" Target="../media/image17.png"/><Relationship Id="rId21" Type="http://schemas.openxmlformats.org/officeDocument/2006/relationships/image" Target="../media/image18.png"/><Relationship Id="rId10" Type="http://schemas.openxmlformats.org/officeDocument/2006/relationships/image" Target="../media/image8.png"/><Relationship Id="rId11" Type="http://schemas.openxmlformats.org/officeDocument/2006/relationships/image" Target="../media/image9.png"/><Relationship Id="rId12" Type="http://schemas.openxmlformats.org/officeDocument/2006/relationships/image" Target="../media/image10.emf"/><Relationship Id="rId13" Type="http://schemas.openxmlformats.org/officeDocument/2006/relationships/image" Target="../media/image11.png"/><Relationship Id="rId14" Type="http://schemas.openxmlformats.org/officeDocument/2006/relationships/image" Target="../media/image12.png"/><Relationship Id="rId15" Type="http://schemas.openxmlformats.org/officeDocument/2006/relationships/image" Target="../media/image13.png"/><Relationship Id="rId16" Type="http://schemas.openxmlformats.org/officeDocument/2006/relationships/image" Target="../media/image14.jpg"/><Relationship Id="rId17" Type="http://schemas.openxmlformats.org/officeDocument/2006/relationships/image" Target="../media/image15.png"/><Relationship Id="rId18" Type="http://schemas.openxmlformats.org/officeDocument/2006/relationships/image" Target="../media/image19.emf"/><Relationship Id="rId19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Arrow Connector 25"/>
          <p:cNvCxnSpPr/>
          <p:nvPr/>
        </p:nvCxnSpPr>
        <p:spPr>
          <a:xfrm>
            <a:off x="1167456" y="3200400"/>
            <a:ext cx="758204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1368872" y="3045809"/>
            <a:ext cx="333520" cy="3335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5" name="Oval 4"/>
          <p:cNvSpPr/>
          <p:nvPr/>
        </p:nvSpPr>
        <p:spPr>
          <a:xfrm>
            <a:off x="2314345" y="3045809"/>
            <a:ext cx="333520" cy="3335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6" name="Oval 5"/>
          <p:cNvSpPr/>
          <p:nvPr/>
        </p:nvSpPr>
        <p:spPr>
          <a:xfrm>
            <a:off x="3259818" y="3045809"/>
            <a:ext cx="333520" cy="3335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7" name="Oval 6"/>
          <p:cNvSpPr/>
          <p:nvPr/>
        </p:nvSpPr>
        <p:spPr>
          <a:xfrm>
            <a:off x="4205291" y="3045809"/>
            <a:ext cx="333520" cy="3335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8" name="Oval 7"/>
          <p:cNvSpPr/>
          <p:nvPr/>
        </p:nvSpPr>
        <p:spPr>
          <a:xfrm>
            <a:off x="5150764" y="3045809"/>
            <a:ext cx="333520" cy="3335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9" name="Oval 8"/>
          <p:cNvSpPr/>
          <p:nvPr/>
        </p:nvSpPr>
        <p:spPr>
          <a:xfrm>
            <a:off x="7041710" y="3045809"/>
            <a:ext cx="333520" cy="3335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10" name="Oval 9"/>
          <p:cNvSpPr/>
          <p:nvPr/>
        </p:nvSpPr>
        <p:spPr>
          <a:xfrm>
            <a:off x="7987180" y="3045809"/>
            <a:ext cx="333520" cy="3335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6096237" y="3045809"/>
            <a:ext cx="333520" cy="3335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0730" y="3009997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Gill Sans Light"/>
                <a:cs typeface="Gill Sans Light"/>
              </a:rPr>
              <a:t>Data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632896" y="1485537"/>
            <a:ext cx="7423518" cy="646331"/>
            <a:chOff x="632896" y="1485537"/>
            <a:chExt cx="7423518" cy="646331"/>
          </a:xfrm>
        </p:grpSpPr>
        <p:sp>
          <p:nvSpPr>
            <p:cNvPr id="13" name="Rectangle 12"/>
            <p:cNvSpPr/>
            <p:nvPr/>
          </p:nvSpPr>
          <p:spPr>
            <a:xfrm>
              <a:off x="1543951" y="1635529"/>
              <a:ext cx="522146" cy="30786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399711" y="1635529"/>
              <a:ext cx="522146" cy="30786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255471" y="1635529"/>
              <a:ext cx="522146" cy="30786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111231" y="1635529"/>
              <a:ext cx="522146" cy="30786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966991" y="1635529"/>
              <a:ext cx="522146" cy="30786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822751" y="1635529"/>
              <a:ext cx="522146" cy="30786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678511" y="1635529"/>
              <a:ext cx="522146" cy="30786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534268" y="1635529"/>
              <a:ext cx="522146" cy="30786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32896" y="1485537"/>
              <a:ext cx="76163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>
                  <a:solidFill>
                    <a:prstClr val="black"/>
                  </a:solidFill>
                  <a:latin typeface="Gill Sans Light"/>
                  <a:cs typeface="Gill Sans Light"/>
                </a:rPr>
                <a:t>Model</a:t>
              </a:r>
            </a:p>
            <a:p>
              <a:pPr algn="r"/>
              <a:r>
                <a:rPr lang="en-US" dirty="0">
                  <a:solidFill>
                    <a:prstClr val="black"/>
                  </a:solidFill>
                  <a:latin typeface="Gill Sans Light"/>
                  <a:cs typeface="Gill Sans Light"/>
                </a:rPr>
                <a:t>State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838200"/>
          </a:xfrm>
        </p:spPr>
        <p:txBody>
          <a:bodyPr/>
          <a:lstStyle/>
          <a:p>
            <a:r>
              <a:rPr lang="en-US" dirty="0" smtClean="0"/>
              <a:t>Common Machine Learning Pattern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1535632" y="1943393"/>
            <a:ext cx="1980912" cy="1151259"/>
            <a:chOff x="1535632" y="1943393"/>
            <a:chExt cx="1980912" cy="1151259"/>
          </a:xfrm>
        </p:grpSpPr>
        <p:cxnSp>
          <p:nvCxnSpPr>
            <p:cNvPr id="22" name="Straight Arrow Connector 21"/>
            <p:cNvCxnSpPr>
              <a:stCxn id="4" idx="0"/>
              <a:endCxn id="32" idx="2"/>
            </p:cNvCxnSpPr>
            <p:nvPr/>
          </p:nvCxnSpPr>
          <p:spPr>
            <a:xfrm flipV="1">
              <a:off x="1535632" y="1943393"/>
              <a:ext cx="261073" cy="1102416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4" idx="7"/>
              <a:endCxn id="33" idx="2"/>
            </p:cNvCxnSpPr>
            <p:nvPr/>
          </p:nvCxnSpPr>
          <p:spPr>
            <a:xfrm flipV="1">
              <a:off x="1653549" y="1948324"/>
              <a:ext cx="1862995" cy="1146328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30" name="Oval 29"/>
          <p:cNvSpPr/>
          <p:nvPr/>
        </p:nvSpPr>
        <p:spPr>
          <a:xfrm>
            <a:off x="1365653" y="3045809"/>
            <a:ext cx="333520" cy="33352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535632" y="1635529"/>
            <a:ext cx="522146" cy="3078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255471" y="1640460"/>
            <a:ext cx="522146" cy="3078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2485614" y="1943393"/>
            <a:ext cx="2742450" cy="1151259"/>
            <a:chOff x="1578262" y="1943393"/>
            <a:chExt cx="2742450" cy="1151259"/>
          </a:xfrm>
        </p:grpSpPr>
        <p:cxnSp>
          <p:nvCxnSpPr>
            <p:cNvPr id="36" name="Straight Arrow Connector 35"/>
            <p:cNvCxnSpPr>
              <a:stCxn id="38" idx="0"/>
              <a:endCxn id="39" idx="2"/>
            </p:cNvCxnSpPr>
            <p:nvPr/>
          </p:nvCxnSpPr>
          <p:spPr>
            <a:xfrm flipV="1">
              <a:off x="1578262" y="1943393"/>
              <a:ext cx="175170" cy="1102416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38" idx="7"/>
              <a:endCxn id="40" idx="2"/>
            </p:cNvCxnSpPr>
            <p:nvPr/>
          </p:nvCxnSpPr>
          <p:spPr>
            <a:xfrm flipV="1">
              <a:off x="1696179" y="1948324"/>
              <a:ext cx="2624533" cy="1146328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38" name="Oval 37"/>
          <p:cNvSpPr/>
          <p:nvPr/>
        </p:nvSpPr>
        <p:spPr>
          <a:xfrm>
            <a:off x="2318854" y="3045809"/>
            <a:ext cx="333520" cy="33352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399711" y="1635529"/>
            <a:ext cx="522146" cy="3078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966991" y="1640460"/>
            <a:ext cx="522146" cy="3078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1796705" y="1943393"/>
            <a:ext cx="2575599" cy="1151259"/>
            <a:chOff x="475880" y="-380414"/>
            <a:chExt cx="2575599" cy="1151259"/>
          </a:xfrm>
        </p:grpSpPr>
        <p:cxnSp>
          <p:nvCxnSpPr>
            <p:cNvPr id="48" name="Straight Arrow Connector 47"/>
            <p:cNvCxnSpPr>
              <a:stCxn id="50" idx="1"/>
              <a:endCxn id="51" idx="2"/>
            </p:cNvCxnSpPr>
            <p:nvPr/>
          </p:nvCxnSpPr>
          <p:spPr>
            <a:xfrm flipH="1" flipV="1">
              <a:off x="475880" y="-375483"/>
              <a:ext cx="1507609" cy="1146328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50" idx="7"/>
              <a:endCxn id="52" idx="2"/>
            </p:cNvCxnSpPr>
            <p:nvPr/>
          </p:nvCxnSpPr>
          <p:spPr>
            <a:xfrm flipV="1">
              <a:off x="2219323" y="-380414"/>
              <a:ext cx="832156" cy="1151259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50" name="Oval 49"/>
          <p:cNvSpPr/>
          <p:nvPr/>
        </p:nvSpPr>
        <p:spPr>
          <a:xfrm>
            <a:off x="3255471" y="3045809"/>
            <a:ext cx="333520" cy="33352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535632" y="1640460"/>
            <a:ext cx="522146" cy="3078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4111231" y="1635529"/>
            <a:ext cx="522146" cy="3078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65653" y="3886200"/>
            <a:ext cx="1421145" cy="12003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Gill Sans Light"/>
                <a:cs typeface="Gill Sans Light"/>
              </a:rPr>
              <a:t>Draw </a:t>
            </a:r>
            <a:r>
              <a:rPr lang="en-US" i="1" dirty="0">
                <a:solidFill>
                  <a:schemeClr val="tx1"/>
                </a:solidFill>
                <a:latin typeface="Times"/>
                <a:ea typeface="Lucida Grande"/>
                <a:cs typeface="Times"/>
              </a:rPr>
              <a:t>ξ</a:t>
            </a:r>
            <a:r>
              <a:rPr lang="en-US" baseline="-25000" dirty="0">
                <a:solidFill>
                  <a:schemeClr val="tx1"/>
                </a:solidFill>
                <a:latin typeface="Times"/>
                <a:ea typeface="Lucida Grande"/>
                <a:cs typeface="Times"/>
              </a:rPr>
              <a:t>1</a:t>
            </a:r>
            <a:r>
              <a:rPr lang="en-US" dirty="0" smtClean="0">
                <a:solidFill>
                  <a:schemeClr val="tx1"/>
                </a:solidFill>
                <a:latin typeface="Gill Sans Light"/>
                <a:cs typeface="Gill Sans Light"/>
              </a:rPr>
              <a:t> </a:t>
            </a:r>
          </a:p>
          <a:p>
            <a:r>
              <a:rPr lang="en-US" dirty="0" smtClean="0">
                <a:solidFill>
                  <a:schemeClr val="tx1"/>
                </a:solidFill>
                <a:latin typeface="Gill Sans Light"/>
                <a:cs typeface="Gill Sans Light"/>
              </a:rPr>
              <a:t>Read </a:t>
            </a:r>
            <a:r>
              <a:rPr lang="en-US" i="1" dirty="0" smtClean="0">
                <a:solidFill>
                  <a:schemeClr val="tx1"/>
                </a:solidFill>
                <a:latin typeface="Times"/>
                <a:ea typeface="Lucida Grande"/>
                <a:cs typeface="Times"/>
              </a:rPr>
              <a:t>θ</a:t>
            </a:r>
            <a:r>
              <a:rPr lang="en-US" baseline="-25000" dirty="0" smtClean="0">
                <a:solidFill>
                  <a:schemeClr val="tx1"/>
                </a:solidFill>
                <a:latin typeface="Times"/>
                <a:ea typeface="Lucida Grande"/>
                <a:cs typeface="Times"/>
              </a:rPr>
              <a:t>1</a:t>
            </a:r>
            <a:r>
              <a:rPr lang="en-US" dirty="0" smtClean="0">
                <a:solidFill>
                  <a:schemeClr val="tx1"/>
                </a:solidFill>
                <a:latin typeface="Gill Sans Light"/>
                <a:cs typeface="Gill Sans Light"/>
              </a:rPr>
              <a:t>, </a:t>
            </a:r>
            <a:r>
              <a:rPr lang="en-US" i="1" dirty="0" smtClean="0">
                <a:solidFill>
                  <a:schemeClr val="tx1"/>
                </a:solidFill>
                <a:latin typeface="Times"/>
                <a:ea typeface="Lucida Grande"/>
                <a:cs typeface="Times"/>
              </a:rPr>
              <a:t>θ</a:t>
            </a:r>
            <a:r>
              <a:rPr lang="en-US" baseline="-25000" dirty="0" smtClean="0">
                <a:solidFill>
                  <a:schemeClr val="tx1"/>
                </a:solidFill>
                <a:latin typeface="Times"/>
                <a:ea typeface="Lucida Grande"/>
                <a:cs typeface="Times"/>
              </a:rPr>
              <a:t>3</a:t>
            </a:r>
            <a:r>
              <a:rPr lang="en-US" dirty="0">
                <a:solidFill>
                  <a:schemeClr val="tx1"/>
                </a:solidFill>
                <a:latin typeface="Gill Sans Light"/>
                <a:cs typeface="Gill Sans Light"/>
              </a:rPr>
              <a:t> </a:t>
            </a:r>
            <a:endParaRPr lang="en-US" dirty="0" smtClean="0">
              <a:solidFill>
                <a:schemeClr val="tx1"/>
              </a:solidFill>
              <a:latin typeface="Gill Sans Light"/>
              <a:cs typeface="Gill Sans Light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Gill Sans Light"/>
                <a:cs typeface="Gill Sans Light"/>
              </a:rPr>
              <a:t>Compute</a:t>
            </a:r>
          </a:p>
          <a:p>
            <a:r>
              <a:rPr lang="en-US" dirty="0" smtClean="0">
                <a:solidFill>
                  <a:schemeClr val="tx1"/>
                </a:solidFill>
                <a:latin typeface="Gill Sans Light"/>
                <a:cs typeface="Gill Sans Light"/>
              </a:rPr>
              <a:t>Update </a:t>
            </a:r>
            <a:r>
              <a:rPr lang="en-US" i="1" dirty="0">
                <a:solidFill>
                  <a:schemeClr val="tx1"/>
                </a:solidFill>
                <a:latin typeface="Times"/>
                <a:ea typeface="Lucida Grande"/>
                <a:cs typeface="Times"/>
              </a:rPr>
              <a:t>θ</a:t>
            </a:r>
            <a:r>
              <a:rPr lang="en-US" baseline="-25000" dirty="0">
                <a:solidFill>
                  <a:schemeClr val="tx1"/>
                </a:solidFill>
                <a:latin typeface="Times"/>
                <a:ea typeface="Lucida Grande"/>
                <a:cs typeface="Times"/>
              </a:rPr>
              <a:t>1</a:t>
            </a:r>
            <a:r>
              <a:rPr lang="en-US" dirty="0">
                <a:solidFill>
                  <a:schemeClr val="tx1"/>
                </a:solidFill>
                <a:latin typeface="Gill Sans Light"/>
                <a:cs typeface="Gill Sans Light"/>
              </a:rPr>
              <a:t>, </a:t>
            </a:r>
            <a:r>
              <a:rPr lang="en-US" i="1" dirty="0">
                <a:solidFill>
                  <a:schemeClr val="tx1"/>
                </a:solidFill>
                <a:latin typeface="Times"/>
                <a:ea typeface="Lucida Grande"/>
                <a:cs typeface="Times"/>
              </a:rPr>
              <a:t>θ</a:t>
            </a:r>
            <a:r>
              <a:rPr lang="en-US" baseline="-25000" dirty="0">
                <a:solidFill>
                  <a:schemeClr val="tx1"/>
                </a:solidFill>
                <a:latin typeface="Times"/>
                <a:ea typeface="Lucida Grande"/>
                <a:cs typeface="Times"/>
              </a:rPr>
              <a:t>3</a:t>
            </a:r>
            <a:r>
              <a:rPr lang="en-US" dirty="0">
                <a:solidFill>
                  <a:schemeClr val="tx1"/>
                </a:solidFill>
                <a:latin typeface="Gill Sans Light"/>
                <a:cs typeface="Gill Sans Light"/>
              </a:rPr>
              <a:t> 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308736" y="3886200"/>
            <a:ext cx="1421145" cy="12003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Gill Sans Light"/>
                <a:cs typeface="Gill Sans Light"/>
              </a:rPr>
              <a:t>Draw </a:t>
            </a:r>
            <a:r>
              <a:rPr lang="en-US" i="1" dirty="0" smtClean="0">
                <a:solidFill>
                  <a:schemeClr val="tx1"/>
                </a:solidFill>
                <a:latin typeface="Times"/>
                <a:ea typeface="Lucida Grande"/>
                <a:cs typeface="Times"/>
              </a:rPr>
              <a:t>ξ</a:t>
            </a:r>
            <a:r>
              <a:rPr lang="en-US" baseline="-25000" dirty="0" smtClean="0">
                <a:solidFill>
                  <a:schemeClr val="tx1"/>
                </a:solidFill>
                <a:latin typeface="Times"/>
                <a:ea typeface="Lucida Grande"/>
                <a:cs typeface="Times"/>
              </a:rPr>
              <a:t>2</a:t>
            </a:r>
            <a:r>
              <a:rPr lang="en-US" dirty="0" smtClean="0">
                <a:solidFill>
                  <a:schemeClr val="tx1"/>
                </a:solidFill>
                <a:latin typeface="Gill Sans Light"/>
                <a:cs typeface="Gill Sans Light"/>
              </a:rPr>
              <a:t> </a:t>
            </a:r>
          </a:p>
          <a:p>
            <a:r>
              <a:rPr lang="en-US" dirty="0" smtClean="0">
                <a:solidFill>
                  <a:schemeClr val="tx1"/>
                </a:solidFill>
                <a:latin typeface="Gill Sans Light"/>
                <a:cs typeface="Gill Sans Light"/>
              </a:rPr>
              <a:t>Read </a:t>
            </a:r>
            <a:r>
              <a:rPr lang="en-US" i="1" dirty="0" smtClean="0">
                <a:solidFill>
                  <a:schemeClr val="tx1"/>
                </a:solidFill>
                <a:latin typeface="Times"/>
                <a:ea typeface="Lucida Grande"/>
                <a:cs typeface="Times"/>
              </a:rPr>
              <a:t>θ</a:t>
            </a:r>
            <a:r>
              <a:rPr lang="en-US" baseline="-25000" dirty="0" smtClean="0">
                <a:solidFill>
                  <a:schemeClr val="tx1"/>
                </a:solidFill>
                <a:latin typeface="Times"/>
                <a:ea typeface="Lucida Grande"/>
                <a:cs typeface="Times"/>
              </a:rPr>
              <a:t>2</a:t>
            </a:r>
            <a:r>
              <a:rPr lang="en-US" dirty="0" smtClean="0">
                <a:solidFill>
                  <a:schemeClr val="tx1"/>
                </a:solidFill>
                <a:latin typeface="Gill Sans Light"/>
                <a:cs typeface="Gill Sans Light"/>
              </a:rPr>
              <a:t>, </a:t>
            </a:r>
            <a:r>
              <a:rPr lang="en-US" i="1" dirty="0" smtClean="0">
                <a:solidFill>
                  <a:schemeClr val="tx1"/>
                </a:solidFill>
                <a:latin typeface="Times"/>
                <a:ea typeface="Lucida Grande"/>
                <a:cs typeface="Times"/>
              </a:rPr>
              <a:t>θ</a:t>
            </a:r>
            <a:r>
              <a:rPr lang="en-US" baseline="-25000" dirty="0" smtClean="0">
                <a:solidFill>
                  <a:schemeClr val="tx1"/>
                </a:solidFill>
                <a:latin typeface="Times"/>
                <a:ea typeface="Lucida Grande"/>
                <a:cs typeface="Times"/>
              </a:rPr>
              <a:t>5</a:t>
            </a:r>
            <a:r>
              <a:rPr lang="en-US" dirty="0" smtClean="0">
                <a:solidFill>
                  <a:schemeClr val="tx1"/>
                </a:solidFill>
                <a:latin typeface="Gill Sans Light"/>
                <a:cs typeface="Gill Sans Light"/>
              </a:rPr>
              <a:t> </a:t>
            </a:r>
          </a:p>
          <a:p>
            <a:r>
              <a:rPr lang="en-US" dirty="0" smtClean="0">
                <a:solidFill>
                  <a:schemeClr val="tx1"/>
                </a:solidFill>
                <a:latin typeface="Gill Sans Light"/>
                <a:cs typeface="Gill Sans Light"/>
              </a:rPr>
              <a:t>Compute</a:t>
            </a:r>
          </a:p>
          <a:p>
            <a:r>
              <a:rPr lang="en-US" dirty="0" smtClean="0">
                <a:solidFill>
                  <a:schemeClr val="tx1"/>
                </a:solidFill>
                <a:latin typeface="Gill Sans Light"/>
                <a:cs typeface="Gill Sans Light"/>
              </a:rPr>
              <a:t>Update </a:t>
            </a:r>
            <a:r>
              <a:rPr lang="en-US" i="1" dirty="0" smtClean="0">
                <a:solidFill>
                  <a:schemeClr val="tx1"/>
                </a:solidFill>
                <a:latin typeface="Times"/>
                <a:ea typeface="Lucida Grande"/>
                <a:cs typeface="Times"/>
              </a:rPr>
              <a:t>θ</a:t>
            </a:r>
            <a:r>
              <a:rPr lang="en-US" baseline="-25000" dirty="0" smtClean="0">
                <a:solidFill>
                  <a:schemeClr val="tx1"/>
                </a:solidFill>
                <a:latin typeface="Times"/>
                <a:ea typeface="Lucida Grande"/>
                <a:cs typeface="Times"/>
              </a:rPr>
              <a:t>2</a:t>
            </a:r>
            <a:r>
              <a:rPr lang="en-US" dirty="0" smtClean="0">
                <a:solidFill>
                  <a:schemeClr val="tx1"/>
                </a:solidFill>
                <a:latin typeface="Gill Sans Light"/>
                <a:cs typeface="Gill Sans Light"/>
              </a:rPr>
              <a:t>, </a:t>
            </a:r>
            <a:r>
              <a:rPr lang="en-US" i="1" dirty="0" smtClean="0">
                <a:solidFill>
                  <a:schemeClr val="tx1"/>
                </a:solidFill>
                <a:latin typeface="Times"/>
                <a:ea typeface="Lucida Grande"/>
                <a:cs typeface="Times"/>
              </a:rPr>
              <a:t>θ</a:t>
            </a:r>
            <a:r>
              <a:rPr lang="en-US" baseline="-25000" dirty="0" smtClean="0">
                <a:solidFill>
                  <a:schemeClr val="tx1"/>
                </a:solidFill>
                <a:latin typeface="Times"/>
                <a:ea typeface="Lucida Grande"/>
                <a:cs typeface="Times"/>
              </a:rPr>
              <a:t>5</a:t>
            </a:r>
            <a:r>
              <a:rPr lang="en-US" dirty="0" smtClean="0">
                <a:solidFill>
                  <a:schemeClr val="tx1"/>
                </a:solidFill>
                <a:latin typeface="Gill Sans Light"/>
                <a:cs typeface="Gill Sans Light"/>
              </a:rPr>
              <a:t> </a:t>
            </a:r>
            <a:endParaRPr lang="en-US" dirty="0">
              <a:solidFill>
                <a:schemeClr val="tx1"/>
              </a:solidFill>
              <a:latin typeface="Gill Sans Light"/>
              <a:cs typeface="Gill Sans Light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255471" y="3886200"/>
            <a:ext cx="1421145" cy="12003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Gill Sans Light"/>
                <a:cs typeface="Gill Sans Light"/>
              </a:rPr>
              <a:t>Draw </a:t>
            </a:r>
            <a:r>
              <a:rPr lang="en-US" i="1" dirty="0" smtClean="0">
                <a:solidFill>
                  <a:schemeClr val="tx1"/>
                </a:solidFill>
                <a:latin typeface="Times"/>
                <a:ea typeface="Lucida Grande"/>
                <a:cs typeface="Times"/>
              </a:rPr>
              <a:t>ξ</a:t>
            </a:r>
            <a:r>
              <a:rPr lang="en-US" baseline="-25000" dirty="0" smtClean="0">
                <a:solidFill>
                  <a:schemeClr val="tx1"/>
                </a:solidFill>
                <a:latin typeface="Times"/>
                <a:ea typeface="Lucida Grande"/>
                <a:cs typeface="Times"/>
              </a:rPr>
              <a:t>3</a:t>
            </a:r>
            <a:r>
              <a:rPr lang="en-US" dirty="0" smtClean="0">
                <a:solidFill>
                  <a:schemeClr val="tx1"/>
                </a:solidFill>
                <a:latin typeface="Gill Sans Light"/>
                <a:cs typeface="Gill Sans Light"/>
              </a:rPr>
              <a:t> </a:t>
            </a:r>
          </a:p>
          <a:p>
            <a:r>
              <a:rPr lang="en-US" dirty="0" smtClean="0">
                <a:solidFill>
                  <a:schemeClr val="tx1"/>
                </a:solidFill>
                <a:latin typeface="Gill Sans Light"/>
                <a:cs typeface="Gill Sans Light"/>
              </a:rPr>
              <a:t>Read </a:t>
            </a:r>
            <a:r>
              <a:rPr lang="en-US" i="1" dirty="0" smtClean="0">
                <a:solidFill>
                  <a:schemeClr val="tx1"/>
                </a:solidFill>
                <a:latin typeface="Times"/>
                <a:ea typeface="Lucida Grande"/>
                <a:cs typeface="Times"/>
              </a:rPr>
              <a:t>θ</a:t>
            </a:r>
            <a:r>
              <a:rPr lang="en-US" baseline="-25000" dirty="0" smtClean="0">
                <a:solidFill>
                  <a:schemeClr val="tx1"/>
                </a:solidFill>
                <a:latin typeface="Times"/>
                <a:ea typeface="Lucida Grande"/>
                <a:cs typeface="Times"/>
              </a:rPr>
              <a:t>1</a:t>
            </a:r>
            <a:r>
              <a:rPr lang="en-US" dirty="0" smtClean="0">
                <a:solidFill>
                  <a:schemeClr val="tx1"/>
                </a:solidFill>
                <a:latin typeface="Gill Sans Light"/>
                <a:cs typeface="Gill Sans Light"/>
              </a:rPr>
              <a:t>, </a:t>
            </a:r>
            <a:r>
              <a:rPr lang="en-US" i="1" dirty="0" smtClean="0">
                <a:solidFill>
                  <a:schemeClr val="tx1"/>
                </a:solidFill>
                <a:latin typeface="Times"/>
                <a:ea typeface="Lucida Grande"/>
                <a:cs typeface="Times"/>
              </a:rPr>
              <a:t>θ</a:t>
            </a:r>
            <a:r>
              <a:rPr lang="en-US" baseline="-25000" dirty="0" smtClean="0">
                <a:solidFill>
                  <a:schemeClr val="tx1"/>
                </a:solidFill>
                <a:latin typeface="Times"/>
                <a:ea typeface="Lucida Grande"/>
                <a:cs typeface="Times"/>
              </a:rPr>
              <a:t>4</a:t>
            </a:r>
            <a:r>
              <a:rPr lang="en-US" dirty="0" smtClean="0">
                <a:solidFill>
                  <a:schemeClr val="tx1"/>
                </a:solidFill>
                <a:latin typeface="Gill Sans Light"/>
                <a:cs typeface="Gill Sans Light"/>
              </a:rPr>
              <a:t> </a:t>
            </a:r>
          </a:p>
          <a:p>
            <a:r>
              <a:rPr lang="en-US" dirty="0" smtClean="0">
                <a:solidFill>
                  <a:schemeClr val="tx1"/>
                </a:solidFill>
                <a:latin typeface="Gill Sans Light"/>
                <a:cs typeface="Gill Sans Light"/>
              </a:rPr>
              <a:t>Compute</a:t>
            </a:r>
          </a:p>
          <a:p>
            <a:r>
              <a:rPr lang="en-US" dirty="0" smtClean="0">
                <a:solidFill>
                  <a:schemeClr val="tx1"/>
                </a:solidFill>
                <a:latin typeface="Gill Sans Light"/>
                <a:cs typeface="Gill Sans Light"/>
              </a:rPr>
              <a:t>Update </a:t>
            </a:r>
            <a:r>
              <a:rPr lang="en-US" i="1" dirty="0">
                <a:solidFill>
                  <a:schemeClr val="tx1"/>
                </a:solidFill>
                <a:latin typeface="Times"/>
                <a:ea typeface="Lucida Grande"/>
                <a:cs typeface="Times"/>
              </a:rPr>
              <a:t>θ</a:t>
            </a:r>
            <a:r>
              <a:rPr lang="en-US" baseline="-25000" dirty="0">
                <a:solidFill>
                  <a:schemeClr val="tx1"/>
                </a:solidFill>
                <a:latin typeface="Times"/>
                <a:ea typeface="Lucida Grande"/>
                <a:cs typeface="Times"/>
              </a:rPr>
              <a:t>1</a:t>
            </a:r>
            <a:r>
              <a:rPr lang="en-US" dirty="0">
                <a:solidFill>
                  <a:schemeClr val="tx1"/>
                </a:solidFill>
                <a:latin typeface="Gill Sans Light"/>
                <a:cs typeface="Gill Sans Light"/>
              </a:rPr>
              <a:t>, </a:t>
            </a:r>
            <a:r>
              <a:rPr lang="en-US" i="1" dirty="0" smtClean="0">
                <a:solidFill>
                  <a:schemeClr val="tx1"/>
                </a:solidFill>
                <a:latin typeface="Times"/>
                <a:ea typeface="Lucida Grande"/>
                <a:cs typeface="Times"/>
              </a:rPr>
              <a:t>θ</a:t>
            </a:r>
            <a:r>
              <a:rPr lang="en-US" baseline="-25000" dirty="0" smtClean="0">
                <a:solidFill>
                  <a:schemeClr val="tx1"/>
                </a:solidFill>
                <a:latin typeface="Times"/>
                <a:ea typeface="Lucida Grande"/>
                <a:cs typeface="Times"/>
              </a:rPr>
              <a:t>4</a:t>
            </a:r>
            <a:r>
              <a:rPr lang="en-US" dirty="0" smtClean="0">
                <a:solidFill>
                  <a:schemeClr val="tx1"/>
                </a:solidFill>
                <a:latin typeface="Gill Sans Light"/>
                <a:cs typeface="Gill Sans Light"/>
              </a:rPr>
              <a:t> </a:t>
            </a:r>
            <a:endParaRPr lang="en-US" dirty="0">
              <a:solidFill>
                <a:schemeClr val="tx1"/>
              </a:solidFill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609253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500"/>
                            </p:stCondLst>
                            <p:childTnLst>
                              <p:par>
                                <p:cTn id="9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0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500"/>
                            </p:stCondLst>
                            <p:childTnLst>
                              <p:par>
                                <p:cTn id="104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3000"/>
                            </p:stCondLst>
                            <p:childTnLst>
                              <p:par>
                                <p:cTn id="10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0" grpId="1" animBg="1"/>
      <p:bldP spid="32" grpId="0" animBg="1"/>
      <p:bldP spid="32" grpId="1" animBg="1"/>
      <p:bldP spid="33" grpId="0" animBg="1"/>
      <p:bldP spid="33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3" grpId="0" animBg="1"/>
      <p:bldP spid="3" grpId="1" animBg="1"/>
      <p:bldP spid="42" grpId="0" animBg="1"/>
      <p:bldP spid="42" grpId="1" animBg="1"/>
      <p:bldP spid="4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Convex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Given dataset </a:t>
            </a:r>
            <a:r>
              <a:rPr lang="en-US" dirty="0" smtClean="0">
                <a:latin typeface="Calligraffitti"/>
                <a:cs typeface="Calligraffitti"/>
              </a:rPr>
              <a:t>D </a:t>
            </a:r>
            <a:r>
              <a:rPr lang="en-US" dirty="0" smtClean="0">
                <a:latin typeface="Times"/>
                <a:cs typeface="Times"/>
              </a:rPr>
              <a:t>= {</a:t>
            </a:r>
            <a:r>
              <a:rPr lang="en-US" i="1" dirty="0" smtClean="0">
                <a:latin typeface="Times"/>
                <a:ea typeface="Lucida Grande"/>
                <a:cs typeface="Times"/>
              </a:rPr>
              <a:t>ξ</a:t>
            </a:r>
            <a:r>
              <a:rPr lang="en-US" baseline="-25000" dirty="0" smtClean="0">
                <a:latin typeface="Times"/>
                <a:ea typeface="Lucida Grande"/>
                <a:cs typeface="Times"/>
              </a:rPr>
              <a:t>1</a:t>
            </a:r>
            <a:r>
              <a:rPr lang="en-US" dirty="0" smtClean="0">
                <a:latin typeface="Times"/>
                <a:ea typeface="Lucida Grande"/>
                <a:cs typeface="Times"/>
              </a:rPr>
              <a:t>,...,</a:t>
            </a:r>
            <a:r>
              <a:rPr lang="en-US" dirty="0">
                <a:latin typeface="Times"/>
                <a:ea typeface="Lucida Grande"/>
                <a:cs typeface="Times"/>
              </a:rPr>
              <a:t> </a:t>
            </a:r>
            <a:r>
              <a:rPr lang="en-US" i="1" dirty="0" err="1" smtClean="0">
                <a:latin typeface="Times"/>
                <a:ea typeface="Lucida Grande"/>
                <a:cs typeface="Times"/>
              </a:rPr>
              <a:t>ξ</a:t>
            </a:r>
            <a:r>
              <a:rPr lang="en-US" i="1" baseline="-25000" dirty="0" err="1" smtClean="0">
                <a:latin typeface="Times"/>
                <a:ea typeface="Lucida Grande"/>
                <a:cs typeface="Times"/>
              </a:rPr>
              <a:t>n</a:t>
            </a:r>
            <a:r>
              <a:rPr lang="en-US" dirty="0" smtClean="0">
                <a:latin typeface="Times"/>
                <a:cs typeface="Times"/>
              </a:rPr>
              <a:t>}</a:t>
            </a:r>
            <a:r>
              <a:rPr lang="en-US" dirty="0" smtClean="0"/>
              <a:t>, find model </a:t>
            </a:r>
            <a:r>
              <a:rPr lang="en-US" i="1" dirty="0" err="1" smtClean="0">
                <a:latin typeface="Times"/>
                <a:ea typeface="Lucida Grande"/>
                <a:cs typeface="Times"/>
              </a:rPr>
              <a:t>θ</a:t>
            </a:r>
            <a:r>
              <a:rPr lang="en-US" dirty="0" err="1" smtClean="0">
                <a:latin typeface="Times"/>
                <a:cs typeface="Times"/>
              </a:rPr>
              <a:t>∈Θ</a:t>
            </a:r>
            <a:r>
              <a:rPr lang="en-US" dirty="0" smtClean="0">
                <a:latin typeface="Times"/>
                <a:cs typeface="Times"/>
              </a:rPr>
              <a:t> </a:t>
            </a:r>
            <a:r>
              <a:rPr lang="en-US" dirty="0" smtClean="0"/>
              <a:t>minimizing average convex loss </a:t>
            </a:r>
            <a:r>
              <a:rPr lang="en-US" i="1" dirty="0" smtClean="0">
                <a:latin typeface="Times"/>
                <a:cs typeface="Times"/>
              </a:rPr>
              <a:t>f</a:t>
            </a:r>
            <a:r>
              <a:rPr lang="en-US" dirty="0" smtClean="0">
                <a:latin typeface="Times"/>
                <a:cs typeface="Times"/>
              </a:rPr>
              <a:t>(</a:t>
            </a:r>
            <a:r>
              <a:rPr lang="en-US" i="1" dirty="0" err="1" smtClean="0">
                <a:latin typeface="Times"/>
                <a:ea typeface="Lucida Grande"/>
                <a:cs typeface="Times"/>
              </a:rPr>
              <a:t>θ</a:t>
            </a:r>
            <a:r>
              <a:rPr lang="en-US" dirty="0" smtClean="0">
                <a:latin typeface="Times"/>
                <a:ea typeface="Lucida Grande"/>
                <a:cs typeface="Times"/>
              </a:rPr>
              <a:t>;</a:t>
            </a:r>
            <a:r>
              <a:rPr lang="en-US" i="1" dirty="0" smtClean="0">
                <a:latin typeface="Times"/>
                <a:ea typeface="Lucida Grande"/>
                <a:cs typeface="Times"/>
              </a:rPr>
              <a:t> </a:t>
            </a:r>
            <a:r>
              <a:rPr lang="en-US" i="1" dirty="0" err="1" smtClean="0">
                <a:latin typeface="Times"/>
                <a:ea typeface="Lucida Grande"/>
                <a:cs typeface="Times"/>
              </a:rPr>
              <a:t>ξ</a:t>
            </a:r>
            <a:r>
              <a:rPr lang="en-US" i="1" baseline="-25000" dirty="0" err="1" smtClean="0">
                <a:latin typeface="Times"/>
                <a:ea typeface="Lucida Grande"/>
                <a:cs typeface="Times"/>
              </a:rPr>
              <a:t>n</a:t>
            </a:r>
            <a:r>
              <a:rPr lang="en-US" dirty="0" smtClean="0">
                <a:latin typeface="Times"/>
                <a:cs typeface="Times"/>
              </a:rPr>
              <a:t>)</a:t>
            </a:r>
            <a:r>
              <a:rPr lang="en-US" dirty="0" smtClean="0"/>
              <a:t>:</a:t>
            </a:r>
            <a:endParaRPr lang="en-US" dirty="0">
              <a:latin typeface="Times New Roman"/>
              <a:cs typeface="Times New Roman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284823"/>
              </p:ext>
            </p:extLst>
          </p:nvPr>
        </p:nvGraphicFramePr>
        <p:xfrm>
          <a:off x="457200" y="4384040"/>
          <a:ext cx="8229600" cy="1828800"/>
        </p:xfrm>
        <a:graphic>
          <a:graphicData uri="http://schemas.openxmlformats.org/drawingml/2006/table">
            <a:tbl>
              <a:tblPr firstRow="1" firstCol="1" bandRow="1">
                <a:tableStyleId>{E929F9F4-4A8F-4326-A1B4-22849713DDAB}</a:tableStyleId>
              </a:tblPr>
              <a:tblGrid>
                <a:gridCol w="2590800"/>
                <a:gridCol w="1295400"/>
                <a:gridCol w="4343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Gill Sans Light"/>
                          <a:cs typeface="Gill Sans Light"/>
                        </a:rPr>
                        <a:t>Model</a:t>
                      </a:r>
                      <a:endParaRPr lang="en-US" sz="2400" dirty="0">
                        <a:latin typeface="Gill Sans Light"/>
                        <a:cs typeface="Gill Sans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Gill Sans Light"/>
                          <a:cs typeface="Gill Sans Light"/>
                        </a:rPr>
                        <a:t>Loss</a:t>
                      </a:r>
                      <a:endParaRPr lang="en-US" sz="2400" dirty="0">
                        <a:latin typeface="Gill Sans Light"/>
                        <a:cs typeface="Gill Sans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Gill Sans Light"/>
                          <a:cs typeface="Gill Sans Light"/>
                        </a:rPr>
                        <a:t>Linear Regression</a:t>
                      </a:r>
                      <a:endParaRPr lang="en-US" sz="2400" dirty="0">
                        <a:solidFill>
                          <a:srgbClr val="000000"/>
                        </a:solidFill>
                        <a:latin typeface="Gill Sans Light"/>
                        <a:cs typeface="Gill Sans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Gill Sans Light"/>
                          <a:cs typeface="Gill Sans Light"/>
                        </a:rPr>
                        <a:t>Squared</a:t>
                      </a:r>
                      <a:endParaRPr lang="en-US" sz="2400" dirty="0">
                        <a:solidFill>
                          <a:srgbClr val="000000"/>
                        </a:solidFill>
                        <a:latin typeface="Gill Sans Light"/>
                        <a:cs typeface="Gill Sans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i="1" dirty="0" smtClean="0">
                          <a:latin typeface="Times"/>
                          <a:cs typeface="Times"/>
                        </a:rPr>
                        <a:t>f</a:t>
                      </a:r>
                      <a:r>
                        <a:rPr lang="en-US" sz="2400" dirty="0" smtClean="0">
                          <a:latin typeface="Times"/>
                          <a:cs typeface="Times"/>
                        </a:rPr>
                        <a:t>(</a:t>
                      </a:r>
                      <a:r>
                        <a:rPr lang="en-US" sz="2400" i="1" dirty="0" err="1" smtClean="0">
                          <a:latin typeface="Times"/>
                          <a:cs typeface="Times"/>
                        </a:rPr>
                        <a:t>θ</a:t>
                      </a:r>
                      <a:r>
                        <a:rPr lang="en-US" sz="2400" dirty="0" smtClean="0">
                          <a:latin typeface="Times"/>
                          <a:cs typeface="Times"/>
                        </a:rPr>
                        <a:t>; (</a:t>
                      </a:r>
                      <a:r>
                        <a:rPr lang="en-US" sz="2400" i="1" dirty="0" err="1" smtClean="0">
                          <a:latin typeface="Times"/>
                          <a:cs typeface="Times"/>
                        </a:rPr>
                        <a:t>x</a:t>
                      </a:r>
                      <a:r>
                        <a:rPr lang="en-US" sz="2400" dirty="0" err="1" smtClean="0">
                          <a:latin typeface="Times"/>
                          <a:cs typeface="Times"/>
                        </a:rPr>
                        <a:t>,</a:t>
                      </a:r>
                      <a:r>
                        <a:rPr lang="en-US" sz="2400" i="1" dirty="0" err="1" smtClean="0">
                          <a:latin typeface="Times"/>
                          <a:cs typeface="Times"/>
                        </a:rPr>
                        <a:t>y</a:t>
                      </a:r>
                      <a:r>
                        <a:rPr lang="en-US" sz="2400" dirty="0" smtClean="0">
                          <a:latin typeface="Times"/>
                          <a:cs typeface="Times"/>
                        </a:rPr>
                        <a:t>)) = (</a:t>
                      </a:r>
                      <a:r>
                        <a:rPr lang="en-US" sz="2400" i="1" dirty="0" smtClean="0">
                          <a:latin typeface="Times"/>
                          <a:cs typeface="Times"/>
                        </a:rPr>
                        <a:t>y</a:t>
                      </a:r>
                      <a:r>
                        <a:rPr lang="en-US" sz="2400" dirty="0" smtClean="0">
                          <a:latin typeface="Times"/>
                          <a:cs typeface="Times"/>
                        </a:rPr>
                        <a:t> – </a:t>
                      </a:r>
                      <a:r>
                        <a:rPr lang="en-US" sz="2400" i="1" dirty="0" err="1" smtClean="0">
                          <a:latin typeface="Times"/>
                          <a:cs typeface="Times"/>
                        </a:rPr>
                        <a:t>θ</a:t>
                      </a:r>
                      <a:r>
                        <a:rPr lang="en-US" sz="2400" i="1" baseline="30000" dirty="0" err="1" smtClean="0">
                          <a:latin typeface="Times"/>
                          <a:cs typeface="Times"/>
                        </a:rPr>
                        <a:t>T</a:t>
                      </a:r>
                      <a:r>
                        <a:rPr lang="en-US" sz="2400" i="1" dirty="0" err="1" smtClean="0">
                          <a:latin typeface="Times"/>
                          <a:cs typeface="Times"/>
                        </a:rPr>
                        <a:t>x</a:t>
                      </a:r>
                      <a:r>
                        <a:rPr lang="en-US" sz="2400" dirty="0" smtClean="0">
                          <a:latin typeface="Times"/>
                          <a:cs typeface="Times"/>
                        </a:rPr>
                        <a:t>)</a:t>
                      </a:r>
                      <a:r>
                        <a:rPr lang="en-US" sz="2400" baseline="30000" dirty="0" smtClean="0">
                          <a:latin typeface="Times"/>
                          <a:cs typeface="Times"/>
                        </a:rPr>
                        <a:t>2</a:t>
                      </a:r>
                      <a:endParaRPr lang="en-US" sz="2400" dirty="0">
                        <a:solidFill>
                          <a:srgbClr val="000000"/>
                        </a:solidFill>
                        <a:latin typeface="Times"/>
                        <a:cs typeface="Time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Gill Sans Light"/>
                          <a:cs typeface="Gill Sans Light"/>
                        </a:rPr>
                        <a:t>Logistic Regression</a:t>
                      </a:r>
                      <a:endParaRPr lang="en-US" sz="2400" dirty="0">
                        <a:solidFill>
                          <a:srgbClr val="000000"/>
                        </a:solidFill>
                        <a:latin typeface="Gill Sans Light"/>
                        <a:cs typeface="Gill Sans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Gill Sans Light"/>
                          <a:cs typeface="Gill Sans Light"/>
                        </a:rPr>
                        <a:t>Logistic</a:t>
                      </a:r>
                      <a:endParaRPr lang="en-US" sz="2400" dirty="0">
                        <a:solidFill>
                          <a:srgbClr val="000000"/>
                        </a:solidFill>
                        <a:latin typeface="Gill Sans Light"/>
                        <a:cs typeface="Gill Sans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i="1" dirty="0" smtClean="0">
                          <a:latin typeface="Times"/>
                          <a:cs typeface="Times"/>
                        </a:rPr>
                        <a:t>f</a:t>
                      </a:r>
                      <a:r>
                        <a:rPr lang="en-US" sz="2400" dirty="0" smtClean="0">
                          <a:latin typeface="Times"/>
                          <a:cs typeface="Times"/>
                        </a:rPr>
                        <a:t>(</a:t>
                      </a:r>
                      <a:r>
                        <a:rPr lang="en-US" sz="2400" i="1" dirty="0" err="1" smtClean="0">
                          <a:latin typeface="Times"/>
                          <a:cs typeface="Times"/>
                        </a:rPr>
                        <a:t>θ</a:t>
                      </a:r>
                      <a:r>
                        <a:rPr lang="en-US" sz="2400" dirty="0" smtClean="0">
                          <a:latin typeface="Times"/>
                          <a:cs typeface="Times"/>
                        </a:rPr>
                        <a:t>; (</a:t>
                      </a:r>
                      <a:r>
                        <a:rPr lang="en-US" sz="2400" i="1" dirty="0" err="1" smtClean="0">
                          <a:latin typeface="Times"/>
                          <a:cs typeface="Times"/>
                        </a:rPr>
                        <a:t>x</a:t>
                      </a:r>
                      <a:r>
                        <a:rPr lang="en-US" sz="2400" dirty="0" err="1" smtClean="0">
                          <a:latin typeface="Times"/>
                          <a:cs typeface="Times"/>
                        </a:rPr>
                        <a:t>,</a:t>
                      </a:r>
                      <a:r>
                        <a:rPr lang="en-US" sz="2400" i="1" dirty="0" err="1" smtClean="0">
                          <a:latin typeface="Times"/>
                          <a:cs typeface="Times"/>
                        </a:rPr>
                        <a:t>y</a:t>
                      </a:r>
                      <a:r>
                        <a:rPr lang="en-US" sz="2400" dirty="0" smtClean="0">
                          <a:latin typeface="Times"/>
                          <a:cs typeface="Times"/>
                        </a:rPr>
                        <a:t>)) = log[1 + </a:t>
                      </a:r>
                      <a:r>
                        <a:rPr lang="en-US" sz="2400" dirty="0" err="1" smtClean="0">
                          <a:latin typeface="Times"/>
                          <a:cs typeface="Times"/>
                        </a:rPr>
                        <a:t>exp</a:t>
                      </a:r>
                      <a:r>
                        <a:rPr lang="en-US" sz="2400" dirty="0" smtClean="0">
                          <a:latin typeface="Times"/>
                          <a:cs typeface="Times"/>
                        </a:rPr>
                        <a:t>(– </a:t>
                      </a:r>
                      <a:r>
                        <a:rPr lang="en-US" sz="2400" i="1" dirty="0" err="1" smtClean="0">
                          <a:latin typeface="Times"/>
                          <a:cs typeface="Times"/>
                        </a:rPr>
                        <a:t>yθ</a:t>
                      </a:r>
                      <a:r>
                        <a:rPr lang="en-US" sz="2400" i="1" baseline="30000" dirty="0" err="1" smtClean="0">
                          <a:latin typeface="Times"/>
                          <a:cs typeface="Times"/>
                        </a:rPr>
                        <a:t>T</a:t>
                      </a:r>
                      <a:r>
                        <a:rPr lang="en-US" sz="2400" i="1" dirty="0" err="1" smtClean="0">
                          <a:latin typeface="Times"/>
                          <a:cs typeface="Times"/>
                        </a:rPr>
                        <a:t>x</a:t>
                      </a:r>
                      <a:r>
                        <a:rPr lang="en-US" sz="2400" dirty="0" smtClean="0">
                          <a:latin typeface="Times"/>
                          <a:cs typeface="Times"/>
                        </a:rPr>
                        <a:t>)]</a:t>
                      </a:r>
                      <a:endParaRPr lang="en-US" sz="2400" dirty="0">
                        <a:solidFill>
                          <a:srgbClr val="000000"/>
                        </a:solidFill>
                        <a:latin typeface="Times"/>
                        <a:cs typeface="Time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Gill Sans Light"/>
                          <a:cs typeface="Gill Sans Light"/>
                        </a:rPr>
                        <a:t>SVM</a:t>
                      </a:r>
                      <a:endParaRPr lang="en-US" sz="2400" dirty="0">
                        <a:solidFill>
                          <a:srgbClr val="000000"/>
                        </a:solidFill>
                        <a:latin typeface="Gill Sans Light"/>
                        <a:cs typeface="Gill Sans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Gill Sans Light"/>
                          <a:cs typeface="Gill Sans Light"/>
                        </a:rPr>
                        <a:t>Hinge</a:t>
                      </a:r>
                      <a:endParaRPr lang="en-US" sz="2400" dirty="0">
                        <a:solidFill>
                          <a:srgbClr val="000000"/>
                        </a:solidFill>
                        <a:latin typeface="Gill Sans Light"/>
                        <a:cs typeface="Gill Sans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i="1" dirty="0" smtClean="0">
                          <a:latin typeface="Times"/>
                          <a:cs typeface="Times"/>
                        </a:rPr>
                        <a:t>f</a:t>
                      </a:r>
                      <a:r>
                        <a:rPr lang="en-US" sz="2400" dirty="0" smtClean="0">
                          <a:latin typeface="Times"/>
                          <a:cs typeface="Times"/>
                        </a:rPr>
                        <a:t>(</a:t>
                      </a:r>
                      <a:r>
                        <a:rPr lang="en-US" sz="2400" i="1" dirty="0" err="1" smtClean="0">
                          <a:latin typeface="Times"/>
                          <a:cs typeface="Times"/>
                        </a:rPr>
                        <a:t>θ</a:t>
                      </a:r>
                      <a:r>
                        <a:rPr lang="en-US" sz="2400" dirty="0" smtClean="0">
                          <a:latin typeface="Times"/>
                          <a:cs typeface="Times"/>
                        </a:rPr>
                        <a:t>; (</a:t>
                      </a:r>
                      <a:r>
                        <a:rPr lang="en-US" sz="2400" i="1" dirty="0" err="1" smtClean="0">
                          <a:latin typeface="Times"/>
                          <a:cs typeface="Times"/>
                        </a:rPr>
                        <a:t>x</a:t>
                      </a:r>
                      <a:r>
                        <a:rPr lang="en-US" sz="2400" dirty="0" err="1" smtClean="0">
                          <a:latin typeface="Times"/>
                          <a:cs typeface="Times"/>
                        </a:rPr>
                        <a:t>,</a:t>
                      </a:r>
                      <a:r>
                        <a:rPr lang="en-US" sz="2400" i="1" dirty="0" err="1" smtClean="0">
                          <a:latin typeface="Times"/>
                          <a:cs typeface="Times"/>
                        </a:rPr>
                        <a:t>y</a:t>
                      </a:r>
                      <a:r>
                        <a:rPr lang="en-US" sz="2400" dirty="0" smtClean="0">
                          <a:latin typeface="Times"/>
                          <a:cs typeface="Times"/>
                        </a:rPr>
                        <a:t>)) = max(0, 1 – </a:t>
                      </a:r>
                      <a:r>
                        <a:rPr lang="en-US" sz="2400" i="1" dirty="0" err="1" smtClean="0">
                          <a:latin typeface="Times"/>
                          <a:cs typeface="Times"/>
                        </a:rPr>
                        <a:t>yθ</a:t>
                      </a:r>
                      <a:r>
                        <a:rPr lang="en-US" sz="2400" i="1" baseline="30000" dirty="0" err="1" smtClean="0">
                          <a:latin typeface="Times"/>
                          <a:cs typeface="Times"/>
                        </a:rPr>
                        <a:t>T</a:t>
                      </a:r>
                      <a:r>
                        <a:rPr lang="en-US" sz="2400" i="1" dirty="0" err="1" smtClean="0">
                          <a:latin typeface="Times"/>
                          <a:cs typeface="Times"/>
                        </a:rPr>
                        <a:t>x</a:t>
                      </a:r>
                      <a:r>
                        <a:rPr lang="en-US" sz="2400" dirty="0" smtClean="0">
                          <a:latin typeface="Times"/>
                          <a:cs typeface="Times"/>
                        </a:rPr>
                        <a:t>)</a:t>
                      </a:r>
                      <a:endParaRPr lang="en-US" sz="2400" dirty="0">
                        <a:solidFill>
                          <a:srgbClr val="000000"/>
                        </a:solidFill>
                        <a:latin typeface="Times"/>
                        <a:cs typeface="Times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8515" y="2795395"/>
            <a:ext cx="4566971" cy="1267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402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Stochastic Updates (Meta-)Algorithm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62300" y="1600201"/>
            <a:ext cx="2819400" cy="1371599"/>
          </a:xfrm>
          <a:solidFill>
            <a:schemeClr val="accent5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While not converged: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i="1" dirty="0" err="1">
                <a:latin typeface="Times"/>
                <a:ea typeface="Lucida Grande"/>
                <a:cs typeface="Times"/>
              </a:rPr>
              <a:t>ξ</a:t>
            </a:r>
            <a:r>
              <a:rPr lang="en-US" sz="2400" i="1" baseline="30000" dirty="0">
                <a:latin typeface="Times"/>
                <a:ea typeface="Lucida Grande"/>
                <a:cs typeface="Times"/>
              </a:rPr>
              <a:t>(t)</a:t>
            </a:r>
            <a:r>
              <a:rPr lang="en-US" sz="2400" dirty="0">
                <a:latin typeface="Times"/>
                <a:ea typeface="Lucida Grande"/>
                <a:cs typeface="Times"/>
              </a:rPr>
              <a:t> ~ </a:t>
            </a:r>
            <a:r>
              <a:rPr lang="en-US" sz="2400" dirty="0">
                <a:latin typeface="Calligraffitti"/>
                <a:cs typeface="Calligraffitti"/>
              </a:rPr>
              <a:t>D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i="1" dirty="0" err="1" smtClean="0">
                <a:latin typeface="Times"/>
                <a:ea typeface="Lucida Grande"/>
                <a:cs typeface="Times"/>
              </a:rPr>
              <a:t>θ</a:t>
            </a:r>
            <a:r>
              <a:rPr lang="en-US" sz="2400" i="1" baseline="30000" dirty="0" smtClean="0">
                <a:latin typeface="Times"/>
                <a:ea typeface="Lucida Grande"/>
                <a:cs typeface="Times"/>
              </a:rPr>
              <a:t>(</a:t>
            </a:r>
            <a:r>
              <a:rPr lang="en-US" sz="2400" i="1" baseline="30000" dirty="0">
                <a:latin typeface="Times"/>
                <a:ea typeface="Lucida Grande"/>
                <a:cs typeface="Times"/>
              </a:rPr>
              <a:t>t)</a:t>
            </a:r>
            <a:r>
              <a:rPr lang="en-US" sz="2400" dirty="0">
                <a:latin typeface="Times"/>
                <a:ea typeface="Lucida Grande"/>
                <a:cs typeface="Times"/>
              </a:rPr>
              <a:t> </a:t>
            </a:r>
            <a:r>
              <a:rPr lang="en-US" sz="2400" dirty="0" smtClean="0">
                <a:latin typeface="Times"/>
                <a:ea typeface="Lucida Grande"/>
                <a:cs typeface="Times"/>
              </a:rPr>
              <a:t>= </a:t>
            </a:r>
            <a:r>
              <a:rPr lang="en-US" sz="2400" dirty="0" err="1" smtClean="0">
                <a:latin typeface="Times"/>
                <a:ea typeface="Lucida Grande"/>
                <a:cs typeface="Times"/>
              </a:rPr>
              <a:t>Λ</a:t>
            </a:r>
            <a:r>
              <a:rPr lang="en-US" sz="2400" dirty="0" smtClean="0">
                <a:latin typeface="Times"/>
                <a:ea typeface="Lucida Grande"/>
                <a:cs typeface="Times"/>
              </a:rPr>
              <a:t>(</a:t>
            </a:r>
            <a:r>
              <a:rPr lang="en-US" sz="2400" i="1" dirty="0" err="1">
                <a:latin typeface="Times"/>
                <a:ea typeface="Lucida Grande"/>
                <a:cs typeface="Times"/>
              </a:rPr>
              <a:t>θ</a:t>
            </a:r>
            <a:r>
              <a:rPr lang="en-US" sz="2400" i="1" baseline="30000" dirty="0">
                <a:latin typeface="Times"/>
                <a:ea typeface="Lucida Grande"/>
                <a:cs typeface="Times"/>
              </a:rPr>
              <a:t>(</a:t>
            </a:r>
            <a:r>
              <a:rPr lang="en-US" sz="2400" i="1" baseline="30000" dirty="0" smtClean="0">
                <a:latin typeface="Times"/>
                <a:ea typeface="Lucida Grande"/>
                <a:cs typeface="Times"/>
              </a:rPr>
              <a:t>t–1), </a:t>
            </a:r>
            <a:r>
              <a:rPr lang="en-US" sz="2400" i="1" dirty="0" err="1">
                <a:latin typeface="Times"/>
                <a:ea typeface="Lucida Grande"/>
                <a:cs typeface="Times"/>
              </a:rPr>
              <a:t>ξ</a:t>
            </a:r>
            <a:r>
              <a:rPr lang="en-US" sz="2400" i="1" baseline="30000" dirty="0">
                <a:latin typeface="Times"/>
                <a:ea typeface="Lucida Grande"/>
                <a:cs typeface="Times"/>
              </a:rPr>
              <a:t>(t)</a:t>
            </a:r>
            <a:r>
              <a:rPr lang="en-US" sz="2400" dirty="0" smtClean="0">
                <a:latin typeface="Times"/>
                <a:ea typeface="Lucida Grande"/>
                <a:cs typeface="Times"/>
              </a:rPr>
              <a:t>)</a:t>
            </a:r>
            <a:endParaRPr lang="en-US" sz="2400" dirty="0">
              <a:latin typeface="Calligraffitti"/>
              <a:cs typeface="Calligraffitt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75607" y="2114524"/>
            <a:ext cx="108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latin typeface="Gill Sans Light"/>
                <a:cs typeface="Gill Sans Light"/>
              </a:rPr>
              <a:t>Stochastic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26577" y="2514600"/>
            <a:ext cx="1135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Gill Sans Light"/>
                <a:cs typeface="Gill Sans Light"/>
              </a:rPr>
              <a:t>Update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568878"/>
              </p:ext>
            </p:extLst>
          </p:nvPr>
        </p:nvGraphicFramePr>
        <p:xfrm>
          <a:off x="457200" y="3733800"/>
          <a:ext cx="2743200" cy="296672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Algorithm</a:t>
                      </a:r>
                      <a:endParaRPr lang="en-US" sz="1800" b="0" dirty="0">
                        <a:latin typeface="Gill Sans"/>
                        <a:cs typeface="Gill San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Gill Sans Light"/>
                          <a:cs typeface="Gill Sans Light"/>
                        </a:rPr>
                        <a:t>SGD: Stochastic Gradient</a:t>
                      </a:r>
                      <a:r>
                        <a:rPr lang="en-US" sz="1200" baseline="0" dirty="0" smtClean="0">
                          <a:latin typeface="Gill Sans Light"/>
                          <a:cs typeface="Gill Sans Light"/>
                        </a:rPr>
                        <a:t> Descent</a:t>
                      </a:r>
                      <a:endParaRPr lang="en-US" sz="1200" dirty="0">
                        <a:latin typeface="Gill Sans Light"/>
                        <a:cs typeface="Gill Sans Ligh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Gill Sans Light"/>
                          <a:cs typeface="Gill Sans Light"/>
                        </a:rPr>
                        <a:t>SCD: Stochastic Coordinate</a:t>
                      </a:r>
                      <a:r>
                        <a:rPr lang="en-US" sz="1200" baseline="0" dirty="0" smtClean="0">
                          <a:latin typeface="Gill Sans Light"/>
                          <a:cs typeface="Gill Sans Light"/>
                        </a:rPr>
                        <a:t> Descent</a:t>
                      </a:r>
                      <a:endParaRPr lang="en-US" sz="1200" dirty="0">
                        <a:latin typeface="Gill Sans Light"/>
                        <a:cs typeface="Gill Sans Ligh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aseline="0" dirty="0" err="1" smtClean="0">
                          <a:latin typeface="Gill Sans Light"/>
                          <a:cs typeface="Gill Sans Light"/>
                        </a:rPr>
                        <a:t>AdaGrad</a:t>
                      </a:r>
                      <a:r>
                        <a:rPr lang="en-US" sz="1200" baseline="0" dirty="0" smtClean="0">
                          <a:latin typeface="Gill Sans Light"/>
                          <a:cs typeface="Gill Sans Light"/>
                        </a:rPr>
                        <a:t> / </a:t>
                      </a:r>
                      <a:r>
                        <a:rPr lang="en-US" sz="1200" dirty="0" smtClean="0">
                          <a:latin typeface="Gill Sans Light"/>
                          <a:cs typeface="Gill Sans Light"/>
                        </a:rPr>
                        <a:t>Stochastic Dual</a:t>
                      </a:r>
                      <a:r>
                        <a:rPr lang="en-US" sz="1200" baseline="0" dirty="0" smtClean="0">
                          <a:latin typeface="Gill Sans Light"/>
                          <a:cs typeface="Gill Sans Light"/>
                        </a:rPr>
                        <a:t> Averaging</a:t>
                      </a:r>
                      <a:endParaRPr lang="en-US" sz="1200" dirty="0">
                        <a:latin typeface="Gill Sans Light"/>
                        <a:cs typeface="Gill Sans Ligh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Gill Sans Light"/>
                          <a:cs typeface="Gill Sans Light"/>
                        </a:rPr>
                        <a:t>SDCA:</a:t>
                      </a:r>
                      <a:r>
                        <a:rPr lang="en-US" sz="1200" baseline="0" dirty="0" smtClean="0">
                          <a:latin typeface="Gill Sans Light"/>
                          <a:cs typeface="Gill Sans Light"/>
                        </a:rPr>
                        <a:t> </a:t>
                      </a:r>
                      <a:r>
                        <a:rPr lang="en-US" sz="1200" dirty="0" smtClean="0">
                          <a:latin typeface="Gill Sans Light"/>
                          <a:cs typeface="Gill Sans Light"/>
                        </a:rPr>
                        <a:t>Stochastic</a:t>
                      </a:r>
                      <a:r>
                        <a:rPr lang="en-US" sz="1200" baseline="0" dirty="0" smtClean="0">
                          <a:latin typeface="Gill Sans Light"/>
                          <a:cs typeface="Gill Sans Light"/>
                        </a:rPr>
                        <a:t> Dual Coordinate Ascent</a:t>
                      </a:r>
                      <a:endParaRPr lang="en-US" sz="1200" dirty="0">
                        <a:latin typeface="Gill Sans Light"/>
                        <a:cs typeface="Gill Sans Ligh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Gill Sans Light"/>
                          <a:cs typeface="Gill Sans Light"/>
                        </a:rPr>
                        <a:t>SDNA: Stochastic Dual Newton Ascent</a:t>
                      </a:r>
                      <a:endParaRPr lang="en-US" sz="1200" dirty="0">
                        <a:latin typeface="Gill Sans Light"/>
                        <a:cs typeface="Gill Sans Ligh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Gill Sans Light"/>
                          <a:cs typeface="Gill Sans Light"/>
                        </a:rPr>
                        <a:t>SVRG: Stochastic Variance Reduced</a:t>
                      </a:r>
                      <a:r>
                        <a:rPr lang="en-US" sz="1200" baseline="0" dirty="0" smtClean="0">
                          <a:latin typeface="Gill Sans Light"/>
                          <a:cs typeface="Gill Sans Light"/>
                        </a:rPr>
                        <a:t> </a:t>
                      </a:r>
                      <a:r>
                        <a:rPr lang="en-US" sz="1200" dirty="0" smtClean="0">
                          <a:latin typeface="Gill Sans Light"/>
                          <a:cs typeface="Gill Sans Light"/>
                        </a:rPr>
                        <a:t>Grad</a:t>
                      </a:r>
                      <a:endParaRPr lang="en-US" sz="1200" dirty="0">
                        <a:latin typeface="Gill Sans Light"/>
                        <a:cs typeface="Gill Sans Ligh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Gill Sans Light"/>
                          <a:cs typeface="Gill Sans Light"/>
                        </a:rPr>
                        <a:t>SAGA</a:t>
                      </a:r>
                      <a:endParaRPr lang="en-US" sz="1200" dirty="0">
                        <a:latin typeface="Gill Sans Light"/>
                        <a:cs typeface="Gill Sans Ligh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567959" y="3181290"/>
            <a:ext cx="20080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Gill Sans Light"/>
                <a:cs typeface="Gill Sans Light"/>
              </a:rPr>
              <a:t>Updates </a:t>
            </a:r>
            <a:r>
              <a:rPr lang="en-US" sz="2000" dirty="0" err="1" smtClean="0">
                <a:latin typeface="Times"/>
                <a:ea typeface="Lucida Grande"/>
                <a:cs typeface="Times"/>
              </a:rPr>
              <a:t>Λ</a:t>
            </a:r>
            <a:r>
              <a:rPr lang="en-US" sz="2000" dirty="0" smtClean="0">
                <a:latin typeface="Gill Sans Light"/>
                <a:cs typeface="Gill Sans Light"/>
              </a:rPr>
              <a:t> sparse</a:t>
            </a:r>
            <a:endParaRPr lang="en-US" sz="2000" dirty="0">
              <a:latin typeface="Gill Sans Light"/>
              <a:cs typeface="Gill Sans Ligh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5218672"/>
              </p:ext>
            </p:extLst>
          </p:nvPr>
        </p:nvGraphicFramePr>
        <p:xfrm>
          <a:off x="3200400" y="3733800"/>
          <a:ext cx="2743200" cy="296672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Coordination</a:t>
                      </a:r>
                      <a:r>
                        <a:rPr lang="en-US" sz="1800" baseline="0" dirty="0" smtClean="0"/>
                        <a:t> free</a:t>
                      </a:r>
                      <a:endParaRPr lang="en-US" sz="1800" b="0" dirty="0">
                        <a:latin typeface="Gill Sans"/>
                        <a:cs typeface="Gill San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Gill Sans Light"/>
                          <a:cs typeface="Gill Sans Light"/>
                        </a:rPr>
                        <a:t>[</a:t>
                      </a:r>
                      <a:r>
                        <a:rPr lang="en-US" sz="1400" dirty="0" err="1" smtClean="0">
                          <a:latin typeface="Gill Sans Light"/>
                          <a:cs typeface="Gill Sans Light"/>
                        </a:rPr>
                        <a:t>Niu</a:t>
                      </a:r>
                      <a:r>
                        <a:rPr lang="en-US" sz="1400" dirty="0" smtClean="0">
                          <a:latin typeface="Gill Sans Light"/>
                          <a:cs typeface="Gill Sans Light"/>
                        </a:rPr>
                        <a:t> et. al. 2011, Mania et. al. 2015]</a:t>
                      </a:r>
                      <a:endParaRPr lang="en-US" sz="1400" dirty="0">
                        <a:latin typeface="Gill Sans Light"/>
                        <a:cs typeface="Gill Sans Ligh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Gill Sans Light"/>
                          <a:cs typeface="Gill Sans Light"/>
                        </a:rPr>
                        <a:t>[Liu et. al. 2013, Mania et. al. 2015]</a:t>
                      </a:r>
                      <a:endParaRPr lang="en-US" sz="1400" dirty="0">
                        <a:latin typeface="Gill Sans Light"/>
                        <a:cs typeface="Gill Sans Ligh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Gill Sans Light"/>
                          <a:cs typeface="Gill Sans Light"/>
                        </a:rPr>
                        <a:t>[</a:t>
                      </a:r>
                      <a:r>
                        <a:rPr lang="en-US" sz="1400" dirty="0" err="1" smtClean="0">
                          <a:latin typeface="Gill Sans Light"/>
                          <a:cs typeface="Gill Sans Light"/>
                        </a:rPr>
                        <a:t>Duchi</a:t>
                      </a:r>
                      <a:r>
                        <a:rPr lang="en-US" sz="1400" baseline="0" dirty="0" smtClean="0">
                          <a:latin typeface="Gill Sans Light"/>
                          <a:cs typeface="Gill Sans Light"/>
                        </a:rPr>
                        <a:t> et. al. 2013]</a:t>
                      </a:r>
                      <a:endParaRPr lang="en-US" sz="1400" dirty="0">
                        <a:latin typeface="Gill Sans Light"/>
                        <a:cs typeface="Gill Sans Ligh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Gill Sans Light"/>
                          <a:cs typeface="Gill Sans Light"/>
                        </a:rPr>
                        <a:t>[Hsieh et. al. 2015]</a:t>
                      </a:r>
                      <a:endParaRPr lang="en-US" sz="1400" dirty="0">
                        <a:latin typeface="Gill Sans Light"/>
                        <a:cs typeface="Gill Sans Ligh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Gill Sans Light"/>
                          <a:cs typeface="Gill Sans Light"/>
                        </a:rPr>
                        <a:t>?</a:t>
                      </a:r>
                      <a:endParaRPr lang="en-US" sz="1400" dirty="0">
                        <a:latin typeface="Gill Sans Light"/>
                        <a:cs typeface="Gill Sans Ligh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Gill Sans Light"/>
                          <a:cs typeface="Gill Sans Light"/>
                        </a:rPr>
                        <a:t>[</a:t>
                      </a:r>
                      <a:r>
                        <a:rPr lang="en-US" sz="1400" dirty="0" err="1" smtClean="0">
                          <a:latin typeface="Gill Sans Light"/>
                          <a:cs typeface="Gill Sans Light"/>
                        </a:rPr>
                        <a:t>Reddi</a:t>
                      </a:r>
                      <a:r>
                        <a:rPr lang="en-US" sz="1400" dirty="0" smtClean="0">
                          <a:latin typeface="Gill Sans Light"/>
                          <a:cs typeface="Gill Sans Light"/>
                        </a:rPr>
                        <a:t> et. al. 2015, Mania et. al. 2015]</a:t>
                      </a:r>
                      <a:endParaRPr lang="en-US" sz="1400" dirty="0">
                        <a:latin typeface="Gill Sans Light"/>
                        <a:cs typeface="Gill Sans Ligh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Gill Sans Light"/>
                          <a:cs typeface="Gill Sans Light"/>
                        </a:rPr>
                        <a:t>[</a:t>
                      </a:r>
                      <a:r>
                        <a:rPr lang="en-US" sz="1400" dirty="0" err="1" smtClean="0">
                          <a:latin typeface="Gill Sans Light"/>
                          <a:cs typeface="Gill Sans Light"/>
                        </a:rPr>
                        <a:t>Leblond</a:t>
                      </a:r>
                      <a:r>
                        <a:rPr lang="en-US" sz="1400" baseline="0" dirty="0" smtClean="0">
                          <a:latin typeface="Gill Sans Light"/>
                          <a:cs typeface="Gill Sans Light"/>
                        </a:rPr>
                        <a:t> et. al. 2016]</a:t>
                      </a:r>
                      <a:endParaRPr lang="en-US" sz="1400" dirty="0">
                        <a:latin typeface="Gill Sans Light"/>
                        <a:cs typeface="Gill Sans Ligh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967884" y="3855720"/>
            <a:ext cx="31761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Gill Sans Light"/>
                <a:cs typeface="Gill Sans Light"/>
              </a:rPr>
              <a:t>Separate analysis for each algorithm</a:t>
            </a:r>
          </a:p>
          <a:p>
            <a:endParaRPr lang="en-US" sz="2400" dirty="0">
              <a:latin typeface="Gill Sans Light"/>
              <a:cs typeface="Gill Sans Light"/>
            </a:endParaRPr>
          </a:p>
          <a:p>
            <a:r>
              <a:rPr lang="en-US" sz="2400" dirty="0" smtClean="0">
                <a:latin typeface="Gill Sans Light"/>
                <a:cs typeface="Gill Sans Light"/>
              </a:rPr>
              <a:t>Unrealistic assumptions</a:t>
            </a:r>
          </a:p>
          <a:p>
            <a:r>
              <a:rPr lang="en-US" sz="2400" dirty="0" smtClean="0">
                <a:latin typeface="Gill Sans Light"/>
                <a:cs typeface="Gill Sans Light"/>
                <a:sym typeface="Wingdings"/>
              </a:rPr>
              <a:t> Consistent / atomic read &amp; write</a:t>
            </a:r>
            <a:endParaRPr lang="en-US" sz="2400" dirty="0" smtClean="0"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570873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Stochastic Updates (Meta-)Algorithm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62300" y="1600201"/>
            <a:ext cx="2819400" cy="1371599"/>
          </a:xfrm>
          <a:solidFill>
            <a:schemeClr val="accent5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While not converged: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i="1" dirty="0" err="1">
                <a:latin typeface="Times"/>
                <a:ea typeface="Lucida Grande"/>
                <a:cs typeface="Times"/>
              </a:rPr>
              <a:t>ξ</a:t>
            </a:r>
            <a:r>
              <a:rPr lang="en-US" sz="2400" i="1" baseline="30000" dirty="0">
                <a:latin typeface="Times"/>
                <a:ea typeface="Lucida Grande"/>
                <a:cs typeface="Times"/>
              </a:rPr>
              <a:t>(t)</a:t>
            </a:r>
            <a:r>
              <a:rPr lang="en-US" sz="2400" dirty="0">
                <a:latin typeface="Times"/>
                <a:ea typeface="Lucida Grande"/>
                <a:cs typeface="Times"/>
              </a:rPr>
              <a:t> ~ </a:t>
            </a:r>
            <a:r>
              <a:rPr lang="en-US" sz="2400" dirty="0">
                <a:latin typeface="Calligraffitti"/>
                <a:cs typeface="Calligraffitti"/>
              </a:rPr>
              <a:t>D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i="1" dirty="0" err="1" smtClean="0">
                <a:latin typeface="Times"/>
                <a:ea typeface="Lucida Grande"/>
                <a:cs typeface="Times"/>
              </a:rPr>
              <a:t>θ</a:t>
            </a:r>
            <a:r>
              <a:rPr lang="en-US" sz="2400" i="1" baseline="30000" dirty="0" smtClean="0">
                <a:latin typeface="Times"/>
                <a:ea typeface="Lucida Grande"/>
                <a:cs typeface="Times"/>
              </a:rPr>
              <a:t>(</a:t>
            </a:r>
            <a:r>
              <a:rPr lang="en-US" sz="2400" i="1" baseline="30000" dirty="0">
                <a:latin typeface="Times"/>
                <a:ea typeface="Lucida Grande"/>
                <a:cs typeface="Times"/>
              </a:rPr>
              <a:t>t)</a:t>
            </a:r>
            <a:r>
              <a:rPr lang="en-US" sz="2400" dirty="0">
                <a:latin typeface="Times"/>
                <a:ea typeface="Lucida Grande"/>
                <a:cs typeface="Times"/>
              </a:rPr>
              <a:t> </a:t>
            </a:r>
            <a:r>
              <a:rPr lang="en-US" sz="2400" dirty="0" smtClean="0">
                <a:latin typeface="Times"/>
                <a:ea typeface="Lucida Grande"/>
                <a:cs typeface="Times"/>
              </a:rPr>
              <a:t>= </a:t>
            </a:r>
            <a:r>
              <a:rPr lang="en-US" sz="2400" dirty="0" err="1" smtClean="0">
                <a:latin typeface="Times"/>
                <a:ea typeface="Lucida Grande"/>
                <a:cs typeface="Times"/>
              </a:rPr>
              <a:t>Λ</a:t>
            </a:r>
            <a:r>
              <a:rPr lang="en-US" sz="2400" dirty="0" smtClean="0">
                <a:latin typeface="Times"/>
                <a:ea typeface="Lucida Grande"/>
                <a:cs typeface="Times"/>
              </a:rPr>
              <a:t>(</a:t>
            </a:r>
            <a:r>
              <a:rPr lang="en-US" sz="2400" i="1" dirty="0" err="1">
                <a:latin typeface="Times"/>
                <a:ea typeface="Lucida Grande"/>
                <a:cs typeface="Times"/>
              </a:rPr>
              <a:t>θ</a:t>
            </a:r>
            <a:r>
              <a:rPr lang="en-US" sz="2400" i="1" baseline="30000" dirty="0">
                <a:latin typeface="Times"/>
                <a:ea typeface="Lucida Grande"/>
                <a:cs typeface="Times"/>
              </a:rPr>
              <a:t>(</a:t>
            </a:r>
            <a:r>
              <a:rPr lang="en-US" sz="2400" i="1" baseline="30000" dirty="0" smtClean="0">
                <a:latin typeface="Times"/>
                <a:ea typeface="Lucida Grande"/>
                <a:cs typeface="Times"/>
              </a:rPr>
              <a:t>t–1), </a:t>
            </a:r>
            <a:r>
              <a:rPr lang="en-US" sz="2400" i="1" dirty="0" err="1">
                <a:latin typeface="Times"/>
                <a:ea typeface="Lucida Grande"/>
                <a:cs typeface="Times"/>
              </a:rPr>
              <a:t>ξ</a:t>
            </a:r>
            <a:r>
              <a:rPr lang="en-US" sz="2400" i="1" baseline="30000" dirty="0">
                <a:latin typeface="Times"/>
                <a:ea typeface="Lucida Grande"/>
                <a:cs typeface="Times"/>
              </a:rPr>
              <a:t>(t)</a:t>
            </a:r>
            <a:r>
              <a:rPr lang="en-US" sz="2400" dirty="0" smtClean="0">
                <a:latin typeface="Times"/>
                <a:ea typeface="Lucida Grande"/>
                <a:cs typeface="Times"/>
              </a:rPr>
              <a:t>)</a:t>
            </a:r>
            <a:endParaRPr lang="en-US" sz="2400" dirty="0">
              <a:latin typeface="Calligraffitti"/>
              <a:cs typeface="Calligraffitt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75607" y="2114524"/>
            <a:ext cx="108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latin typeface="Gill Sans Light"/>
                <a:cs typeface="Gill Sans Light"/>
              </a:rPr>
              <a:t>Stochastic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26577" y="2514600"/>
            <a:ext cx="1135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Gill Sans Light"/>
                <a:cs typeface="Gill Sans Light"/>
              </a:rPr>
              <a:t>Update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434045"/>
              </p:ext>
            </p:extLst>
          </p:nvPr>
        </p:nvGraphicFramePr>
        <p:xfrm>
          <a:off x="457200" y="3733800"/>
          <a:ext cx="2743200" cy="296672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Algorithm</a:t>
                      </a:r>
                      <a:endParaRPr lang="en-US" sz="1800" b="0" dirty="0">
                        <a:latin typeface="Gill Sans"/>
                        <a:cs typeface="Gill San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Gill Sans Light"/>
                          <a:cs typeface="Gill Sans Light"/>
                        </a:rPr>
                        <a:t>SGD: Stochastic Gradient</a:t>
                      </a:r>
                      <a:r>
                        <a:rPr lang="en-US" sz="1200" baseline="0" dirty="0" smtClean="0">
                          <a:latin typeface="Gill Sans Light"/>
                          <a:cs typeface="Gill Sans Light"/>
                        </a:rPr>
                        <a:t> Descent</a:t>
                      </a:r>
                      <a:endParaRPr lang="en-US" sz="1200" dirty="0">
                        <a:latin typeface="Gill Sans Light"/>
                        <a:cs typeface="Gill Sans Ligh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Gill Sans Light"/>
                          <a:cs typeface="Gill Sans Light"/>
                        </a:rPr>
                        <a:t>SCD: Stochastic Coordinate</a:t>
                      </a:r>
                      <a:r>
                        <a:rPr lang="en-US" sz="1200" baseline="0" dirty="0" smtClean="0">
                          <a:latin typeface="Gill Sans Light"/>
                          <a:cs typeface="Gill Sans Light"/>
                        </a:rPr>
                        <a:t> Descent</a:t>
                      </a:r>
                      <a:endParaRPr lang="en-US" sz="1200" dirty="0">
                        <a:latin typeface="Gill Sans Light"/>
                        <a:cs typeface="Gill Sans Ligh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aseline="0" dirty="0" err="1" smtClean="0">
                          <a:latin typeface="Gill Sans Light"/>
                          <a:cs typeface="Gill Sans Light"/>
                        </a:rPr>
                        <a:t>AdaGrad</a:t>
                      </a:r>
                      <a:r>
                        <a:rPr lang="en-US" sz="1200" baseline="0" dirty="0" smtClean="0">
                          <a:latin typeface="Gill Sans Light"/>
                          <a:cs typeface="Gill Sans Light"/>
                        </a:rPr>
                        <a:t> / </a:t>
                      </a:r>
                      <a:r>
                        <a:rPr lang="en-US" sz="1200" dirty="0" smtClean="0">
                          <a:latin typeface="Gill Sans Light"/>
                          <a:cs typeface="Gill Sans Light"/>
                        </a:rPr>
                        <a:t>Stochastic Dual</a:t>
                      </a:r>
                      <a:r>
                        <a:rPr lang="en-US" sz="1200" baseline="0" dirty="0" smtClean="0">
                          <a:latin typeface="Gill Sans Light"/>
                          <a:cs typeface="Gill Sans Light"/>
                        </a:rPr>
                        <a:t> Averaging</a:t>
                      </a:r>
                      <a:endParaRPr lang="en-US" sz="1200" dirty="0">
                        <a:latin typeface="Gill Sans Light"/>
                        <a:cs typeface="Gill Sans Ligh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Gill Sans Light"/>
                          <a:cs typeface="Gill Sans Light"/>
                        </a:rPr>
                        <a:t>SDCA:</a:t>
                      </a:r>
                      <a:r>
                        <a:rPr lang="en-US" sz="1200" baseline="0" dirty="0" smtClean="0">
                          <a:latin typeface="Gill Sans Light"/>
                          <a:cs typeface="Gill Sans Light"/>
                        </a:rPr>
                        <a:t> </a:t>
                      </a:r>
                      <a:r>
                        <a:rPr lang="en-US" sz="1200" dirty="0" smtClean="0">
                          <a:latin typeface="Gill Sans Light"/>
                          <a:cs typeface="Gill Sans Light"/>
                        </a:rPr>
                        <a:t>Stochastic</a:t>
                      </a:r>
                      <a:r>
                        <a:rPr lang="en-US" sz="1200" baseline="0" dirty="0" smtClean="0">
                          <a:latin typeface="Gill Sans Light"/>
                          <a:cs typeface="Gill Sans Light"/>
                        </a:rPr>
                        <a:t> Dual Coordinate Ascent</a:t>
                      </a:r>
                      <a:endParaRPr lang="en-US" sz="1200" dirty="0">
                        <a:latin typeface="Gill Sans Light"/>
                        <a:cs typeface="Gill Sans Ligh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Gill Sans Light"/>
                          <a:cs typeface="Gill Sans Light"/>
                        </a:rPr>
                        <a:t>SDNA: Stochastic Dual Newton Ascent</a:t>
                      </a:r>
                      <a:endParaRPr lang="en-US" sz="1200" dirty="0">
                        <a:latin typeface="Gill Sans Light"/>
                        <a:cs typeface="Gill Sans Ligh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Gill Sans Light"/>
                          <a:cs typeface="Gill Sans Light"/>
                        </a:rPr>
                        <a:t>SVRG: Stochastic Variance Reduced</a:t>
                      </a:r>
                      <a:r>
                        <a:rPr lang="en-US" sz="1200" baseline="0" dirty="0" smtClean="0">
                          <a:latin typeface="Gill Sans Light"/>
                          <a:cs typeface="Gill Sans Light"/>
                        </a:rPr>
                        <a:t> </a:t>
                      </a:r>
                      <a:r>
                        <a:rPr lang="en-US" sz="1200" dirty="0" smtClean="0">
                          <a:latin typeface="Gill Sans Light"/>
                          <a:cs typeface="Gill Sans Light"/>
                        </a:rPr>
                        <a:t>Grad</a:t>
                      </a:r>
                      <a:endParaRPr lang="en-US" sz="1200" dirty="0">
                        <a:latin typeface="Gill Sans Light"/>
                        <a:cs typeface="Gill Sans Ligh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Gill Sans Light"/>
                          <a:cs typeface="Gill Sans Light"/>
                        </a:rPr>
                        <a:t>SAGA</a:t>
                      </a:r>
                      <a:endParaRPr lang="en-US" sz="1200" dirty="0">
                        <a:latin typeface="Gill Sans Light"/>
                        <a:cs typeface="Gill Sans Ligh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567959" y="3181290"/>
            <a:ext cx="20080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Gill Sans Light"/>
                <a:cs typeface="Gill Sans Light"/>
              </a:rPr>
              <a:t>Updates </a:t>
            </a:r>
            <a:r>
              <a:rPr lang="en-US" sz="2000" dirty="0" err="1" smtClean="0">
                <a:latin typeface="Times"/>
                <a:ea typeface="Lucida Grande"/>
                <a:cs typeface="Times"/>
              </a:rPr>
              <a:t>Λ</a:t>
            </a:r>
            <a:r>
              <a:rPr lang="en-US" sz="2000" dirty="0" smtClean="0">
                <a:latin typeface="Gill Sans Light"/>
                <a:cs typeface="Gill Sans Light"/>
              </a:rPr>
              <a:t> sparse</a:t>
            </a:r>
            <a:endParaRPr lang="en-US" sz="2000" dirty="0">
              <a:latin typeface="Gill Sans Light"/>
              <a:cs typeface="Gill Sans Ligh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75410"/>
              </p:ext>
            </p:extLst>
          </p:nvPr>
        </p:nvGraphicFramePr>
        <p:xfrm>
          <a:off x="3200400" y="3733800"/>
          <a:ext cx="2743200" cy="296672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Coordination</a:t>
                      </a:r>
                      <a:r>
                        <a:rPr lang="en-US" sz="1800" baseline="0" dirty="0" smtClean="0"/>
                        <a:t> free</a:t>
                      </a:r>
                      <a:endParaRPr lang="en-US" sz="1800" b="0" dirty="0">
                        <a:latin typeface="Gill Sans"/>
                        <a:cs typeface="Gill San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Gill Sans Light"/>
                          <a:cs typeface="Gill Sans Light"/>
                        </a:rPr>
                        <a:t>[</a:t>
                      </a:r>
                      <a:r>
                        <a:rPr lang="en-US" sz="1400" dirty="0" err="1" smtClean="0">
                          <a:latin typeface="Gill Sans Light"/>
                          <a:cs typeface="Gill Sans Light"/>
                        </a:rPr>
                        <a:t>Niu</a:t>
                      </a:r>
                      <a:r>
                        <a:rPr lang="en-US" sz="1400" dirty="0" smtClean="0">
                          <a:latin typeface="Gill Sans Light"/>
                          <a:cs typeface="Gill Sans Light"/>
                        </a:rPr>
                        <a:t> et. al. 2011, Mania et. al. 2015]</a:t>
                      </a:r>
                      <a:endParaRPr lang="en-US" sz="1400" dirty="0">
                        <a:latin typeface="Gill Sans Light"/>
                        <a:cs typeface="Gill Sans Ligh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Gill Sans Light"/>
                          <a:cs typeface="Gill Sans Light"/>
                        </a:rPr>
                        <a:t>[Liu et. al. 2013, Mania et. al. 2015]</a:t>
                      </a:r>
                      <a:endParaRPr lang="en-US" sz="1400" dirty="0">
                        <a:latin typeface="Gill Sans Light"/>
                        <a:cs typeface="Gill Sans Ligh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Gill Sans Light"/>
                          <a:cs typeface="Gill Sans Light"/>
                        </a:rPr>
                        <a:t>[</a:t>
                      </a:r>
                      <a:r>
                        <a:rPr lang="en-US" sz="1400" dirty="0" err="1" smtClean="0">
                          <a:latin typeface="Gill Sans Light"/>
                          <a:cs typeface="Gill Sans Light"/>
                        </a:rPr>
                        <a:t>Duchi</a:t>
                      </a:r>
                      <a:r>
                        <a:rPr lang="en-US" sz="1400" baseline="0" dirty="0" smtClean="0">
                          <a:latin typeface="Gill Sans Light"/>
                          <a:cs typeface="Gill Sans Light"/>
                        </a:rPr>
                        <a:t> et. al. 2013]</a:t>
                      </a:r>
                      <a:endParaRPr lang="en-US" sz="1400" dirty="0">
                        <a:latin typeface="Gill Sans Light"/>
                        <a:cs typeface="Gill Sans Ligh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Gill Sans Light"/>
                          <a:cs typeface="Gill Sans Light"/>
                        </a:rPr>
                        <a:t>[Hsieh et. al. 2015]</a:t>
                      </a:r>
                      <a:endParaRPr lang="en-US" sz="1400" dirty="0">
                        <a:latin typeface="Gill Sans Light"/>
                        <a:cs typeface="Gill Sans Ligh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Gill Sans Light"/>
                          <a:cs typeface="Gill Sans Light"/>
                        </a:rPr>
                        <a:t>?</a:t>
                      </a:r>
                      <a:endParaRPr lang="en-US" sz="1400" dirty="0">
                        <a:latin typeface="Gill Sans Light"/>
                        <a:cs typeface="Gill Sans Ligh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Gill Sans Light"/>
                          <a:cs typeface="Gill Sans Light"/>
                        </a:rPr>
                        <a:t>[</a:t>
                      </a:r>
                      <a:r>
                        <a:rPr lang="en-US" sz="1400" dirty="0" err="1" smtClean="0">
                          <a:latin typeface="Gill Sans Light"/>
                          <a:cs typeface="Gill Sans Light"/>
                        </a:rPr>
                        <a:t>Reddi</a:t>
                      </a:r>
                      <a:r>
                        <a:rPr lang="en-US" sz="1400" dirty="0" smtClean="0">
                          <a:latin typeface="Gill Sans Light"/>
                          <a:cs typeface="Gill Sans Light"/>
                        </a:rPr>
                        <a:t> et. al. 2015, Mania et. al. 2015]</a:t>
                      </a:r>
                      <a:endParaRPr lang="en-US" sz="1400" dirty="0">
                        <a:latin typeface="Gill Sans Light"/>
                        <a:cs typeface="Gill Sans Ligh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Gill Sans Light"/>
                          <a:cs typeface="Gill Sans Light"/>
                        </a:rPr>
                        <a:t>[</a:t>
                      </a:r>
                      <a:r>
                        <a:rPr lang="en-US" sz="1400" dirty="0" err="1" smtClean="0">
                          <a:latin typeface="Gill Sans Light"/>
                          <a:cs typeface="Gill Sans Light"/>
                        </a:rPr>
                        <a:t>Leblond</a:t>
                      </a:r>
                      <a:r>
                        <a:rPr lang="en-US" sz="1400" baseline="0" dirty="0" smtClean="0">
                          <a:latin typeface="Gill Sans Light"/>
                          <a:cs typeface="Gill Sans Light"/>
                        </a:rPr>
                        <a:t> et. al. 2016]</a:t>
                      </a:r>
                      <a:endParaRPr lang="en-US" sz="1400" dirty="0">
                        <a:latin typeface="Gill Sans Light"/>
                        <a:cs typeface="Gill Sans Light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6199436"/>
              </p:ext>
            </p:extLst>
          </p:nvPr>
        </p:nvGraphicFramePr>
        <p:xfrm>
          <a:off x="5943600" y="3733800"/>
          <a:ext cx="2743200" cy="296672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2743200"/>
              </a:tblGrid>
              <a:tr h="367017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Serializable</a:t>
                      </a:r>
                      <a:endParaRPr lang="en-US" sz="1800" b="0" dirty="0">
                        <a:latin typeface="Gill Sans"/>
                        <a:cs typeface="Gill Sans"/>
                      </a:endParaRPr>
                    </a:p>
                  </a:txBody>
                  <a:tcPr/>
                </a:tc>
              </a:tr>
              <a:tr h="2599703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 smtClean="0">
                          <a:latin typeface="Gill Sans Light"/>
                          <a:cs typeface="Gill Sans Light"/>
                        </a:rPr>
                        <a:t>Cycla</a:t>
                      </a:r>
                      <a:r>
                        <a:rPr lang="en-US" sz="3200" dirty="0" err="1" smtClean="0">
                          <a:latin typeface="Times"/>
                          <a:cs typeface="Times"/>
                        </a:rPr>
                        <a:t>δ</a:t>
                      </a:r>
                      <a:r>
                        <a:rPr lang="en-US" sz="3200" dirty="0" err="1" smtClean="0">
                          <a:latin typeface="Gill Sans Light"/>
                          <a:cs typeface="Gill Sans Light"/>
                        </a:rPr>
                        <a:t>es</a:t>
                      </a:r>
                      <a:endParaRPr lang="en-US" sz="3200" dirty="0" smtClean="0">
                        <a:latin typeface="Gill Sans Light"/>
                        <a:cs typeface="Gill Sans Light"/>
                      </a:endParaRPr>
                    </a:p>
                    <a:p>
                      <a:pPr marL="342900" indent="-342900" algn="l">
                        <a:buFont typeface="Arial"/>
                        <a:buChar char="•"/>
                      </a:pPr>
                      <a:r>
                        <a:rPr lang="en-US" sz="1800" dirty="0" smtClean="0">
                          <a:latin typeface="Gill Sans Light"/>
                          <a:cs typeface="Gill Sans Light"/>
                        </a:rPr>
                        <a:t>General</a:t>
                      </a:r>
                      <a:r>
                        <a:rPr lang="en-US" sz="1800" baseline="0" dirty="0" smtClean="0">
                          <a:latin typeface="Gill Sans Light"/>
                          <a:cs typeface="Gill Sans Light"/>
                        </a:rPr>
                        <a:t> framework</a:t>
                      </a:r>
                    </a:p>
                    <a:p>
                      <a:pPr marL="342900" indent="-342900" algn="l">
                        <a:buFont typeface="Arial"/>
                        <a:buChar char="•"/>
                      </a:pPr>
                      <a:r>
                        <a:rPr lang="en-US" sz="1800" baseline="0" dirty="0" smtClean="0">
                          <a:latin typeface="Gill Sans Light"/>
                          <a:cs typeface="Gill Sans Light"/>
                        </a:rPr>
                        <a:t>Same (theoretical) speedup for all </a:t>
                      </a:r>
                      <a:r>
                        <a:rPr lang="en-US" sz="1800" baseline="0" dirty="0" err="1" smtClean="0">
                          <a:latin typeface="Gill Sans Light"/>
                          <a:cs typeface="Gill Sans Light"/>
                        </a:rPr>
                        <a:t>algos</a:t>
                      </a:r>
                      <a:endParaRPr lang="en-US" sz="1800" baseline="0" dirty="0" smtClean="0">
                        <a:latin typeface="Gill Sans Light"/>
                        <a:cs typeface="Gill Sans Light"/>
                      </a:endParaRPr>
                    </a:p>
                    <a:p>
                      <a:pPr marL="342900" indent="-342900" algn="l">
                        <a:buFont typeface="Arial"/>
                        <a:buChar char="•"/>
                      </a:pPr>
                      <a:r>
                        <a:rPr lang="en-US" sz="1800" baseline="0" dirty="0" smtClean="0">
                          <a:latin typeface="Gill Sans Light"/>
                          <a:cs typeface="Gill Sans Light"/>
                        </a:rPr>
                        <a:t>No extra analysis of correctness / convergence</a:t>
                      </a:r>
                      <a:endParaRPr lang="en-US" sz="1800" dirty="0">
                        <a:latin typeface="Gill Sans Light"/>
                        <a:cs typeface="Gill Sans Ligh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1621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Down Arrow 64"/>
          <p:cNvSpPr/>
          <p:nvPr/>
        </p:nvSpPr>
        <p:spPr>
          <a:xfrm rot="16200000">
            <a:off x="3654789" y="2563598"/>
            <a:ext cx="1977056" cy="1187154"/>
          </a:xfrm>
          <a:prstGeom prst="downArrow">
            <a:avLst/>
          </a:prstGeom>
          <a:solidFill>
            <a:srgbClr val="CA27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6" name="Picture 65" descr="latex-image-1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75588" y="1670950"/>
            <a:ext cx="2197654" cy="325559"/>
          </a:xfrm>
          <a:prstGeom prst="rect">
            <a:avLst/>
          </a:prstGeom>
        </p:spPr>
      </p:pic>
      <p:grpSp>
        <p:nvGrpSpPr>
          <p:cNvPr id="112" name="Group 111"/>
          <p:cNvGrpSpPr>
            <a:grpSpLocks noChangeAspect="1"/>
          </p:cNvGrpSpPr>
          <p:nvPr/>
        </p:nvGrpSpPr>
        <p:grpSpPr>
          <a:xfrm>
            <a:off x="1038406" y="1869086"/>
            <a:ext cx="2067216" cy="2450404"/>
            <a:chOff x="1712885" y="880790"/>
            <a:chExt cx="2845722" cy="3625685"/>
          </a:xfrm>
        </p:grpSpPr>
        <p:sp>
          <p:nvSpPr>
            <p:cNvPr id="113" name="Oval 112"/>
            <p:cNvSpPr/>
            <p:nvPr/>
          </p:nvSpPr>
          <p:spPr>
            <a:xfrm>
              <a:off x="1719004" y="1198890"/>
              <a:ext cx="288558" cy="291330"/>
            </a:xfrm>
            <a:prstGeom prst="ellipse">
              <a:avLst/>
            </a:prstGeom>
            <a:solidFill>
              <a:srgbClr val="373659">
                <a:alpha val="56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/>
            <p:cNvSpPr/>
            <p:nvPr/>
          </p:nvSpPr>
          <p:spPr>
            <a:xfrm>
              <a:off x="1712885" y="1932890"/>
              <a:ext cx="288558" cy="291330"/>
            </a:xfrm>
            <a:prstGeom prst="ellipse">
              <a:avLst/>
            </a:prstGeom>
            <a:solidFill>
              <a:srgbClr val="373659">
                <a:alpha val="56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/>
            <p:cNvSpPr/>
            <p:nvPr/>
          </p:nvSpPr>
          <p:spPr>
            <a:xfrm>
              <a:off x="1712885" y="3918548"/>
              <a:ext cx="288558" cy="291330"/>
            </a:xfrm>
            <a:prstGeom prst="ellipse">
              <a:avLst/>
            </a:prstGeom>
            <a:solidFill>
              <a:srgbClr val="373659">
                <a:alpha val="56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3890348" y="880790"/>
              <a:ext cx="212500" cy="411538"/>
            </a:xfrm>
            <a:prstGeom prst="rect">
              <a:avLst/>
            </a:prstGeom>
            <a:solidFill>
              <a:srgbClr val="93A8FF"/>
            </a:solidFill>
            <a:ln w="28575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3890348" y="1292328"/>
              <a:ext cx="212500" cy="411538"/>
            </a:xfrm>
            <a:prstGeom prst="rect">
              <a:avLst/>
            </a:prstGeom>
            <a:solidFill>
              <a:srgbClr val="93A8FF"/>
            </a:solidFill>
            <a:ln w="28575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3890348" y="1703867"/>
              <a:ext cx="212500" cy="411538"/>
            </a:xfrm>
            <a:prstGeom prst="rect">
              <a:avLst/>
            </a:prstGeom>
            <a:solidFill>
              <a:srgbClr val="93A8FF"/>
            </a:solidFill>
            <a:ln w="28575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3890348" y="3270822"/>
              <a:ext cx="212500" cy="411538"/>
            </a:xfrm>
            <a:prstGeom prst="rect">
              <a:avLst/>
            </a:prstGeom>
            <a:solidFill>
              <a:srgbClr val="93A8FF"/>
            </a:solidFill>
            <a:ln w="28575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3890348" y="3682360"/>
              <a:ext cx="212500" cy="411538"/>
            </a:xfrm>
            <a:prstGeom prst="rect">
              <a:avLst/>
            </a:prstGeom>
            <a:solidFill>
              <a:srgbClr val="93A8FF"/>
            </a:solidFill>
            <a:ln w="28575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3890348" y="4094937"/>
              <a:ext cx="212500" cy="411538"/>
            </a:xfrm>
            <a:prstGeom prst="rect">
              <a:avLst/>
            </a:prstGeom>
            <a:solidFill>
              <a:srgbClr val="93A8FF"/>
            </a:solidFill>
            <a:ln w="28575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2" name="Straight Arrow Connector 121"/>
            <p:cNvCxnSpPr>
              <a:stCxn id="113" idx="6"/>
              <a:endCxn id="116" idx="1"/>
            </p:cNvCxnSpPr>
            <p:nvPr/>
          </p:nvCxnSpPr>
          <p:spPr>
            <a:xfrm flipV="1">
              <a:off x="2007562" y="1086559"/>
              <a:ext cx="1882786" cy="257996"/>
            </a:xfrm>
            <a:prstGeom prst="straightConnector1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>
              <a:stCxn id="113" idx="6"/>
              <a:endCxn id="117" idx="1"/>
            </p:cNvCxnSpPr>
            <p:nvPr/>
          </p:nvCxnSpPr>
          <p:spPr>
            <a:xfrm>
              <a:off x="2007562" y="1344555"/>
              <a:ext cx="1882786" cy="153542"/>
            </a:xfrm>
            <a:prstGeom prst="straightConnector1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>
              <a:stCxn id="113" idx="6"/>
              <a:endCxn id="118" idx="1"/>
            </p:cNvCxnSpPr>
            <p:nvPr/>
          </p:nvCxnSpPr>
          <p:spPr>
            <a:xfrm>
              <a:off x="2007562" y="1344555"/>
              <a:ext cx="1882786" cy="565081"/>
            </a:xfrm>
            <a:prstGeom prst="straightConnector1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/>
            <p:cNvCxnSpPr>
              <a:stCxn id="114" idx="6"/>
              <a:endCxn id="117" idx="1"/>
            </p:cNvCxnSpPr>
            <p:nvPr/>
          </p:nvCxnSpPr>
          <p:spPr>
            <a:xfrm flipV="1">
              <a:off x="2001443" y="1498097"/>
              <a:ext cx="1888905" cy="580458"/>
            </a:xfrm>
            <a:prstGeom prst="straightConnector1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>
              <a:stCxn id="114" idx="6"/>
              <a:endCxn id="119" idx="1"/>
            </p:cNvCxnSpPr>
            <p:nvPr/>
          </p:nvCxnSpPr>
          <p:spPr>
            <a:xfrm>
              <a:off x="2001443" y="2078555"/>
              <a:ext cx="1888905" cy="1398036"/>
            </a:xfrm>
            <a:prstGeom prst="straightConnector1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/>
            <p:cNvCxnSpPr>
              <a:stCxn id="114" idx="6"/>
            </p:cNvCxnSpPr>
            <p:nvPr/>
          </p:nvCxnSpPr>
          <p:spPr>
            <a:xfrm>
              <a:off x="2001443" y="2078555"/>
              <a:ext cx="1888905" cy="487721"/>
            </a:xfrm>
            <a:prstGeom prst="straightConnector1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/>
            <p:cNvCxnSpPr>
              <a:stCxn id="115" idx="6"/>
            </p:cNvCxnSpPr>
            <p:nvPr/>
          </p:nvCxnSpPr>
          <p:spPr>
            <a:xfrm flipV="1">
              <a:off x="2001443" y="2649539"/>
              <a:ext cx="1888905" cy="1414674"/>
            </a:xfrm>
            <a:prstGeom prst="straightConnector1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/>
            <p:cNvCxnSpPr>
              <a:stCxn id="115" idx="6"/>
              <a:endCxn id="120" idx="1"/>
            </p:cNvCxnSpPr>
            <p:nvPr/>
          </p:nvCxnSpPr>
          <p:spPr>
            <a:xfrm flipV="1">
              <a:off x="2001443" y="3888129"/>
              <a:ext cx="1888905" cy="176084"/>
            </a:xfrm>
            <a:prstGeom prst="straightConnector1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>
              <a:stCxn id="115" idx="6"/>
              <a:endCxn id="121" idx="1"/>
            </p:cNvCxnSpPr>
            <p:nvPr/>
          </p:nvCxnSpPr>
          <p:spPr>
            <a:xfrm>
              <a:off x="2001443" y="4064213"/>
              <a:ext cx="1888905" cy="236493"/>
            </a:xfrm>
            <a:prstGeom prst="straightConnector1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>
              <a:off x="1870434" y="2749903"/>
              <a:ext cx="0" cy="669687"/>
            </a:xfrm>
            <a:prstGeom prst="line">
              <a:avLst/>
            </a:prstGeom>
            <a:solidFill>
              <a:schemeClr val="tx1"/>
            </a:solidFill>
            <a:ln w="28575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35" name="Picture 134" descr="latex-image-1.pdf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247457" y="1051964"/>
              <a:ext cx="293370" cy="195580"/>
            </a:xfrm>
            <a:prstGeom prst="rect">
              <a:avLst/>
            </a:prstGeom>
          </p:spPr>
        </p:pic>
        <p:pic>
          <p:nvPicPr>
            <p:cNvPr id="136" name="Picture 135" descr="latex-image-1.pdf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247457" y="1475941"/>
              <a:ext cx="302260" cy="195580"/>
            </a:xfrm>
            <a:prstGeom prst="rect">
              <a:avLst/>
            </a:prstGeom>
          </p:spPr>
        </p:pic>
        <p:pic>
          <p:nvPicPr>
            <p:cNvPr id="137" name="Picture 136" descr="latex-image-1.pdf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247457" y="4250791"/>
              <a:ext cx="311150" cy="195580"/>
            </a:xfrm>
            <a:prstGeom prst="rect">
              <a:avLst/>
            </a:prstGeom>
          </p:spPr>
        </p:pic>
        <p:cxnSp>
          <p:nvCxnSpPr>
            <p:cNvPr id="138" name="Straight Connector 137"/>
            <p:cNvCxnSpPr/>
            <p:nvPr/>
          </p:nvCxnSpPr>
          <p:spPr>
            <a:xfrm>
              <a:off x="3993523" y="2393879"/>
              <a:ext cx="0" cy="669687"/>
            </a:xfrm>
            <a:prstGeom prst="line">
              <a:avLst/>
            </a:prstGeom>
            <a:solidFill>
              <a:schemeClr val="tx1"/>
            </a:solidFill>
            <a:ln w="28575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3"/>
          <p:cNvSpPr txBox="1"/>
          <p:nvPr/>
        </p:nvSpPr>
        <p:spPr>
          <a:xfrm>
            <a:off x="1082842" y="152643"/>
            <a:ext cx="711868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 smtClean="0">
                <a:latin typeface="Gill Sans Light"/>
                <a:cs typeface="Gill Sans Light"/>
              </a:rPr>
              <a:t>The Data-point Conflict Graph</a:t>
            </a:r>
            <a:endParaRPr lang="en-US" sz="3500" dirty="0">
              <a:latin typeface="Gill Sans Light"/>
              <a:cs typeface="Gill Sans Light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954745" y="4943682"/>
            <a:ext cx="5207478" cy="44627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300" dirty="0" smtClean="0">
                <a:solidFill>
                  <a:srgbClr val="FFFFFF"/>
                </a:solidFill>
                <a:latin typeface="Gill Sans Light"/>
                <a:cs typeface="Gill Sans Light"/>
              </a:rPr>
              <a:t>An edge between 2 updates if they overlap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91865" y="1066800"/>
            <a:ext cx="191231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00" b="1" dirty="0" smtClean="0">
                <a:latin typeface="Gill Sans Light"/>
                <a:cs typeface="Gill Sans Light"/>
              </a:rPr>
              <a:t>Data points /</a:t>
            </a:r>
          </a:p>
          <a:p>
            <a:pPr algn="ctr"/>
            <a:r>
              <a:rPr lang="en-US" sz="2300" b="1" dirty="0" smtClean="0">
                <a:latin typeface="Gill Sans Light"/>
                <a:cs typeface="Gill Sans Light"/>
              </a:rPr>
              <a:t>Updates</a:t>
            </a:r>
            <a:endParaRPr lang="en-US" sz="2300" dirty="0" smtClean="0">
              <a:latin typeface="Gill Sans Light"/>
              <a:cs typeface="Gill Sans Light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11634" y="1976759"/>
            <a:ext cx="191231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dirty="0" smtClean="0">
                <a:latin typeface="Gill Sans Light"/>
                <a:cs typeface="Gill Sans Light"/>
              </a:rPr>
              <a:t>1 </a:t>
            </a:r>
          </a:p>
          <a:p>
            <a:r>
              <a:rPr lang="en-US" sz="2300" b="1" dirty="0" smtClean="0">
                <a:latin typeface="Gill Sans Light"/>
                <a:cs typeface="Gill Sans Light"/>
              </a:rPr>
              <a:t>2  </a:t>
            </a:r>
          </a:p>
          <a:p>
            <a:endParaRPr lang="en-US" sz="2300" b="1" dirty="0">
              <a:latin typeface="Gill Sans Light"/>
              <a:cs typeface="Gill Sans Light"/>
            </a:endParaRPr>
          </a:p>
          <a:p>
            <a:endParaRPr lang="en-US" sz="2300" b="1" dirty="0" smtClean="0">
              <a:latin typeface="Gill Sans Light"/>
              <a:cs typeface="Gill Sans Light"/>
            </a:endParaRPr>
          </a:p>
          <a:p>
            <a:endParaRPr lang="en-US" sz="2300" b="1" dirty="0">
              <a:latin typeface="Gill Sans Light"/>
              <a:cs typeface="Gill Sans Light"/>
            </a:endParaRPr>
          </a:p>
          <a:p>
            <a:r>
              <a:rPr lang="en-US" sz="2300" b="1" dirty="0" smtClean="0">
                <a:latin typeface="Gill Sans Light"/>
                <a:cs typeface="Gill Sans Light"/>
              </a:rPr>
              <a:t>n</a:t>
            </a:r>
            <a:endParaRPr lang="en-US" sz="2300" dirty="0" smtClean="0">
              <a:latin typeface="Gill Sans Light"/>
              <a:cs typeface="Gill Sans Light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738970" y="1227505"/>
            <a:ext cx="1912316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00" b="1" dirty="0" smtClean="0">
                <a:latin typeface="Gill Sans Light"/>
                <a:cs typeface="Gill Sans Light"/>
              </a:rPr>
              <a:t>Model</a:t>
            </a:r>
            <a:endParaRPr lang="en-US" sz="2300" dirty="0" smtClean="0">
              <a:latin typeface="Gill Sans Light"/>
              <a:cs typeface="Gill Sans Light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220250" y="2057829"/>
            <a:ext cx="2783862" cy="2122593"/>
            <a:chOff x="6220250" y="2057829"/>
            <a:chExt cx="2783862" cy="2122593"/>
          </a:xfrm>
        </p:grpSpPr>
        <p:grpSp>
          <p:nvGrpSpPr>
            <p:cNvPr id="3" name="Group 2"/>
            <p:cNvGrpSpPr/>
            <p:nvPr/>
          </p:nvGrpSpPr>
          <p:grpSpPr>
            <a:xfrm>
              <a:off x="6220250" y="2057829"/>
              <a:ext cx="2098946" cy="2056644"/>
              <a:chOff x="6220250" y="2057829"/>
              <a:chExt cx="2098946" cy="2056644"/>
            </a:xfrm>
          </p:grpSpPr>
          <p:grpSp>
            <p:nvGrpSpPr>
              <p:cNvPr id="61" name="Group 60"/>
              <p:cNvGrpSpPr/>
              <p:nvPr/>
            </p:nvGrpSpPr>
            <p:grpSpPr>
              <a:xfrm>
                <a:off x="6220250" y="2415235"/>
                <a:ext cx="2098946" cy="1699238"/>
                <a:chOff x="4038499" y="1979074"/>
                <a:chExt cx="1330052" cy="1091066"/>
              </a:xfrm>
            </p:grpSpPr>
            <p:sp>
              <p:nvSpPr>
                <p:cNvPr id="92" name="Oval 91"/>
                <p:cNvSpPr/>
                <p:nvPr/>
              </p:nvSpPr>
              <p:spPr>
                <a:xfrm>
                  <a:off x="4143503" y="1989015"/>
                  <a:ext cx="142186" cy="143552"/>
                </a:xfrm>
                <a:prstGeom prst="ellipse">
                  <a:avLst/>
                </a:prstGeom>
                <a:solidFill>
                  <a:srgbClr val="373659">
                    <a:alpha val="44000"/>
                  </a:srgbClr>
                </a:solidFill>
                <a:ln w="762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Oval 92"/>
                <p:cNvSpPr/>
                <p:nvPr/>
              </p:nvSpPr>
              <p:spPr>
                <a:xfrm>
                  <a:off x="5084179" y="1979074"/>
                  <a:ext cx="142186" cy="143552"/>
                </a:xfrm>
                <a:prstGeom prst="ellipse">
                  <a:avLst/>
                </a:prstGeom>
                <a:solidFill>
                  <a:srgbClr val="373659">
                    <a:alpha val="44000"/>
                  </a:srgbClr>
                </a:solidFill>
                <a:ln w="762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Oval 93"/>
                <p:cNvSpPr/>
                <p:nvPr/>
              </p:nvSpPr>
              <p:spPr>
                <a:xfrm>
                  <a:off x="4038499" y="2761126"/>
                  <a:ext cx="142186" cy="143552"/>
                </a:xfrm>
                <a:prstGeom prst="ellipse">
                  <a:avLst/>
                </a:prstGeom>
                <a:solidFill>
                  <a:srgbClr val="373659">
                    <a:alpha val="44000"/>
                  </a:srgbClr>
                </a:solidFill>
                <a:ln w="762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Oval 94"/>
                <p:cNvSpPr/>
                <p:nvPr/>
              </p:nvSpPr>
              <p:spPr>
                <a:xfrm>
                  <a:off x="4309881" y="2452100"/>
                  <a:ext cx="142186" cy="143552"/>
                </a:xfrm>
                <a:prstGeom prst="ellipse">
                  <a:avLst/>
                </a:prstGeom>
                <a:solidFill>
                  <a:srgbClr val="373659">
                    <a:alpha val="44000"/>
                  </a:srgbClr>
                </a:solidFill>
                <a:ln w="762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Oval 95"/>
                <p:cNvSpPr/>
                <p:nvPr/>
              </p:nvSpPr>
              <p:spPr>
                <a:xfrm>
                  <a:off x="4661582" y="2926588"/>
                  <a:ext cx="142186" cy="143552"/>
                </a:xfrm>
                <a:prstGeom prst="ellipse">
                  <a:avLst/>
                </a:prstGeom>
                <a:solidFill>
                  <a:srgbClr val="373659">
                    <a:alpha val="44000"/>
                  </a:srgbClr>
                </a:solidFill>
                <a:ln w="762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Oval 96"/>
                <p:cNvSpPr/>
                <p:nvPr/>
              </p:nvSpPr>
              <p:spPr>
                <a:xfrm>
                  <a:off x="4895289" y="2455063"/>
                  <a:ext cx="142186" cy="143552"/>
                </a:xfrm>
                <a:prstGeom prst="ellipse">
                  <a:avLst/>
                </a:prstGeom>
                <a:solidFill>
                  <a:srgbClr val="373659">
                    <a:alpha val="44000"/>
                  </a:srgbClr>
                </a:solidFill>
                <a:ln w="762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Oval 97"/>
                <p:cNvSpPr/>
                <p:nvPr/>
              </p:nvSpPr>
              <p:spPr>
                <a:xfrm>
                  <a:off x="5226365" y="2761126"/>
                  <a:ext cx="142186" cy="143552"/>
                </a:xfrm>
                <a:prstGeom prst="ellipse">
                  <a:avLst/>
                </a:prstGeom>
                <a:solidFill>
                  <a:srgbClr val="373659">
                    <a:alpha val="44000"/>
                  </a:srgbClr>
                </a:solidFill>
                <a:ln w="762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Oval 98"/>
                <p:cNvSpPr/>
                <p:nvPr/>
              </p:nvSpPr>
              <p:spPr>
                <a:xfrm>
                  <a:off x="4635405" y="1979074"/>
                  <a:ext cx="142186" cy="143552"/>
                </a:xfrm>
                <a:prstGeom prst="ellipse">
                  <a:avLst/>
                </a:prstGeom>
                <a:solidFill>
                  <a:srgbClr val="373659">
                    <a:alpha val="44000"/>
                  </a:srgbClr>
                </a:solidFill>
                <a:ln w="762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0" name="Straight Connector 99"/>
                <p:cNvCxnSpPr>
                  <a:stCxn id="92" idx="4"/>
                  <a:endCxn id="94" idx="0"/>
                </p:cNvCxnSpPr>
                <p:nvPr/>
              </p:nvCxnSpPr>
              <p:spPr>
                <a:xfrm flipH="1">
                  <a:off x="4109592" y="2132567"/>
                  <a:ext cx="105004" cy="62855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/>
                <p:cNvCxnSpPr>
                  <a:stCxn id="99" idx="2"/>
                  <a:endCxn id="92" idx="6"/>
                </p:cNvCxnSpPr>
                <p:nvPr/>
              </p:nvCxnSpPr>
              <p:spPr>
                <a:xfrm flipH="1">
                  <a:off x="4285689" y="2050850"/>
                  <a:ext cx="349716" cy="994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/>
                <p:cNvCxnSpPr>
                  <a:stCxn id="99" idx="3"/>
                  <a:endCxn id="95" idx="0"/>
                </p:cNvCxnSpPr>
                <p:nvPr/>
              </p:nvCxnSpPr>
              <p:spPr>
                <a:xfrm flipH="1">
                  <a:off x="4380974" y="2101603"/>
                  <a:ext cx="275254" cy="35049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/>
                <p:cNvCxnSpPr>
                  <a:stCxn id="96" idx="1"/>
                  <a:endCxn id="95" idx="5"/>
                </p:cNvCxnSpPr>
                <p:nvPr/>
              </p:nvCxnSpPr>
              <p:spPr>
                <a:xfrm flipH="1" flipV="1">
                  <a:off x="4431244" y="2574629"/>
                  <a:ext cx="251161" cy="37298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/>
                <p:cNvCxnSpPr>
                  <a:stCxn id="96" idx="7"/>
                  <a:endCxn id="97" idx="3"/>
                </p:cNvCxnSpPr>
                <p:nvPr/>
              </p:nvCxnSpPr>
              <p:spPr>
                <a:xfrm flipV="1">
                  <a:off x="4782945" y="2577592"/>
                  <a:ext cx="133167" cy="3700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/>
                <p:cNvCxnSpPr>
                  <a:stCxn id="99" idx="4"/>
                  <a:endCxn id="97" idx="1"/>
                </p:cNvCxnSpPr>
                <p:nvPr/>
              </p:nvCxnSpPr>
              <p:spPr>
                <a:xfrm>
                  <a:off x="4706498" y="2122626"/>
                  <a:ext cx="209614" cy="35346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/>
                <p:cNvCxnSpPr>
                  <a:stCxn id="93" idx="4"/>
                  <a:endCxn id="98" idx="1"/>
                </p:cNvCxnSpPr>
                <p:nvPr/>
              </p:nvCxnSpPr>
              <p:spPr>
                <a:xfrm>
                  <a:off x="5155272" y="2122626"/>
                  <a:ext cx="91916" cy="65952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/>
                <p:cNvCxnSpPr>
                  <a:stCxn id="97" idx="6"/>
                  <a:endCxn id="93" idx="3"/>
                </p:cNvCxnSpPr>
                <p:nvPr/>
              </p:nvCxnSpPr>
              <p:spPr>
                <a:xfrm flipV="1">
                  <a:off x="5037475" y="2101603"/>
                  <a:ext cx="67527" cy="4252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>
                  <a:stCxn id="95" idx="5"/>
                  <a:endCxn id="98" idx="2"/>
                </p:cNvCxnSpPr>
                <p:nvPr/>
              </p:nvCxnSpPr>
              <p:spPr>
                <a:xfrm>
                  <a:off x="4431244" y="2574629"/>
                  <a:ext cx="795121" cy="25827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>
                  <a:stCxn id="94" idx="7"/>
                  <a:endCxn id="97" idx="3"/>
                </p:cNvCxnSpPr>
                <p:nvPr/>
              </p:nvCxnSpPr>
              <p:spPr>
                <a:xfrm flipV="1">
                  <a:off x="4159862" y="2577592"/>
                  <a:ext cx="756250" cy="20455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/>
                <p:cNvCxnSpPr>
                  <a:stCxn id="92" idx="5"/>
                  <a:endCxn id="97" idx="1"/>
                </p:cNvCxnSpPr>
                <p:nvPr/>
              </p:nvCxnSpPr>
              <p:spPr>
                <a:xfrm>
                  <a:off x="4264866" y="2111544"/>
                  <a:ext cx="651246" cy="36454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0" name="TextBox 59"/>
              <p:cNvSpPr txBox="1"/>
              <p:nvPr/>
            </p:nvSpPr>
            <p:spPr>
              <a:xfrm>
                <a:off x="6318256" y="2077253"/>
                <a:ext cx="843967" cy="4462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300" b="1" dirty="0" smtClean="0">
                    <a:latin typeface="Gill Sans Light"/>
                    <a:cs typeface="Gill Sans Light"/>
                  </a:rPr>
                  <a:t>1</a:t>
                </a:r>
                <a:endParaRPr lang="en-US" sz="2300" dirty="0" smtClean="0">
                  <a:latin typeface="Gill Sans Light"/>
                  <a:cs typeface="Gill Sans Light"/>
                </a:endParaRP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7163778" y="2057829"/>
                <a:ext cx="843967" cy="4462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300" b="1" dirty="0" smtClean="0">
                    <a:latin typeface="Gill Sans Light"/>
                    <a:cs typeface="Gill Sans Light"/>
                  </a:rPr>
                  <a:t>2</a:t>
                </a:r>
                <a:endParaRPr lang="en-US" sz="2300" dirty="0" smtClean="0">
                  <a:latin typeface="Gill Sans Light"/>
                  <a:cs typeface="Gill Sans Light"/>
                </a:endParaRPr>
              </a:p>
            </p:txBody>
          </p:sp>
        </p:grpSp>
        <p:sp>
          <p:nvSpPr>
            <p:cNvPr id="68" name="TextBox 67"/>
            <p:cNvSpPr txBox="1"/>
            <p:nvPr/>
          </p:nvSpPr>
          <p:spPr>
            <a:xfrm>
              <a:off x="8160145" y="3734146"/>
              <a:ext cx="843967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300" b="1" dirty="0">
                  <a:latin typeface="Gill Sans Light"/>
                  <a:cs typeface="Gill Sans Light"/>
                </a:rPr>
                <a:t>n</a:t>
              </a:r>
              <a:endParaRPr lang="en-US" sz="2300" dirty="0" smtClean="0">
                <a:latin typeface="Gill Sans Light"/>
                <a:cs typeface="Gill Sans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56533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55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3.7037E-7 L -0.6382 -0.10602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910" y="-5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5" grpId="1" animBg="1"/>
      <p:bldP spid="56" grpId="0" animBg="1"/>
      <p:bldP spid="56" grpId="1" animBg="1"/>
      <p:bldP spid="57" grpId="0"/>
      <p:bldP spid="58" grpId="0"/>
      <p:bldP spid="5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68"/>
          <p:cNvSpPr txBox="1"/>
          <p:nvPr/>
        </p:nvSpPr>
        <p:spPr>
          <a:xfrm>
            <a:off x="1058862" y="22119"/>
            <a:ext cx="7118684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 smtClean="0">
                <a:latin typeface="Gill Sans Light"/>
                <a:cs typeface="Gill Sans Light"/>
              </a:rPr>
              <a:t>The Theorem </a:t>
            </a:r>
          </a:p>
          <a:p>
            <a:pPr algn="ctr"/>
            <a:r>
              <a:rPr lang="en-US" sz="3000" dirty="0" smtClean="0">
                <a:latin typeface="Gill Sans Light"/>
                <a:cs typeface="Gill Sans Light"/>
              </a:rPr>
              <a:t>[Krivelevich’14]</a:t>
            </a:r>
            <a:endParaRPr lang="en-US" sz="3000" dirty="0">
              <a:latin typeface="Gill Sans Light"/>
              <a:cs typeface="Gill Sans Light"/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388848" y="1336213"/>
            <a:ext cx="2783862" cy="2122593"/>
            <a:chOff x="6220250" y="2057829"/>
            <a:chExt cx="2783862" cy="2122593"/>
          </a:xfrm>
        </p:grpSpPr>
        <p:grpSp>
          <p:nvGrpSpPr>
            <p:cNvPr id="46" name="Group 45"/>
            <p:cNvGrpSpPr/>
            <p:nvPr/>
          </p:nvGrpSpPr>
          <p:grpSpPr>
            <a:xfrm>
              <a:off x="6220250" y="2057829"/>
              <a:ext cx="2098946" cy="2056644"/>
              <a:chOff x="6220250" y="2057829"/>
              <a:chExt cx="2098946" cy="2056644"/>
            </a:xfrm>
          </p:grpSpPr>
          <p:grpSp>
            <p:nvGrpSpPr>
              <p:cNvPr id="48" name="Group 47"/>
              <p:cNvGrpSpPr/>
              <p:nvPr/>
            </p:nvGrpSpPr>
            <p:grpSpPr>
              <a:xfrm>
                <a:off x="6220250" y="2415235"/>
                <a:ext cx="2098946" cy="1699238"/>
                <a:chOff x="4038499" y="1979074"/>
                <a:chExt cx="1330052" cy="1091066"/>
              </a:xfrm>
            </p:grpSpPr>
            <p:sp>
              <p:nvSpPr>
                <p:cNvPr id="51" name="Oval 50"/>
                <p:cNvSpPr/>
                <p:nvPr/>
              </p:nvSpPr>
              <p:spPr>
                <a:xfrm>
                  <a:off x="4143503" y="1989015"/>
                  <a:ext cx="142186" cy="143552"/>
                </a:xfrm>
                <a:prstGeom prst="ellipse">
                  <a:avLst/>
                </a:prstGeom>
                <a:solidFill>
                  <a:srgbClr val="373659">
                    <a:alpha val="44000"/>
                  </a:srgbClr>
                </a:solidFill>
                <a:ln w="762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Oval 51"/>
                <p:cNvSpPr/>
                <p:nvPr/>
              </p:nvSpPr>
              <p:spPr>
                <a:xfrm>
                  <a:off x="5084179" y="1979074"/>
                  <a:ext cx="142186" cy="143552"/>
                </a:xfrm>
                <a:prstGeom prst="ellipse">
                  <a:avLst/>
                </a:prstGeom>
                <a:solidFill>
                  <a:srgbClr val="373659">
                    <a:alpha val="44000"/>
                  </a:srgbClr>
                </a:solidFill>
                <a:ln w="762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Oval 52"/>
                <p:cNvSpPr/>
                <p:nvPr/>
              </p:nvSpPr>
              <p:spPr>
                <a:xfrm>
                  <a:off x="4038499" y="2761126"/>
                  <a:ext cx="142186" cy="143552"/>
                </a:xfrm>
                <a:prstGeom prst="ellipse">
                  <a:avLst/>
                </a:prstGeom>
                <a:solidFill>
                  <a:srgbClr val="373659">
                    <a:alpha val="44000"/>
                  </a:srgbClr>
                </a:solidFill>
                <a:ln w="762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Oval 53"/>
                <p:cNvSpPr/>
                <p:nvPr/>
              </p:nvSpPr>
              <p:spPr>
                <a:xfrm>
                  <a:off x="4309881" y="2452100"/>
                  <a:ext cx="142186" cy="143552"/>
                </a:xfrm>
                <a:prstGeom prst="ellipse">
                  <a:avLst/>
                </a:prstGeom>
                <a:solidFill>
                  <a:srgbClr val="373659">
                    <a:alpha val="44000"/>
                  </a:srgbClr>
                </a:solidFill>
                <a:ln w="762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Oval 54"/>
                <p:cNvSpPr/>
                <p:nvPr/>
              </p:nvSpPr>
              <p:spPr>
                <a:xfrm>
                  <a:off x="4661582" y="2926588"/>
                  <a:ext cx="142186" cy="143552"/>
                </a:xfrm>
                <a:prstGeom prst="ellipse">
                  <a:avLst/>
                </a:prstGeom>
                <a:solidFill>
                  <a:srgbClr val="373659">
                    <a:alpha val="44000"/>
                  </a:srgbClr>
                </a:solidFill>
                <a:ln w="762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Oval 55"/>
                <p:cNvSpPr/>
                <p:nvPr/>
              </p:nvSpPr>
              <p:spPr>
                <a:xfrm>
                  <a:off x="4895289" y="2455063"/>
                  <a:ext cx="142186" cy="143552"/>
                </a:xfrm>
                <a:prstGeom prst="ellipse">
                  <a:avLst/>
                </a:prstGeom>
                <a:solidFill>
                  <a:srgbClr val="373659">
                    <a:alpha val="44000"/>
                  </a:srgbClr>
                </a:solidFill>
                <a:ln w="762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Oval 56"/>
                <p:cNvSpPr/>
                <p:nvPr/>
              </p:nvSpPr>
              <p:spPr>
                <a:xfrm>
                  <a:off x="5226365" y="2761126"/>
                  <a:ext cx="142186" cy="143552"/>
                </a:xfrm>
                <a:prstGeom prst="ellipse">
                  <a:avLst/>
                </a:prstGeom>
                <a:solidFill>
                  <a:srgbClr val="373659">
                    <a:alpha val="44000"/>
                  </a:srgbClr>
                </a:solidFill>
                <a:ln w="762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Oval 57"/>
                <p:cNvSpPr/>
                <p:nvPr/>
              </p:nvSpPr>
              <p:spPr>
                <a:xfrm>
                  <a:off x="4635405" y="1979074"/>
                  <a:ext cx="142186" cy="143552"/>
                </a:xfrm>
                <a:prstGeom prst="ellipse">
                  <a:avLst/>
                </a:prstGeom>
                <a:solidFill>
                  <a:srgbClr val="373659">
                    <a:alpha val="44000"/>
                  </a:srgbClr>
                </a:solidFill>
                <a:ln w="762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9" name="Straight Connector 58"/>
                <p:cNvCxnSpPr>
                  <a:stCxn id="51" idx="4"/>
                  <a:endCxn id="53" idx="0"/>
                </p:cNvCxnSpPr>
                <p:nvPr/>
              </p:nvCxnSpPr>
              <p:spPr>
                <a:xfrm flipH="1">
                  <a:off x="4109592" y="2132567"/>
                  <a:ext cx="105004" cy="62855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>
                  <a:stCxn id="58" idx="2"/>
                  <a:endCxn id="51" idx="6"/>
                </p:cNvCxnSpPr>
                <p:nvPr/>
              </p:nvCxnSpPr>
              <p:spPr>
                <a:xfrm flipH="1">
                  <a:off x="4285689" y="2050850"/>
                  <a:ext cx="349716" cy="994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>
                  <a:stCxn id="58" idx="3"/>
                  <a:endCxn id="54" idx="0"/>
                </p:cNvCxnSpPr>
                <p:nvPr/>
              </p:nvCxnSpPr>
              <p:spPr>
                <a:xfrm flipH="1">
                  <a:off x="4380974" y="2101603"/>
                  <a:ext cx="275254" cy="35049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/>
                <p:cNvCxnSpPr>
                  <a:stCxn id="55" idx="1"/>
                  <a:endCxn id="54" idx="5"/>
                </p:cNvCxnSpPr>
                <p:nvPr/>
              </p:nvCxnSpPr>
              <p:spPr>
                <a:xfrm flipH="1" flipV="1">
                  <a:off x="4431244" y="2574629"/>
                  <a:ext cx="251161" cy="37298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/>
                <p:cNvCxnSpPr>
                  <a:stCxn id="55" idx="7"/>
                  <a:endCxn id="56" idx="3"/>
                </p:cNvCxnSpPr>
                <p:nvPr/>
              </p:nvCxnSpPr>
              <p:spPr>
                <a:xfrm flipV="1">
                  <a:off x="4782945" y="2577592"/>
                  <a:ext cx="133167" cy="3700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>
                  <a:stCxn id="58" idx="4"/>
                  <a:endCxn id="56" idx="1"/>
                </p:cNvCxnSpPr>
                <p:nvPr/>
              </p:nvCxnSpPr>
              <p:spPr>
                <a:xfrm>
                  <a:off x="4706498" y="2122626"/>
                  <a:ext cx="209614" cy="35346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>
                  <a:stCxn id="52" idx="4"/>
                  <a:endCxn id="57" idx="1"/>
                </p:cNvCxnSpPr>
                <p:nvPr/>
              </p:nvCxnSpPr>
              <p:spPr>
                <a:xfrm>
                  <a:off x="5155272" y="2122626"/>
                  <a:ext cx="91916" cy="65952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>
                  <a:stCxn id="56" idx="6"/>
                  <a:endCxn id="52" idx="3"/>
                </p:cNvCxnSpPr>
                <p:nvPr/>
              </p:nvCxnSpPr>
              <p:spPr>
                <a:xfrm flipV="1">
                  <a:off x="5037475" y="2101603"/>
                  <a:ext cx="67527" cy="4252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>
                  <a:stCxn id="54" idx="5"/>
                  <a:endCxn id="57" idx="2"/>
                </p:cNvCxnSpPr>
                <p:nvPr/>
              </p:nvCxnSpPr>
              <p:spPr>
                <a:xfrm>
                  <a:off x="4431244" y="2574629"/>
                  <a:ext cx="795121" cy="25827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/>
                <p:cNvCxnSpPr>
                  <a:stCxn id="53" idx="7"/>
                  <a:endCxn id="56" idx="3"/>
                </p:cNvCxnSpPr>
                <p:nvPr/>
              </p:nvCxnSpPr>
              <p:spPr>
                <a:xfrm flipV="1">
                  <a:off x="4159862" y="2577592"/>
                  <a:ext cx="756250" cy="20455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/>
                <p:cNvCxnSpPr>
                  <a:stCxn id="51" idx="5"/>
                  <a:endCxn id="56" idx="1"/>
                </p:cNvCxnSpPr>
                <p:nvPr/>
              </p:nvCxnSpPr>
              <p:spPr>
                <a:xfrm>
                  <a:off x="4264866" y="2111544"/>
                  <a:ext cx="651246" cy="36454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9" name="TextBox 48"/>
              <p:cNvSpPr txBox="1"/>
              <p:nvPr/>
            </p:nvSpPr>
            <p:spPr>
              <a:xfrm>
                <a:off x="6318256" y="2077253"/>
                <a:ext cx="843967" cy="4462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300" b="1" dirty="0" smtClean="0">
                    <a:latin typeface="Gill Sans Light"/>
                    <a:cs typeface="Gill Sans Light"/>
                  </a:rPr>
                  <a:t>1</a:t>
                </a:r>
                <a:endParaRPr lang="en-US" sz="2300" dirty="0" smtClean="0">
                  <a:latin typeface="Gill Sans Light"/>
                  <a:cs typeface="Gill Sans Light"/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7163778" y="2057829"/>
                <a:ext cx="843967" cy="4462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300" b="1" dirty="0" smtClean="0">
                    <a:latin typeface="Gill Sans Light"/>
                    <a:cs typeface="Gill Sans Light"/>
                  </a:rPr>
                  <a:t>2</a:t>
                </a:r>
                <a:endParaRPr lang="en-US" sz="2300" dirty="0" smtClean="0">
                  <a:latin typeface="Gill Sans Light"/>
                  <a:cs typeface="Gill Sans Light"/>
                </a:endParaRPr>
              </a:p>
            </p:txBody>
          </p:sp>
        </p:grpSp>
        <p:sp>
          <p:nvSpPr>
            <p:cNvPr id="47" name="TextBox 46"/>
            <p:cNvSpPr txBox="1"/>
            <p:nvPr/>
          </p:nvSpPr>
          <p:spPr>
            <a:xfrm>
              <a:off x="8160145" y="3734146"/>
              <a:ext cx="843967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300" b="1" dirty="0">
                  <a:latin typeface="Gill Sans Light"/>
                  <a:cs typeface="Gill Sans Light"/>
                </a:rPr>
                <a:t>n</a:t>
              </a:r>
              <a:endParaRPr lang="en-US" sz="2300" dirty="0" smtClean="0">
                <a:latin typeface="Gill Sans Light"/>
                <a:cs typeface="Gill Sans Light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2568055" y="1515256"/>
            <a:ext cx="1073528" cy="1619908"/>
            <a:chOff x="2568055" y="1515256"/>
            <a:chExt cx="1073528" cy="1619908"/>
          </a:xfrm>
        </p:grpSpPr>
        <p:sp>
          <p:nvSpPr>
            <p:cNvPr id="71" name="Down Arrow 70"/>
            <p:cNvSpPr/>
            <p:nvPr/>
          </p:nvSpPr>
          <p:spPr>
            <a:xfrm rot="16200000">
              <a:off x="2362756" y="1856337"/>
              <a:ext cx="1619908" cy="937746"/>
            </a:xfrm>
            <a:prstGeom prst="downArrow">
              <a:avLst/>
            </a:prstGeom>
            <a:solidFill>
              <a:srgbClr val="CA275B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0" rev="16200000"/>
                </a:camera>
                <a:lightRig rig="threePt" dir="t"/>
              </a:scene3d>
            </a:bodyPr>
            <a:lstStyle/>
            <a:p>
              <a:pPr algn="ctr"/>
              <a:endParaRPr lang="en-US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568055" y="2117577"/>
              <a:ext cx="1073528" cy="5363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00" dirty="0" smtClean="0">
                  <a:solidFill>
                    <a:schemeClr val="bg1"/>
                  </a:solidFill>
                  <a:latin typeface="Gill Sans Light"/>
                  <a:cs typeface="Gill Sans Light"/>
                </a:rPr>
                <a:t>sample</a:t>
              </a:r>
              <a:endParaRPr lang="en-US" sz="1700" dirty="0">
                <a:solidFill>
                  <a:schemeClr val="bg1"/>
                </a:solidFill>
                <a:latin typeface="Gill Sans Light"/>
                <a:cs typeface="Gill Sans Light"/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3825176" y="1336274"/>
            <a:ext cx="2685856" cy="2122593"/>
            <a:chOff x="6318256" y="2057829"/>
            <a:chExt cx="2685856" cy="2122593"/>
          </a:xfrm>
        </p:grpSpPr>
        <p:grpSp>
          <p:nvGrpSpPr>
            <p:cNvPr id="74" name="Group 73"/>
            <p:cNvGrpSpPr/>
            <p:nvPr/>
          </p:nvGrpSpPr>
          <p:grpSpPr>
            <a:xfrm>
              <a:off x="6318256" y="2057829"/>
              <a:ext cx="2000940" cy="2056644"/>
              <a:chOff x="6318256" y="2057829"/>
              <a:chExt cx="2000940" cy="2056644"/>
            </a:xfrm>
          </p:grpSpPr>
          <p:grpSp>
            <p:nvGrpSpPr>
              <p:cNvPr id="76" name="Group 75"/>
              <p:cNvGrpSpPr/>
              <p:nvPr/>
            </p:nvGrpSpPr>
            <p:grpSpPr>
              <a:xfrm>
                <a:off x="6385956" y="2415235"/>
                <a:ext cx="1933240" cy="1699238"/>
                <a:chOff x="4143503" y="1979074"/>
                <a:chExt cx="1225048" cy="1091066"/>
              </a:xfrm>
            </p:grpSpPr>
            <p:sp>
              <p:nvSpPr>
                <p:cNvPr id="79" name="Oval 78"/>
                <p:cNvSpPr/>
                <p:nvPr/>
              </p:nvSpPr>
              <p:spPr>
                <a:xfrm>
                  <a:off x="4143503" y="1989015"/>
                  <a:ext cx="142186" cy="143552"/>
                </a:xfrm>
                <a:prstGeom prst="ellipse">
                  <a:avLst/>
                </a:prstGeom>
                <a:solidFill>
                  <a:srgbClr val="373659">
                    <a:alpha val="44000"/>
                  </a:srgbClr>
                </a:solidFill>
                <a:ln w="762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Oval 79"/>
                <p:cNvSpPr/>
                <p:nvPr/>
              </p:nvSpPr>
              <p:spPr>
                <a:xfrm>
                  <a:off x="5084179" y="1979074"/>
                  <a:ext cx="142186" cy="143552"/>
                </a:xfrm>
                <a:prstGeom prst="ellipse">
                  <a:avLst/>
                </a:prstGeom>
                <a:solidFill>
                  <a:srgbClr val="373659">
                    <a:alpha val="44000"/>
                  </a:srgbClr>
                </a:solidFill>
                <a:ln w="762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Oval 83"/>
                <p:cNvSpPr/>
                <p:nvPr/>
              </p:nvSpPr>
              <p:spPr>
                <a:xfrm>
                  <a:off x="4661582" y="2926588"/>
                  <a:ext cx="142186" cy="143552"/>
                </a:xfrm>
                <a:prstGeom prst="ellipse">
                  <a:avLst/>
                </a:prstGeom>
                <a:solidFill>
                  <a:srgbClr val="373659">
                    <a:alpha val="44000"/>
                  </a:srgbClr>
                </a:solidFill>
                <a:ln w="762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Oval 85"/>
                <p:cNvSpPr/>
                <p:nvPr/>
              </p:nvSpPr>
              <p:spPr>
                <a:xfrm>
                  <a:off x="5226365" y="2761126"/>
                  <a:ext cx="142186" cy="143552"/>
                </a:xfrm>
                <a:prstGeom prst="ellipse">
                  <a:avLst/>
                </a:prstGeom>
                <a:solidFill>
                  <a:srgbClr val="373659">
                    <a:alpha val="44000"/>
                  </a:srgbClr>
                </a:solidFill>
                <a:ln w="762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Oval 86"/>
                <p:cNvSpPr/>
                <p:nvPr/>
              </p:nvSpPr>
              <p:spPr>
                <a:xfrm>
                  <a:off x="4635405" y="1979074"/>
                  <a:ext cx="142186" cy="143552"/>
                </a:xfrm>
                <a:prstGeom prst="ellipse">
                  <a:avLst/>
                </a:prstGeom>
                <a:solidFill>
                  <a:srgbClr val="373659">
                    <a:alpha val="44000"/>
                  </a:srgbClr>
                </a:solidFill>
                <a:ln w="762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9" name="Straight Connector 88"/>
                <p:cNvCxnSpPr>
                  <a:stCxn id="87" idx="2"/>
                  <a:endCxn id="79" idx="6"/>
                </p:cNvCxnSpPr>
                <p:nvPr/>
              </p:nvCxnSpPr>
              <p:spPr>
                <a:xfrm flipH="1">
                  <a:off x="4285689" y="2050850"/>
                  <a:ext cx="349716" cy="994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/>
                <p:cNvCxnSpPr>
                  <a:stCxn id="80" idx="4"/>
                  <a:endCxn id="86" idx="1"/>
                </p:cNvCxnSpPr>
                <p:nvPr/>
              </p:nvCxnSpPr>
              <p:spPr>
                <a:xfrm>
                  <a:off x="5155272" y="2122626"/>
                  <a:ext cx="91916" cy="65952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7" name="TextBox 76"/>
              <p:cNvSpPr txBox="1"/>
              <p:nvPr/>
            </p:nvSpPr>
            <p:spPr>
              <a:xfrm>
                <a:off x="6318256" y="2077253"/>
                <a:ext cx="843967" cy="4462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300" b="1" dirty="0" smtClean="0">
                    <a:latin typeface="Gill Sans Light"/>
                    <a:cs typeface="Gill Sans Light"/>
                  </a:rPr>
                  <a:t>1</a:t>
                </a:r>
                <a:endParaRPr lang="en-US" sz="2300" dirty="0" smtClean="0">
                  <a:latin typeface="Gill Sans Light"/>
                  <a:cs typeface="Gill Sans Light"/>
                </a:endParaRP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7163778" y="2057829"/>
                <a:ext cx="843967" cy="4462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300" b="1" dirty="0" smtClean="0">
                    <a:latin typeface="Gill Sans Light"/>
                    <a:cs typeface="Gill Sans Light"/>
                  </a:rPr>
                  <a:t>2</a:t>
                </a:r>
                <a:endParaRPr lang="en-US" sz="2300" dirty="0" smtClean="0">
                  <a:latin typeface="Gill Sans Light"/>
                  <a:cs typeface="Gill Sans Light"/>
                </a:endParaRPr>
              </a:p>
            </p:txBody>
          </p:sp>
        </p:grpSp>
        <p:sp>
          <p:nvSpPr>
            <p:cNvPr id="75" name="TextBox 74"/>
            <p:cNvSpPr txBox="1"/>
            <p:nvPr/>
          </p:nvSpPr>
          <p:spPr>
            <a:xfrm>
              <a:off x="8160145" y="3734146"/>
              <a:ext cx="843967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300" b="1" dirty="0">
                  <a:latin typeface="Gill Sans Light"/>
                  <a:cs typeface="Gill Sans Light"/>
                </a:rPr>
                <a:t>n</a:t>
              </a:r>
              <a:endParaRPr lang="en-US" sz="2300" dirty="0" smtClean="0">
                <a:latin typeface="Gill Sans Light"/>
                <a:cs typeface="Gill Sans Light"/>
              </a:endParaRPr>
            </a:p>
          </p:txBody>
        </p:sp>
      </p:grpSp>
      <p:sp>
        <p:nvSpPr>
          <p:cNvPr id="100" name="TextBox 99"/>
          <p:cNvSpPr txBox="1"/>
          <p:nvPr/>
        </p:nvSpPr>
        <p:spPr>
          <a:xfrm>
            <a:off x="486854" y="3566632"/>
            <a:ext cx="849887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u="sng" dirty="0" err="1" smtClean="0">
                <a:latin typeface="Gill Sans Light"/>
                <a:cs typeface="Gill Sans Light"/>
              </a:rPr>
              <a:t>Thm</a:t>
            </a:r>
            <a:r>
              <a:rPr lang="en-US" sz="2300" u="sng" dirty="0" smtClean="0">
                <a:latin typeface="Gill Sans Light"/>
                <a:cs typeface="Gill Sans Light"/>
              </a:rPr>
              <a:t>:</a:t>
            </a:r>
            <a:endParaRPr lang="el-GR" sz="2300" u="sng" dirty="0" smtClean="0">
              <a:latin typeface="Gill Sans Light"/>
              <a:cs typeface="Gill Sans Light"/>
            </a:endParaRPr>
          </a:p>
          <a:p>
            <a:r>
              <a:rPr lang="en-US" sz="2300" dirty="0" smtClean="0">
                <a:latin typeface="Gill Sans Light"/>
                <a:cs typeface="Gill Sans Light"/>
              </a:rPr>
              <a:t>Sample 					    vertices (with/without replacement)</a:t>
            </a:r>
          </a:p>
        </p:txBody>
      </p:sp>
      <p:pic>
        <p:nvPicPr>
          <p:cNvPr id="101" name="Picture 100" descr="latex-image-1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03215" y="3889395"/>
            <a:ext cx="1969157" cy="598225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98956" y="931180"/>
            <a:ext cx="3283972" cy="400110"/>
            <a:chOff x="4992452" y="2467671"/>
            <a:chExt cx="3283972" cy="400110"/>
          </a:xfrm>
        </p:grpSpPr>
        <p:sp>
          <p:nvSpPr>
            <p:cNvPr id="107" name="Rectangle 106"/>
            <p:cNvSpPr/>
            <p:nvPr/>
          </p:nvSpPr>
          <p:spPr>
            <a:xfrm>
              <a:off x="4992452" y="2467671"/>
              <a:ext cx="3283972" cy="40011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sz="2000" dirty="0" smtClean="0">
                  <a:latin typeface="Gill Sans Light"/>
                  <a:cs typeface="Gill Sans Light"/>
                </a:rPr>
                <a:t>         = the maximum Degree</a:t>
              </a:r>
              <a:endParaRPr lang="en-US" sz="2000" dirty="0">
                <a:latin typeface="Gill Sans Light"/>
                <a:cs typeface="Gill Sans Light"/>
              </a:endParaRPr>
            </a:p>
          </p:txBody>
        </p:sp>
        <p:pic>
          <p:nvPicPr>
            <p:cNvPr id="103" name="Picture 102" descr="latex-image-1.pdf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190589" y="2504702"/>
              <a:ext cx="456728" cy="307592"/>
            </a:xfrm>
            <a:prstGeom prst="rect">
              <a:avLst/>
            </a:prstGeom>
          </p:spPr>
        </p:pic>
      </p:grpSp>
      <p:sp>
        <p:nvSpPr>
          <p:cNvPr id="105" name="Rectangle 104"/>
          <p:cNvSpPr/>
          <p:nvPr/>
        </p:nvSpPr>
        <p:spPr>
          <a:xfrm>
            <a:off x="0" y="6261433"/>
            <a:ext cx="9144000" cy="59656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Gill Sans Light"/>
                <a:cs typeface="Gill Sans Light"/>
              </a:rPr>
              <a:t>Even if the Graph was a Single Huge Conflict Component!</a:t>
            </a:r>
            <a:endParaRPr lang="en-US" sz="2400" dirty="0">
              <a:latin typeface="Gill Sans Light"/>
              <a:cs typeface="Gill Sans 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01039" y="4814985"/>
            <a:ext cx="7195161" cy="998314"/>
            <a:chOff x="501039" y="5021486"/>
            <a:chExt cx="7195161" cy="998314"/>
          </a:xfrm>
        </p:grpSpPr>
        <p:sp>
          <p:nvSpPr>
            <p:cNvPr id="3" name="Rectangle 2"/>
            <p:cNvSpPr/>
            <p:nvPr/>
          </p:nvSpPr>
          <p:spPr>
            <a:xfrm>
              <a:off x="501039" y="5021486"/>
              <a:ext cx="7195161" cy="99831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4" name="Picture 103" descr="latex-image-1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973630" y="5104280"/>
              <a:ext cx="1550592" cy="832726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601652" y="5297505"/>
              <a:ext cx="5142115" cy="4462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sz="2300" dirty="0">
                  <a:latin typeface="Gill Sans Light"/>
                  <a:cs typeface="Gill Sans Light"/>
                </a:rPr>
                <a:t>The largest connected component has size 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973630" y="1486719"/>
            <a:ext cx="961989" cy="1619908"/>
            <a:chOff x="5973630" y="1486719"/>
            <a:chExt cx="961989" cy="1619908"/>
          </a:xfrm>
        </p:grpSpPr>
        <p:sp>
          <p:nvSpPr>
            <p:cNvPr id="109" name="Down Arrow 108"/>
            <p:cNvSpPr/>
            <p:nvPr/>
          </p:nvSpPr>
          <p:spPr>
            <a:xfrm rot="16200000">
              <a:off x="5656792" y="1827800"/>
              <a:ext cx="1619908" cy="937746"/>
            </a:xfrm>
            <a:prstGeom prst="downArrow">
              <a:avLst/>
            </a:prstGeom>
            <a:solidFill>
              <a:srgbClr val="CA275B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0" rev="16200000"/>
                </a:camera>
                <a:lightRig rig="threePt" dir="t"/>
              </a:scene3d>
            </a:bodyPr>
            <a:lstStyle/>
            <a:p>
              <a:pPr algn="ctr"/>
              <a:endParaRPr lang="en-US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5973630" y="2037950"/>
              <a:ext cx="799971" cy="5363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00" dirty="0" smtClean="0">
                  <a:solidFill>
                    <a:schemeClr val="bg1"/>
                  </a:solidFill>
                  <a:latin typeface="Gill Sans Light"/>
                  <a:cs typeface="Gill Sans Light"/>
                </a:rPr>
                <a:t>C.C.</a:t>
              </a:r>
              <a:endParaRPr lang="en-US" sz="1700" dirty="0">
                <a:solidFill>
                  <a:schemeClr val="bg1"/>
                </a:solidFill>
                <a:latin typeface="Gill Sans Light"/>
                <a:cs typeface="Gill Sans Light"/>
              </a:endParaRPr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6992286" y="1444039"/>
            <a:ext cx="2685856" cy="2122593"/>
            <a:chOff x="6318256" y="2057829"/>
            <a:chExt cx="2685856" cy="2122593"/>
          </a:xfrm>
        </p:grpSpPr>
        <p:grpSp>
          <p:nvGrpSpPr>
            <p:cNvPr id="113" name="Group 112"/>
            <p:cNvGrpSpPr/>
            <p:nvPr/>
          </p:nvGrpSpPr>
          <p:grpSpPr>
            <a:xfrm>
              <a:off x="6318256" y="2057829"/>
              <a:ext cx="2000940" cy="2056644"/>
              <a:chOff x="6318256" y="2057829"/>
              <a:chExt cx="2000940" cy="2056644"/>
            </a:xfrm>
          </p:grpSpPr>
          <p:grpSp>
            <p:nvGrpSpPr>
              <p:cNvPr id="115" name="Group 114"/>
              <p:cNvGrpSpPr/>
              <p:nvPr/>
            </p:nvGrpSpPr>
            <p:grpSpPr>
              <a:xfrm>
                <a:off x="6385956" y="2415235"/>
                <a:ext cx="1933240" cy="1699238"/>
                <a:chOff x="4143503" y="1979074"/>
                <a:chExt cx="1225048" cy="1091066"/>
              </a:xfrm>
            </p:grpSpPr>
            <p:sp>
              <p:nvSpPr>
                <p:cNvPr id="118" name="Oval 117"/>
                <p:cNvSpPr/>
                <p:nvPr/>
              </p:nvSpPr>
              <p:spPr>
                <a:xfrm>
                  <a:off x="4143503" y="1989015"/>
                  <a:ext cx="142186" cy="143552"/>
                </a:xfrm>
                <a:prstGeom prst="ellipse">
                  <a:avLst/>
                </a:prstGeom>
                <a:solidFill>
                  <a:srgbClr val="373659">
                    <a:alpha val="44000"/>
                  </a:srgbClr>
                </a:solidFill>
                <a:ln w="762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Oval 118"/>
                <p:cNvSpPr/>
                <p:nvPr/>
              </p:nvSpPr>
              <p:spPr>
                <a:xfrm>
                  <a:off x="5084179" y="1979074"/>
                  <a:ext cx="142186" cy="143552"/>
                </a:xfrm>
                <a:prstGeom prst="ellipse">
                  <a:avLst/>
                </a:prstGeom>
                <a:solidFill>
                  <a:srgbClr val="373659">
                    <a:alpha val="44000"/>
                  </a:srgbClr>
                </a:solidFill>
                <a:ln w="762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Oval 119"/>
                <p:cNvSpPr/>
                <p:nvPr/>
              </p:nvSpPr>
              <p:spPr>
                <a:xfrm>
                  <a:off x="4661582" y="2926588"/>
                  <a:ext cx="142186" cy="143552"/>
                </a:xfrm>
                <a:prstGeom prst="ellipse">
                  <a:avLst/>
                </a:prstGeom>
                <a:solidFill>
                  <a:srgbClr val="373659">
                    <a:alpha val="44000"/>
                  </a:srgbClr>
                </a:solidFill>
                <a:ln w="762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Oval 120"/>
                <p:cNvSpPr/>
                <p:nvPr/>
              </p:nvSpPr>
              <p:spPr>
                <a:xfrm>
                  <a:off x="5226365" y="2761126"/>
                  <a:ext cx="142186" cy="143552"/>
                </a:xfrm>
                <a:prstGeom prst="ellipse">
                  <a:avLst/>
                </a:prstGeom>
                <a:solidFill>
                  <a:srgbClr val="373659">
                    <a:alpha val="44000"/>
                  </a:srgbClr>
                </a:solidFill>
                <a:ln w="762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Oval 121"/>
                <p:cNvSpPr/>
                <p:nvPr/>
              </p:nvSpPr>
              <p:spPr>
                <a:xfrm>
                  <a:off x="4635405" y="1979074"/>
                  <a:ext cx="142186" cy="143552"/>
                </a:xfrm>
                <a:prstGeom prst="ellipse">
                  <a:avLst/>
                </a:prstGeom>
                <a:solidFill>
                  <a:srgbClr val="373659">
                    <a:alpha val="44000"/>
                  </a:srgbClr>
                </a:solidFill>
                <a:ln w="76200" cmpd="sng"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3" name="Straight Connector 122"/>
                <p:cNvCxnSpPr>
                  <a:stCxn id="122" idx="2"/>
                  <a:endCxn id="118" idx="6"/>
                </p:cNvCxnSpPr>
                <p:nvPr/>
              </p:nvCxnSpPr>
              <p:spPr>
                <a:xfrm flipH="1">
                  <a:off x="4285689" y="2050850"/>
                  <a:ext cx="349716" cy="994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/>
                <p:cNvCxnSpPr>
                  <a:stCxn id="119" idx="4"/>
                  <a:endCxn id="121" idx="1"/>
                </p:cNvCxnSpPr>
                <p:nvPr/>
              </p:nvCxnSpPr>
              <p:spPr>
                <a:xfrm>
                  <a:off x="5155272" y="2122626"/>
                  <a:ext cx="91916" cy="65952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6" name="TextBox 115"/>
              <p:cNvSpPr txBox="1"/>
              <p:nvPr/>
            </p:nvSpPr>
            <p:spPr>
              <a:xfrm>
                <a:off x="6318256" y="2077253"/>
                <a:ext cx="843967" cy="4462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300" b="1" dirty="0" smtClean="0">
                    <a:latin typeface="Gill Sans Light"/>
                    <a:cs typeface="Gill Sans Light"/>
                  </a:rPr>
                  <a:t>1</a:t>
                </a:r>
                <a:endParaRPr lang="en-US" sz="2300" dirty="0" smtClean="0">
                  <a:latin typeface="Gill Sans Light"/>
                  <a:cs typeface="Gill Sans Light"/>
                </a:endParaRPr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7163778" y="2057829"/>
                <a:ext cx="843967" cy="4462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300" b="1" dirty="0" smtClean="0">
                    <a:latin typeface="Gill Sans Light"/>
                    <a:cs typeface="Gill Sans Light"/>
                  </a:rPr>
                  <a:t>2</a:t>
                </a:r>
                <a:endParaRPr lang="en-US" sz="2300" dirty="0" smtClean="0">
                  <a:latin typeface="Gill Sans Light"/>
                  <a:cs typeface="Gill Sans Light"/>
                </a:endParaRPr>
              </a:p>
            </p:txBody>
          </p:sp>
        </p:grpSp>
        <p:sp>
          <p:nvSpPr>
            <p:cNvPr id="114" name="TextBox 113"/>
            <p:cNvSpPr txBox="1"/>
            <p:nvPr/>
          </p:nvSpPr>
          <p:spPr>
            <a:xfrm>
              <a:off x="8160145" y="3734146"/>
              <a:ext cx="843967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300" b="1" dirty="0">
                  <a:latin typeface="Gill Sans Light"/>
                  <a:cs typeface="Gill Sans Light"/>
                </a:rPr>
                <a:t>n</a:t>
              </a:r>
              <a:endParaRPr lang="en-US" sz="2300" dirty="0" smtClean="0">
                <a:latin typeface="Gill Sans Light"/>
                <a:cs typeface="Gill Sans Light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882774" y="1350444"/>
            <a:ext cx="2285194" cy="2303061"/>
            <a:chOff x="6882774" y="1350444"/>
            <a:chExt cx="2285194" cy="2303061"/>
          </a:xfrm>
        </p:grpSpPr>
        <p:sp>
          <p:nvSpPr>
            <p:cNvPr id="129" name="Freeform 128"/>
            <p:cNvSpPr/>
            <p:nvPr/>
          </p:nvSpPr>
          <p:spPr>
            <a:xfrm>
              <a:off x="7605088" y="3058276"/>
              <a:ext cx="576021" cy="595229"/>
            </a:xfrm>
            <a:custGeom>
              <a:avLst/>
              <a:gdLst>
                <a:gd name="connsiteX0" fmla="*/ 10893 w 484691"/>
                <a:gd name="connsiteY0" fmla="*/ 199456 h 536235"/>
                <a:gd name="connsiteX1" fmla="*/ 249001 w 484691"/>
                <a:gd name="connsiteY1" fmla="*/ 1009 h 536235"/>
                <a:gd name="connsiteX2" fmla="*/ 460652 w 484691"/>
                <a:gd name="connsiteY2" fmla="*/ 133307 h 536235"/>
                <a:gd name="connsiteX3" fmla="*/ 460652 w 484691"/>
                <a:gd name="connsiteY3" fmla="*/ 371444 h 536235"/>
                <a:gd name="connsiteX4" fmla="*/ 288686 w 484691"/>
                <a:gd name="connsiteY4" fmla="*/ 530202 h 536235"/>
                <a:gd name="connsiteX5" fmla="*/ 143175 w 484691"/>
                <a:gd name="connsiteY5" fmla="*/ 477282 h 536235"/>
                <a:gd name="connsiteX6" fmla="*/ 50578 w 484691"/>
                <a:gd name="connsiteY6" fmla="*/ 239146 h 536235"/>
                <a:gd name="connsiteX7" fmla="*/ 10893 w 484691"/>
                <a:gd name="connsiteY7" fmla="*/ 199456 h 536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4691" h="536235">
                  <a:moveTo>
                    <a:pt x="10893" y="199456"/>
                  </a:moveTo>
                  <a:cubicBezTo>
                    <a:pt x="43963" y="159767"/>
                    <a:pt x="174041" y="12034"/>
                    <a:pt x="249001" y="1009"/>
                  </a:cubicBezTo>
                  <a:cubicBezTo>
                    <a:pt x="323961" y="-10016"/>
                    <a:pt x="425377" y="71568"/>
                    <a:pt x="460652" y="133307"/>
                  </a:cubicBezTo>
                  <a:cubicBezTo>
                    <a:pt x="495927" y="195046"/>
                    <a:pt x="489313" y="305295"/>
                    <a:pt x="460652" y="371444"/>
                  </a:cubicBezTo>
                  <a:cubicBezTo>
                    <a:pt x="431991" y="437593"/>
                    <a:pt x="341599" y="512562"/>
                    <a:pt x="288686" y="530202"/>
                  </a:cubicBezTo>
                  <a:cubicBezTo>
                    <a:pt x="235773" y="547842"/>
                    <a:pt x="182860" y="525791"/>
                    <a:pt x="143175" y="477282"/>
                  </a:cubicBezTo>
                  <a:cubicBezTo>
                    <a:pt x="103490" y="428773"/>
                    <a:pt x="72625" y="289860"/>
                    <a:pt x="50578" y="239146"/>
                  </a:cubicBezTo>
                  <a:cubicBezTo>
                    <a:pt x="28531" y="188432"/>
                    <a:pt x="-22177" y="239145"/>
                    <a:pt x="10893" y="199456"/>
                  </a:cubicBezTo>
                  <a:close/>
                </a:path>
              </a:pathLst>
            </a:custGeom>
            <a:solidFill>
              <a:srgbClr val="5266FF">
                <a:alpha val="17000"/>
              </a:srgbClr>
            </a:solidFill>
            <a:ln>
              <a:solidFill>
                <a:srgbClr val="000000"/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Freeform 125"/>
            <p:cNvSpPr/>
            <p:nvPr/>
          </p:nvSpPr>
          <p:spPr>
            <a:xfrm rot="15705280">
              <a:off x="7266256" y="966962"/>
              <a:ext cx="902002" cy="1668966"/>
            </a:xfrm>
            <a:custGeom>
              <a:avLst/>
              <a:gdLst>
                <a:gd name="connsiteX0" fmla="*/ 100601 w 601414"/>
                <a:gd name="connsiteY0" fmla="*/ 34332 h 1363457"/>
                <a:gd name="connsiteX1" fmla="*/ 8003 w 601414"/>
                <a:gd name="connsiteY1" fmla="*/ 550294 h 1363457"/>
                <a:gd name="connsiteX2" fmla="*/ 246111 w 601414"/>
                <a:gd name="connsiteY2" fmla="*/ 1251474 h 1363457"/>
                <a:gd name="connsiteX3" fmla="*/ 576816 w 601414"/>
                <a:gd name="connsiteY3" fmla="*/ 1251474 h 1363457"/>
                <a:gd name="connsiteX4" fmla="*/ 523904 w 601414"/>
                <a:gd name="connsiteY4" fmla="*/ 179860 h 1363457"/>
                <a:gd name="connsiteX5" fmla="*/ 100601 w 601414"/>
                <a:gd name="connsiteY5" fmla="*/ 34332 h 1363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1414" h="1363457">
                  <a:moveTo>
                    <a:pt x="100601" y="34332"/>
                  </a:moveTo>
                  <a:cubicBezTo>
                    <a:pt x="14618" y="96071"/>
                    <a:pt x="-16249" y="347437"/>
                    <a:pt x="8003" y="550294"/>
                  </a:cubicBezTo>
                  <a:cubicBezTo>
                    <a:pt x="32255" y="753151"/>
                    <a:pt x="151309" y="1134611"/>
                    <a:pt x="246111" y="1251474"/>
                  </a:cubicBezTo>
                  <a:cubicBezTo>
                    <a:pt x="340913" y="1368337"/>
                    <a:pt x="530517" y="1430076"/>
                    <a:pt x="576816" y="1251474"/>
                  </a:cubicBezTo>
                  <a:cubicBezTo>
                    <a:pt x="623115" y="1072872"/>
                    <a:pt x="603273" y="380512"/>
                    <a:pt x="523904" y="179860"/>
                  </a:cubicBezTo>
                  <a:cubicBezTo>
                    <a:pt x="444535" y="-20792"/>
                    <a:pt x="186584" y="-27407"/>
                    <a:pt x="100601" y="34332"/>
                  </a:cubicBezTo>
                  <a:close/>
                </a:path>
              </a:pathLst>
            </a:custGeom>
            <a:solidFill>
              <a:srgbClr val="5266FF">
                <a:alpha val="10000"/>
              </a:srgbClr>
            </a:solidFill>
            <a:ln>
              <a:solidFill>
                <a:srgbClr val="000000"/>
              </a:solidFill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Freeform 127"/>
            <p:cNvSpPr/>
            <p:nvPr/>
          </p:nvSpPr>
          <p:spPr>
            <a:xfrm rot="10800000">
              <a:off x="8435440" y="1680565"/>
              <a:ext cx="732528" cy="1941209"/>
            </a:xfrm>
            <a:custGeom>
              <a:avLst/>
              <a:gdLst>
                <a:gd name="connsiteX0" fmla="*/ 100601 w 601414"/>
                <a:gd name="connsiteY0" fmla="*/ 34332 h 1363457"/>
                <a:gd name="connsiteX1" fmla="*/ 8003 w 601414"/>
                <a:gd name="connsiteY1" fmla="*/ 550294 h 1363457"/>
                <a:gd name="connsiteX2" fmla="*/ 246111 w 601414"/>
                <a:gd name="connsiteY2" fmla="*/ 1251474 h 1363457"/>
                <a:gd name="connsiteX3" fmla="*/ 576816 w 601414"/>
                <a:gd name="connsiteY3" fmla="*/ 1251474 h 1363457"/>
                <a:gd name="connsiteX4" fmla="*/ 523904 w 601414"/>
                <a:gd name="connsiteY4" fmla="*/ 179860 h 1363457"/>
                <a:gd name="connsiteX5" fmla="*/ 100601 w 601414"/>
                <a:gd name="connsiteY5" fmla="*/ 34332 h 1363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1414" h="1363457">
                  <a:moveTo>
                    <a:pt x="100601" y="34332"/>
                  </a:moveTo>
                  <a:cubicBezTo>
                    <a:pt x="14618" y="96071"/>
                    <a:pt x="-16249" y="347437"/>
                    <a:pt x="8003" y="550294"/>
                  </a:cubicBezTo>
                  <a:cubicBezTo>
                    <a:pt x="32255" y="753151"/>
                    <a:pt x="151309" y="1134611"/>
                    <a:pt x="246111" y="1251474"/>
                  </a:cubicBezTo>
                  <a:cubicBezTo>
                    <a:pt x="340913" y="1368337"/>
                    <a:pt x="530517" y="1430076"/>
                    <a:pt x="576816" y="1251474"/>
                  </a:cubicBezTo>
                  <a:cubicBezTo>
                    <a:pt x="623115" y="1072872"/>
                    <a:pt x="603273" y="380512"/>
                    <a:pt x="523904" y="179860"/>
                  </a:cubicBezTo>
                  <a:cubicBezTo>
                    <a:pt x="444535" y="-20792"/>
                    <a:pt x="186584" y="-27407"/>
                    <a:pt x="100601" y="34332"/>
                  </a:cubicBezTo>
                  <a:close/>
                </a:path>
              </a:pathLst>
            </a:custGeom>
            <a:solidFill>
              <a:srgbClr val="5266FF">
                <a:alpha val="16000"/>
              </a:srgbClr>
            </a:solidFill>
            <a:ln>
              <a:solidFill>
                <a:srgbClr val="000000"/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1082842" y="152643"/>
            <a:ext cx="711868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 smtClean="0">
                <a:latin typeface="Gill Sans Light"/>
                <a:cs typeface="Gill Sans Light"/>
              </a:rPr>
              <a:t>The Data-point Conflict Graph</a:t>
            </a:r>
            <a:endParaRPr lang="en-US" sz="3500" dirty="0"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917717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100" grpId="0"/>
      <p:bldP spid="105" grpId="0" animBg="1"/>
      <p:bldP spid="8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166885" y="666077"/>
            <a:ext cx="6546921" cy="19319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Freeform 169"/>
          <p:cNvSpPr/>
          <p:nvPr/>
        </p:nvSpPr>
        <p:spPr>
          <a:xfrm>
            <a:off x="6571055" y="1973869"/>
            <a:ext cx="418258" cy="392829"/>
          </a:xfrm>
          <a:custGeom>
            <a:avLst/>
            <a:gdLst>
              <a:gd name="connsiteX0" fmla="*/ 10893 w 484691"/>
              <a:gd name="connsiteY0" fmla="*/ 199456 h 536235"/>
              <a:gd name="connsiteX1" fmla="*/ 249001 w 484691"/>
              <a:gd name="connsiteY1" fmla="*/ 1009 h 536235"/>
              <a:gd name="connsiteX2" fmla="*/ 460652 w 484691"/>
              <a:gd name="connsiteY2" fmla="*/ 133307 h 536235"/>
              <a:gd name="connsiteX3" fmla="*/ 460652 w 484691"/>
              <a:gd name="connsiteY3" fmla="*/ 371444 h 536235"/>
              <a:gd name="connsiteX4" fmla="*/ 288686 w 484691"/>
              <a:gd name="connsiteY4" fmla="*/ 530202 h 536235"/>
              <a:gd name="connsiteX5" fmla="*/ 143175 w 484691"/>
              <a:gd name="connsiteY5" fmla="*/ 477282 h 536235"/>
              <a:gd name="connsiteX6" fmla="*/ 50578 w 484691"/>
              <a:gd name="connsiteY6" fmla="*/ 239146 h 536235"/>
              <a:gd name="connsiteX7" fmla="*/ 10893 w 484691"/>
              <a:gd name="connsiteY7" fmla="*/ 199456 h 536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4691" h="536235">
                <a:moveTo>
                  <a:pt x="10893" y="199456"/>
                </a:moveTo>
                <a:cubicBezTo>
                  <a:pt x="43963" y="159767"/>
                  <a:pt x="174041" y="12034"/>
                  <a:pt x="249001" y="1009"/>
                </a:cubicBezTo>
                <a:cubicBezTo>
                  <a:pt x="323961" y="-10016"/>
                  <a:pt x="425377" y="71568"/>
                  <a:pt x="460652" y="133307"/>
                </a:cubicBezTo>
                <a:cubicBezTo>
                  <a:pt x="495927" y="195046"/>
                  <a:pt x="489313" y="305295"/>
                  <a:pt x="460652" y="371444"/>
                </a:cubicBezTo>
                <a:cubicBezTo>
                  <a:pt x="431991" y="437593"/>
                  <a:pt x="341599" y="512562"/>
                  <a:pt x="288686" y="530202"/>
                </a:cubicBezTo>
                <a:cubicBezTo>
                  <a:pt x="235773" y="547842"/>
                  <a:pt x="182860" y="525791"/>
                  <a:pt x="143175" y="477282"/>
                </a:cubicBezTo>
                <a:cubicBezTo>
                  <a:pt x="103490" y="428773"/>
                  <a:pt x="72625" y="289860"/>
                  <a:pt x="50578" y="239146"/>
                </a:cubicBezTo>
                <a:cubicBezTo>
                  <a:pt x="28531" y="188432"/>
                  <a:pt x="-22177" y="239145"/>
                  <a:pt x="10893" y="199456"/>
                </a:cubicBezTo>
                <a:close/>
              </a:path>
            </a:pathLst>
          </a:custGeom>
          <a:solidFill>
            <a:srgbClr val="5266FF">
              <a:alpha val="17000"/>
            </a:srgbClr>
          </a:solidFill>
          <a:ln>
            <a:solidFill>
              <a:srgbClr val="000000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Freeform 168"/>
          <p:cNvSpPr/>
          <p:nvPr/>
        </p:nvSpPr>
        <p:spPr>
          <a:xfrm rot="10800000">
            <a:off x="7019314" y="1332376"/>
            <a:ext cx="518983" cy="998827"/>
          </a:xfrm>
          <a:custGeom>
            <a:avLst/>
            <a:gdLst>
              <a:gd name="connsiteX0" fmla="*/ 100601 w 601414"/>
              <a:gd name="connsiteY0" fmla="*/ 34332 h 1363457"/>
              <a:gd name="connsiteX1" fmla="*/ 8003 w 601414"/>
              <a:gd name="connsiteY1" fmla="*/ 550294 h 1363457"/>
              <a:gd name="connsiteX2" fmla="*/ 246111 w 601414"/>
              <a:gd name="connsiteY2" fmla="*/ 1251474 h 1363457"/>
              <a:gd name="connsiteX3" fmla="*/ 576816 w 601414"/>
              <a:gd name="connsiteY3" fmla="*/ 1251474 h 1363457"/>
              <a:gd name="connsiteX4" fmla="*/ 523904 w 601414"/>
              <a:gd name="connsiteY4" fmla="*/ 179860 h 1363457"/>
              <a:gd name="connsiteX5" fmla="*/ 100601 w 601414"/>
              <a:gd name="connsiteY5" fmla="*/ 34332 h 1363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14" h="1363457">
                <a:moveTo>
                  <a:pt x="100601" y="34332"/>
                </a:moveTo>
                <a:cubicBezTo>
                  <a:pt x="14618" y="96071"/>
                  <a:pt x="-16249" y="347437"/>
                  <a:pt x="8003" y="550294"/>
                </a:cubicBezTo>
                <a:cubicBezTo>
                  <a:pt x="32255" y="753151"/>
                  <a:pt x="151309" y="1134611"/>
                  <a:pt x="246111" y="1251474"/>
                </a:cubicBezTo>
                <a:cubicBezTo>
                  <a:pt x="340913" y="1368337"/>
                  <a:pt x="530517" y="1430076"/>
                  <a:pt x="576816" y="1251474"/>
                </a:cubicBezTo>
                <a:cubicBezTo>
                  <a:pt x="623115" y="1072872"/>
                  <a:pt x="603273" y="380512"/>
                  <a:pt x="523904" y="179860"/>
                </a:cubicBezTo>
                <a:cubicBezTo>
                  <a:pt x="444535" y="-20792"/>
                  <a:pt x="186584" y="-27407"/>
                  <a:pt x="100601" y="34332"/>
                </a:cubicBezTo>
                <a:close/>
              </a:path>
            </a:pathLst>
          </a:custGeom>
          <a:solidFill>
            <a:srgbClr val="5266FF">
              <a:alpha val="16000"/>
            </a:srgbClr>
          </a:solidFill>
          <a:ln>
            <a:solidFill>
              <a:srgbClr val="000000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1398607" y="1455541"/>
            <a:ext cx="1254851" cy="854684"/>
            <a:chOff x="4038499" y="1979074"/>
            <a:chExt cx="1330052" cy="1091066"/>
          </a:xfrm>
        </p:grpSpPr>
        <p:sp>
          <p:nvSpPr>
            <p:cNvPr id="30" name="Oval 29"/>
            <p:cNvSpPr/>
            <p:nvPr/>
          </p:nvSpPr>
          <p:spPr>
            <a:xfrm>
              <a:off x="4143503" y="1989015"/>
              <a:ext cx="142186" cy="143552"/>
            </a:xfrm>
            <a:prstGeom prst="ellipse">
              <a:avLst/>
            </a:prstGeom>
            <a:solidFill>
              <a:srgbClr val="373659">
                <a:alpha val="44000"/>
              </a:srgbClr>
            </a:solidFill>
            <a:ln w="7620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5084179" y="1979074"/>
              <a:ext cx="142186" cy="143552"/>
            </a:xfrm>
            <a:prstGeom prst="ellipse">
              <a:avLst/>
            </a:prstGeom>
            <a:solidFill>
              <a:srgbClr val="373659">
                <a:alpha val="44000"/>
              </a:srgbClr>
            </a:solidFill>
            <a:ln w="7620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4038499" y="2761126"/>
              <a:ext cx="142186" cy="143552"/>
            </a:xfrm>
            <a:prstGeom prst="ellipse">
              <a:avLst/>
            </a:prstGeom>
            <a:solidFill>
              <a:srgbClr val="373659">
                <a:alpha val="44000"/>
              </a:srgbClr>
            </a:solidFill>
            <a:ln w="7620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4309881" y="2452100"/>
              <a:ext cx="142186" cy="143552"/>
            </a:xfrm>
            <a:prstGeom prst="ellipse">
              <a:avLst/>
            </a:prstGeom>
            <a:solidFill>
              <a:srgbClr val="373659">
                <a:alpha val="44000"/>
              </a:srgbClr>
            </a:solidFill>
            <a:ln w="7620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4661582" y="2926588"/>
              <a:ext cx="142186" cy="143552"/>
            </a:xfrm>
            <a:prstGeom prst="ellipse">
              <a:avLst/>
            </a:prstGeom>
            <a:solidFill>
              <a:srgbClr val="373659">
                <a:alpha val="44000"/>
              </a:srgbClr>
            </a:solidFill>
            <a:ln w="7620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4895289" y="2455063"/>
              <a:ext cx="142186" cy="143552"/>
            </a:xfrm>
            <a:prstGeom prst="ellipse">
              <a:avLst/>
            </a:prstGeom>
            <a:solidFill>
              <a:srgbClr val="373659">
                <a:alpha val="44000"/>
              </a:srgbClr>
            </a:solidFill>
            <a:ln w="7620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5226365" y="2761126"/>
              <a:ext cx="142186" cy="143552"/>
            </a:xfrm>
            <a:prstGeom prst="ellipse">
              <a:avLst/>
            </a:prstGeom>
            <a:solidFill>
              <a:srgbClr val="373659">
                <a:alpha val="44000"/>
              </a:srgbClr>
            </a:solidFill>
            <a:ln w="7620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4635405" y="1979074"/>
              <a:ext cx="142186" cy="143552"/>
            </a:xfrm>
            <a:prstGeom prst="ellipse">
              <a:avLst/>
            </a:prstGeom>
            <a:solidFill>
              <a:srgbClr val="373659">
                <a:alpha val="44000"/>
              </a:srgbClr>
            </a:solidFill>
            <a:ln w="7620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Connector 44"/>
            <p:cNvCxnSpPr>
              <a:stCxn id="30" idx="4"/>
              <a:endCxn id="33" idx="0"/>
            </p:cNvCxnSpPr>
            <p:nvPr/>
          </p:nvCxnSpPr>
          <p:spPr>
            <a:xfrm flipH="1">
              <a:off x="4109592" y="2132567"/>
              <a:ext cx="105004" cy="6285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44" idx="2"/>
              <a:endCxn id="30" idx="6"/>
            </p:cNvCxnSpPr>
            <p:nvPr/>
          </p:nvCxnSpPr>
          <p:spPr>
            <a:xfrm flipH="1">
              <a:off x="4285689" y="2050850"/>
              <a:ext cx="349716" cy="99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44" idx="3"/>
              <a:endCxn id="34" idx="0"/>
            </p:cNvCxnSpPr>
            <p:nvPr/>
          </p:nvCxnSpPr>
          <p:spPr>
            <a:xfrm flipH="1">
              <a:off x="4380974" y="2101603"/>
              <a:ext cx="275254" cy="3504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38" idx="1"/>
              <a:endCxn id="34" idx="5"/>
            </p:cNvCxnSpPr>
            <p:nvPr/>
          </p:nvCxnSpPr>
          <p:spPr>
            <a:xfrm flipH="1" flipV="1">
              <a:off x="4431244" y="2574629"/>
              <a:ext cx="251161" cy="3729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38" idx="7"/>
              <a:endCxn id="39" idx="3"/>
            </p:cNvCxnSpPr>
            <p:nvPr/>
          </p:nvCxnSpPr>
          <p:spPr>
            <a:xfrm flipV="1">
              <a:off x="4782945" y="2577592"/>
              <a:ext cx="133167" cy="3700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44" idx="4"/>
              <a:endCxn id="39" idx="1"/>
            </p:cNvCxnSpPr>
            <p:nvPr/>
          </p:nvCxnSpPr>
          <p:spPr>
            <a:xfrm>
              <a:off x="4706498" y="2122626"/>
              <a:ext cx="209614" cy="3534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32" idx="4"/>
              <a:endCxn id="42" idx="1"/>
            </p:cNvCxnSpPr>
            <p:nvPr/>
          </p:nvCxnSpPr>
          <p:spPr>
            <a:xfrm>
              <a:off x="5155272" y="2122626"/>
              <a:ext cx="91916" cy="6595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39" idx="6"/>
              <a:endCxn id="32" idx="3"/>
            </p:cNvCxnSpPr>
            <p:nvPr/>
          </p:nvCxnSpPr>
          <p:spPr>
            <a:xfrm flipV="1">
              <a:off x="5037475" y="2101603"/>
              <a:ext cx="67527" cy="4252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34" idx="5"/>
              <a:endCxn id="42" idx="2"/>
            </p:cNvCxnSpPr>
            <p:nvPr/>
          </p:nvCxnSpPr>
          <p:spPr>
            <a:xfrm>
              <a:off x="4431244" y="2574629"/>
              <a:ext cx="795121" cy="2582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33" idx="7"/>
              <a:endCxn id="39" idx="3"/>
            </p:cNvCxnSpPr>
            <p:nvPr/>
          </p:nvCxnSpPr>
          <p:spPr>
            <a:xfrm flipV="1">
              <a:off x="4159862" y="2577592"/>
              <a:ext cx="756250" cy="2045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30" idx="5"/>
              <a:endCxn id="39" idx="1"/>
            </p:cNvCxnSpPr>
            <p:nvPr/>
          </p:nvCxnSpPr>
          <p:spPr>
            <a:xfrm>
              <a:off x="4264866" y="2111544"/>
              <a:ext cx="651246" cy="3645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8" name="Picture 67" descr="latex-image-1.pd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49813" y="1298492"/>
            <a:ext cx="108103" cy="106828"/>
          </a:xfrm>
          <a:prstGeom prst="rect">
            <a:avLst/>
          </a:prstGeom>
        </p:spPr>
      </p:pic>
      <p:pic>
        <p:nvPicPr>
          <p:cNvPr id="69" name="Picture 68" descr="latex-image-1.pd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61765" y="1282782"/>
            <a:ext cx="108103" cy="106828"/>
          </a:xfrm>
          <a:prstGeom prst="rect">
            <a:avLst/>
          </a:prstGeom>
        </p:spPr>
      </p:pic>
      <p:pic>
        <p:nvPicPr>
          <p:cNvPr id="70" name="Picture 69" descr="latex-image-1.pdf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38957" y="2245597"/>
            <a:ext cx="123014" cy="106828"/>
          </a:xfrm>
          <a:prstGeom prst="rect">
            <a:avLst/>
          </a:prstGeom>
        </p:spPr>
      </p:pic>
      <p:sp>
        <p:nvSpPr>
          <p:cNvPr id="71" name="Down Arrow 70"/>
          <p:cNvSpPr/>
          <p:nvPr/>
        </p:nvSpPr>
        <p:spPr>
          <a:xfrm rot="16200000">
            <a:off x="2698067" y="1453686"/>
            <a:ext cx="1069080" cy="680912"/>
          </a:xfrm>
          <a:prstGeom prst="downArrow">
            <a:avLst/>
          </a:prstGeom>
          <a:solidFill>
            <a:srgbClr val="CA27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16200000"/>
              </a:camera>
              <a:lightRig rig="threePt" dir="t"/>
            </a:scene3d>
          </a:bodyPr>
          <a:lstStyle/>
          <a:p>
            <a:pPr algn="ctr"/>
            <a:endParaRPr lang="en-US" dirty="0"/>
          </a:p>
        </p:txBody>
      </p:sp>
      <p:pic>
        <p:nvPicPr>
          <p:cNvPr id="3" name="Picture 2" descr="latex-image-1.pdf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39616" y="1009615"/>
            <a:ext cx="1260502" cy="176044"/>
          </a:xfrm>
          <a:prstGeom prst="rect">
            <a:avLst/>
          </a:prstGeom>
        </p:spPr>
      </p:pic>
      <p:grpSp>
        <p:nvGrpSpPr>
          <p:cNvPr id="72" name="Group 71"/>
          <p:cNvGrpSpPr/>
          <p:nvPr/>
        </p:nvGrpSpPr>
        <p:grpSpPr>
          <a:xfrm>
            <a:off x="3690338" y="1428051"/>
            <a:ext cx="1155784" cy="854684"/>
            <a:chOff x="4143503" y="1979074"/>
            <a:chExt cx="1225048" cy="1091066"/>
          </a:xfrm>
        </p:grpSpPr>
        <p:sp>
          <p:nvSpPr>
            <p:cNvPr id="73" name="Oval 72"/>
            <p:cNvSpPr/>
            <p:nvPr/>
          </p:nvSpPr>
          <p:spPr>
            <a:xfrm>
              <a:off x="4143503" y="1989015"/>
              <a:ext cx="142186" cy="143552"/>
            </a:xfrm>
            <a:prstGeom prst="ellipse">
              <a:avLst/>
            </a:prstGeom>
            <a:solidFill>
              <a:srgbClr val="373659">
                <a:alpha val="44000"/>
              </a:srgbClr>
            </a:solidFill>
            <a:ln w="7620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5084179" y="1979074"/>
              <a:ext cx="142186" cy="143552"/>
            </a:xfrm>
            <a:prstGeom prst="ellipse">
              <a:avLst/>
            </a:prstGeom>
            <a:solidFill>
              <a:srgbClr val="373659">
                <a:alpha val="44000"/>
              </a:srgbClr>
            </a:solidFill>
            <a:ln w="7620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4661582" y="2926588"/>
              <a:ext cx="142186" cy="143552"/>
            </a:xfrm>
            <a:prstGeom prst="ellipse">
              <a:avLst/>
            </a:prstGeom>
            <a:solidFill>
              <a:srgbClr val="373659">
                <a:alpha val="44000"/>
              </a:srgbClr>
            </a:solidFill>
            <a:ln w="7620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5226365" y="2761126"/>
              <a:ext cx="142186" cy="143552"/>
            </a:xfrm>
            <a:prstGeom prst="ellipse">
              <a:avLst/>
            </a:prstGeom>
            <a:solidFill>
              <a:srgbClr val="373659">
                <a:alpha val="44000"/>
              </a:srgbClr>
            </a:solidFill>
            <a:ln w="7620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4635405" y="1979074"/>
              <a:ext cx="142186" cy="143552"/>
            </a:xfrm>
            <a:prstGeom prst="ellipse">
              <a:avLst/>
            </a:prstGeom>
            <a:solidFill>
              <a:srgbClr val="373659">
                <a:alpha val="44000"/>
              </a:srgbClr>
            </a:solidFill>
            <a:ln w="7620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3" name="Straight Connector 82"/>
            <p:cNvCxnSpPr>
              <a:stCxn id="81" idx="2"/>
              <a:endCxn id="73" idx="6"/>
            </p:cNvCxnSpPr>
            <p:nvPr/>
          </p:nvCxnSpPr>
          <p:spPr>
            <a:xfrm flipH="1">
              <a:off x="4285689" y="2050850"/>
              <a:ext cx="349716" cy="99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>
              <a:stCxn id="74" idx="4"/>
              <a:endCxn id="80" idx="1"/>
            </p:cNvCxnSpPr>
            <p:nvPr/>
          </p:nvCxnSpPr>
          <p:spPr>
            <a:xfrm>
              <a:off x="5155272" y="2122626"/>
              <a:ext cx="91916" cy="6595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3" name="Picture 92" descr="latex-image-1.pd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42477" y="1271001"/>
            <a:ext cx="108103" cy="106828"/>
          </a:xfrm>
          <a:prstGeom prst="rect">
            <a:avLst/>
          </a:prstGeom>
        </p:spPr>
      </p:pic>
      <p:pic>
        <p:nvPicPr>
          <p:cNvPr id="94" name="Picture 93" descr="latex-image-1.pd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54428" y="1255292"/>
            <a:ext cx="108103" cy="106828"/>
          </a:xfrm>
          <a:prstGeom prst="rect">
            <a:avLst/>
          </a:prstGeom>
        </p:spPr>
      </p:pic>
      <p:pic>
        <p:nvPicPr>
          <p:cNvPr id="95" name="Picture 94" descr="latex-image-1.pdf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1621" y="2218107"/>
            <a:ext cx="123014" cy="106828"/>
          </a:xfrm>
          <a:prstGeom prst="rect">
            <a:avLst/>
          </a:prstGeom>
        </p:spPr>
      </p:pic>
      <p:sp>
        <p:nvSpPr>
          <p:cNvPr id="128" name="Freeform 127"/>
          <p:cNvSpPr/>
          <p:nvPr/>
        </p:nvSpPr>
        <p:spPr>
          <a:xfrm rot="15705280">
            <a:off x="6299795" y="702823"/>
            <a:ext cx="595288" cy="1211862"/>
          </a:xfrm>
          <a:custGeom>
            <a:avLst/>
            <a:gdLst>
              <a:gd name="connsiteX0" fmla="*/ 100601 w 601414"/>
              <a:gd name="connsiteY0" fmla="*/ 34332 h 1363457"/>
              <a:gd name="connsiteX1" fmla="*/ 8003 w 601414"/>
              <a:gd name="connsiteY1" fmla="*/ 550294 h 1363457"/>
              <a:gd name="connsiteX2" fmla="*/ 246111 w 601414"/>
              <a:gd name="connsiteY2" fmla="*/ 1251474 h 1363457"/>
              <a:gd name="connsiteX3" fmla="*/ 576816 w 601414"/>
              <a:gd name="connsiteY3" fmla="*/ 1251474 h 1363457"/>
              <a:gd name="connsiteX4" fmla="*/ 523904 w 601414"/>
              <a:gd name="connsiteY4" fmla="*/ 179860 h 1363457"/>
              <a:gd name="connsiteX5" fmla="*/ 100601 w 601414"/>
              <a:gd name="connsiteY5" fmla="*/ 34332 h 1363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14" h="1363457">
                <a:moveTo>
                  <a:pt x="100601" y="34332"/>
                </a:moveTo>
                <a:cubicBezTo>
                  <a:pt x="14618" y="96071"/>
                  <a:pt x="-16249" y="347437"/>
                  <a:pt x="8003" y="550294"/>
                </a:cubicBezTo>
                <a:cubicBezTo>
                  <a:pt x="32255" y="753151"/>
                  <a:pt x="151309" y="1134611"/>
                  <a:pt x="246111" y="1251474"/>
                </a:cubicBezTo>
                <a:cubicBezTo>
                  <a:pt x="340913" y="1368337"/>
                  <a:pt x="530517" y="1430076"/>
                  <a:pt x="576816" y="1251474"/>
                </a:cubicBezTo>
                <a:cubicBezTo>
                  <a:pt x="623115" y="1072872"/>
                  <a:pt x="603273" y="380512"/>
                  <a:pt x="523904" y="179860"/>
                </a:cubicBezTo>
                <a:cubicBezTo>
                  <a:pt x="444535" y="-20792"/>
                  <a:pt x="186584" y="-27407"/>
                  <a:pt x="100601" y="34332"/>
                </a:cubicBezTo>
                <a:close/>
              </a:path>
            </a:pathLst>
          </a:custGeom>
          <a:solidFill>
            <a:srgbClr val="5266FF">
              <a:alpha val="10000"/>
            </a:srgbClr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Down Arrow 156"/>
          <p:cNvSpPr/>
          <p:nvPr/>
        </p:nvSpPr>
        <p:spPr>
          <a:xfrm rot="16200000">
            <a:off x="4936818" y="1424311"/>
            <a:ext cx="1069080" cy="680912"/>
          </a:xfrm>
          <a:prstGeom prst="downArrow">
            <a:avLst/>
          </a:prstGeom>
          <a:solidFill>
            <a:srgbClr val="CA27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16200000"/>
              </a:camera>
              <a:lightRig rig="threePt" dir="t"/>
            </a:scene3d>
          </a:bodyPr>
          <a:lstStyle/>
          <a:p>
            <a:pPr algn="ctr"/>
            <a:endParaRPr lang="en-US" dirty="0"/>
          </a:p>
        </p:txBody>
      </p:sp>
      <p:sp>
        <p:nvSpPr>
          <p:cNvPr id="159" name="Oval 158"/>
          <p:cNvSpPr/>
          <p:nvPr/>
        </p:nvSpPr>
        <p:spPr>
          <a:xfrm>
            <a:off x="6207991" y="1382473"/>
            <a:ext cx="134147" cy="112451"/>
          </a:xfrm>
          <a:prstGeom prst="ellipse">
            <a:avLst/>
          </a:prstGeom>
          <a:solidFill>
            <a:srgbClr val="373659">
              <a:alpha val="44000"/>
            </a:srgbClr>
          </a:solidFill>
          <a:ln w="762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/>
          <p:cNvSpPr/>
          <p:nvPr/>
        </p:nvSpPr>
        <p:spPr>
          <a:xfrm>
            <a:off x="7095481" y="1374686"/>
            <a:ext cx="134147" cy="112451"/>
          </a:xfrm>
          <a:prstGeom prst="ellipse">
            <a:avLst/>
          </a:prstGeom>
          <a:solidFill>
            <a:srgbClr val="373659">
              <a:alpha val="44000"/>
            </a:srgbClr>
          </a:solidFill>
          <a:ln w="762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/>
          <p:cNvSpPr/>
          <p:nvPr/>
        </p:nvSpPr>
        <p:spPr>
          <a:xfrm>
            <a:off x="6696778" y="2116919"/>
            <a:ext cx="134147" cy="112451"/>
          </a:xfrm>
          <a:prstGeom prst="ellipse">
            <a:avLst/>
          </a:prstGeom>
          <a:solidFill>
            <a:srgbClr val="373659">
              <a:alpha val="44000"/>
            </a:srgbClr>
          </a:solidFill>
          <a:ln w="762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/>
          <p:cNvSpPr/>
          <p:nvPr/>
        </p:nvSpPr>
        <p:spPr>
          <a:xfrm>
            <a:off x="7229628" y="1987305"/>
            <a:ext cx="134147" cy="112451"/>
          </a:xfrm>
          <a:prstGeom prst="ellipse">
            <a:avLst/>
          </a:prstGeom>
          <a:solidFill>
            <a:srgbClr val="373659">
              <a:alpha val="44000"/>
            </a:srgbClr>
          </a:solidFill>
          <a:ln w="762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/>
          <p:cNvSpPr/>
          <p:nvPr/>
        </p:nvSpPr>
        <p:spPr>
          <a:xfrm>
            <a:off x="6672081" y="1374686"/>
            <a:ext cx="134147" cy="112451"/>
          </a:xfrm>
          <a:prstGeom prst="ellipse">
            <a:avLst/>
          </a:prstGeom>
          <a:solidFill>
            <a:srgbClr val="373659">
              <a:alpha val="44000"/>
            </a:srgbClr>
          </a:solidFill>
          <a:ln w="762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4" name="Straight Connector 163"/>
          <p:cNvCxnSpPr>
            <a:stCxn id="163" idx="2"/>
            <a:endCxn id="159" idx="6"/>
          </p:cNvCxnSpPr>
          <p:nvPr/>
        </p:nvCxnSpPr>
        <p:spPr>
          <a:xfrm flipH="1">
            <a:off x="6342138" y="1430912"/>
            <a:ext cx="329943" cy="77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>
            <a:stCxn id="160" idx="4"/>
            <a:endCxn id="162" idx="1"/>
          </p:cNvCxnSpPr>
          <p:nvPr/>
        </p:nvCxnSpPr>
        <p:spPr>
          <a:xfrm>
            <a:off x="7162555" y="1487137"/>
            <a:ext cx="86719" cy="5166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6" name="Picture 165" descr="latex-image-1.pd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60130" y="1217636"/>
            <a:ext cx="108103" cy="106828"/>
          </a:xfrm>
          <a:prstGeom prst="rect">
            <a:avLst/>
          </a:prstGeom>
        </p:spPr>
      </p:pic>
      <p:pic>
        <p:nvPicPr>
          <p:cNvPr id="167" name="Picture 166" descr="latex-image-1.pd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72082" y="1201927"/>
            <a:ext cx="108103" cy="106828"/>
          </a:xfrm>
          <a:prstGeom prst="rect">
            <a:avLst/>
          </a:prstGeom>
        </p:spPr>
      </p:pic>
      <p:pic>
        <p:nvPicPr>
          <p:cNvPr id="168" name="Picture 167" descr="latex-image-1.pdf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49274" y="2164742"/>
            <a:ext cx="123014" cy="106828"/>
          </a:xfrm>
          <a:prstGeom prst="rect">
            <a:avLst/>
          </a:prstGeom>
        </p:spPr>
      </p:pic>
      <p:sp>
        <p:nvSpPr>
          <p:cNvPr id="173" name="TextBox 172"/>
          <p:cNvSpPr txBox="1"/>
          <p:nvPr/>
        </p:nvSpPr>
        <p:spPr>
          <a:xfrm>
            <a:off x="2460622" y="666077"/>
            <a:ext cx="3952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Gill Sans Light"/>
                <a:cs typeface="Gill Sans Light"/>
              </a:rPr>
              <a:t>Sample Batch + Connected Components</a:t>
            </a: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213" name="TextBox 212"/>
          <p:cNvSpPr txBox="1"/>
          <p:nvPr/>
        </p:nvSpPr>
        <p:spPr>
          <a:xfrm>
            <a:off x="2824253" y="1595449"/>
            <a:ext cx="779505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00" dirty="0" smtClean="0">
                <a:solidFill>
                  <a:schemeClr val="bg1"/>
                </a:solidFill>
                <a:latin typeface="Gill Sans Light"/>
                <a:cs typeface="Gill Sans Light"/>
              </a:rPr>
              <a:t>sample</a:t>
            </a:r>
            <a:endParaRPr lang="en-US" sz="1700" dirty="0">
              <a:solidFill>
                <a:schemeClr val="bg1"/>
              </a:solidFill>
              <a:latin typeface="Gill Sans Light"/>
              <a:cs typeface="Gill Sans Light"/>
            </a:endParaRPr>
          </a:p>
        </p:txBody>
      </p:sp>
      <p:sp>
        <p:nvSpPr>
          <p:cNvPr id="214" name="TextBox 213"/>
          <p:cNvSpPr txBox="1"/>
          <p:nvPr/>
        </p:nvSpPr>
        <p:spPr>
          <a:xfrm>
            <a:off x="5139333" y="1559311"/>
            <a:ext cx="580871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00" dirty="0" smtClean="0">
                <a:solidFill>
                  <a:schemeClr val="bg1"/>
                </a:solidFill>
                <a:latin typeface="Gill Sans Light"/>
                <a:cs typeface="Gill Sans Light"/>
              </a:rPr>
              <a:t>C.C.</a:t>
            </a:r>
            <a:endParaRPr lang="en-US" sz="1700" dirty="0">
              <a:solidFill>
                <a:schemeClr val="bg1"/>
              </a:solidFill>
              <a:latin typeface="Gill Sans Light"/>
              <a:cs typeface="Gill Sans Light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26960" y="1363623"/>
            <a:ext cx="885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Gill Sans Light"/>
                <a:cs typeface="Gill Sans Light"/>
              </a:rPr>
              <a:t>Phase 1</a:t>
            </a:r>
            <a:endParaRPr lang="en-US" dirty="0">
              <a:latin typeface="Gill Sans Light"/>
              <a:cs typeface="Gill Sans Light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121727" y="2750507"/>
            <a:ext cx="3093114" cy="707886"/>
            <a:chOff x="1121727" y="2750507"/>
            <a:chExt cx="3093114" cy="707886"/>
          </a:xfrm>
        </p:grpSpPr>
        <p:sp>
          <p:nvSpPr>
            <p:cNvPr id="135" name="TextBox 134"/>
            <p:cNvSpPr txBox="1"/>
            <p:nvPr/>
          </p:nvSpPr>
          <p:spPr>
            <a:xfrm>
              <a:off x="1121727" y="2750507"/>
              <a:ext cx="309311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Gill Sans Light"/>
                  <a:cs typeface="Gill Sans Light"/>
                </a:rPr>
                <a:t>Sample               data points</a:t>
              </a:r>
            </a:p>
            <a:p>
              <a:pPr marL="342900" indent="-342900">
                <a:buFontTx/>
                <a:buChar char="-"/>
              </a:pPr>
              <a:endParaRPr lang="en-US" sz="2000" dirty="0" smtClean="0">
                <a:latin typeface="Gill Sans Light"/>
                <a:cs typeface="Gill Sans Light"/>
              </a:endParaRPr>
            </a:p>
          </p:txBody>
        </p:sp>
        <p:pic>
          <p:nvPicPr>
            <p:cNvPr id="59" name="Picture 58" descr="latex-image-1.pdf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78727" y="2768025"/>
              <a:ext cx="791189" cy="470437"/>
            </a:xfrm>
            <a:prstGeom prst="rect">
              <a:avLst/>
            </a:prstGeom>
          </p:spPr>
        </p:pic>
      </p:grpSp>
      <p:sp>
        <p:nvSpPr>
          <p:cNvPr id="75" name="TextBox 74"/>
          <p:cNvSpPr txBox="1"/>
          <p:nvPr/>
        </p:nvSpPr>
        <p:spPr>
          <a:xfrm>
            <a:off x="1121727" y="4269538"/>
            <a:ext cx="5411420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  <a:cs typeface="Gill Sans Light"/>
              </a:rPr>
              <a:t>Max Conn. Comp </a:t>
            </a:r>
            <a:r>
              <a:rPr lang="en-US" dirty="0" smtClean="0">
                <a:latin typeface="Times New Roman"/>
                <a:cs typeface="Times New Roman"/>
              </a:rPr>
              <a:t>= log </a:t>
            </a:r>
            <a:r>
              <a:rPr lang="en-US" i="1" dirty="0" smtClean="0">
                <a:latin typeface="Times New Roman"/>
                <a:cs typeface="Times New Roman"/>
              </a:rPr>
              <a:t>n</a:t>
            </a:r>
            <a:r>
              <a:rPr lang="en-US" dirty="0" smtClean="0">
                <a:latin typeface="Gill Sans Light"/>
                <a:cs typeface="Gill Sans Light"/>
              </a:rPr>
              <a:t>  </a:t>
            </a:r>
            <a:r>
              <a:rPr lang="en-US" dirty="0" smtClean="0">
                <a:latin typeface="Gill Sans Light"/>
                <a:cs typeface="Gill Sans Light"/>
                <a:sym typeface="Wingdings"/>
              </a:rPr>
              <a:t> </a:t>
            </a:r>
            <a:r>
              <a:rPr lang="en-US" dirty="0" smtClean="0">
                <a:latin typeface="Gill Sans Light"/>
                <a:cs typeface="Gill Sans Light"/>
              </a:rPr>
              <a:t> </a:t>
            </a:r>
            <a:r>
              <a:rPr lang="en-US" i="1" dirty="0" smtClean="0">
                <a:latin typeface="Times New Roman"/>
                <a:cs typeface="Times New Roman"/>
              </a:rPr>
              <a:t>B</a:t>
            </a:r>
            <a:r>
              <a:rPr lang="en-US" dirty="0" smtClean="0">
                <a:latin typeface="Times New Roman"/>
                <a:cs typeface="Times New Roman"/>
              </a:rPr>
              <a:t> / log </a:t>
            </a:r>
            <a:r>
              <a:rPr lang="en-US" i="1" dirty="0" smtClean="0">
                <a:latin typeface="Times New Roman"/>
                <a:cs typeface="Times New Roman"/>
              </a:rPr>
              <a:t>n</a:t>
            </a:r>
            <a:r>
              <a:rPr lang="en-US" dirty="0" smtClean="0">
                <a:latin typeface="Gill Sans Light"/>
                <a:cs typeface="Gill Sans Light"/>
              </a:rPr>
              <a:t> tiny components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3039519" y="4800600"/>
            <a:ext cx="3064962" cy="83099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Gill Sans Light"/>
                <a:cs typeface="Gill Sans Light"/>
              </a:rPr>
              <a:t>Small Max Conn. Comp</a:t>
            </a:r>
          </a:p>
          <a:p>
            <a:pPr algn="ctr"/>
            <a:r>
              <a:rPr lang="en-US" sz="2400" dirty="0" smtClean="0">
                <a:latin typeface="Gill Sans Light"/>
                <a:cs typeface="Gill Sans Light"/>
                <a:sym typeface="Wingdings"/>
              </a:rPr>
              <a:t> Good load balance</a:t>
            </a:r>
            <a:endParaRPr lang="en-US" sz="2400" dirty="0" smtClean="0">
              <a:latin typeface="Gill Sans Light"/>
              <a:cs typeface="Gill Sans Ligh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121727" y="3791038"/>
            <a:ext cx="3312851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  <a:cs typeface="Gill Sans Light"/>
              </a:rPr>
              <a:t>NOTE: No conflicts </a:t>
            </a:r>
            <a:r>
              <a:rPr lang="en-US" b="1" dirty="0" smtClean="0">
                <a:latin typeface="Gill Sans Light"/>
                <a:cs typeface="Gill Sans Light"/>
              </a:rPr>
              <a:t>across</a:t>
            </a:r>
            <a:r>
              <a:rPr lang="en-US" dirty="0" smtClean="0">
                <a:latin typeface="Gill Sans Light"/>
                <a:cs typeface="Gill Sans Light"/>
              </a:rPr>
              <a:t> groups!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121727" y="3312537"/>
            <a:ext cx="2903597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  <a:cs typeface="Gill Sans Light"/>
              </a:rPr>
              <a:t>Compute Conn. Components</a:t>
            </a:r>
          </a:p>
        </p:txBody>
      </p:sp>
      <p:sp>
        <p:nvSpPr>
          <p:cNvPr id="82" name="Rectangle 81"/>
          <p:cNvSpPr/>
          <p:nvPr/>
        </p:nvSpPr>
        <p:spPr>
          <a:xfrm>
            <a:off x="2613202" y="5786735"/>
            <a:ext cx="3917597" cy="83099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400" dirty="0" smtClean="0">
                <a:latin typeface="Gill Sans Light"/>
                <a:cs typeface="Gill Sans Light"/>
              </a:rPr>
              <a:t>No conflicts across groups</a:t>
            </a:r>
          </a:p>
          <a:p>
            <a:pPr algn="ctr"/>
            <a:r>
              <a:rPr lang="en-US" sz="2400" dirty="0" smtClean="0">
                <a:latin typeface="Gill Sans Light"/>
                <a:cs typeface="Gill Sans Light"/>
                <a:sym typeface="Wingdings"/>
              </a:rPr>
              <a:t> </a:t>
            </a:r>
            <a:r>
              <a:rPr lang="en-US" sz="2400" dirty="0" smtClean="0">
                <a:latin typeface="Gill Sans Light"/>
                <a:cs typeface="Gill Sans Light"/>
              </a:rPr>
              <a:t>Parallel Stochastic Updates</a:t>
            </a:r>
            <a:endParaRPr lang="en-US" sz="2400" dirty="0">
              <a:latin typeface="Gill Sans Light"/>
              <a:cs typeface="Gill Sans Light"/>
            </a:endParaRPr>
          </a:p>
        </p:txBody>
      </p:sp>
      <p:pic>
        <p:nvPicPr>
          <p:cNvPr id="84" name="Picture 83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64440" y="27203"/>
            <a:ext cx="2215120" cy="593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098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6" grpId="0" animBg="1"/>
      <p:bldP spid="77" grpId="0" animBg="1"/>
      <p:bldP spid="79" grpId="0" animBg="1"/>
      <p:bldP spid="8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166885" y="666077"/>
            <a:ext cx="6546921" cy="19319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/>
          <p:cNvSpPr txBox="1"/>
          <p:nvPr/>
        </p:nvSpPr>
        <p:spPr>
          <a:xfrm>
            <a:off x="3888728" y="3044754"/>
            <a:ext cx="1096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Gill Sans Light"/>
                <a:cs typeface="Gill Sans Light"/>
              </a:rPr>
              <a:t>Allocation</a:t>
            </a: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170" name="Freeform 169"/>
          <p:cNvSpPr/>
          <p:nvPr/>
        </p:nvSpPr>
        <p:spPr>
          <a:xfrm>
            <a:off x="6571055" y="1973869"/>
            <a:ext cx="418258" cy="392829"/>
          </a:xfrm>
          <a:custGeom>
            <a:avLst/>
            <a:gdLst>
              <a:gd name="connsiteX0" fmla="*/ 10893 w 484691"/>
              <a:gd name="connsiteY0" fmla="*/ 199456 h 536235"/>
              <a:gd name="connsiteX1" fmla="*/ 249001 w 484691"/>
              <a:gd name="connsiteY1" fmla="*/ 1009 h 536235"/>
              <a:gd name="connsiteX2" fmla="*/ 460652 w 484691"/>
              <a:gd name="connsiteY2" fmla="*/ 133307 h 536235"/>
              <a:gd name="connsiteX3" fmla="*/ 460652 w 484691"/>
              <a:gd name="connsiteY3" fmla="*/ 371444 h 536235"/>
              <a:gd name="connsiteX4" fmla="*/ 288686 w 484691"/>
              <a:gd name="connsiteY4" fmla="*/ 530202 h 536235"/>
              <a:gd name="connsiteX5" fmla="*/ 143175 w 484691"/>
              <a:gd name="connsiteY5" fmla="*/ 477282 h 536235"/>
              <a:gd name="connsiteX6" fmla="*/ 50578 w 484691"/>
              <a:gd name="connsiteY6" fmla="*/ 239146 h 536235"/>
              <a:gd name="connsiteX7" fmla="*/ 10893 w 484691"/>
              <a:gd name="connsiteY7" fmla="*/ 199456 h 536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4691" h="536235">
                <a:moveTo>
                  <a:pt x="10893" y="199456"/>
                </a:moveTo>
                <a:cubicBezTo>
                  <a:pt x="43963" y="159767"/>
                  <a:pt x="174041" y="12034"/>
                  <a:pt x="249001" y="1009"/>
                </a:cubicBezTo>
                <a:cubicBezTo>
                  <a:pt x="323961" y="-10016"/>
                  <a:pt x="425377" y="71568"/>
                  <a:pt x="460652" y="133307"/>
                </a:cubicBezTo>
                <a:cubicBezTo>
                  <a:pt x="495927" y="195046"/>
                  <a:pt x="489313" y="305295"/>
                  <a:pt x="460652" y="371444"/>
                </a:cubicBezTo>
                <a:cubicBezTo>
                  <a:pt x="431991" y="437593"/>
                  <a:pt x="341599" y="512562"/>
                  <a:pt x="288686" y="530202"/>
                </a:cubicBezTo>
                <a:cubicBezTo>
                  <a:pt x="235773" y="547842"/>
                  <a:pt x="182860" y="525791"/>
                  <a:pt x="143175" y="477282"/>
                </a:cubicBezTo>
                <a:cubicBezTo>
                  <a:pt x="103490" y="428773"/>
                  <a:pt x="72625" y="289860"/>
                  <a:pt x="50578" y="239146"/>
                </a:cubicBezTo>
                <a:cubicBezTo>
                  <a:pt x="28531" y="188432"/>
                  <a:pt x="-22177" y="239145"/>
                  <a:pt x="10893" y="199456"/>
                </a:cubicBezTo>
                <a:close/>
              </a:path>
            </a:pathLst>
          </a:custGeom>
          <a:solidFill>
            <a:srgbClr val="5266FF">
              <a:alpha val="17000"/>
            </a:srgbClr>
          </a:solidFill>
          <a:ln>
            <a:solidFill>
              <a:srgbClr val="000000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Freeform 168"/>
          <p:cNvSpPr/>
          <p:nvPr/>
        </p:nvSpPr>
        <p:spPr>
          <a:xfrm rot="10800000">
            <a:off x="7019314" y="1332376"/>
            <a:ext cx="518983" cy="998827"/>
          </a:xfrm>
          <a:custGeom>
            <a:avLst/>
            <a:gdLst>
              <a:gd name="connsiteX0" fmla="*/ 100601 w 601414"/>
              <a:gd name="connsiteY0" fmla="*/ 34332 h 1363457"/>
              <a:gd name="connsiteX1" fmla="*/ 8003 w 601414"/>
              <a:gd name="connsiteY1" fmla="*/ 550294 h 1363457"/>
              <a:gd name="connsiteX2" fmla="*/ 246111 w 601414"/>
              <a:gd name="connsiteY2" fmla="*/ 1251474 h 1363457"/>
              <a:gd name="connsiteX3" fmla="*/ 576816 w 601414"/>
              <a:gd name="connsiteY3" fmla="*/ 1251474 h 1363457"/>
              <a:gd name="connsiteX4" fmla="*/ 523904 w 601414"/>
              <a:gd name="connsiteY4" fmla="*/ 179860 h 1363457"/>
              <a:gd name="connsiteX5" fmla="*/ 100601 w 601414"/>
              <a:gd name="connsiteY5" fmla="*/ 34332 h 1363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14" h="1363457">
                <a:moveTo>
                  <a:pt x="100601" y="34332"/>
                </a:moveTo>
                <a:cubicBezTo>
                  <a:pt x="14618" y="96071"/>
                  <a:pt x="-16249" y="347437"/>
                  <a:pt x="8003" y="550294"/>
                </a:cubicBezTo>
                <a:cubicBezTo>
                  <a:pt x="32255" y="753151"/>
                  <a:pt x="151309" y="1134611"/>
                  <a:pt x="246111" y="1251474"/>
                </a:cubicBezTo>
                <a:cubicBezTo>
                  <a:pt x="340913" y="1368337"/>
                  <a:pt x="530517" y="1430076"/>
                  <a:pt x="576816" y="1251474"/>
                </a:cubicBezTo>
                <a:cubicBezTo>
                  <a:pt x="623115" y="1072872"/>
                  <a:pt x="603273" y="380512"/>
                  <a:pt x="523904" y="179860"/>
                </a:cubicBezTo>
                <a:cubicBezTo>
                  <a:pt x="444535" y="-20792"/>
                  <a:pt x="186584" y="-27407"/>
                  <a:pt x="100601" y="34332"/>
                </a:cubicBezTo>
                <a:close/>
              </a:path>
            </a:pathLst>
          </a:custGeom>
          <a:solidFill>
            <a:srgbClr val="5266FF">
              <a:alpha val="16000"/>
            </a:srgbClr>
          </a:solidFill>
          <a:ln>
            <a:solidFill>
              <a:srgbClr val="000000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1398607" y="1455541"/>
            <a:ext cx="1254851" cy="854684"/>
            <a:chOff x="4038499" y="1979074"/>
            <a:chExt cx="1330052" cy="1091066"/>
          </a:xfrm>
        </p:grpSpPr>
        <p:sp>
          <p:nvSpPr>
            <p:cNvPr id="30" name="Oval 29"/>
            <p:cNvSpPr/>
            <p:nvPr/>
          </p:nvSpPr>
          <p:spPr>
            <a:xfrm>
              <a:off x="4143503" y="1989015"/>
              <a:ext cx="142186" cy="143552"/>
            </a:xfrm>
            <a:prstGeom prst="ellipse">
              <a:avLst/>
            </a:prstGeom>
            <a:solidFill>
              <a:srgbClr val="373659">
                <a:alpha val="44000"/>
              </a:srgbClr>
            </a:solidFill>
            <a:ln w="7620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5084179" y="1979074"/>
              <a:ext cx="142186" cy="143552"/>
            </a:xfrm>
            <a:prstGeom prst="ellipse">
              <a:avLst/>
            </a:prstGeom>
            <a:solidFill>
              <a:srgbClr val="373659">
                <a:alpha val="44000"/>
              </a:srgbClr>
            </a:solidFill>
            <a:ln w="7620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4038499" y="2761126"/>
              <a:ext cx="142186" cy="143552"/>
            </a:xfrm>
            <a:prstGeom prst="ellipse">
              <a:avLst/>
            </a:prstGeom>
            <a:solidFill>
              <a:srgbClr val="373659">
                <a:alpha val="44000"/>
              </a:srgbClr>
            </a:solidFill>
            <a:ln w="7620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4309881" y="2452100"/>
              <a:ext cx="142186" cy="143552"/>
            </a:xfrm>
            <a:prstGeom prst="ellipse">
              <a:avLst/>
            </a:prstGeom>
            <a:solidFill>
              <a:srgbClr val="373659">
                <a:alpha val="44000"/>
              </a:srgbClr>
            </a:solidFill>
            <a:ln w="7620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4661582" y="2926588"/>
              <a:ext cx="142186" cy="143552"/>
            </a:xfrm>
            <a:prstGeom prst="ellipse">
              <a:avLst/>
            </a:prstGeom>
            <a:solidFill>
              <a:srgbClr val="373659">
                <a:alpha val="44000"/>
              </a:srgbClr>
            </a:solidFill>
            <a:ln w="7620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4895289" y="2455063"/>
              <a:ext cx="142186" cy="143552"/>
            </a:xfrm>
            <a:prstGeom prst="ellipse">
              <a:avLst/>
            </a:prstGeom>
            <a:solidFill>
              <a:srgbClr val="373659">
                <a:alpha val="44000"/>
              </a:srgbClr>
            </a:solidFill>
            <a:ln w="7620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5226365" y="2761126"/>
              <a:ext cx="142186" cy="143552"/>
            </a:xfrm>
            <a:prstGeom prst="ellipse">
              <a:avLst/>
            </a:prstGeom>
            <a:solidFill>
              <a:srgbClr val="373659">
                <a:alpha val="44000"/>
              </a:srgbClr>
            </a:solidFill>
            <a:ln w="7620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4635405" y="1979074"/>
              <a:ext cx="142186" cy="143552"/>
            </a:xfrm>
            <a:prstGeom prst="ellipse">
              <a:avLst/>
            </a:prstGeom>
            <a:solidFill>
              <a:srgbClr val="373659">
                <a:alpha val="44000"/>
              </a:srgbClr>
            </a:solidFill>
            <a:ln w="7620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Connector 44"/>
            <p:cNvCxnSpPr>
              <a:stCxn id="30" idx="4"/>
              <a:endCxn id="33" idx="0"/>
            </p:cNvCxnSpPr>
            <p:nvPr/>
          </p:nvCxnSpPr>
          <p:spPr>
            <a:xfrm flipH="1">
              <a:off x="4109592" y="2132567"/>
              <a:ext cx="105004" cy="6285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44" idx="2"/>
              <a:endCxn id="30" idx="6"/>
            </p:cNvCxnSpPr>
            <p:nvPr/>
          </p:nvCxnSpPr>
          <p:spPr>
            <a:xfrm flipH="1">
              <a:off x="4285689" y="2050850"/>
              <a:ext cx="349716" cy="99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44" idx="3"/>
              <a:endCxn id="34" idx="0"/>
            </p:cNvCxnSpPr>
            <p:nvPr/>
          </p:nvCxnSpPr>
          <p:spPr>
            <a:xfrm flipH="1">
              <a:off x="4380974" y="2101603"/>
              <a:ext cx="275254" cy="3504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38" idx="1"/>
              <a:endCxn id="34" idx="5"/>
            </p:cNvCxnSpPr>
            <p:nvPr/>
          </p:nvCxnSpPr>
          <p:spPr>
            <a:xfrm flipH="1" flipV="1">
              <a:off x="4431244" y="2574629"/>
              <a:ext cx="251161" cy="3729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38" idx="7"/>
              <a:endCxn id="39" idx="3"/>
            </p:cNvCxnSpPr>
            <p:nvPr/>
          </p:nvCxnSpPr>
          <p:spPr>
            <a:xfrm flipV="1">
              <a:off x="4782945" y="2577592"/>
              <a:ext cx="133167" cy="3700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44" idx="4"/>
              <a:endCxn id="39" idx="1"/>
            </p:cNvCxnSpPr>
            <p:nvPr/>
          </p:nvCxnSpPr>
          <p:spPr>
            <a:xfrm>
              <a:off x="4706498" y="2122626"/>
              <a:ext cx="209614" cy="3534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32" idx="4"/>
              <a:endCxn id="42" idx="1"/>
            </p:cNvCxnSpPr>
            <p:nvPr/>
          </p:nvCxnSpPr>
          <p:spPr>
            <a:xfrm>
              <a:off x="5155272" y="2122626"/>
              <a:ext cx="91916" cy="6595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39" idx="6"/>
              <a:endCxn id="32" idx="3"/>
            </p:cNvCxnSpPr>
            <p:nvPr/>
          </p:nvCxnSpPr>
          <p:spPr>
            <a:xfrm flipV="1">
              <a:off x="5037475" y="2101603"/>
              <a:ext cx="67527" cy="4252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34" idx="5"/>
              <a:endCxn id="42" idx="2"/>
            </p:cNvCxnSpPr>
            <p:nvPr/>
          </p:nvCxnSpPr>
          <p:spPr>
            <a:xfrm>
              <a:off x="4431244" y="2574629"/>
              <a:ext cx="795121" cy="2582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33" idx="7"/>
              <a:endCxn id="39" idx="3"/>
            </p:cNvCxnSpPr>
            <p:nvPr/>
          </p:nvCxnSpPr>
          <p:spPr>
            <a:xfrm flipV="1">
              <a:off x="4159862" y="2577592"/>
              <a:ext cx="756250" cy="2045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30" idx="5"/>
              <a:endCxn id="39" idx="1"/>
            </p:cNvCxnSpPr>
            <p:nvPr/>
          </p:nvCxnSpPr>
          <p:spPr>
            <a:xfrm>
              <a:off x="4264866" y="2111544"/>
              <a:ext cx="651246" cy="3645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8" name="Picture 67" descr="latex-image-1.pd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49813" y="1298492"/>
            <a:ext cx="108103" cy="106828"/>
          </a:xfrm>
          <a:prstGeom prst="rect">
            <a:avLst/>
          </a:prstGeom>
        </p:spPr>
      </p:pic>
      <p:pic>
        <p:nvPicPr>
          <p:cNvPr id="69" name="Picture 68" descr="latex-image-1.pd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61765" y="1282782"/>
            <a:ext cx="108103" cy="106828"/>
          </a:xfrm>
          <a:prstGeom prst="rect">
            <a:avLst/>
          </a:prstGeom>
        </p:spPr>
      </p:pic>
      <p:pic>
        <p:nvPicPr>
          <p:cNvPr id="70" name="Picture 69" descr="latex-image-1.pdf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38957" y="2245597"/>
            <a:ext cx="123014" cy="106828"/>
          </a:xfrm>
          <a:prstGeom prst="rect">
            <a:avLst/>
          </a:prstGeom>
        </p:spPr>
      </p:pic>
      <p:sp>
        <p:nvSpPr>
          <p:cNvPr id="71" name="Down Arrow 70"/>
          <p:cNvSpPr/>
          <p:nvPr/>
        </p:nvSpPr>
        <p:spPr>
          <a:xfrm rot="16200000">
            <a:off x="2698067" y="1453686"/>
            <a:ext cx="1069080" cy="680912"/>
          </a:xfrm>
          <a:prstGeom prst="downArrow">
            <a:avLst/>
          </a:prstGeom>
          <a:solidFill>
            <a:srgbClr val="CA27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16200000"/>
              </a:camera>
              <a:lightRig rig="threePt" dir="t"/>
            </a:scene3d>
          </a:bodyPr>
          <a:lstStyle/>
          <a:p>
            <a:pPr algn="ctr"/>
            <a:endParaRPr lang="en-US" dirty="0"/>
          </a:p>
        </p:txBody>
      </p:sp>
      <p:pic>
        <p:nvPicPr>
          <p:cNvPr id="3" name="Picture 2" descr="latex-image-1.pdf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39616" y="1009615"/>
            <a:ext cx="1260502" cy="176044"/>
          </a:xfrm>
          <a:prstGeom prst="rect">
            <a:avLst/>
          </a:prstGeom>
        </p:spPr>
      </p:pic>
      <p:grpSp>
        <p:nvGrpSpPr>
          <p:cNvPr id="72" name="Group 71"/>
          <p:cNvGrpSpPr/>
          <p:nvPr/>
        </p:nvGrpSpPr>
        <p:grpSpPr>
          <a:xfrm>
            <a:off x="3690338" y="1428051"/>
            <a:ext cx="1155784" cy="854684"/>
            <a:chOff x="4143503" y="1979074"/>
            <a:chExt cx="1225048" cy="1091066"/>
          </a:xfrm>
        </p:grpSpPr>
        <p:sp>
          <p:nvSpPr>
            <p:cNvPr id="73" name="Oval 72"/>
            <p:cNvSpPr/>
            <p:nvPr/>
          </p:nvSpPr>
          <p:spPr>
            <a:xfrm>
              <a:off x="4143503" y="1989015"/>
              <a:ext cx="142186" cy="143552"/>
            </a:xfrm>
            <a:prstGeom prst="ellipse">
              <a:avLst/>
            </a:prstGeom>
            <a:solidFill>
              <a:srgbClr val="373659">
                <a:alpha val="44000"/>
              </a:srgbClr>
            </a:solidFill>
            <a:ln w="7620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5084179" y="1979074"/>
              <a:ext cx="142186" cy="143552"/>
            </a:xfrm>
            <a:prstGeom prst="ellipse">
              <a:avLst/>
            </a:prstGeom>
            <a:solidFill>
              <a:srgbClr val="373659">
                <a:alpha val="44000"/>
              </a:srgbClr>
            </a:solidFill>
            <a:ln w="7620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4661582" y="2926588"/>
              <a:ext cx="142186" cy="143552"/>
            </a:xfrm>
            <a:prstGeom prst="ellipse">
              <a:avLst/>
            </a:prstGeom>
            <a:solidFill>
              <a:srgbClr val="373659">
                <a:alpha val="44000"/>
              </a:srgbClr>
            </a:solidFill>
            <a:ln w="7620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5226365" y="2761126"/>
              <a:ext cx="142186" cy="143552"/>
            </a:xfrm>
            <a:prstGeom prst="ellipse">
              <a:avLst/>
            </a:prstGeom>
            <a:solidFill>
              <a:srgbClr val="373659">
                <a:alpha val="44000"/>
              </a:srgbClr>
            </a:solidFill>
            <a:ln w="7620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4635405" y="1979074"/>
              <a:ext cx="142186" cy="143552"/>
            </a:xfrm>
            <a:prstGeom prst="ellipse">
              <a:avLst/>
            </a:prstGeom>
            <a:solidFill>
              <a:srgbClr val="373659">
                <a:alpha val="44000"/>
              </a:srgbClr>
            </a:solidFill>
            <a:ln w="7620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3" name="Straight Connector 82"/>
            <p:cNvCxnSpPr>
              <a:stCxn id="81" idx="2"/>
              <a:endCxn id="73" idx="6"/>
            </p:cNvCxnSpPr>
            <p:nvPr/>
          </p:nvCxnSpPr>
          <p:spPr>
            <a:xfrm flipH="1">
              <a:off x="4285689" y="2050850"/>
              <a:ext cx="349716" cy="99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>
              <a:stCxn id="74" idx="4"/>
              <a:endCxn id="80" idx="1"/>
            </p:cNvCxnSpPr>
            <p:nvPr/>
          </p:nvCxnSpPr>
          <p:spPr>
            <a:xfrm>
              <a:off x="5155272" y="2122626"/>
              <a:ext cx="91916" cy="6595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3" name="Picture 92" descr="latex-image-1.pd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42477" y="1271001"/>
            <a:ext cx="108103" cy="106828"/>
          </a:xfrm>
          <a:prstGeom prst="rect">
            <a:avLst/>
          </a:prstGeom>
        </p:spPr>
      </p:pic>
      <p:pic>
        <p:nvPicPr>
          <p:cNvPr id="94" name="Picture 93" descr="latex-image-1.pd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54428" y="1255292"/>
            <a:ext cx="108103" cy="106828"/>
          </a:xfrm>
          <a:prstGeom prst="rect">
            <a:avLst/>
          </a:prstGeom>
        </p:spPr>
      </p:pic>
      <p:pic>
        <p:nvPicPr>
          <p:cNvPr id="95" name="Picture 94" descr="latex-image-1.pdf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1621" y="2218107"/>
            <a:ext cx="123014" cy="106828"/>
          </a:xfrm>
          <a:prstGeom prst="rect">
            <a:avLst/>
          </a:prstGeom>
        </p:spPr>
      </p:pic>
      <p:sp>
        <p:nvSpPr>
          <p:cNvPr id="128" name="Freeform 127"/>
          <p:cNvSpPr/>
          <p:nvPr/>
        </p:nvSpPr>
        <p:spPr>
          <a:xfrm rot="15705280">
            <a:off x="6299795" y="702823"/>
            <a:ext cx="595288" cy="1211862"/>
          </a:xfrm>
          <a:custGeom>
            <a:avLst/>
            <a:gdLst>
              <a:gd name="connsiteX0" fmla="*/ 100601 w 601414"/>
              <a:gd name="connsiteY0" fmla="*/ 34332 h 1363457"/>
              <a:gd name="connsiteX1" fmla="*/ 8003 w 601414"/>
              <a:gd name="connsiteY1" fmla="*/ 550294 h 1363457"/>
              <a:gd name="connsiteX2" fmla="*/ 246111 w 601414"/>
              <a:gd name="connsiteY2" fmla="*/ 1251474 h 1363457"/>
              <a:gd name="connsiteX3" fmla="*/ 576816 w 601414"/>
              <a:gd name="connsiteY3" fmla="*/ 1251474 h 1363457"/>
              <a:gd name="connsiteX4" fmla="*/ 523904 w 601414"/>
              <a:gd name="connsiteY4" fmla="*/ 179860 h 1363457"/>
              <a:gd name="connsiteX5" fmla="*/ 100601 w 601414"/>
              <a:gd name="connsiteY5" fmla="*/ 34332 h 1363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14" h="1363457">
                <a:moveTo>
                  <a:pt x="100601" y="34332"/>
                </a:moveTo>
                <a:cubicBezTo>
                  <a:pt x="14618" y="96071"/>
                  <a:pt x="-16249" y="347437"/>
                  <a:pt x="8003" y="550294"/>
                </a:cubicBezTo>
                <a:cubicBezTo>
                  <a:pt x="32255" y="753151"/>
                  <a:pt x="151309" y="1134611"/>
                  <a:pt x="246111" y="1251474"/>
                </a:cubicBezTo>
                <a:cubicBezTo>
                  <a:pt x="340913" y="1368337"/>
                  <a:pt x="530517" y="1430076"/>
                  <a:pt x="576816" y="1251474"/>
                </a:cubicBezTo>
                <a:cubicBezTo>
                  <a:pt x="623115" y="1072872"/>
                  <a:pt x="603273" y="380512"/>
                  <a:pt x="523904" y="179860"/>
                </a:cubicBezTo>
                <a:cubicBezTo>
                  <a:pt x="444535" y="-20792"/>
                  <a:pt x="186584" y="-27407"/>
                  <a:pt x="100601" y="34332"/>
                </a:cubicBezTo>
                <a:close/>
              </a:path>
            </a:pathLst>
          </a:custGeom>
          <a:solidFill>
            <a:srgbClr val="5266FF">
              <a:alpha val="10000"/>
            </a:srgbClr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Down Arrow 156"/>
          <p:cNvSpPr/>
          <p:nvPr/>
        </p:nvSpPr>
        <p:spPr>
          <a:xfrm rot="16200000">
            <a:off x="4936818" y="1424311"/>
            <a:ext cx="1069080" cy="680912"/>
          </a:xfrm>
          <a:prstGeom prst="downArrow">
            <a:avLst/>
          </a:prstGeom>
          <a:solidFill>
            <a:srgbClr val="CA27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16200000"/>
              </a:camera>
              <a:lightRig rig="threePt" dir="t"/>
            </a:scene3d>
          </a:bodyPr>
          <a:lstStyle/>
          <a:p>
            <a:pPr algn="ctr"/>
            <a:endParaRPr lang="en-US" dirty="0"/>
          </a:p>
        </p:txBody>
      </p:sp>
      <p:sp>
        <p:nvSpPr>
          <p:cNvPr id="159" name="Oval 158"/>
          <p:cNvSpPr/>
          <p:nvPr/>
        </p:nvSpPr>
        <p:spPr>
          <a:xfrm>
            <a:off x="6207991" y="1382473"/>
            <a:ext cx="134147" cy="112451"/>
          </a:xfrm>
          <a:prstGeom prst="ellipse">
            <a:avLst/>
          </a:prstGeom>
          <a:solidFill>
            <a:srgbClr val="373659">
              <a:alpha val="44000"/>
            </a:srgbClr>
          </a:solidFill>
          <a:ln w="762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/>
          <p:cNvSpPr/>
          <p:nvPr/>
        </p:nvSpPr>
        <p:spPr>
          <a:xfrm>
            <a:off x="7095481" y="1374686"/>
            <a:ext cx="134147" cy="112451"/>
          </a:xfrm>
          <a:prstGeom prst="ellipse">
            <a:avLst/>
          </a:prstGeom>
          <a:solidFill>
            <a:srgbClr val="373659">
              <a:alpha val="44000"/>
            </a:srgbClr>
          </a:solidFill>
          <a:ln w="762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/>
          <p:cNvSpPr/>
          <p:nvPr/>
        </p:nvSpPr>
        <p:spPr>
          <a:xfrm>
            <a:off x="6696778" y="2116919"/>
            <a:ext cx="134147" cy="112451"/>
          </a:xfrm>
          <a:prstGeom prst="ellipse">
            <a:avLst/>
          </a:prstGeom>
          <a:solidFill>
            <a:srgbClr val="373659">
              <a:alpha val="44000"/>
            </a:srgbClr>
          </a:solidFill>
          <a:ln w="762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/>
          <p:cNvSpPr/>
          <p:nvPr/>
        </p:nvSpPr>
        <p:spPr>
          <a:xfrm>
            <a:off x="7229628" y="1987305"/>
            <a:ext cx="134147" cy="112451"/>
          </a:xfrm>
          <a:prstGeom prst="ellipse">
            <a:avLst/>
          </a:prstGeom>
          <a:solidFill>
            <a:srgbClr val="373659">
              <a:alpha val="44000"/>
            </a:srgbClr>
          </a:solidFill>
          <a:ln w="762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/>
          <p:cNvSpPr/>
          <p:nvPr/>
        </p:nvSpPr>
        <p:spPr>
          <a:xfrm>
            <a:off x="6672081" y="1374686"/>
            <a:ext cx="134147" cy="112451"/>
          </a:xfrm>
          <a:prstGeom prst="ellipse">
            <a:avLst/>
          </a:prstGeom>
          <a:solidFill>
            <a:srgbClr val="373659">
              <a:alpha val="44000"/>
            </a:srgbClr>
          </a:solidFill>
          <a:ln w="762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4" name="Straight Connector 163"/>
          <p:cNvCxnSpPr>
            <a:stCxn id="163" idx="2"/>
            <a:endCxn id="159" idx="6"/>
          </p:cNvCxnSpPr>
          <p:nvPr/>
        </p:nvCxnSpPr>
        <p:spPr>
          <a:xfrm flipH="1">
            <a:off x="6342138" y="1430912"/>
            <a:ext cx="329943" cy="77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>
            <a:stCxn id="160" idx="4"/>
            <a:endCxn id="162" idx="1"/>
          </p:cNvCxnSpPr>
          <p:nvPr/>
        </p:nvCxnSpPr>
        <p:spPr>
          <a:xfrm>
            <a:off x="7162555" y="1487137"/>
            <a:ext cx="86719" cy="5166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6" name="Picture 165" descr="latex-image-1.pd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60130" y="1217636"/>
            <a:ext cx="108103" cy="106828"/>
          </a:xfrm>
          <a:prstGeom prst="rect">
            <a:avLst/>
          </a:prstGeom>
        </p:spPr>
      </p:pic>
      <p:pic>
        <p:nvPicPr>
          <p:cNvPr id="167" name="Picture 166" descr="latex-image-1.pd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72082" y="1201927"/>
            <a:ext cx="108103" cy="106828"/>
          </a:xfrm>
          <a:prstGeom prst="rect">
            <a:avLst/>
          </a:prstGeom>
        </p:spPr>
      </p:pic>
      <p:pic>
        <p:nvPicPr>
          <p:cNvPr id="168" name="Picture 167" descr="latex-image-1.pdf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49274" y="2164742"/>
            <a:ext cx="123014" cy="106828"/>
          </a:xfrm>
          <a:prstGeom prst="rect">
            <a:avLst/>
          </a:prstGeom>
        </p:spPr>
      </p:pic>
      <p:sp>
        <p:nvSpPr>
          <p:cNvPr id="172" name="Rectangle 171"/>
          <p:cNvSpPr/>
          <p:nvPr/>
        </p:nvSpPr>
        <p:spPr>
          <a:xfrm>
            <a:off x="1166885" y="2952076"/>
            <a:ext cx="6546921" cy="14943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TextBox 172"/>
          <p:cNvSpPr txBox="1"/>
          <p:nvPr/>
        </p:nvSpPr>
        <p:spPr>
          <a:xfrm>
            <a:off x="2460622" y="666077"/>
            <a:ext cx="3952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Gill Sans Light"/>
                <a:cs typeface="Gill Sans Light"/>
              </a:rPr>
              <a:t>Sample Batch + Connected Components</a:t>
            </a: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174" name="Down Arrow 173"/>
          <p:cNvSpPr/>
          <p:nvPr/>
        </p:nvSpPr>
        <p:spPr>
          <a:xfrm>
            <a:off x="3905806" y="2598033"/>
            <a:ext cx="1069080" cy="354043"/>
          </a:xfrm>
          <a:prstGeom prst="downArrow">
            <a:avLst/>
          </a:prstGeom>
          <a:solidFill>
            <a:srgbClr val="CA27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Left Bracket 21"/>
          <p:cNvSpPr/>
          <p:nvPr/>
        </p:nvSpPr>
        <p:spPr>
          <a:xfrm rot="16200000">
            <a:off x="1582378" y="3298125"/>
            <a:ext cx="738354" cy="849703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Left Bracket 174"/>
          <p:cNvSpPr/>
          <p:nvPr/>
        </p:nvSpPr>
        <p:spPr>
          <a:xfrm rot="16200000">
            <a:off x="3028537" y="3298125"/>
            <a:ext cx="738354" cy="849703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Left Bracket 175"/>
          <p:cNvSpPr/>
          <p:nvPr/>
        </p:nvSpPr>
        <p:spPr>
          <a:xfrm rot="16200000">
            <a:off x="6358317" y="3298125"/>
            <a:ext cx="738354" cy="849703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TextBox 176"/>
          <p:cNvSpPr txBox="1"/>
          <p:nvPr/>
        </p:nvSpPr>
        <p:spPr>
          <a:xfrm>
            <a:off x="1567131" y="4058138"/>
            <a:ext cx="76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Gill Sans Light"/>
                <a:cs typeface="Gill Sans Light"/>
              </a:rPr>
              <a:t>Core1</a:t>
            </a: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2981224" y="4058138"/>
            <a:ext cx="832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Gill Sans Light"/>
                <a:cs typeface="Gill Sans Light"/>
              </a:rPr>
              <a:t>Core 2</a:t>
            </a: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6309877" y="4058138"/>
            <a:ext cx="835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Gill Sans Light"/>
                <a:cs typeface="Gill Sans Light"/>
              </a:rPr>
              <a:t>Core p</a:t>
            </a:r>
            <a:endParaRPr lang="en-US" dirty="0">
              <a:latin typeface="Gill Sans Light"/>
              <a:cs typeface="Gill Sans Light"/>
            </a:endParaRPr>
          </a:p>
        </p:txBody>
      </p:sp>
      <p:cxnSp>
        <p:nvCxnSpPr>
          <p:cNvPr id="143" name="Straight Connector 142"/>
          <p:cNvCxnSpPr/>
          <p:nvPr/>
        </p:nvCxnSpPr>
        <p:spPr>
          <a:xfrm flipH="1">
            <a:off x="4711975" y="3787952"/>
            <a:ext cx="668523" cy="0"/>
          </a:xfrm>
          <a:prstGeom prst="line">
            <a:avLst/>
          </a:prstGeom>
          <a:solidFill>
            <a:schemeClr val="tx1"/>
          </a:solidFill>
          <a:ln w="5715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3" name="TextBox 212"/>
          <p:cNvSpPr txBox="1"/>
          <p:nvPr/>
        </p:nvSpPr>
        <p:spPr>
          <a:xfrm>
            <a:off x="2824253" y="1595449"/>
            <a:ext cx="779505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00" dirty="0" smtClean="0">
                <a:solidFill>
                  <a:schemeClr val="bg1"/>
                </a:solidFill>
                <a:latin typeface="Gill Sans Light"/>
                <a:cs typeface="Gill Sans Light"/>
              </a:rPr>
              <a:t>sample</a:t>
            </a:r>
            <a:endParaRPr lang="en-US" sz="1700" dirty="0">
              <a:solidFill>
                <a:schemeClr val="bg1"/>
              </a:solidFill>
              <a:latin typeface="Gill Sans Light"/>
              <a:cs typeface="Gill Sans Light"/>
            </a:endParaRPr>
          </a:p>
        </p:txBody>
      </p:sp>
      <p:sp>
        <p:nvSpPr>
          <p:cNvPr id="214" name="TextBox 213"/>
          <p:cNvSpPr txBox="1"/>
          <p:nvPr/>
        </p:nvSpPr>
        <p:spPr>
          <a:xfrm>
            <a:off x="5139333" y="1559311"/>
            <a:ext cx="580871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00" dirty="0" smtClean="0">
                <a:solidFill>
                  <a:schemeClr val="bg1"/>
                </a:solidFill>
                <a:latin typeface="Gill Sans Light"/>
                <a:cs typeface="Gill Sans Light"/>
              </a:rPr>
              <a:t>C.C.</a:t>
            </a:r>
            <a:endParaRPr lang="en-US" sz="1700" dirty="0">
              <a:solidFill>
                <a:schemeClr val="bg1"/>
              </a:solidFill>
              <a:latin typeface="Gill Sans Light"/>
              <a:cs typeface="Gill Sans Light"/>
            </a:endParaRPr>
          </a:p>
        </p:txBody>
      </p:sp>
      <p:sp>
        <p:nvSpPr>
          <p:cNvPr id="215" name="TextBox 214"/>
          <p:cNvSpPr txBox="1"/>
          <p:nvPr/>
        </p:nvSpPr>
        <p:spPr>
          <a:xfrm>
            <a:off x="126960" y="1363623"/>
            <a:ext cx="885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Gill Sans Light"/>
                <a:cs typeface="Gill Sans Light"/>
              </a:rPr>
              <a:t>Phase 1</a:t>
            </a: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216" name="TextBox 215"/>
          <p:cNvSpPr txBox="1"/>
          <p:nvPr/>
        </p:nvSpPr>
        <p:spPr>
          <a:xfrm>
            <a:off x="102953" y="3342149"/>
            <a:ext cx="933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Gill Sans Light"/>
                <a:cs typeface="Gill Sans Light"/>
              </a:rPr>
              <a:t>Phase 1I</a:t>
            </a:r>
            <a:endParaRPr lang="en-US" dirty="0">
              <a:latin typeface="Gill Sans Light"/>
              <a:cs typeface="Gill Sans Light"/>
            </a:endParaRPr>
          </a:p>
        </p:txBody>
      </p:sp>
      <p:pic>
        <p:nvPicPr>
          <p:cNvPr id="76" name="Picture 75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64440" y="27203"/>
            <a:ext cx="2215120" cy="593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779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166885" y="666077"/>
            <a:ext cx="6546921" cy="19319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/>
          <p:cNvSpPr txBox="1"/>
          <p:nvPr/>
        </p:nvSpPr>
        <p:spPr>
          <a:xfrm>
            <a:off x="3888728" y="3044754"/>
            <a:ext cx="1096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Gill Sans Light"/>
                <a:cs typeface="Gill Sans Light"/>
              </a:rPr>
              <a:t>Allocation</a:t>
            </a: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170" name="Freeform 169"/>
          <p:cNvSpPr/>
          <p:nvPr/>
        </p:nvSpPr>
        <p:spPr>
          <a:xfrm>
            <a:off x="6571055" y="1973869"/>
            <a:ext cx="418258" cy="392829"/>
          </a:xfrm>
          <a:custGeom>
            <a:avLst/>
            <a:gdLst>
              <a:gd name="connsiteX0" fmla="*/ 10893 w 484691"/>
              <a:gd name="connsiteY0" fmla="*/ 199456 h 536235"/>
              <a:gd name="connsiteX1" fmla="*/ 249001 w 484691"/>
              <a:gd name="connsiteY1" fmla="*/ 1009 h 536235"/>
              <a:gd name="connsiteX2" fmla="*/ 460652 w 484691"/>
              <a:gd name="connsiteY2" fmla="*/ 133307 h 536235"/>
              <a:gd name="connsiteX3" fmla="*/ 460652 w 484691"/>
              <a:gd name="connsiteY3" fmla="*/ 371444 h 536235"/>
              <a:gd name="connsiteX4" fmla="*/ 288686 w 484691"/>
              <a:gd name="connsiteY4" fmla="*/ 530202 h 536235"/>
              <a:gd name="connsiteX5" fmla="*/ 143175 w 484691"/>
              <a:gd name="connsiteY5" fmla="*/ 477282 h 536235"/>
              <a:gd name="connsiteX6" fmla="*/ 50578 w 484691"/>
              <a:gd name="connsiteY6" fmla="*/ 239146 h 536235"/>
              <a:gd name="connsiteX7" fmla="*/ 10893 w 484691"/>
              <a:gd name="connsiteY7" fmla="*/ 199456 h 536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4691" h="536235">
                <a:moveTo>
                  <a:pt x="10893" y="199456"/>
                </a:moveTo>
                <a:cubicBezTo>
                  <a:pt x="43963" y="159767"/>
                  <a:pt x="174041" y="12034"/>
                  <a:pt x="249001" y="1009"/>
                </a:cubicBezTo>
                <a:cubicBezTo>
                  <a:pt x="323961" y="-10016"/>
                  <a:pt x="425377" y="71568"/>
                  <a:pt x="460652" y="133307"/>
                </a:cubicBezTo>
                <a:cubicBezTo>
                  <a:pt x="495927" y="195046"/>
                  <a:pt x="489313" y="305295"/>
                  <a:pt x="460652" y="371444"/>
                </a:cubicBezTo>
                <a:cubicBezTo>
                  <a:pt x="431991" y="437593"/>
                  <a:pt x="341599" y="512562"/>
                  <a:pt x="288686" y="530202"/>
                </a:cubicBezTo>
                <a:cubicBezTo>
                  <a:pt x="235773" y="547842"/>
                  <a:pt x="182860" y="525791"/>
                  <a:pt x="143175" y="477282"/>
                </a:cubicBezTo>
                <a:cubicBezTo>
                  <a:pt x="103490" y="428773"/>
                  <a:pt x="72625" y="289860"/>
                  <a:pt x="50578" y="239146"/>
                </a:cubicBezTo>
                <a:cubicBezTo>
                  <a:pt x="28531" y="188432"/>
                  <a:pt x="-22177" y="239145"/>
                  <a:pt x="10893" y="199456"/>
                </a:cubicBezTo>
                <a:close/>
              </a:path>
            </a:pathLst>
          </a:custGeom>
          <a:solidFill>
            <a:srgbClr val="5266FF">
              <a:alpha val="17000"/>
            </a:srgbClr>
          </a:solidFill>
          <a:ln>
            <a:solidFill>
              <a:srgbClr val="000000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Freeform 168"/>
          <p:cNvSpPr/>
          <p:nvPr/>
        </p:nvSpPr>
        <p:spPr>
          <a:xfrm rot="10800000">
            <a:off x="7019314" y="1332376"/>
            <a:ext cx="518983" cy="998827"/>
          </a:xfrm>
          <a:custGeom>
            <a:avLst/>
            <a:gdLst>
              <a:gd name="connsiteX0" fmla="*/ 100601 w 601414"/>
              <a:gd name="connsiteY0" fmla="*/ 34332 h 1363457"/>
              <a:gd name="connsiteX1" fmla="*/ 8003 w 601414"/>
              <a:gd name="connsiteY1" fmla="*/ 550294 h 1363457"/>
              <a:gd name="connsiteX2" fmla="*/ 246111 w 601414"/>
              <a:gd name="connsiteY2" fmla="*/ 1251474 h 1363457"/>
              <a:gd name="connsiteX3" fmla="*/ 576816 w 601414"/>
              <a:gd name="connsiteY3" fmla="*/ 1251474 h 1363457"/>
              <a:gd name="connsiteX4" fmla="*/ 523904 w 601414"/>
              <a:gd name="connsiteY4" fmla="*/ 179860 h 1363457"/>
              <a:gd name="connsiteX5" fmla="*/ 100601 w 601414"/>
              <a:gd name="connsiteY5" fmla="*/ 34332 h 1363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14" h="1363457">
                <a:moveTo>
                  <a:pt x="100601" y="34332"/>
                </a:moveTo>
                <a:cubicBezTo>
                  <a:pt x="14618" y="96071"/>
                  <a:pt x="-16249" y="347437"/>
                  <a:pt x="8003" y="550294"/>
                </a:cubicBezTo>
                <a:cubicBezTo>
                  <a:pt x="32255" y="753151"/>
                  <a:pt x="151309" y="1134611"/>
                  <a:pt x="246111" y="1251474"/>
                </a:cubicBezTo>
                <a:cubicBezTo>
                  <a:pt x="340913" y="1368337"/>
                  <a:pt x="530517" y="1430076"/>
                  <a:pt x="576816" y="1251474"/>
                </a:cubicBezTo>
                <a:cubicBezTo>
                  <a:pt x="623115" y="1072872"/>
                  <a:pt x="603273" y="380512"/>
                  <a:pt x="523904" y="179860"/>
                </a:cubicBezTo>
                <a:cubicBezTo>
                  <a:pt x="444535" y="-20792"/>
                  <a:pt x="186584" y="-27407"/>
                  <a:pt x="100601" y="34332"/>
                </a:cubicBezTo>
                <a:close/>
              </a:path>
            </a:pathLst>
          </a:custGeom>
          <a:solidFill>
            <a:srgbClr val="5266FF">
              <a:alpha val="16000"/>
            </a:srgbClr>
          </a:solidFill>
          <a:ln>
            <a:solidFill>
              <a:srgbClr val="000000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1398607" y="1455541"/>
            <a:ext cx="1254851" cy="854684"/>
            <a:chOff x="4038499" y="1979074"/>
            <a:chExt cx="1330052" cy="1091066"/>
          </a:xfrm>
        </p:grpSpPr>
        <p:sp>
          <p:nvSpPr>
            <p:cNvPr id="30" name="Oval 29"/>
            <p:cNvSpPr/>
            <p:nvPr/>
          </p:nvSpPr>
          <p:spPr>
            <a:xfrm>
              <a:off x="4143503" y="1989015"/>
              <a:ext cx="142186" cy="143552"/>
            </a:xfrm>
            <a:prstGeom prst="ellipse">
              <a:avLst/>
            </a:prstGeom>
            <a:solidFill>
              <a:srgbClr val="373659">
                <a:alpha val="44000"/>
              </a:srgbClr>
            </a:solidFill>
            <a:ln w="7620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5084179" y="1979074"/>
              <a:ext cx="142186" cy="143552"/>
            </a:xfrm>
            <a:prstGeom prst="ellipse">
              <a:avLst/>
            </a:prstGeom>
            <a:solidFill>
              <a:srgbClr val="373659">
                <a:alpha val="44000"/>
              </a:srgbClr>
            </a:solidFill>
            <a:ln w="7620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4038499" y="2761126"/>
              <a:ext cx="142186" cy="143552"/>
            </a:xfrm>
            <a:prstGeom prst="ellipse">
              <a:avLst/>
            </a:prstGeom>
            <a:solidFill>
              <a:srgbClr val="373659">
                <a:alpha val="44000"/>
              </a:srgbClr>
            </a:solidFill>
            <a:ln w="7620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4309881" y="2452100"/>
              <a:ext cx="142186" cy="143552"/>
            </a:xfrm>
            <a:prstGeom prst="ellipse">
              <a:avLst/>
            </a:prstGeom>
            <a:solidFill>
              <a:srgbClr val="373659">
                <a:alpha val="44000"/>
              </a:srgbClr>
            </a:solidFill>
            <a:ln w="7620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4661582" y="2926588"/>
              <a:ext cx="142186" cy="143552"/>
            </a:xfrm>
            <a:prstGeom prst="ellipse">
              <a:avLst/>
            </a:prstGeom>
            <a:solidFill>
              <a:srgbClr val="373659">
                <a:alpha val="44000"/>
              </a:srgbClr>
            </a:solidFill>
            <a:ln w="7620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4895289" y="2455063"/>
              <a:ext cx="142186" cy="143552"/>
            </a:xfrm>
            <a:prstGeom prst="ellipse">
              <a:avLst/>
            </a:prstGeom>
            <a:solidFill>
              <a:srgbClr val="373659">
                <a:alpha val="44000"/>
              </a:srgbClr>
            </a:solidFill>
            <a:ln w="7620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5226365" y="2761126"/>
              <a:ext cx="142186" cy="143552"/>
            </a:xfrm>
            <a:prstGeom prst="ellipse">
              <a:avLst/>
            </a:prstGeom>
            <a:solidFill>
              <a:srgbClr val="373659">
                <a:alpha val="44000"/>
              </a:srgbClr>
            </a:solidFill>
            <a:ln w="7620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4635405" y="1979074"/>
              <a:ext cx="142186" cy="143552"/>
            </a:xfrm>
            <a:prstGeom prst="ellipse">
              <a:avLst/>
            </a:prstGeom>
            <a:solidFill>
              <a:srgbClr val="373659">
                <a:alpha val="44000"/>
              </a:srgbClr>
            </a:solidFill>
            <a:ln w="7620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Connector 44"/>
            <p:cNvCxnSpPr>
              <a:stCxn id="30" idx="4"/>
              <a:endCxn id="33" idx="0"/>
            </p:cNvCxnSpPr>
            <p:nvPr/>
          </p:nvCxnSpPr>
          <p:spPr>
            <a:xfrm flipH="1">
              <a:off x="4109592" y="2132567"/>
              <a:ext cx="105004" cy="6285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44" idx="2"/>
              <a:endCxn id="30" idx="6"/>
            </p:cNvCxnSpPr>
            <p:nvPr/>
          </p:nvCxnSpPr>
          <p:spPr>
            <a:xfrm flipH="1">
              <a:off x="4285689" y="2050850"/>
              <a:ext cx="349716" cy="99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44" idx="3"/>
              <a:endCxn id="34" idx="0"/>
            </p:cNvCxnSpPr>
            <p:nvPr/>
          </p:nvCxnSpPr>
          <p:spPr>
            <a:xfrm flipH="1">
              <a:off x="4380974" y="2101603"/>
              <a:ext cx="275254" cy="3504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38" idx="1"/>
              <a:endCxn id="34" idx="5"/>
            </p:cNvCxnSpPr>
            <p:nvPr/>
          </p:nvCxnSpPr>
          <p:spPr>
            <a:xfrm flipH="1" flipV="1">
              <a:off x="4431244" y="2574629"/>
              <a:ext cx="251161" cy="3729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38" idx="7"/>
              <a:endCxn id="39" idx="3"/>
            </p:cNvCxnSpPr>
            <p:nvPr/>
          </p:nvCxnSpPr>
          <p:spPr>
            <a:xfrm flipV="1">
              <a:off x="4782945" y="2577592"/>
              <a:ext cx="133167" cy="3700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44" idx="4"/>
              <a:endCxn id="39" idx="1"/>
            </p:cNvCxnSpPr>
            <p:nvPr/>
          </p:nvCxnSpPr>
          <p:spPr>
            <a:xfrm>
              <a:off x="4706498" y="2122626"/>
              <a:ext cx="209614" cy="3534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32" idx="4"/>
              <a:endCxn id="42" idx="1"/>
            </p:cNvCxnSpPr>
            <p:nvPr/>
          </p:nvCxnSpPr>
          <p:spPr>
            <a:xfrm>
              <a:off x="5155272" y="2122626"/>
              <a:ext cx="91916" cy="6595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39" idx="6"/>
              <a:endCxn id="32" idx="3"/>
            </p:cNvCxnSpPr>
            <p:nvPr/>
          </p:nvCxnSpPr>
          <p:spPr>
            <a:xfrm flipV="1">
              <a:off x="5037475" y="2101603"/>
              <a:ext cx="67527" cy="4252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34" idx="5"/>
              <a:endCxn id="42" idx="2"/>
            </p:cNvCxnSpPr>
            <p:nvPr/>
          </p:nvCxnSpPr>
          <p:spPr>
            <a:xfrm>
              <a:off x="4431244" y="2574629"/>
              <a:ext cx="795121" cy="2582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33" idx="7"/>
              <a:endCxn id="39" idx="3"/>
            </p:cNvCxnSpPr>
            <p:nvPr/>
          </p:nvCxnSpPr>
          <p:spPr>
            <a:xfrm flipV="1">
              <a:off x="4159862" y="2577592"/>
              <a:ext cx="756250" cy="2045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30" idx="5"/>
              <a:endCxn id="39" idx="1"/>
            </p:cNvCxnSpPr>
            <p:nvPr/>
          </p:nvCxnSpPr>
          <p:spPr>
            <a:xfrm>
              <a:off x="4264866" y="2111544"/>
              <a:ext cx="651246" cy="3645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8" name="Picture 67" descr="latex-image-1.pd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49813" y="1298492"/>
            <a:ext cx="108103" cy="106828"/>
          </a:xfrm>
          <a:prstGeom prst="rect">
            <a:avLst/>
          </a:prstGeom>
        </p:spPr>
      </p:pic>
      <p:pic>
        <p:nvPicPr>
          <p:cNvPr id="69" name="Picture 68" descr="latex-image-1.pd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61765" y="1282782"/>
            <a:ext cx="108103" cy="106828"/>
          </a:xfrm>
          <a:prstGeom prst="rect">
            <a:avLst/>
          </a:prstGeom>
        </p:spPr>
      </p:pic>
      <p:pic>
        <p:nvPicPr>
          <p:cNvPr id="70" name="Picture 69" descr="latex-image-1.pdf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38957" y="2245597"/>
            <a:ext cx="123014" cy="106828"/>
          </a:xfrm>
          <a:prstGeom prst="rect">
            <a:avLst/>
          </a:prstGeom>
        </p:spPr>
      </p:pic>
      <p:sp>
        <p:nvSpPr>
          <p:cNvPr id="71" name="Down Arrow 70"/>
          <p:cNvSpPr/>
          <p:nvPr/>
        </p:nvSpPr>
        <p:spPr>
          <a:xfrm rot="16200000">
            <a:off x="2698067" y="1453686"/>
            <a:ext cx="1069080" cy="680912"/>
          </a:xfrm>
          <a:prstGeom prst="downArrow">
            <a:avLst/>
          </a:prstGeom>
          <a:solidFill>
            <a:srgbClr val="CA27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16200000"/>
              </a:camera>
              <a:lightRig rig="threePt" dir="t"/>
            </a:scene3d>
          </a:bodyPr>
          <a:lstStyle/>
          <a:p>
            <a:pPr algn="ctr"/>
            <a:endParaRPr lang="en-US" dirty="0"/>
          </a:p>
        </p:txBody>
      </p:sp>
      <p:pic>
        <p:nvPicPr>
          <p:cNvPr id="3" name="Picture 2" descr="latex-image-1.pdf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39616" y="1009615"/>
            <a:ext cx="1260502" cy="176044"/>
          </a:xfrm>
          <a:prstGeom prst="rect">
            <a:avLst/>
          </a:prstGeom>
        </p:spPr>
      </p:pic>
      <p:grpSp>
        <p:nvGrpSpPr>
          <p:cNvPr id="72" name="Group 71"/>
          <p:cNvGrpSpPr/>
          <p:nvPr/>
        </p:nvGrpSpPr>
        <p:grpSpPr>
          <a:xfrm>
            <a:off x="3690338" y="1428051"/>
            <a:ext cx="1155784" cy="854684"/>
            <a:chOff x="4143503" y="1979074"/>
            <a:chExt cx="1225048" cy="1091066"/>
          </a:xfrm>
        </p:grpSpPr>
        <p:sp>
          <p:nvSpPr>
            <p:cNvPr id="73" name="Oval 72"/>
            <p:cNvSpPr/>
            <p:nvPr/>
          </p:nvSpPr>
          <p:spPr>
            <a:xfrm>
              <a:off x="4143503" y="1989015"/>
              <a:ext cx="142186" cy="143552"/>
            </a:xfrm>
            <a:prstGeom prst="ellipse">
              <a:avLst/>
            </a:prstGeom>
            <a:solidFill>
              <a:srgbClr val="373659">
                <a:alpha val="44000"/>
              </a:srgbClr>
            </a:solidFill>
            <a:ln w="7620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5084179" y="1979074"/>
              <a:ext cx="142186" cy="143552"/>
            </a:xfrm>
            <a:prstGeom prst="ellipse">
              <a:avLst/>
            </a:prstGeom>
            <a:solidFill>
              <a:srgbClr val="373659">
                <a:alpha val="44000"/>
              </a:srgbClr>
            </a:solidFill>
            <a:ln w="7620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4661582" y="2926588"/>
              <a:ext cx="142186" cy="143552"/>
            </a:xfrm>
            <a:prstGeom prst="ellipse">
              <a:avLst/>
            </a:prstGeom>
            <a:solidFill>
              <a:srgbClr val="373659">
                <a:alpha val="44000"/>
              </a:srgbClr>
            </a:solidFill>
            <a:ln w="7620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5226365" y="2761126"/>
              <a:ext cx="142186" cy="143552"/>
            </a:xfrm>
            <a:prstGeom prst="ellipse">
              <a:avLst/>
            </a:prstGeom>
            <a:solidFill>
              <a:srgbClr val="373659">
                <a:alpha val="44000"/>
              </a:srgbClr>
            </a:solidFill>
            <a:ln w="7620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4635405" y="1979074"/>
              <a:ext cx="142186" cy="143552"/>
            </a:xfrm>
            <a:prstGeom prst="ellipse">
              <a:avLst/>
            </a:prstGeom>
            <a:solidFill>
              <a:srgbClr val="373659">
                <a:alpha val="44000"/>
              </a:srgbClr>
            </a:solidFill>
            <a:ln w="7620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3" name="Straight Connector 82"/>
            <p:cNvCxnSpPr>
              <a:stCxn id="81" idx="2"/>
              <a:endCxn id="73" idx="6"/>
            </p:cNvCxnSpPr>
            <p:nvPr/>
          </p:nvCxnSpPr>
          <p:spPr>
            <a:xfrm flipH="1">
              <a:off x="4285689" y="2050850"/>
              <a:ext cx="349716" cy="99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>
              <a:stCxn id="74" idx="4"/>
              <a:endCxn id="80" idx="1"/>
            </p:cNvCxnSpPr>
            <p:nvPr/>
          </p:nvCxnSpPr>
          <p:spPr>
            <a:xfrm>
              <a:off x="5155272" y="2122626"/>
              <a:ext cx="91916" cy="6595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3" name="Picture 92" descr="latex-image-1.pd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42477" y="1271001"/>
            <a:ext cx="108103" cy="106828"/>
          </a:xfrm>
          <a:prstGeom prst="rect">
            <a:avLst/>
          </a:prstGeom>
        </p:spPr>
      </p:pic>
      <p:pic>
        <p:nvPicPr>
          <p:cNvPr id="94" name="Picture 93" descr="latex-image-1.pd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54428" y="1255292"/>
            <a:ext cx="108103" cy="106828"/>
          </a:xfrm>
          <a:prstGeom prst="rect">
            <a:avLst/>
          </a:prstGeom>
        </p:spPr>
      </p:pic>
      <p:pic>
        <p:nvPicPr>
          <p:cNvPr id="95" name="Picture 94" descr="latex-image-1.pdf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1621" y="2218107"/>
            <a:ext cx="123014" cy="106828"/>
          </a:xfrm>
          <a:prstGeom prst="rect">
            <a:avLst/>
          </a:prstGeom>
        </p:spPr>
      </p:pic>
      <p:sp>
        <p:nvSpPr>
          <p:cNvPr id="128" name="Freeform 127"/>
          <p:cNvSpPr/>
          <p:nvPr/>
        </p:nvSpPr>
        <p:spPr>
          <a:xfrm rot="15705280">
            <a:off x="6299795" y="702823"/>
            <a:ext cx="595288" cy="1211862"/>
          </a:xfrm>
          <a:custGeom>
            <a:avLst/>
            <a:gdLst>
              <a:gd name="connsiteX0" fmla="*/ 100601 w 601414"/>
              <a:gd name="connsiteY0" fmla="*/ 34332 h 1363457"/>
              <a:gd name="connsiteX1" fmla="*/ 8003 w 601414"/>
              <a:gd name="connsiteY1" fmla="*/ 550294 h 1363457"/>
              <a:gd name="connsiteX2" fmla="*/ 246111 w 601414"/>
              <a:gd name="connsiteY2" fmla="*/ 1251474 h 1363457"/>
              <a:gd name="connsiteX3" fmla="*/ 576816 w 601414"/>
              <a:gd name="connsiteY3" fmla="*/ 1251474 h 1363457"/>
              <a:gd name="connsiteX4" fmla="*/ 523904 w 601414"/>
              <a:gd name="connsiteY4" fmla="*/ 179860 h 1363457"/>
              <a:gd name="connsiteX5" fmla="*/ 100601 w 601414"/>
              <a:gd name="connsiteY5" fmla="*/ 34332 h 1363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14" h="1363457">
                <a:moveTo>
                  <a:pt x="100601" y="34332"/>
                </a:moveTo>
                <a:cubicBezTo>
                  <a:pt x="14618" y="96071"/>
                  <a:pt x="-16249" y="347437"/>
                  <a:pt x="8003" y="550294"/>
                </a:cubicBezTo>
                <a:cubicBezTo>
                  <a:pt x="32255" y="753151"/>
                  <a:pt x="151309" y="1134611"/>
                  <a:pt x="246111" y="1251474"/>
                </a:cubicBezTo>
                <a:cubicBezTo>
                  <a:pt x="340913" y="1368337"/>
                  <a:pt x="530517" y="1430076"/>
                  <a:pt x="576816" y="1251474"/>
                </a:cubicBezTo>
                <a:cubicBezTo>
                  <a:pt x="623115" y="1072872"/>
                  <a:pt x="603273" y="380512"/>
                  <a:pt x="523904" y="179860"/>
                </a:cubicBezTo>
                <a:cubicBezTo>
                  <a:pt x="444535" y="-20792"/>
                  <a:pt x="186584" y="-27407"/>
                  <a:pt x="100601" y="34332"/>
                </a:cubicBezTo>
                <a:close/>
              </a:path>
            </a:pathLst>
          </a:custGeom>
          <a:solidFill>
            <a:srgbClr val="5266FF">
              <a:alpha val="10000"/>
            </a:srgbClr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Down Arrow 156"/>
          <p:cNvSpPr/>
          <p:nvPr/>
        </p:nvSpPr>
        <p:spPr>
          <a:xfrm rot="16200000">
            <a:off x="4936818" y="1424311"/>
            <a:ext cx="1069080" cy="680912"/>
          </a:xfrm>
          <a:prstGeom prst="downArrow">
            <a:avLst/>
          </a:prstGeom>
          <a:solidFill>
            <a:srgbClr val="CA27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16200000"/>
              </a:camera>
              <a:lightRig rig="threePt" dir="t"/>
            </a:scene3d>
          </a:bodyPr>
          <a:lstStyle/>
          <a:p>
            <a:pPr algn="ctr"/>
            <a:endParaRPr lang="en-US" dirty="0"/>
          </a:p>
        </p:txBody>
      </p:sp>
      <p:sp>
        <p:nvSpPr>
          <p:cNvPr id="159" name="Oval 158"/>
          <p:cNvSpPr/>
          <p:nvPr/>
        </p:nvSpPr>
        <p:spPr>
          <a:xfrm>
            <a:off x="6207991" y="1382473"/>
            <a:ext cx="134147" cy="112451"/>
          </a:xfrm>
          <a:prstGeom prst="ellipse">
            <a:avLst/>
          </a:prstGeom>
          <a:solidFill>
            <a:srgbClr val="373659">
              <a:alpha val="44000"/>
            </a:srgbClr>
          </a:solidFill>
          <a:ln w="762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/>
          <p:cNvSpPr/>
          <p:nvPr/>
        </p:nvSpPr>
        <p:spPr>
          <a:xfrm>
            <a:off x="7095481" y="1374686"/>
            <a:ext cx="134147" cy="112451"/>
          </a:xfrm>
          <a:prstGeom prst="ellipse">
            <a:avLst/>
          </a:prstGeom>
          <a:solidFill>
            <a:srgbClr val="373659">
              <a:alpha val="44000"/>
            </a:srgbClr>
          </a:solidFill>
          <a:ln w="762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/>
          <p:cNvSpPr/>
          <p:nvPr/>
        </p:nvSpPr>
        <p:spPr>
          <a:xfrm>
            <a:off x="6696778" y="2116919"/>
            <a:ext cx="134147" cy="112451"/>
          </a:xfrm>
          <a:prstGeom prst="ellipse">
            <a:avLst/>
          </a:prstGeom>
          <a:solidFill>
            <a:srgbClr val="373659">
              <a:alpha val="44000"/>
            </a:srgbClr>
          </a:solidFill>
          <a:ln w="762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/>
          <p:cNvSpPr/>
          <p:nvPr/>
        </p:nvSpPr>
        <p:spPr>
          <a:xfrm>
            <a:off x="7229628" y="1987305"/>
            <a:ext cx="134147" cy="112451"/>
          </a:xfrm>
          <a:prstGeom prst="ellipse">
            <a:avLst/>
          </a:prstGeom>
          <a:solidFill>
            <a:srgbClr val="373659">
              <a:alpha val="44000"/>
            </a:srgbClr>
          </a:solidFill>
          <a:ln w="762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/>
          <p:cNvSpPr/>
          <p:nvPr/>
        </p:nvSpPr>
        <p:spPr>
          <a:xfrm>
            <a:off x="6672081" y="1374686"/>
            <a:ext cx="134147" cy="112451"/>
          </a:xfrm>
          <a:prstGeom prst="ellipse">
            <a:avLst/>
          </a:prstGeom>
          <a:solidFill>
            <a:srgbClr val="373659">
              <a:alpha val="44000"/>
            </a:srgbClr>
          </a:solidFill>
          <a:ln w="762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4" name="Straight Connector 163"/>
          <p:cNvCxnSpPr>
            <a:stCxn id="163" idx="2"/>
            <a:endCxn id="159" idx="6"/>
          </p:cNvCxnSpPr>
          <p:nvPr/>
        </p:nvCxnSpPr>
        <p:spPr>
          <a:xfrm flipH="1">
            <a:off x="6342138" y="1430912"/>
            <a:ext cx="329943" cy="77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>
            <a:stCxn id="160" idx="4"/>
            <a:endCxn id="162" idx="1"/>
          </p:cNvCxnSpPr>
          <p:nvPr/>
        </p:nvCxnSpPr>
        <p:spPr>
          <a:xfrm>
            <a:off x="7162555" y="1487137"/>
            <a:ext cx="86719" cy="5166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6" name="Picture 165" descr="latex-image-1.pd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60130" y="1217636"/>
            <a:ext cx="108103" cy="106828"/>
          </a:xfrm>
          <a:prstGeom prst="rect">
            <a:avLst/>
          </a:prstGeom>
        </p:spPr>
      </p:pic>
      <p:pic>
        <p:nvPicPr>
          <p:cNvPr id="167" name="Picture 166" descr="latex-image-1.pd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72082" y="1201927"/>
            <a:ext cx="108103" cy="106828"/>
          </a:xfrm>
          <a:prstGeom prst="rect">
            <a:avLst/>
          </a:prstGeom>
        </p:spPr>
      </p:pic>
      <p:pic>
        <p:nvPicPr>
          <p:cNvPr id="168" name="Picture 167" descr="latex-image-1.pdf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49274" y="2164742"/>
            <a:ext cx="123014" cy="106828"/>
          </a:xfrm>
          <a:prstGeom prst="rect">
            <a:avLst/>
          </a:prstGeom>
        </p:spPr>
      </p:pic>
      <p:sp>
        <p:nvSpPr>
          <p:cNvPr id="172" name="Rectangle 171"/>
          <p:cNvSpPr/>
          <p:nvPr/>
        </p:nvSpPr>
        <p:spPr>
          <a:xfrm>
            <a:off x="1166885" y="2952076"/>
            <a:ext cx="6546921" cy="14943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TextBox 172"/>
          <p:cNvSpPr txBox="1"/>
          <p:nvPr/>
        </p:nvSpPr>
        <p:spPr>
          <a:xfrm>
            <a:off x="2460622" y="666077"/>
            <a:ext cx="3952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Gill Sans Light"/>
                <a:cs typeface="Gill Sans Light"/>
              </a:rPr>
              <a:t>Sample Batch + Connected Components</a:t>
            </a: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174" name="Down Arrow 173"/>
          <p:cNvSpPr/>
          <p:nvPr/>
        </p:nvSpPr>
        <p:spPr>
          <a:xfrm>
            <a:off x="3905806" y="2598033"/>
            <a:ext cx="1069080" cy="354043"/>
          </a:xfrm>
          <a:prstGeom prst="downArrow">
            <a:avLst/>
          </a:prstGeom>
          <a:solidFill>
            <a:srgbClr val="CA27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Left Bracket 21"/>
          <p:cNvSpPr/>
          <p:nvPr/>
        </p:nvSpPr>
        <p:spPr>
          <a:xfrm rot="16200000">
            <a:off x="1582378" y="3298125"/>
            <a:ext cx="738354" cy="849703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Left Bracket 174"/>
          <p:cNvSpPr/>
          <p:nvPr/>
        </p:nvSpPr>
        <p:spPr>
          <a:xfrm rot="16200000">
            <a:off x="3028537" y="3298125"/>
            <a:ext cx="738354" cy="849703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Left Bracket 175"/>
          <p:cNvSpPr/>
          <p:nvPr/>
        </p:nvSpPr>
        <p:spPr>
          <a:xfrm rot="16200000">
            <a:off x="6358317" y="3298125"/>
            <a:ext cx="738354" cy="849703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TextBox 176"/>
          <p:cNvSpPr txBox="1"/>
          <p:nvPr/>
        </p:nvSpPr>
        <p:spPr>
          <a:xfrm>
            <a:off x="1567131" y="4058138"/>
            <a:ext cx="76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Gill Sans Light"/>
                <a:cs typeface="Gill Sans Light"/>
              </a:rPr>
              <a:t>Core1</a:t>
            </a: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2981224" y="4058138"/>
            <a:ext cx="832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Gill Sans Light"/>
                <a:cs typeface="Gill Sans Light"/>
              </a:rPr>
              <a:t>Core 2</a:t>
            </a: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6309877" y="4058138"/>
            <a:ext cx="835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Gill Sans Light"/>
                <a:cs typeface="Gill Sans Light"/>
              </a:rPr>
              <a:t>Core p</a:t>
            </a:r>
            <a:endParaRPr lang="en-US" dirty="0">
              <a:latin typeface="Gill Sans Light"/>
              <a:cs typeface="Gill Sans Light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621611" y="3392294"/>
            <a:ext cx="248428" cy="601064"/>
            <a:chOff x="3441910" y="4747595"/>
            <a:chExt cx="518983" cy="998827"/>
          </a:xfrm>
        </p:grpSpPr>
        <p:sp>
          <p:nvSpPr>
            <p:cNvPr id="79" name="Freeform 78"/>
            <p:cNvSpPr/>
            <p:nvPr/>
          </p:nvSpPr>
          <p:spPr>
            <a:xfrm rot="10800000">
              <a:off x="3441910" y="4747595"/>
              <a:ext cx="518983" cy="998827"/>
            </a:xfrm>
            <a:custGeom>
              <a:avLst/>
              <a:gdLst>
                <a:gd name="connsiteX0" fmla="*/ 100601 w 601414"/>
                <a:gd name="connsiteY0" fmla="*/ 34332 h 1363457"/>
                <a:gd name="connsiteX1" fmla="*/ 8003 w 601414"/>
                <a:gd name="connsiteY1" fmla="*/ 550294 h 1363457"/>
                <a:gd name="connsiteX2" fmla="*/ 246111 w 601414"/>
                <a:gd name="connsiteY2" fmla="*/ 1251474 h 1363457"/>
                <a:gd name="connsiteX3" fmla="*/ 576816 w 601414"/>
                <a:gd name="connsiteY3" fmla="*/ 1251474 h 1363457"/>
                <a:gd name="connsiteX4" fmla="*/ 523904 w 601414"/>
                <a:gd name="connsiteY4" fmla="*/ 179860 h 1363457"/>
                <a:gd name="connsiteX5" fmla="*/ 100601 w 601414"/>
                <a:gd name="connsiteY5" fmla="*/ 34332 h 1363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1414" h="1363457">
                  <a:moveTo>
                    <a:pt x="100601" y="34332"/>
                  </a:moveTo>
                  <a:cubicBezTo>
                    <a:pt x="14618" y="96071"/>
                    <a:pt x="-16249" y="347437"/>
                    <a:pt x="8003" y="550294"/>
                  </a:cubicBezTo>
                  <a:cubicBezTo>
                    <a:pt x="32255" y="753151"/>
                    <a:pt x="151309" y="1134611"/>
                    <a:pt x="246111" y="1251474"/>
                  </a:cubicBezTo>
                  <a:cubicBezTo>
                    <a:pt x="340913" y="1368337"/>
                    <a:pt x="530517" y="1430076"/>
                    <a:pt x="576816" y="1251474"/>
                  </a:cubicBezTo>
                  <a:cubicBezTo>
                    <a:pt x="623115" y="1072872"/>
                    <a:pt x="603273" y="380512"/>
                    <a:pt x="523904" y="179860"/>
                  </a:cubicBezTo>
                  <a:cubicBezTo>
                    <a:pt x="444535" y="-20792"/>
                    <a:pt x="186584" y="-27407"/>
                    <a:pt x="100601" y="34332"/>
                  </a:cubicBezTo>
                  <a:close/>
                </a:path>
              </a:pathLst>
            </a:custGeom>
            <a:solidFill>
              <a:srgbClr val="5266FF">
                <a:alpha val="16000"/>
              </a:srgbClr>
            </a:solidFill>
            <a:ln>
              <a:solidFill>
                <a:srgbClr val="000000"/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3567255" y="4888291"/>
              <a:ext cx="134147" cy="112451"/>
            </a:xfrm>
            <a:prstGeom prst="ellipse">
              <a:avLst/>
            </a:prstGeom>
            <a:solidFill>
              <a:srgbClr val="373659">
                <a:alpha val="44000"/>
              </a:srgbClr>
            </a:solidFill>
            <a:ln w="7620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3701402" y="5500910"/>
              <a:ext cx="134147" cy="112451"/>
            </a:xfrm>
            <a:prstGeom prst="ellipse">
              <a:avLst/>
            </a:prstGeom>
            <a:solidFill>
              <a:srgbClr val="373659">
                <a:alpha val="44000"/>
              </a:srgbClr>
            </a:solidFill>
            <a:ln w="7620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5" name="Straight Connector 84"/>
            <p:cNvCxnSpPr>
              <a:stCxn id="82" idx="4"/>
              <a:endCxn id="84" idx="1"/>
            </p:cNvCxnSpPr>
            <p:nvPr/>
          </p:nvCxnSpPr>
          <p:spPr>
            <a:xfrm>
              <a:off x="3634329" y="5000742"/>
              <a:ext cx="86719" cy="5166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6875545" y="3376963"/>
            <a:ext cx="197687" cy="259589"/>
            <a:chOff x="3547909" y="5315043"/>
            <a:chExt cx="412982" cy="431376"/>
          </a:xfrm>
        </p:grpSpPr>
        <p:sp>
          <p:nvSpPr>
            <p:cNvPr id="103" name="Freeform 102"/>
            <p:cNvSpPr/>
            <p:nvPr/>
          </p:nvSpPr>
          <p:spPr>
            <a:xfrm rot="10800000">
              <a:off x="3547909" y="5315043"/>
              <a:ext cx="412982" cy="431376"/>
            </a:xfrm>
            <a:custGeom>
              <a:avLst/>
              <a:gdLst>
                <a:gd name="connsiteX0" fmla="*/ 100601 w 601414"/>
                <a:gd name="connsiteY0" fmla="*/ 34332 h 1363457"/>
                <a:gd name="connsiteX1" fmla="*/ 8003 w 601414"/>
                <a:gd name="connsiteY1" fmla="*/ 550294 h 1363457"/>
                <a:gd name="connsiteX2" fmla="*/ 246111 w 601414"/>
                <a:gd name="connsiteY2" fmla="*/ 1251474 h 1363457"/>
                <a:gd name="connsiteX3" fmla="*/ 576816 w 601414"/>
                <a:gd name="connsiteY3" fmla="*/ 1251474 h 1363457"/>
                <a:gd name="connsiteX4" fmla="*/ 523904 w 601414"/>
                <a:gd name="connsiteY4" fmla="*/ 179860 h 1363457"/>
                <a:gd name="connsiteX5" fmla="*/ 100601 w 601414"/>
                <a:gd name="connsiteY5" fmla="*/ 34332 h 1363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1414" h="1363457">
                  <a:moveTo>
                    <a:pt x="100601" y="34332"/>
                  </a:moveTo>
                  <a:cubicBezTo>
                    <a:pt x="14618" y="96071"/>
                    <a:pt x="-16249" y="347437"/>
                    <a:pt x="8003" y="550294"/>
                  </a:cubicBezTo>
                  <a:cubicBezTo>
                    <a:pt x="32255" y="753151"/>
                    <a:pt x="151309" y="1134611"/>
                    <a:pt x="246111" y="1251474"/>
                  </a:cubicBezTo>
                  <a:cubicBezTo>
                    <a:pt x="340913" y="1368337"/>
                    <a:pt x="530517" y="1430076"/>
                    <a:pt x="576816" y="1251474"/>
                  </a:cubicBezTo>
                  <a:cubicBezTo>
                    <a:pt x="623115" y="1072872"/>
                    <a:pt x="603273" y="380512"/>
                    <a:pt x="523904" y="179860"/>
                  </a:cubicBezTo>
                  <a:cubicBezTo>
                    <a:pt x="444535" y="-20792"/>
                    <a:pt x="186584" y="-27407"/>
                    <a:pt x="100601" y="34332"/>
                  </a:cubicBezTo>
                  <a:close/>
                </a:path>
              </a:pathLst>
            </a:custGeom>
            <a:solidFill>
              <a:srgbClr val="5266FF">
                <a:alpha val="16000"/>
              </a:srgbClr>
            </a:solidFill>
            <a:ln>
              <a:solidFill>
                <a:srgbClr val="000000"/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>
            <a:xfrm>
              <a:off x="3701402" y="5500910"/>
              <a:ext cx="134147" cy="112451"/>
            </a:xfrm>
            <a:prstGeom prst="ellipse">
              <a:avLst/>
            </a:prstGeom>
            <a:solidFill>
              <a:srgbClr val="373659">
                <a:alpha val="44000"/>
              </a:srgbClr>
            </a:solidFill>
            <a:ln w="7620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7" name="Group 106"/>
          <p:cNvGrpSpPr/>
          <p:nvPr/>
        </p:nvGrpSpPr>
        <p:grpSpPr>
          <a:xfrm rot="5400000">
            <a:off x="3218179" y="3146751"/>
            <a:ext cx="248428" cy="601064"/>
            <a:chOff x="3441910" y="4747595"/>
            <a:chExt cx="518983" cy="998827"/>
          </a:xfrm>
        </p:grpSpPr>
        <p:sp>
          <p:nvSpPr>
            <p:cNvPr id="108" name="Freeform 107"/>
            <p:cNvSpPr/>
            <p:nvPr/>
          </p:nvSpPr>
          <p:spPr>
            <a:xfrm rot="10800000">
              <a:off x="3441910" y="4747595"/>
              <a:ext cx="518983" cy="998827"/>
            </a:xfrm>
            <a:custGeom>
              <a:avLst/>
              <a:gdLst>
                <a:gd name="connsiteX0" fmla="*/ 100601 w 601414"/>
                <a:gd name="connsiteY0" fmla="*/ 34332 h 1363457"/>
                <a:gd name="connsiteX1" fmla="*/ 8003 w 601414"/>
                <a:gd name="connsiteY1" fmla="*/ 550294 h 1363457"/>
                <a:gd name="connsiteX2" fmla="*/ 246111 w 601414"/>
                <a:gd name="connsiteY2" fmla="*/ 1251474 h 1363457"/>
                <a:gd name="connsiteX3" fmla="*/ 576816 w 601414"/>
                <a:gd name="connsiteY3" fmla="*/ 1251474 h 1363457"/>
                <a:gd name="connsiteX4" fmla="*/ 523904 w 601414"/>
                <a:gd name="connsiteY4" fmla="*/ 179860 h 1363457"/>
                <a:gd name="connsiteX5" fmla="*/ 100601 w 601414"/>
                <a:gd name="connsiteY5" fmla="*/ 34332 h 1363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1414" h="1363457">
                  <a:moveTo>
                    <a:pt x="100601" y="34332"/>
                  </a:moveTo>
                  <a:cubicBezTo>
                    <a:pt x="14618" y="96071"/>
                    <a:pt x="-16249" y="347437"/>
                    <a:pt x="8003" y="550294"/>
                  </a:cubicBezTo>
                  <a:cubicBezTo>
                    <a:pt x="32255" y="753151"/>
                    <a:pt x="151309" y="1134611"/>
                    <a:pt x="246111" y="1251474"/>
                  </a:cubicBezTo>
                  <a:cubicBezTo>
                    <a:pt x="340913" y="1368337"/>
                    <a:pt x="530517" y="1430076"/>
                    <a:pt x="576816" y="1251474"/>
                  </a:cubicBezTo>
                  <a:cubicBezTo>
                    <a:pt x="623115" y="1072872"/>
                    <a:pt x="603273" y="380512"/>
                    <a:pt x="523904" y="179860"/>
                  </a:cubicBezTo>
                  <a:cubicBezTo>
                    <a:pt x="444535" y="-20792"/>
                    <a:pt x="186584" y="-27407"/>
                    <a:pt x="100601" y="34332"/>
                  </a:cubicBezTo>
                  <a:close/>
                </a:path>
              </a:pathLst>
            </a:custGeom>
            <a:solidFill>
              <a:srgbClr val="5266FF">
                <a:alpha val="16000"/>
              </a:srgbClr>
            </a:solidFill>
            <a:ln>
              <a:solidFill>
                <a:srgbClr val="000000"/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/>
            <p:cNvSpPr/>
            <p:nvPr/>
          </p:nvSpPr>
          <p:spPr>
            <a:xfrm>
              <a:off x="3567255" y="4888291"/>
              <a:ext cx="134147" cy="112451"/>
            </a:xfrm>
            <a:prstGeom prst="ellipse">
              <a:avLst/>
            </a:prstGeom>
            <a:solidFill>
              <a:srgbClr val="373659">
                <a:alpha val="44000"/>
              </a:srgbClr>
            </a:solidFill>
            <a:ln w="7620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/>
            <p:nvPr/>
          </p:nvSpPr>
          <p:spPr>
            <a:xfrm>
              <a:off x="3701402" y="5500910"/>
              <a:ext cx="134147" cy="112451"/>
            </a:xfrm>
            <a:prstGeom prst="ellipse">
              <a:avLst/>
            </a:prstGeom>
            <a:solidFill>
              <a:srgbClr val="373659">
                <a:alpha val="44000"/>
              </a:srgbClr>
            </a:solidFill>
            <a:ln w="7620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1" name="Straight Connector 110"/>
            <p:cNvCxnSpPr>
              <a:stCxn id="109" idx="4"/>
              <a:endCxn id="110" idx="1"/>
            </p:cNvCxnSpPr>
            <p:nvPr/>
          </p:nvCxnSpPr>
          <p:spPr>
            <a:xfrm>
              <a:off x="3634329" y="5000742"/>
              <a:ext cx="86719" cy="5166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Group 111"/>
          <p:cNvGrpSpPr/>
          <p:nvPr/>
        </p:nvGrpSpPr>
        <p:grpSpPr>
          <a:xfrm>
            <a:off x="1961487" y="3548635"/>
            <a:ext cx="248428" cy="264249"/>
            <a:chOff x="3441910" y="5307301"/>
            <a:chExt cx="518983" cy="439120"/>
          </a:xfrm>
        </p:grpSpPr>
        <p:sp>
          <p:nvSpPr>
            <p:cNvPr id="113" name="Freeform 112"/>
            <p:cNvSpPr/>
            <p:nvPr/>
          </p:nvSpPr>
          <p:spPr>
            <a:xfrm rot="10800000">
              <a:off x="3441910" y="5307301"/>
              <a:ext cx="518983" cy="439120"/>
            </a:xfrm>
            <a:custGeom>
              <a:avLst/>
              <a:gdLst>
                <a:gd name="connsiteX0" fmla="*/ 100601 w 601414"/>
                <a:gd name="connsiteY0" fmla="*/ 34332 h 1363457"/>
                <a:gd name="connsiteX1" fmla="*/ 8003 w 601414"/>
                <a:gd name="connsiteY1" fmla="*/ 550294 h 1363457"/>
                <a:gd name="connsiteX2" fmla="*/ 246111 w 601414"/>
                <a:gd name="connsiteY2" fmla="*/ 1251474 h 1363457"/>
                <a:gd name="connsiteX3" fmla="*/ 576816 w 601414"/>
                <a:gd name="connsiteY3" fmla="*/ 1251474 h 1363457"/>
                <a:gd name="connsiteX4" fmla="*/ 523904 w 601414"/>
                <a:gd name="connsiteY4" fmla="*/ 179860 h 1363457"/>
                <a:gd name="connsiteX5" fmla="*/ 100601 w 601414"/>
                <a:gd name="connsiteY5" fmla="*/ 34332 h 1363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1414" h="1363457">
                  <a:moveTo>
                    <a:pt x="100601" y="34332"/>
                  </a:moveTo>
                  <a:cubicBezTo>
                    <a:pt x="14618" y="96071"/>
                    <a:pt x="-16249" y="347437"/>
                    <a:pt x="8003" y="550294"/>
                  </a:cubicBezTo>
                  <a:cubicBezTo>
                    <a:pt x="32255" y="753151"/>
                    <a:pt x="151309" y="1134611"/>
                    <a:pt x="246111" y="1251474"/>
                  </a:cubicBezTo>
                  <a:cubicBezTo>
                    <a:pt x="340913" y="1368337"/>
                    <a:pt x="530517" y="1430076"/>
                    <a:pt x="576816" y="1251474"/>
                  </a:cubicBezTo>
                  <a:cubicBezTo>
                    <a:pt x="623115" y="1072872"/>
                    <a:pt x="603273" y="380512"/>
                    <a:pt x="523904" y="179860"/>
                  </a:cubicBezTo>
                  <a:cubicBezTo>
                    <a:pt x="444535" y="-20792"/>
                    <a:pt x="186584" y="-27407"/>
                    <a:pt x="100601" y="34332"/>
                  </a:cubicBezTo>
                  <a:close/>
                </a:path>
              </a:pathLst>
            </a:custGeom>
            <a:solidFill>
              <a:srgbClr val="5266FF">
                <a:alpha val="16000"/>
              </a:srgbClr>
            </a:solidFill>
            <a:ln>
              <a:solidFill>
                <a:srgbClr val="000000"/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/>
            <p:cNvSpPr/>
            <p:nvPr/>
          </p:nvSpPr>
          <p:spPr>
            <a:xfrm>
              <a:off x="3701402" y="5500910"/>
              <a:ext cx="134147" cy="112451"/>
            </a:xfrm>
            <a:prstGeom prst="ellipse">
              <a:avLst/>
            </a:prstGeom>
            <a:solidFill>
              <a:srgbClr val="373659">
                <a:alpha val="44000"/>
              </a:srgbClr>
            </a:solidFill>
            <a:ln w="7620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489640" y="3427253"/>
            <a:ext cx="344463" cy="587818"/>
            <a:chOff x="5749248" y="5065643"/>
            <a:chExt cx="672457" cy="864392"/>
          </a:xfrm>
        </p:grpSpPr>
        <p:sp>
          <p:nvSpPr>
            <p:cNvPr id="115" name="Freeform 114"/>
            <p:cNvSpPr/>
            <p:nvPr/>
          </p:nvSpPr>
          <p:spPr>
            <a:xfrm rot="10800000">
              <a:off x="5749248" y="5065643"/>
              <a:ext cx="672457" cy="864392"/>
            </a:xfrm>
            <a:custGeom>
              <a:avLst/>
              <a:gdLst>
                <a:gd name="connsiteX0" fmla="*/ 100601 w 601414"/>
                <a:gd name="connsiteY0" fmla="*/ 34332 h 1363457"/>
                <a:gd name="connsiteX1" fmla="*/ 8003 w 601414"/>
                <a:gd name="connsiteY1" fmla="*/ 550294 h 1363457"/>
                <a:gd name="connsiteX2" fmla="*/ 246111 w 601414"/>
                <a:gd name="connsiteY2" fmla="*/ 1251474 h 1363457"/>
                <a:gd name="connsiteX3" fmla="*/ 576816 w 601414"/>
                <a:gd name="connsiteY3" fmla="*/ 1251474 h 1363457"/>
                <a:gd name="connsiteX4" fmla="*/ 523904 w 601414"/>
                <a:gd name="connsiteY4" fmla="*/ 179860 h 1363457"/>
                <a:gd name="connsiteX5" fmla="*/ 100601 w 601414"/>
                <a:gd name="connsiteY5" fmla="*/ 34332 h 1363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1414" h="1363457">
                  <a:moveTo>
                    <a:pt x="100601" y="34332"/>
                  </a:moveTo>
                  <a:cubicBezTo>
                    <a:pt x="14618" y="96071"/>
                    <a:pt x="-16249" y="347437"/>
                    <a:pt x="8003" y="550294"/>
                  </a:cubicBezTo>
                  <a:cubicBezTo>
                    <a:pt x="32255" y="753151"/>
                    <a:pt x="151309" y="1134611"/>
                    <a:pt x="246111" y="1251474"/>
                  </a:cubicBezTo>
                  <a:cubicBezTo>
                    <a:pt x="340913" y="1368337"/>
                    <a:pt x="530517" y="1430076"/>
                    <a:pt x="576816" y="1251474"/>
                  </a:cubicBezTo>
                  <a:cubicBezTo>
                    <a:pt x="623115" y="1072872"/>
                    <a:pt x="603273" y="380512"/>
                    <a:pt x="523904" y="179860"/>
                  </a:cubicBezTo>
                  <a:cubicBezTo>
                    <a:pt x="444535" y="-20792"/>
                    <a:pt x="186584" y="-27407"/>
                    <a:pt x="100601" y="34332"/>
                  </a:cubicBezTo>
                  <a:close/>
                </a:path>
              </a:pathLst>
            </a:custGeom>
            <a:solidFill>
              <a:srgbClr val="5266FF">
                <a:alpha val="16000"/>
              </a:srgbClr>
            </a:solidFill>
            <a:ln>
              <a:solidFill>
                <a:srgbClr val="000000"/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>
            <a:xfrm>
              <a:off x="5825417" y="5107954"/>
              <a:ext cx="134147" cy="112451"/>
            </a:xfrm>
            <a:prstGeom prst="ellipse">
              <a:avLst/>
            </a:prstGeom>
            <a:solidFill>
              <a:srgbClr val="373659">
                <a:alpha val="44000"/>
              </a:srgbClr>
            </a:solidFill>
            <a:ln w="7620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/>
            <p:cNvSpPr/>
            <p:nvPr/>
          </p:nvSpPr>
          <p:spPr>
            <a:xfrm>
              <a:off x="5959564" y="5720573"/>
              <a:ext cx="134147" cy="112451"/>
            </a:xfrm>
            <a:prstGeom prst="ellipse">
              <a:avLst/>
            </a:prstGeom>
            <a:solidFill>
              <a:srgbClr val="373659">
                <a:alpha val="44000"/>
              </a:srgbClr>
            </a:solidFill>
            <a:ln w="7620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8" name="Straight Connector 117"/>
            <p:cNvCxnSpPr>
              <a:stCxn id="116" idx="4"/>
              <a:endCxn id="117" idx="0"/>
            </p:cNvCxnSpPr>
            <p:nvPr/>
          </p:nvCxnSpPr>
          <p:spPr>
            <a:xfrm>
              <a:off x="5892491" y="5220405"/>
              <a:ext cx="134147" cy="5001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Oval 120"/>
            <p:cNvSpPr/>
            <p:nvPr/>
          </p:nvSpPr>
          <p:spPr>
            <a:xfrm>
              <a:off x="6134086" y="5483603"/>
              <a:ext cx="134147" cy="112451"/>
            </a:xfrm>
            <a:prstGeom prst="ellipse">
              <a:avLst/>
            </a:prstGeom>
            <a:solidFill>
              <a:srgbClr val="373659">
                <a:alpha val="44000"/>
              </a:srgbClr>
            </a:solidFill>
            <a:ln w="7620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2" name="Straight Connector 121"/>
            <p:cNvCxnSpPr>
              <a:stCxn id="116" idx="5"/>
              <a:endCxn id="121" idx="1"/>
            </p:cNvCxnSpPr>
            <p:nvPr/>
          </p:nvCxnSpPr>
          <p:spPr>
            <a:xfrm>
              <a:off x="5939919" y="5203937"/>
              <a:ext cx="213812" cy="29613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 rot="2416064">
            <a:off x="3180954" y="3571497"/>
            <a:ext cx="553074" cy="466467"/>
            <a:chOff x="4428117" y="5987554"/>
            <a:chExt cx="587819" cy="636409"/>
          </a:xfrm>
        </p:grpSpPr>
        <p:sp>
          <p:nvSpPr>
            <p:cNvPr id="124" name="Freeform 123"/>
            <p:cNvSpPr/>
            <p:nvPr/>
          </p:nvSpPr>
          <p:spPr>
            <a:xfrm rot="14238617">
              <a:off x="4407405" y="6008266"/>
              <a:ext cx="629244" cy="587819"/>
            </a:xfrm>
            <a:custGeom>
              <a:avLst/>
              <a:gdLst>
                <a:gd name="connsiteX0" fmla="*/ 100601 w 601414"/>
                <a:gd name="connsiteY0" fmla="*/ 34332 h 1363457"/>
                <a:gd name="connsiteX1" fmla="*/ 8003 w 601414"/>
                <a:gd name="connsiteY1" fmla="*/ 550294 h 1363457"/>
                <a:gd name="connsiteX2" fmla="*/ 246111 w 601414"/>
                <a:gd name="connsiteY2" fmla="*/ 1251474 h 1363457"/>
                <a:gd name="connsiteX3" fmla="*/ 576816 w 601414"/>
                <a:gd name="connsiteY3" fmla="*/ 1251474 h 1363457"/>
                <a:gd name="connsiteX4" fmla="*/ 523904 w 601414"/>
                <a:gd name="connsiteY4" fmla="*/ 179860 h 1363457"/>
                <a:gd name="connsiteX5" fmla="*/ 100601 w 601414"/>
                <a:gd name="connsiteY5" fmla="*/ 34332 h 1363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1414" h="1363457">
                  <a:moveTo>
                    <a:pt x="100601" y="34332"/>
                  </a:moveTo>
                  <a:cubicBezTo>
                    <a:pt x="14618" y="96071"/>
                    <a:pt x="-16249" y="347437"/>
                    <a:pt x="8003" y="550294"/>
                  </a:cubicBezTo>
                  <a:cubicBezTo>
                    <a:pt x="32255" y="753151"/>
                    <a:pt x="151309" y="1134611"/>
                    <a:pt x="246111" y="1251474"/>
                  </a:cubicBezTo>
                  <a:cubicBezTo>
                    <a:pt x="340913" y="1368337"/>
                    <a:pt x="530517" y="1430076"/>
                    <a:pt x="576816" y="1251474"/>
                  </a:cubicBezTo>
                  <a:cubicBezTo>
                    <a:pt x="623115" y="1072872"/>
                    <a:pt x="603273" y="380512"/>
                    <a:pt x="523904" y="179860"/>
                  </a:cubicBezTo>
                  <a:cubicBezTo>
                    <a:pt x="444535" y="-20792"/>
                    <a:pt x="186584" y="-27407"/>
                    <a:pt x="100601" y="34332"/>
                  </a:cubicBezTo>
                  <a:close/>
                </a:path>
              </a:pathLst>
            </a:custGeom>
            <a:solidFill>
              <a:srgbClr val="5266FF">
                <a:alpha val="16000"/>
              </a:srgbClr>
            </a:solidFill>
            <a:ln>
              <a:solidFill>
                <a:srgbClr val="000000"/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/>
            <p:cNvSpPr/>
            <p:nvPr/>
          </p:nvSpPr>
          <p:spPr>
            <a:xfrm>
              <a:off x="4540676" y="6130889"/>
              <a:ext cx="68716" cy="76471"/>
            </a:xfrm>
            <a:prstGeom prst="ellipse">
              <a:avLst/>
            </a:prstGeom>
            <a:solidFill>
              <a:srgbClr val="373659">
                <a:alpha val="44000"/>
              </a:srgbClr>
            </a:solidFill>
            <a:ln w="7620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/>
            <p:cNvSpPr/>
            <p:nvPr/>
          </p:nvSpPr>
          <p:spPr>
            <a:xfrm>
              <a:off x="4609392" y="6547492"/>
              <a:ext cx="68716" cy="76471"/>
            </a:xfrm>
            <a:prstGeom prst="ellipse">
              <a:avLst/>
            </a:prstGeom>
            <a:solidFill>
              <a:srgbClr val="373659">
                <a:alpha val="44000"/>
              </a:srgbClr>
            </a:solidFill>
            <a:ln w="7620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7" name="Straight Connector 126"/>
            <p:cNvCxnSpPr>
              <a:stCxn id="125" idx="4"/>
              <a:endCxn id="126" idx="0"/>
            </p:cNvCxnSpPr>
            <p:nvPr/>
          </p:nvCxnSpPr>
          <p:spPr>
            <a:xfrm>
              <a:off x="4575035" y="6207360"/>
              <a:ext cx="68716" cy="3401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Oval 128"/>
            <p:cNvSpPr/>
            <p:nvPr/>
          </p:nvSpPr>
          <p:spPr>
            <a:xfrm>
              <a:off x="4698790" y="6386344"/>
              <a:ext cx="68716" cy="76471"/>
            </a:xfrm>
            <a:prstGeom prst="ellipse">
              <a:avLst/>
            </a:prstGeom>
            <a:solidFill>
              <a:srgbClr val="373659">
                <a:alpha val="44000"/>
              </a:srgbClr>
            </a:solidFill>
            <a:ln w="7620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0" name="Straight Connector 129"/>
            <p:cNvCxnSpPr>
              <a:stCxn id="125" idx="5"/>
              <a:endCxn id="129" idx="1"/>
            </p:cNvCxnSpPr>
            <p:nvPr/>
          </p:nvCxnSpPr>
          <p:spPr>
            <a:xfrm>
              <a:off x="4599329" y="6196161"/>
              <a:ext cx="109524" cy="2013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Oval 131"/>
            <p:cNvSpPr/>
            <p:nvPr/>
          </p:nvSpPr>
          <p:spPr>
            <a:xfrm>
              <a:off x="4851190" y="6225704"/>
              <a:ext cx="68716" cy="76471"/>
            </a:xfrm>
            <a:prstGeom prst="ellipse">
              <a:avLst/>
            </a:prstGeom>
            <a:solidFill>
              <a:srgbClr val="373659">
                <a:alpha val="44000"/>
              </a:srgbClr>
            </a:solidFill>
            <a:ln w="7620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3" name="Straight Connector 132"/>
            <p:cNvCxnSpPr>
              <a:stCxn id="125" idx="6"/>
              <a:endCxn id="132" idx="2"/>
            </p:cNvCxnSpPr>
            <p:nvPr/>
          </p:nvCxnSpPr>
          <p:spPr>
            <a:xfrm>
              <a:off x="4609392" y="6169125"/>
              <a:ext cx="241798" cy="948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3" name="Straight Connector 142"/>
          <p:cNvCxnSpPr/>
          <p:nvPr/>
        </p:nvCxnSpPr>
        <p:spPr>
          <a:xfrm flipH="1">
            <a:off x="4711975" y="3787952"/>
            <a:ext cx="668523" cy="0"/>
          </a:xfrm>
          <a:prstGeom prst="line">
            <a:avLst/>
          </a:prstGeom>
          <a:solidFill>
            <a:schemeClr val="tx1"/>
          </a:solidFill>
          <a:ln w="5715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3" name="TextBox 212"/>
          <p:cNvSpPr txBox="1"/>
          <p:nvPr/>
        </p:nvSpPr>
        <p:spPr>
          <a:xfrm>
            <a:off x="2824253" y="1595449"/>
            <a:ext cx="779505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00" dirty="0" smtClean="0">
                <a:solidFill>
                  <a:schemeClr val="bg1"/>
                </a:solidFill>
                <a:latin typeface="Gill Sans Light"/>
                <a:cs typeface="Gill Sans Light"/>
              </a:rPr>
              <a:t>sample</a:t>
            </a:r>
            <a:endParaRPr lang="en-US" sz="1700" dirty="0">
              <a:solidFill>
                <a:schemeClr val="bg1"/>
              </a:solidFill>
              <a:latin typeface="Gill Sans Light"/>
              <a:cs typeface="Gill Sans Light"/>
            </a:endParaRPr>
          </a:p>
        </p:txBody>
      </p:sp>
      <p:sp>
        <p:nvSpPr>
          <p:cNvPr id="214" name="TextBox 213"/>
          <p:cNvSpPr txBox="1"/>
          <p:nvPr/>
        </p:nvSpPr>
        <p:spPr>
          <a:xfrm>
            <a:off x="5139333" y="1559311"/>
            <a:ext cx="580871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00" dirty="0" smtClean="0">
                <a:solidFill>
                  <a:schemeClr val="bg1"/>
                </a:solidFill>
                <a:latin typeface="Gill Sans Light"/>
                <a:cs typeface="Gill Sans Light"/>
              </a:rPr>
              <a:t>C.C.</a:t>
            </a:r>
            <a:endParaRPr lang="en-US" sz="1700" dirty="0">
              <a:solidFill>
                <a:schemeClr val="bg1"/>
              </a:solidFill>
              <a:latin typeface="Gill Sans Light"/>
              <a:cs typeface="Gill Sans Light"/>
            </a:endParaRPr>
          </a:p>
        </p:txBody>
      </p:sp>
      <p:sp>
        <p:nvSpPr>
          <p:cNvPr id="215" name="TextBox 214"/>
          <p:cNvSpPr txBox="1"/>
          <p:nvPr/>
        </p:nvSpPr>
        <p:spPr>
          <a:xfrm>
            <a:off x="126960" y="1363623"/>
            <a:ext cx="885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Gill Sans Light"/>
                <a:cs typeface="Gill Sans Light"/>
              </a:rPr>
              <a:t>Phase 1</a:t>
            </a: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216" name="TextBox 215"/>
          <p:cNvSpPr txBox="1"/>
          <p:nvPr/>
        </p:nvSpPr>
        <p:spPr>
          <a:xfrm>
            <a:off x="102953" y="3342149"/>
            <a:ext cx="933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Gill Sans Light"/>
                <a:cs typeface="Gill Sans Light"/>
              </a:rPr>
              <a:t>Phase 1I</a:t>
            </a:r>
            <a:endParaRPr lang="en-US" dirty="0">
              <a:latin typeface="Gill Sans Light"/>
              <a:cs typeface="Gill Sans Light"/>
            </a:endParaRPr>
          </a:p>
        </p:txBody>
      </p:sp>
      <p:pic>
        <p:nvPicPr>
          <p:cNvPr id="119" name="Picture 118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64440" y="27203"/>
            <a:ext cx="2215120" cy="593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812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166885" y="666077"/>
            <a:ext cx="6546921" cy="19319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/>
          <p:cNvSpPr txBox="1"/>
          <p:nvPr/>
        </p:nvSpPr>
        <p:spPr>
          <a:xfrm>
            <a:off x="3888728" y="3044754"/>
            <a:ext cx="1096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Gill Sans Light"/>
                <a:cs typeface="Gill Sans Light"/>
              </a:rPr>
              <a:t>Allocation</a:t>
            </a: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170" name="Freeform 169"/>
          <p:cNvSpPr/>
          <p:nvPr/>
        </p:nvSpPr>
        <p:spPr>
          <a:xfrm>
            <a:off x="6571055" y="1973869"/>
            <a:ext cx="418258" cy="392829"/>
          </a:xfrm>
          <a:custGeom>
            <a:avLst/>
            <a:gdLst>
              <a:gd name="connsiteX0" fmla="*/ 10893 w 484691"/>
              <a:gd name="connsiteY0" fmla="*/ 199456 h 536235"/>
              <a:gd name="connsiteX1" fmla="*/ 249001 w 484691"/>
              <a:gd name="connsiteY1" fmla="*/ 1009 h 536235"/>
              <a:gd name="connsiteX2" fmla="*/ 460652 w 484691"/>
              <a:gd name="connsiteY2" fmla="*/ 133307 h 536235"/>
              <a:gd name="connsiteX3" fmla="*/ 460652 w 484691"/>
              <a:gd name="connsiteY3" fmla="*/ 371444 h 536235"/>
              <a:gd name="connsiteX4" fmla="*/ 288686 w 484691"/>
              <a:gd name="connsiteY4" fmla="*/ 530202 h 536235"/>
              <a:gd name="connsiteX5" fmla="*/ 143175 w 484691"/>
              <a:gd name="connsiteY5" fmla="*/ 477282 h 536235"/>
              <a:gd name="connsiteX6" fmla="*/ 50578 w 484691"/>
              <a:gd name="connsiteY6" fmla="*/ 239146 h 536235"/>
              <a:gd name="connsiteX7" fmla="*/ 10893 w 484691"/>
              <a:gd name="connsiteY7" fmla="*/ 199456 h 536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4691" h="536235">
                <a:moveTo>
                  <a:pt x="10893" y="199456"/>
                </a:moveTo>
                <a:cubicBezTo>
                  <a:pt x="43963" y="159767"/>
                  <a:pt x="174041" y="12034"/>
                  <a:pt x="249001" y="1009"/>
                </a:cubicBezTo>
                <a:cubicBezTo>
                  <a:pt x="323961" y="-10016"/>
                  <a:pt x="425377" y="71568"/>
                  <a:pt x="460652" y="133307"/>
                </a:cubicBezTo>
                <a:cubicBezTo>
                  <a:pt x="495927" y="195046"/>
                  <a:pt x="489313" y="305295"/>
                  <a:pt x="460652" y="371444"/>
                </a:cubicBezTo>
                <a:cubicBezTo>
                  <a:pt x="431991" y="437593"/>
                  <a:pt x="341599" y="512562"/>
                  <a:pt x="288686" y="530202"/>
                </a:cubicBezTo>
                <a:cubicBezTo>
                  <a:pt x="235773" y="547842"/>
                  <a:pt x="182860" y="525791"/>
                  <a:pt x="143175" y="477282"/>
                </a:cubicBezTo>
                <a:cubicBezTo>
                  <a:pt x="103490" y="428773"/>
                  <a:pt x="72625" y="289860"/>
                  <a:pt x="50578" y="239146"/>
                </a:cubicBezTo>
                <a:cubicBezTo>
                  <a:pt x="28531" y="188432"/>
                  <a:pt x="-22177" y="239145"/>
                  <a:pt x="10893" y="199456"/>
                </a:cubicBezTo>
                <a:close/>
              </a:path>
            </a:pathLst>
          </a:custGeom>
          <a:solidFill>
            <a:srgbClr val="5266FF">
              <a:alpha val="17000"/>
            </a:srgbClr>
          </a:solidFill>
          <a:ln>
            <a:solidFill>
              <a:srgbClr val="000000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Freeform 168"/>
          <p:cNvSpPr/>
          <p:nvPr/>
        </p:nvSpPr>
        <p:spPr>
          <a:xfrm rot="10800000">
            <a:off x="7019314" y="1332376"/>
            <a:ext cx="518983" cy="998827"/>
          </a:xfrm>
          <a:custGeom>
            <a:avLst/>
            <a:gdLst>
              <a:gd name="connsiteX0" fmla="*/ 100601 w 601414"/>
              <a:gd name="connsiteY0" fmla="*/ 34332 h 1363457"/>
              <a:gd name="connsiteX1" fmla="*/ 8003 w 601414"/>
              <a:gd name="connsiteY1" fmla="*/ 550294 h 1363457"/>
              <a:gd name="connsiteX2" fmla="*/ 246111 w 601414"/>
              <a:gd name="connsiteY2" fmla="*/ 1251474 h 1363457"/>
              <a:gd name="connsiteX3" fmla="*/ 576816 w 601414"/>
              <a:gd name="connsiteY3" fmla="*/ 1251474 h 1363457"/>
              <a:gd name="connsiteX4" fmla="*/ 523904 w 601414"/>
              <a:gd name="connsiteY4" fmla="*/ 179860 h 1363457"/>
              <a:gd name="connsiteX5" fmla="*/ 100601 w 601414"/>
              <a:gd name="connsiteY5" fmla="*/ 34332 h 1363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14" h="1363457">
                <a:moveTo>
                  <a:pt x="100601" y="34332"/>
                </a:moveTo>
                <a:cubicBezTo>
                  <a:pt x="14618" y="96071"/>
                  <a:pt x="-16249" y="347437"/>
                  <a:pt x="8003" y="550294"/>
                </a:cubicBezTo>
                <a:cubicBezTo>
                  <a:pt x="32255" y="753151"/>
                  <a:pt x="151309" y="1134611"/>
                  <a:pt x="246111" y="1251474"/>
                </a:cubicBezTo>
                <a:cubicBezTo>
                  <a:pt x="340913" y="1368337"/>
                  <a:pt x="530517" y="1430076"/>
                  <a:pt x="576816" y="1251474"/>
                </a:cubicBezTo>
                <a:cubicBezTo>
                  <a:pt x="623115" y="1072872"/>
                  <a:pt x="603273" y="380512"/>
                  <a:pt x="523904" y="179860"/>
                </a:cubicBezTo>
                <a:cubicBezTo>
                  <a:pt x="444535" y="-20792"/>
                  <a:pt x="186584" y="-27407"/>
                  <a:pt x="100601" y="34332"/>
                </a:cubicBezTo>
                <a:close/>
              </a:path>
            </a:pathLst>
          </a:custGeom>
          <a:solidFill>
            <a:srgbClr val="5266FF">
              <a:alpha val="16000"/>
            </a:srgbClr>
          </a:solidFill>
          <a:ln>
            <a:solidFill>
              <a:srgbClr val="000000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1398607" y="1455541"/>
            <a:ext cx="1254851" cy="854684"/>
            <a:chOff x="4038499" y="1979074"/>
            <a:chExt cx="1330052" cy="1091066"/>
          </a:xfrm>
        </p:grpSpPr>
        <p:sp>
          <p:nvSpPr>
            <p:cNvPr id="30" name="Oval 29"/>
            <p:cNvSpPr/>
            <p:nvPr/>
          </p:nvSpPr>
          <p:spPr>
            <a:xfrm>
              <a:off x="4143503" y="1989015"/>
              <a:ext cx="142186" cy="143552"/>
            </a:xfrm>
            <a:prstGeom prst="ellipse">
              <a:avLst/>
            </a:prstGeom>
            <a:solidFill>
              <a:srgbClr val="373659">
                <a:alpha val="44000"/>
              </a:srgbClr>
            </a:solidFill>
            <a:ln w="7620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5084179" y="1979074"/>
              <a:ext cx="142186" cy="143552"/>
            </a:xfrm>
            <a:prstGeom prst="ellipse">
              <a:avLst/>
            </a:prstGeom>
            <a:solidFill>
              <a:srgbClr val="373659">
                <a:alpha val="44000"/>
              </a:srgbClr>
            </a:solidFill>
            <a:ln w="7620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4038499" y="2761126"/>
              <a:ext cx="142186" cy="143552"/>
            </a:xfrm>
            <a:prstGeom prst="ellipse">
              <a:avLst/>
            </a:prstGeom>
            <a:solidFill>
              <a:srgbClr val="373659">
                <a:alpha val="44000"/>
              </a:srgbClr>
            </a:solidFill>
            <a:ln w="7620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4309881" y="2452100"/>
              <a:ext cx="142186" cy="143552"/>
            </a:xfrm>
            <a:prstGeom prst="ellipse">
              <a:avLst/>
            </a:prstGeom>
            <a:solidFill>
              <a:srgbClr val="373659">
                <a:alpha val="44000"/>
              </a:srgbClr>
            </a:solidFill>
            <a:ln w="7620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4661582" y="2926588"/>
              <a:ext cx="142186" cy="143552"/>
            </a:xfrm>
            <a:prstGeom prst="ellipse">
              <a:avLst/>
            </a:prstGeom>
            <a:solidFill>
              <a:srgbClr val="373659">
                <a:alpha val="44000"/>
              </a:srgbClr>
            </a:solidFill>
            <a:ln w="7620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4895289" y="2455063"/>
              <a:ext cx="142186" cy="143552"/>
            </a:xfrm>
            <a:prstGeom prst="ellipse">
              <a:avLst/>
            </a:prstGeom>
            <a:solidFill>
              <a:srgbClr val="373659">
                <a:alpha val="44000"/>
              </a:srgbClr>
            </a:solidFill>
            <a:ln w="7620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5226365" y="2761126"/>
              <a:ext cx="142186" cy="143552"/>
            </a:xfrm>
            <a:prstGeom prst="ellipse">
              <a:avLst/>
            </a:prstGeom>
            <a:solidFill>
              <a:srgbClr val="373659">
                <a:alpha val="44000"/>
              </a:srgbClr>
            </a:solidFill>
            <a:ln w="7620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4635405" y="1979074"/>
              <a:ext cx="142186" cy="143552"/>
            </a:xfrm>
            <a:prstGeom prst="ellipse">
              <a:avLst/>
            </a:prstGeom>
            <a:solidFill>
              <a:srgbClr val="373659">
                <a:alpha val="44000"/>
              </a:srgbClr>
            </a:solidFill>
            <a:ln w="7620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Connector 44"/>
            <p:cNvCxnSpPr>
              <a:stCxn id="30" idx="4"/>
              <a:endCxn id="33" idx="0"/>
            </p:cNvCxnSpPr>
            <p:nvPr/>
          </p:nvCxnSpPr>
          <p:spPr>
            <a:xfrm flipH="1">
              <a:off x="4109592" y="2132567"/>
              <a:ext cx="105004" cy="6285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44" idx="2"/>
              <a:endCxn id="30" idx="6"/>
            </p:cNvCxnSpPr>
            <p:nvPr/>
          </p:nvCxnSpPr>
          <p:spPr>
            <a:xfrm flipH="1">
              <a:off x="4285689" y="2050850"/>
              <a:ext cx="349716" cy="99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44" idx="3"/>
              <a:endCxn id="34" idx="0"/>
            </p:cNvCxnSpPr>
            <p:nvPr/>
          </p:nvCxnSpPr>
          <p:spPr>
            <a:xfrm flipH="1">
              <a:off x="4380974" y="2101603"/>
              <a:ext cx="275254" cy="3504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38" idx="1"/>
              <a:endCxn id="34" idx="5"/>
            </p:cNvCxnSpPr>
            <p:nvPr/>
          </p:nvCxnSpPr>
          <p:spPr>
            <a:xfrm flipH="1" flipV="1">
              <a:off x="4431244" y="2574629"/>
              <a:ext cx="251161" cy="3729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38" idx="7"/>
              <a:endCxn id="39" idx="3"/>
            </p:cNvCxnSpPr>
            <p:nvPr/>
          </p:nvCxnSpPr>
          <p:spPr>
            <a:xfrm flipV="1">
              <a:off x="4782945" y="2577592"/>
              <a:ext cx="133167" cy="3700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44" idx="4"/>
              <a:endCxn id="39" idx="1"/>
            </p:cNvCxnSpPr>
            <p:nvPr/>
          </p:nvCxnSpPr>
          <p:spPr>
            <a:xfrm>
              <a:off x="4706498" y="2122626"/>
              <a:ext cx="209614" cy="3534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32" idx="4"/>
              <a:endCxn id="42" idx="1"/>
            </p:cNvCxnSpPr>
            <p:nvPr/>
          </p:nvCxnSpPr>
          <p:spPr>
            <a:xfrm>
              <a:off x="5155272" y="2122626"/>
              <a:ext cx="91916" cy="6595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39" idx="6"/>
              <a:endCxn id="32" idx="3"/>
            </p:cNvCxnSpPr>
            <p:nvPr/>
          </p:nvCxnSpPr>
          <p:spPr>
            <a:xfrm flipV="1">
              <a:off x="5037475" y="2101603"/>
              <a:ext cx="67527" cy="4252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34" idx="5"/>
              <a:endCxn id="42" idx="2"/>
            </p:cNvCxnSpPr>
            <p:nvPr/>
          </p:nvCxnSpPr>
          <p:spPr>
            <a:xfrm>
              <a:off x="4431244" y="2574629"/>
              <a:ext cx="795121" cy="2582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33" idx="7"/>
              <a:endCxn id="39" idx="3"/>
            </p:cNvCxnSpPr>
            <p:nvPr/>
          </p:nvCxnSpPr>
          <p:spPr>
            <a:xfrm flipV="1">
              <a:off x="4159862" y="2577592"/>
              <a:ext cx="756250" cy="2045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30" idx="5"/>
              <a:endCxn id="39" idx="1"/>
            </p:cNvCxnSpPr>
            <p:nvPr/>
          </p:nvCxnSpPr>
          <p:spPr>
            <a:xfrm>
              <a:off x="4264866" y="2111544"/>
              <a:ext cx="651246" cy="3645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8" name="Picture 67" descr="latex-image-1.pd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49813" y="1298492"/>
            <a:ext cx="108103" cy="106828"/>
          </a:xfrm>
          <a:prstGeom prst="rect">
            <a:avLst/>
          </a:prstGeom>
        </p:spPr>
      </p:pic>
      <p:pic>
        <p:nvPicPr>
          <p:cNvPr id="69" name="Picture 68" descr="latex-image-1.pd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61765" y="1282782"/>
            <a:ext cx="108103" cy="106828"/>
          </a:xfrm>
          <a:prstGeom prst="rect">
            <a:avLst/>
          </a:prstGeom>
        </p:spPr>
      </p:pic>
      <p:pic>
        <p:nvPicPr>
          <p:cNvPr id="70" name="Picture 69" descr="latex-image-1.pdf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38957" y="2245597"/>
            <a:ext cx="123014" cy="106828"/>
          </a:xfrm>
          <a:prstGeom prst="rect">
            <a:avLst/>
          </a:prstGeom>
        </p:spPr>
      </p:pic>
      <p:sp>
        <p:nvSpPr>
          <p:cNvPr id="71" name="Down Arrow 70"/>
          <p:cNvSpPr/>
          <p:nvPr/>
        </p:nvSpPr>
        <p:spPr>
          <a:xfrm rot="16200000">
            <a:off x="2698067" y="1453686"/>
            <a:ext cx="1069080" cy="680912"/>
          </a:xfrm>
          <a:prstGeom prst="downArrow">
            <a:avLst/>
          </a:prstGeom>
          <a:solidFill>
            <a:srgbClr val="CA27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16200000"/>
              </a:camera>
              <a:lightRig rig="threePt" dir="t"/>
            </a:scene3d>
          </a:bodyPr>
          <a:lstStyle/>
          <a:p>
            <a:pPr algn="ctr"/>
            <a:endParaRPr lang="en-US" dirty="0"/>
          </a:p>
        </p:txBody>
      </p:sp>
      <p:pic>
        <p:nvPicPr>
          <p:cNvPr id="3" name="Picture 2" descr="latex-image-1.pdf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39616" y="1009615"/>
            <a:ext cx="1260502" cy="176044"/>
          </a:xfrm>
          <a:prstGeom prst="rect">
            <a:avLst/>
          </a:prstGeom>
        </p:spPr>
      </p:pic>
      <p:grpSp>
        <p:nvGrpSpPr>
          <p:cNvPr id="72" name="Group 71"/>
          <p:cNvGrpSpPr/>
          <p:nvPr/>
        </p:nvGrpSpPr>
        <p:grpSpPr>
          <a:xfrm>
            <a:off x="3690338" y="1428051"/>
            <a:ext cx="1155784" cy="854684"/>
            <a:chOff x="4143503" y="1979074"/>
            <a:chExt cx="1225048" cy="1091066"/>
          </a:xfrm>
        </p:grpSpPr>
        <p:sp>
          <p:nvSpPr>
            <p:cNvPr id="73" name="Oval 72"/>
            <p:cNvSpPr/>
            <p:nvPr/>
          </p:nvSpPr>
          <p:spPr>
            <a:xfrm>
              <a:off x="4143503" y="1989015"/>
              <a:ext cx="142186" cy="143552"/>
            </a:xfrm>
            <a:prstGeom prst="ellipse">
              <a:avLst/>
            </a:prstGeom>
            <a:solidFill>
              <a:srgbClr val="373659">
                <a:alpha val="44000"/>
              </a:srgbClr>
            </a:solidFill>
            <a:ln w="7620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5084179" y="1979074"/>
              <a:ext cx="142186" cy="143552"/>
            </a:xfrm>
            <a:prstGeom prst="ellipse">
              <a:avLst/>
            </a:prstGeom>
            <a:solidFill>
              <a:srgbClr val="373659">
                <a:alpha val="44000"/>
              </a:srgbClr>
            </a:solidFill>
            <a:ln w="7620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4661582" y="2926588"/>
              <a:ext cx="142186" cy="143552"/>
            </a:xfrm>
            <a:prstGeom prst="ellipse">
              <a:avLst/>
            </a:prstGeom>
            <a:solidFill>
              <a:srgbClr val="373659">
                <a:alpha val="44000"/>
              </a:srgbClr>
            </a:solidFill>
            <a:ln w="7620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5226365" y="2761126"/>
              <a:ext cx="142186" cy="143552"/>
            </a:xfrm>
            <a:prstGeom prst="ellipse">
              <a:avLst/>
            </a:prstGeom>
            <a:solidFill>
              <a:srgbClr val="373659">
                <a:alpha val="44000"/>
              </a:srgbClr>
            </a:solidFill>
            <a:ln w="7620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4635405" y="1979074"/>
              <a:ext cx="142186" cy="143552"/>
            </a:xfrm>
            <a:prstGeom prst="ellipse">
              <a:avLst/>
            </a:prstGeom>
            <a:solidFill>
              <a:srgbClr val="373659">
                <a:alpha val="44000"/>
              </a:srgbClr>
            </a:solidFill>
            <a:ln w="7620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3" name="Straight Connector 82"/>
            <p:cNvCxnSpPr>
              <a:stCxn id="81" idx="2"/>
              <a:endCxn id="73" idx="6"/>
            </p:cNvCxnSpPr>
            <p:nvPr/>
          </p:nvCxnSpPr>
          <p:spPr>
            <a:xfrm flipH="1">
              <a:off x="4285689" y="2050850"/>
              <a:ext cx="349716" cy="99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>
              <a:stCxn id="74" idx="4"/>
              <a:endCxn id="80" idx="1"/>
            </p:cNvCxnSpPr>
            <p:nvPr/>
          </p:nvCxnSpPr>
          <p:spPr>
            <a:xfrm>
              <a:off x="5155272" y="2122626"/>
              <a:ext cx="91916" cy="6595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3" name="Picture 92" descr="latex-image-1.pd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42477" y="1271001"/>
            <a:ext cx="108103" cy="106828"/>
          </a:xfrm>
          <a:prstGeom prst="rect">
            <a:avLst/>
          </a:prstGeom>
        </p:spPr>
      </p:pic>
      <p:pic>
        <p:nvPicPr>
          <p:cNvPr id="94" name="Picture 93" descr="latex-image-1.pd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54428" y="1255292"/>
            <a:ext cx="108103" cy="106828"/>
          </a:xfrm>
          <a:prstGeom prst="rect">
            <a:avLst/>
          </a:prstGeom>
        </p:spPr>
      </p:pic>
      <p:pic>
        <p:nvPicPr>
          <p:cNvPr id="95" name="Picture 94" descr="latex-image-1.pdf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1621" y="2218107"/>
            <a:ext cx="123014" cy="106828"/>
          </a:xfrm>
          <a:prstGeom prst="rect">
            <a:avLst/>
          </a:prstGeom>
        </p:spPr>
      </p:pic>
      <p:sp>
        <p:nvSpPr>
          <p:cNvPr id="128" name="Freeform 127"/>
          <p:cNvSpPr/>
          <p:nvPr/>
        </p:nvSpPr>
        <p:spPr>
          <a:xfrm rot="15705280">
            <a:off x="6299795" y="702823"/>
            <a:ext cx="595288" cy="1211862"/>
          </a:xfrm>
          <a:custGeom>
            <a:avLst/>
            <a:gdLst>
              <a:gd name="connsiteX0" fmla="*/ 100601 w 601414"/>
              <a:gd name="connsiteY0" fmla="*/ 34332 h 1363457"/>
              <a:gd name="connsiteX1" fmla="*/ 8003 w 601414"/>
              <a:gd name="connsiteY1" fmla="*/ 550294 h 1363457"/>
              <a:gd name="connsiteX2" fmla="*/ 246111 w 601414"/>
              <a:gd name="connsiteY2" fmla="*/ 1251474 h 1363457"/>
              <a:gd name="connsiteX3" fmla="*/ 576816 w 601414"/>
              <a:gd name="connsiteY3" fmla="*/ 1251474 h 1363457"/>
              <a:gd name="connsiteX4" fmla="*/ 523904 w 601414"/>
              <a:gd name="connsiteY4" fmla="*/ 179860 h 1363457"/>
              <a:gd name="connsiteX5" fmla="*/ 100601 w 601414"/>
              <a:gd name="connsiteY5" fmla="*/ 34332 h 1363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414" h="1363457">
                <a:moveTo>
                  <a:pt x="100601" y="34332"/>
                </a:moveTo>
                <a:cubicBezTo>
                  <a:pt x="14618" y="96071"/>
                  <a:pt x="-16249" y="347437"/>
                  <a:pt x="8003" y="550294"/>
                </a:cubicBezTo>
                <a:cubicBezTo>
                  <a:pt x="32255" y="753151"/>
                  <a:pt x="151309" y="1134611"/>
                  <a:pt x="246111" y="1251474"/>
                </a:cubicBezTo>
                <a:cubicBezTo>
                  <a:pt x="340913" y="1368337"/>
                  <a:pt x="530517" y="1430076"/>
                  <a:pt x="576816" y="1251474"/>
                </a:cubicBezTo>
                <a:cubicBezTo>
                  <a:pt x="623115" y="1072872"/>
                  <a:pt x="603273" y="380512"/>
                  <a:pt x="523904" y="179860"/>
                </a:cubicBezTo>
                <a:cubicBezTo>
                  <a:pt x="444535" y="-20792"/>
                  <a:pt x="186584" y="-27407"/>
                  <a:pt x="100601" y="34332"/>
                </a:cubicBezTo>
                <a:close/>
              </a:path>
            </a:pathLst>
          </a:custGeom>
          <a:solidFill>
            <a:srgbClr val="5266FF">
              <a:alpha val="10000"/>
            </a:srgbClr>
          </a:solidFill>
          <a:ln>
            <a:solidFill>
              <a:srgbClr val="00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Down Arrow 156"/>
          <p:cNvSpPr/>
          <p:nvPr/>
        </p:nvSpPr>
        <p:spPr>
          <a:xfrm rot="16200000">
            <a:off x="4936818" y="1424311"/>
            <a:ext cx="1069080" cy="680912"/>
          </a:xfrm>
          <a:prstGeom prst="downArrow">
            <a:avLst/>
          </a:prstGeom>
          <a:solidFill>
            <a:srgbClr val="CA27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16200000"/>
              </a:camera>
              <a:lightRig rig="threePt" dir="t"/>
            </a:scene3d>
          </a:bodyPr>
          <a:lstStyle/>
          <a:p>
            <a:pPr algn="ctr"/>
            <a:endParaRPr lang="en-US" dirty="0"/>
          </a:p>
        </p:txBody>
      </p:sp>
      <p:sp>
        <p:nvSpPr>
          <p:cNvPr id="159" name="Oval 158"/>
          <p:cNvSpPr/>
          <p:nvPr/>
        </p:nvSpPr>
        <p:spPr>
          <a:xfrm>
            <a:off x="6207991" y="1382473"/>
            <a:ext cx="134147" cy="112451"/>
          </a:xfrm>
          <a:prstGeom prst="ellipse">
            <a:avLst/>
          </a:prstGeom>
          <a:solidFill>
            <a:srgbClr val="373659">
              <a:alpha val="44000"/>
            </a:srgbClr>
          </a:solidFill>
          <a:ln w="762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/>
          <p:cNvSpPr/>
          <p:nvPr/>
        </p:nvSpPr>
        <p:spPr>
          <a:xfrm>
            <a:off x="7095481" y="1374686"/>
            <a:ext cx="134147" cy="112451"/>
          </a:xfrm>
          <a:prstGeom prst="ellipse">
            <a:avLst/>
          </a:prstGeom>
          <a:solidFill>
            <a:srgbClr val="373659">
              <a:alpha val="44000"/>
            </a:srgbClr>
          </a:solidFill>
          <a:ln w="762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/>
          <p:cNvSpPr/>
          <p:nvPr/>
        </p:nvSpPr>
        <p:spPr>
          <a:xfrm>
            <a:off x="6696778" y="2116919"/>
            <a:ext cx="134147" cy="112451"/>
          </a:xfrm>
          <a:prstGeom prst="ellipse">
            <a:avLst/>
          </a:prstGeom>
          <a:solidFill>
            <a:srgbClr val="373659">
              <a:alpha val="44000"/>
            </a:srgbClr>
          </a:solidFill>
          <a:ln w="762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/>
          <p:cNvSpPr/>
          <p:nvPr/>
        </p:nvSpPr>
        <p:spPr>
          <a:xfrm>
            <a:off x="7229628" y="1987305"/>
            <a:ext cx="134147" cy="112451"/>
          </a:xfrm>
          <a:prstGeom prst="ellipse">
            <a:avLst/>
          </a:prstGeom>
          <a:solidFill>
            <a:srgbClr val="373659">
              <a:alpha val="44000"/>
            </a:srgbClr>
          </a:solidFill>
          <a:ln w="762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/>
          <p:cNvSpPr/>
          <p:nvPr/>
        </p:nvSpPr>
        <p:spPr>
          <a:xfrm>
            <a:off x="6672081" y="1374686"/>
            <a:ext cx="134147" cy="112451"/>
          </a:xfrm>
          <a:prstGeom prst="ellipse">
            <a:avLst/>
          </a:prstGeom>
          <a:solidFill>
            <a:srgbClr val="373659">
              <a:alpha val="44000"/>
            </a:srgbClr>
          </a:solidFill>
          <a:ln w="762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4" name="Straight Connector 163"/>
          <p:cNvCxnSpPr>
            <a:stCxn id="163" idx="2"/>
            <a:endCxn id="159" idx="6"/>
          </p:cNvCxnSpPr>
          <p:nvPr/>
        </p:nvCxnSpPr>
        <p:spPr>
          <a:xfrm flipH="1">
            <a:off x="6342138" y="1430912"/>
            <a:ext cx="329943" cy="77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>
            <a:stCxn id="160" idx="4"/>
            <a:endCxn id="162" idx="1"/>
          </p:cNvCxnSpPr>
          <p:nvPr/>
        </p:nvCxnSpPr>
        <p:spPr>
          <a:xfrm>
            <a:off x="7162555" y="1487137"/>
            <a:ext cx="86719" cy="5166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6" name="Picture 165" descr="latex-image-1.pd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60130" y="1217636"/>
            <a:ext cx="108103" cy="106828"/>
          </a:xfrm>
          <a:prstGeom prst="rect">
            <a:avLst/>
          </a:prstGeom>
        </p:spPr>
      </p:pic>
      <p:pic>
        <p:nvPicPr>
          <p:cNvPr id="167" name="Picture 166" descr="latex-image-1.pd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72082" y="1201927"/>
            <a:ext cx="108103" cy="106828"/>
          </a:xfrm>
          <a:prstGeom prst="rect">
            <a:avLst/>
          </a:prstGeom>
        </p:spPr>
      </p:pic>
      <p:pic>
        <p:nvPicPr>
          <p:cNvPr id="168" name="Picture 167" descr="latex-image-1.pdf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49274" y="2164742"/>
            <a:ext cx="123014" cy="106828"/>
          </a:xfrm>
          <a:prstGeom prst="rect">
            <a:avLst/>
          </a:prstGeom>
        </p:spPr>
      </p:pic>
      <p:sp>
        <p:nvSpPr>
          <p:cNvPr id="172" name="Rectangle 171"/>
          <p:cNvSpPr/>
          <p:nvPr/>
        </p:nvSpPr>
        <p:spPr>
          <a:xfrm>
            <a:off x="1166885" y="2952076"/>
            <a:ext cx="6546921" cy="14943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TextBox 172"/>
          <p:cNvSpPr txBox="1"/>
          <p:nvPr/>
        </p:nvSpPr>
        <p:spPr>
          <a:xfrm>
            <a:off x="2460622" y="666077"/>
            <a:ext cx="3952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Gill Sans Light"/>
                <a:cs typeface="Gill Sans Light"/>
              </a:rPr>
              <a:t>Sample Batch + Connected Components</a:t>
            </a: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174" name="Down Arrow 173"/>
          <p:cNvSpPr/>
          <p:nvPr/>
        </p:nvSpPr>
        <p:spPr>
          <a:xfrm>
            <a:off x="3905806" y="2598033"/>
            <a:ext cx="1069080" cy="354043"/>
          </a:xfrm>
          <a:prstGeom prst="downArrow">
            <a:avLst/>
          </a:prstGeom>
          <a:solidFill>
            <a:srgbClr val="CA27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Left Bracket 21"/>
          <p:cNvSpPr/>
          <p:nvPr/>
        </p:nvSpPr>
        <p:spPr>
          <a:xfrm rot="16200000">
            <a:off x="1582378" y="3298125"/>
            <a:ext cx="738354" cy="849703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Left Bracket 174"/>
          <p:cNvSpPr/>
          <p:nvPr/>
        </p:nvSpPr>
        <p:spPr>
          <a:xfrm rot="16200000">
            <a:off x="3028537" y="3298125"/>
            <a:ext cx="738354" cy="849703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Left Bracket 175"/>
          <p:cNvSpPr/>
          <p:nvPr/>
        </p:nvSpPr>
        <p:spPr>
          <a:xfrm rot="16200000">
            <a:off x="6358317" y="3298125"/>
            <a:ext cx="738354" cy="849703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TextBox 176"/>
          <p:cNvSpPr txBox="1"/>
          <p:nvPr/>
        </p:nvSpPr>
        <p:spPr>
          <a:xfrm>
            <a:off x="1567131" y="4058138"/>
            <a:ext cx="76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Gill Sans Light"/>
                <a:cs typeface="Gill Sans Light"/>
              </a:rPr>
              <a:t>Core1</a:t>
            </a: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2981224" y="4058138"/>
            <a:ext cx="832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Gill Sans Light"/>
                <a:cs typeface="Gill Sans Light"/>
              </a:rPr>
              <a:t>Core 2</a:t>
            </a: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6309877" y="4058138"/>
            <a:ext cx="835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Gill Sans Light"/>
                <a:cs typeface="Gill Sans Light"/>
              </a:rPr>
              <a:t>Core p</a:t>
            </a:r>
            <a:endParaRPr lang="en-US" dirty="0">
              <a:latin typeface="Gill Sans Light"/>
              <a:cs typeface="Gill Sans Light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621611" y="3392294"/>
            <a:ext cx="248428" cy="601064"/>
            <a:chOff x="3441910" y="4747595"/>
            <a:chExt cx="518983" cy="998827"/>
          </a:xfrm>
        </p:grpSpPr>
        <p:sp>
          <p:nvSpPr>
            <p:cNvPr id="79" name="Freeform 78"/>
            <p:cNvSpPr/>
            <p:nvPr/>
          </p:nvSpPr>
          <p:spPr>
            <a:xfrm rot="10800000">
              <a:off x="3441910" y="4747595"/>
              <a:ext cx="518983" cy="998827"/>
            </a:xfrm>
            <a:custGeom>
              <a:avLst/>
              <a:gdLst>
                <a:gd name="connsiteX0" fmla="*/ 100601 w 601414"/>
                <a:gd name="connsiteY0" fmla="*/ 34332 h 1363457"/>
                <a:gd name="connsiteX1" fmla="*/ 8003 w 601414"/>
                <a:gd name="connsiteY1" fmla="*/ 550294 h 1363457"/>
                <a:gd name="connsiteX2" fmla="*/ 246111 w 601414"/>
                <a:gd name="connsiteY2" fmla="*/ 1251474 h 1363457"/>
                <a:gd name="connsiteX3" fmla="*/ 576816 w 601414"/>
                <a:gd name="connsiteY3" fmla="*/ 1251474 h 1363457"/>
                <a:gd name="connsiteX4" fmla="*/ 523904 w 601414"/>
                <a:gd name="connsiteY4" fmla="*/ 179860 h 1363457"/>
                <a:gd name="connsiteX5" fmla="*/ 100601 w 601414"/>
                <a:gd name="connsiteY5" fmla="*/ 34332 h 1363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1414" h="1363457">
                  <a:moveTo>
                    <a:pt x="100601" y="34332"/>
                  </a:moveTo>
                  <a:cubicBezTo>
                    <a:pt x="14618" y="96071"/>
                    <a:pt x="-16249" y="347437"/>
                    <a:pt x="8003" y="550294"/>
                  </a:cubicBezTo>
                  <a:cubicBezTo>
                    <a:pt x="32255" y="753151"/>
                    <a:pt x="151309" y="1134611"/>
                    <a:pt x="246111" y="1251474"/>
                  </a:cubicBezTo>
                  <a:cubicBezTo>
                    <a:pt x="340913" y="1368337"/>
                    <a:pt x="530517" y="1430076"/>
                    <a:pt x="576816" y="1251474"/>
                  </a:cubicBezTo>
                  <a:cubicBezTo>
                    <a:pt x="623115" y="1072872"/>
                    <a:pt x="603273" y="380512"/>
                    <a:pt x="523904" y="179860"/>
                  </a:cubicBezTo>
                  <a:cubicBezTo>
                    <a:pt x="444535" y="-20792"/>
                    <a:pt x="186584" y="-27407"/>
                    <a:pt x="100601" y="34332"/>
                  </a:cubicBezTo>
                  <a:close/>
                </a:path>
              </a:pathLst>
            </a:custGeom>
            <a:solidFill>
              <a:srgbClr val="5266FF">
                <a:alpha val="16000"/>
              </a:srgbClr>
            </a:solidFill>
            <a:ln>
              <a:solidFill>
                <a:srgbClr val="000000"/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3567255" y="4888291"/>
              <a:ext cx="134147" cy="112451"/>
            </a:xfrm>
            <a:prstGeom prst="ellipse">
              <a:avLst/>
            </a:prstGeom>
            <a:solidFill>
              <a:srgbClr val="373659">
                <a:alpha val="44000"/>
              </a:srgbClr>
            </a:solidFill>
            <a:ln w="7620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3701402" y="5500910"/>
              <a:ext cx="134147" cy="112451"/>
            </a:xfrm>
            <a:prstGeom prst="ellipse">
              <a:avLst/>
            </a:prstGeom>
            <a:solidFill>
              <a:srgbClr val="373659">
                <a:alpha val="44000"/>
              </a:srgbClr>
            </a:solidFill>
            <a:ln w="7620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5" name="Straight Connector 84"/>
            <p:cNvCxnSpPr>
              <a:stCxn id="82" idx="4"/>
              <a:endCxn id="84" idx="1"/>
            </p:cNvCxnSpPr>
            <p:nvPr/>
          </p:nvCxnSpPr>
          <p:spPr>
            <a:xfrm>
              <a:off x="3634329" y="5000742"/>
              <a:ext cx="86719" cy="5166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6875545" y="3376963"/>
            <a:ext cx="197687" cy="259589"/>
            <a:chOff x="3547909" y="5315043"/>
            <a:chExt cx="412982" cy="431376"/>
          </a:xfrm>
        </p:grpSpPr>
        <p:sp>
          <p:nvSpPr>
            <p:cNvPr id="103" name="Freeform 102"/>
            <p:cNvSpPr/>
            <p:nvPr/>
          </p:nvSpPr>
          <p:spPr>
            <a:xfrm rot="10800000">
              <a:off x="3547909" y="5315043"/>
              <a:ext cx="412982" cy="431376"/>
            </a:xfrm>
            <a:custGeom>
              <a:avLst/>
              <a:gdLst>
                <a:gd name="connsiteX0" fmla="*/ 100601 w 601414"/>
                <a:gd name="connsiteY0" fmla="*/ 34332 h 1363457"/>
                <a:gd name="connsiteX1" fmla="*/ 8003 w 601414"/>
                <a:gd name="connsiteY1" fmla="*/ 550294 h 1363457"/>
                <a:gd name="connsiteX2" fmla="*/ 246111 w 601414"/>
                <a:gd name="connsiteY2" fmla="*/ 1251474 h 1363457"/>
                <a:gd name="connsiteX3" fmla="*/ 576816 w 601414"/>
                <a:gd name="connsiteY3" fmla="*/ 1251474 h 1363457"/>
                <a:gd name="connsiteX4" fmla="*/ 523904 w 601414"/>
                <a:gd name="connsiteY4" fmla="*/ 179860 h 1363457"/>
                <a:gd name="connsiteX5" fmla="*/ 100601 w 601414"/>
                <a:gd name="connsiteY5" fmla="*/ 34332 h 1363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1414" h="1363457">
                  <a:moveTo>
                    <a:pt x="100601" y="34332"/>
                  </a:moveTo>
                  <a:cubicBezTo>
                    <a:pt x="14618" y="96071"/>
                    <a:pt x="-16249" y="347437"/>
                    <a:pt x="8003" y="550294"/>
                  </a:cubicBezTo>
                  <a:cubicBezTo>
                    <a:pt x="32255" y="753151"/>
                    <a:pt x="151309" y="1134611"/>
                    <a:pt x="246111" y="1251474"/>
                  </a:cubicBezTo>
                  <a:cubicBezTo>
                    <a:pt x="340913" y="1368337"/>
                    <a:pt x="530517" y="1430076"/>
                    <a:pt x="576816" y="1251474"/>
                  </a:cubicBezTo>
                  <a:cubicBezTo>
                    <a:pt x="623115" y="1072872"/>
                    <a:pt x="603273" y="380512"/>
                    <a:pt x="523904" y="179860"/>
                  </a:cubicBezTo>
                  <a:cubicBezTo>
                    <a:pt x="444535" y="-20792"/>
                    <a:pt x="186584" y="-27407"/>
                    <a:pt x="100601" y="34332"/>
                  </a:cubicBezTo>
                  <a:close/>
                </a:path>
              </a:pathLst>
            </a:custGeom>
            <a:solidFill>
              <a:srgbClr val="5266FF">
                <a:alpha val="16000"/>
              </a:srgbClr>
            </a:solidFill>
            <a:ln>
              <a:solidFill>
                <a:srgbClr val="000000"/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>
            <a:xfrm>
              <a:off x="3701402" y="5500910"/>
              <a:ext cx="134147" cy="112451"/>
            </a:xfrm>
            <a:prstGeom prst="ellipse">
              <a:avLst/>
            </a:prstGeom>
            <a:solidFill>
              <a:srgbClr val="373659">
                <a:alpha val="44000"/>
              </a:srgbClr>
            </a:solidFill>
            <a:ln w="7620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7" name="Group 106"/>
          <p:cNvGrpSpPr/>
          <p:nvPr/>
        </p:nvGrpSpPr>
        <p:grpSpPr>
          <a:xfrm rot="5400000">
            <a:off x="3218179" y="3146751"/>
            <a:ext cx="248428" cy="601064"/>
            <a:chOff x="3441910" y="4747595"/>
            <a:chExt cx="518983" cy="998827"/>
          </a:xfrm>
        </p:grpSpPr>
        <p:sp>
          <p:nvSpPr>
            <p:cNvPr id="108" name="Freeform 107"/>
            <p:cNvSpPr/>
            <p:nvPr/>
          </p:nvSpPr>
          <p:spPr>
            <a:xfrm rot="10800000">
              <a:off x="3441910" y="4747595"/>
              <a:ext cx="518983" cy="998827"/>
            </a:xfrm>
            <a:custGeom>
              <a:avLst/>
              <a:gdLst>
                <a:gd name="connsiteX0" fmla="*/ 100601 w 601414"/>
                <a:gd name="connsiteY0" fmla="*/ 34332 h 1363457"/>
                <a:gd name="connsiteX1" fmla="*/ 8003 w 601414"/>
                <a:gd name="connsiteY1" fmla="*/ 550294 h 1363457"/>
                <a:gd name="connsiteX2" fmla="*/ 246111 w 601414"/>
                <a:gd name="connsiteY2" fmla="*/ 1251474 h 1363457"/>
                <a:gd name="connsiteX3" fmla="*/ 576816 w 601414"/>
                <a:gd name="connsiteY3" fmla="*/ 1251474 h 1363457"/>
                <a:gd name="connsiteX4" fmla="*/ 523904 w 601414"/>
                <a:gd name="connsiteY4" fmla="*/ 179860 h 1363457"/>
                <a:gd name="connsiteX5" fmla="*/ 100601 w 601414"/>
                <a:gd name="connsiteY5" fmla="*/ 34332 h 1363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1414" h="1363457">
                  <a:moveTo>
                    <a:pt x="100601" y="34332"/>
                  </a:moveTo>
                  <a:cubicBezTo>
                    <a:pt x="14618" y="96071"/>
                    <a:pt x="-16249" y="347437"/>
                    <a:pt x="8003" y="550294"/>
                  </a:cubicBezTo>
                  <a:cubicBezTo>
                    <a:pt x="32255" y="753151"/>
                    <a:pt x="151309" y="1134611"/>
                    <a:pt x="246111" y="1251474"/>
                  </a:cubicBezTo>
                  <a:cubicBezTo>
                    <a:pt x="340913" y="1368337"/>
                    <a:pt x="530517" y="1430076"/>
                    <a:pt x="576816" y="1251474"/>
                  </a:cubicBezTo>
                  <a:cubicBezTo>
                    <a:pt x="623115" y="1072872"/>
                    <a:pt x="603273" y="380512"/>
                    <a:pt x="523904" y="179860"/>
                  </a:cubicBezTo>
                  <a:cubicBezTo>
                    <a:pt x="444535" y="-20792"/>
                    <a:pt x="186584" y="-27407"/>
                    <a:pt x="100601" y="34332"/>
                  </a:cubicBezTo>
                  <a:close/>
                </a:path>
              </a:pathLst>
            </a:custGeom>
            <a:solidFill>
              <a:srgbClr val="5266FF">
                <a:alpha val="16000"/>
              </a:srgbClr>
            </a:solidFill>
            <a:ln>
              <a:solidFill>
                <a:srgbClr val="000000"/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/>
            <p:cNvSpPr/>
            <p:nvPr/>
          </p:nvSpPr>
          <p:spPr>
            <a:xfrm>
              <a:off x="3567255" y="4888291"/>
              <a:ext cx="134147" cy="112451"/>
            </a:xfrm>
            <a:prstGeom prst="ellipse">
              <a:avLst/>
            </a:prstGeom>
            <a:solidFill>
              <a:srgbClr val="373659">
                <a:alpha val="44000"/>
              </a:srgbClr>
            </a:solidFill>
            <a:ln w="7620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/>
            <p:nvPr/>
          </p:nvSpPr>
          <p:spPr>
            <a:xfrm>
              <a:off x="3701402" y="5500910"/>
              <a:ext cx="134147" cy="112451"/>
            </a:xfrm>
            <a:prstGeom prst="ellipse">
              <a:avLst/>
            </a:prstGeom>
            <a:solidFill>
              <a:srgbClr val="373659">
                <a:alpha val="44000"/>
              </a:srgbClr>
            </a:solidFill>
            <a:ln w="7620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1" name="Straight Connector 110"/>
            <p:cNvCxnSpPr>
              <a:stCxn id="109" idx="4"/>
              <a:endCxn id="110" idx="1"/>
            </p:cNvCxnSpPr>
            <p:nvPr/>
          </p:nvCxnSpPr>
          <p:spPr>
            <a:xfrm>
              <a:off x="3634329" y="5000742"/>
              <a:ext cx="86719" cy="5166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Group 111"/>
          <p:cNvGrpSpPr/>
          <p:nvPr/>
        </p:nvGrpSpPr>
        <p:grpSpPr>
          <a:xfrm>
            <a:off x="1961487" y="3548635"/>
            <a:ext cx="248428" cy="264249"/>
            <a:chOff x="3441910" y="5307301"/>
            <a:chExt cx="518983" cy="439120"/>
          </a:xfrm>
        </p:grpSpPr>
        <p:sp>
          <p:nvSpPr>
            <p:cNvPr id="113" name="Freeform 112"/>
            <p:cNvSpPr/>
            <p:nvPr/>
          </p:nvSpPr>
          <p:spPr>
            <a:xfrm rot="10800000">
              <a:off x="3441910" y="5307301"/>
              <a:ext cx="518983" cy="439120"/>
            </a:xfrm>
            <a:custGeom>
              <a:avLst/>
              <a:gdLst>
                <a:gd name="connsiteX0" fmla="*/ 100601 w 601414"/>
                <a:gd name="connsiteY0" fmla="*/ 34332 h 1363457"/>
                <a:gd name="connsiteX1" fmla="*/ 8003 w 601414"/>
                <a:gd name="connsiteY1" fmla="*/ 550294 h 1363457"/>
                <a:gd name="connsiteX2" fmla="*/ 246111 w 601414"/>
                <a:gd name="connsiteY2" fmla="*/ 1251474 h 1363457"/>
                <a:gd name="connsiteX3" fmla="*/ 576816 w 601414"/>
                <a:gd name="connsiteY3" fmla="*/ 1251474 h 1363457"/>
                <a:gd name="connsiteX4" fmla="*/ 523904 w 601414"/>
                <a:gd name="connsiteY4" fmla="*/ 179860 h 1363457"/>
                <a:gd name="connsiteX5" fmla="*/ 100601 w 601414"/>
                <a:gd name="connsiteY5" fmla="*/ 34332 h 1363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1414" h="1363457">
                  <a:moveTo>
                    <a:pt x="100601" y="34332"/>
                  </a:moveTo>
                  <a:cubicBezTo>
                    <a:pt x="14618" y="96071"/>
                    <a:pt x="-16249" y="347437"/>
                    <a:pt x="8003" y="550294"/>
                  </a:cubicBezTo>
                  <a:cubicBezTo>
                    <a:pt x="32255" y="753151"/>
                    <a:pt x="151309" y="1134611"/>
                    <a:pt x="246111" y="1251474"/>
                  </a:cubicBezTo>
                  <a:cubicBezTo>
                    <a:pt x="340913" y="1368337"/>
                    <a:pt x="530517" y="1430076"/>
                    <a:pt x="576816" y="1251474"/>
                  </a:cubicBezTo>
                  <a:cubicBezTo>
                    <a:pt x="623115" y="1072872"/>
                    <a:pt x="603273" y="380512"/>
                    <a:pt x="523904" y="179860"/>
                  </a:cubicBezTo>
                  <a:cubicBezTo>
                    <a:pt x="444535" y="-20792"/>
                    <a:pt x="186584" y="-27407"/>
                    <a:pt x="100601" y="34332"/>
                  </a:cubicBezTo>
                  <a:close/>
                </a:path>
              </a:pathLst>
            </a:custGeom>
            <a:solidFill>
              <a:srgbClr val="5266FF">
                <a:alpha val="16000"/>
              </a:srgbClr>
            </a:solidFill>
            <a:ln>
              <a:solidFill>
                <a:srgbClr val="000000"/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/>
            <p:cNvSpPr/>
            <p:nvPr/>
          </p:nvSpPr>
          <p:spPr>
            <a:xfrm>
              <a:off x="3701402" y="5500910"/>
              <a:ext cx="134147" cy="112451"/>
            </a:xfrm>
            <a:prstGeom prst="ellipse">
              <a:avLst/>
            </a:prstGeom>
            <a:solidFill>
              <a:srgbClr val="373659">
                <a:alpha val="44000"/>
              </a:srgbClr>
            </a:solidFill>
            <a:ln w="7620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489640" y="3427253"/>
            <a:ext cx="344463" cy="587818"/>
            <a:chOff x="5749248" y="5065643"/>
            <a:chExt cx="672457" cy="864392"/>
          </a:xfrm>
        </p:grpSpPr>
        <p:sp>
          <p:nvSpPr>
            <p:cNvPr id="115" name="Freeform 114"/>
            <p:cNvSpPr/>
            <p:nvPr/>
          </p:nvSpPr>
          <p:spPr>
            <a:xfrm rot="10800000">
              <a:off x="5749248" y="5065643"/>
              <a:ext cx="672457" cy="864392"/>
            </a:xfrm>
            <a:custGeom>
              <a:avLst/>
              <a:gdLst>
                <a:gd name="connsiteX0" fmla="*/ 100601 w 601414"/>
                <a:gd name="connsiteY0" fmla="*/ 34332 h 1363457"/>
                <a:gd name="connsiteX1" fmla="*/ 8003 w 601414"/>
                <a:gd name="connsiteY1" fmla="*/ 550294 h 1363457"/>
                <a:gd name="connsiteX2" fmla="*/ 246111 w 601414"/>
                <a:gd name="connsiteY2" fmla="*/ 1251474 h 1363457"/>
                <a:gd name="connsiteX3" fmla="*/ 576816 w 601414"/>
                <a:gd name="connsiteY3" fmla="*/ 1251474 h 1363457"/>
                <a:gd name="connsiteX4" fmla="*/ 523904 w 601414"/>
                <a:gd name="connsiteY4" fmla="*/ 179860 h 1363457"/>
                <a:gd name="connsiteX5" fmla="*/ 100601 w 601414"/>
                <a:gd name="connsiteY5" fmla="*/ 34332 h 1363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1414" h="1363457">
                  <a:moveTo>
                    <a:pt x="100601" y="34332"/>
                  </a:moveTo>
                  <a:cubicBezTo>
                    <a:pt x="14618" y="96071"/>
                    <a:pt x="-16249" y="347437"/>
                    <a:pt x="8003" y="550294"/>
                  </a:cubicBezTo>
                  <a:cubicBezTo>
                    <a:pt x="32255" y="753151"/>
                    <a:pt x="151309" y="1134611"/>
                    <a:pt x="246111" y="1251474"/>
                  </a:cubicBezTo>
                  <a:cubicBezTo>
                    <a:pt x="340913" y="1368337"/>
                    <a:pt x="530517" y="1430076"/>
                    <a:pt x="576816" y="1251474"/>
                  </a:cubicBezTo>
                  <a:cubicBezTo>
                    <a:pt x="623115" y="1072872"/>
                    <a:pt x="603273" y="380512"/>
                    <a:pt x="523904" y="179860"/>
                  </a:cubicBezTo>
                  <a:cubicBezTo>
                    <a:pt x="444535" y="-20792"/>
                    <a:pt x="186584" y="-27407"/>
                    <a:pt x="100601" y="34332"/>
                  </a:cubicBezTo>
                  <a:close/>
                </a:path>
              </a:pathLst>
            </a:custGeom>
            <a:solidFill>
              <a:srgbClr val="5266FF">
                <a:alpha val="16000"/>
              </a:srgbClr>
            </a:solidFill>
            <a:ln>
              <a:solidFill>
                <a:srgbClr val="000000"/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>
            <a:xfrm>
              <a:off x="5825417" y="5107954"/>
              <a:ext cx="134147" cy="112451"/>
            </a:xfrm>
            <a:prstGeom prst="ellipse">
              <a:avLst/>
            </a:prstGeom>
            <a:solidFill>
              <a:srgbClr val="373659">
                <a:alpha val="44000"/>
              </a:srgbClr>
            </a:solidFill>
            <a:ln w="7620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/>
            <p:cNvSpPr/>
            <p:nvPr/>
          </p:nvSpPr>
          <p:spPr>
            <a:xfrm>
              <a:off x="5959564" y="5720573"/>
              <a:ext cx="134147" cy="112451"/>
            </a:xfrm>
            <a:prstGeom prst="ellipse">
              <a:avLst/>
            </a:prstGeom>
            <a:solidFill>
              <a:srgbClr val="373659">
                <a:alpha val="44000"/>
              </a:srgbClr>
            </a:solidFill>
            <a:ln w="7620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8" name="Straight Connector 117"/>
            <p:cNvCxnSpPr>
              <a:stCxn id="116" idx="4"/>
              <a:endCxn id="117" idx="0"/>
            </p:cNvCxnSpPr>
            <p:nvPr/>
          </p:nvCxnSpPr>
          <p:spPr>
            <a:xfrm>
              <a:off x="5892491" y="5220405"/>
              <a:ext cx="134147" cy="5001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Oval 120"/>
            <p:cNvSpPr/>
            <p:nvPr/>
          </p:nvSpPr>
          <p:spPr>
            <a:xfrm>
              <a:off x="6134086" y="5483603"/>
              <a:ext cx="134147" cy="112451"/>
            </a:xfrm>
            <a:prstGeom prst="ellipse">
              <a:avLst/>
            </a:prstGeom>
            <a:solidFill>
              <a:srgbClr val="373659">
                <a:alpha val="44000"/>
              </a:srgbClr>
            </a:solidFill>
            <a:ln w="7620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2" name="Straight Connector 121"/>
            <p:cNvCxnSpPr>
              <a:stCxn id="116" idx="5"/>
              <a:endCxn id="121" idx="1"/>
            </p:cNvCxnSpPr>
            <p:nvPr/>
          </p:nvCxnSpPr>
          <p:spPr>
            <a:xfrm>
              <a:off x="5939919" y="5203937"/>
              <a:ext cx="213812" cy="29613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 rot="2416064">
            <a:off x="3180954" y="3571497"/>
            <a:ext cx="553074" cy="466467"/>
            <a:chOff x="4428117" y="5987554"/>
            <a:chExt cx="587819" cy="636409"/>
          </a:xfrm>
        </p:grpSpPr>
        <p:sp>
          <p:nvSpPr>
            <p:cNvPr id="124" name="Freeform 123"/>
            <p:cNvSpPr/>
            <p:nvPr/>
          </p:nvSpPr>
          <p:spPr>
            <a:xfrm rot="14238617">
              <a:off x="4407405" y="6008266"/>
              <a:ext cx="629244" cy="587819"/>
            </a:xfrm>
            <a:custGeom>
              <a:avLst/>
              <a:gdLst>
                <a:gd name="connsiteX0" fmla="*/ 100601 w 601414"/>
                <a:gd name="connsiteY0" fmla="*/ 34332 h 1363457"/>
                <a:gd name="connsiteX1" fmla="*/ 8003 w 601414"/>
                <a:gd name="connsiteY1" fmla="*/ 550294 h 1363457"/>
                <a:gd name="connsiteX2" fmla="*/ 246111 w 601414"/>
                <a:gd name="connsiteY2" fmla="*/ 1251474 h 1363457"/>
                <a:gd name="connsiteX3" fmla="*/ 576816 w 601414"/>
                <a:gd name="connsiteY3" fmla="*/ 1251474 h 1363457"/>
                <a:gd name="connsiteX4" fmla="*/ 523904 w 601414"/>
                <a:gd name="connsiteY4" fmla="*/ 179860 h 1363457"/>
                <a:gd name="connsiteX5" fmla="*/ 100601 w 601414"/>
                <a:gd name="connsiteY5" fmla="*/ 34332 h 1363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1414" h="1363457">
                  <a:moveTo>
                    <a:pt x="100601" y="34332"/>
                  </a:moveTo>
                  <a:cubicBezTo>
                    <a:pt x="14618" y="96071"/>
                    <a:pt x="-16249" y="347437"/>
                    <a:pt x="8003" y="550294"/>
                  </a:cubicBezTo>
                  <a:cubicBezTo>
                    <a:pt x="32255" y="753151"/>
                    <a:pt x="151309" y="1134611"/>
                    <a:pt x="246111" y="1251474"/>
                  </a:cubicBezTo>
                  <a:cubicBezTo>
                    <a:pt x="340913" y="1368337"/>
                    <a:pt x="530517" y="1430076"/>
                    <a:pt x="576816" y="1251474"/>
                  </a:cubicBezTo>
                  <a:cubicBezTo>
                    <a:pt x="623115" y="1072872"/>
                    <a:pt x="603273" y="380512"/>
                    <a:pt x="523904" y="179860"/>
                  </a:cubicBezTo>
                  <a:cubicBezTo>
                    <a:pt x="444535" y="-20792"/>
                    <a:pt x="186584" y="-27407"/>
                    <a:pt x="100601" y="34332"/>
                  </a:cubicBezTo>
                  <a:close/>
                </a:path>
              </a:pathLst>
            </a:custGeom>
            <a:solidFill>
              <a:srgbClr val="5266FF">
                <a:alpha val="16000"/>
              </a:srgbClr>
            </a:solidFill>
            <a:ln>
              <a:solidFill>
                <a:srgbClr val="000000"/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/>
            <p:cNvSpPr/>
            <p:nvPr/>
          </p:nvSpPr>
          <p:spPr>
            <a:xfrm>
              <a:off x="4540676" y="6130889"/>
              <a:ext cx="68716" cy="76471"/>
            </a:xfrm>
            <a:prstGeom prst="ellipse">
              <a:avLst/>
            </a:prstGeom>
            <a:solidFill>
              <a:srgbClr val="373659">
                <a:alpha val="44000"/>
              </a:srgbClr>
            </a:solidFill>
            <a:ln w="7620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/>
            <p:cNvSpPr/>
            <p:nvPr/>
          </p:nvSpPr>
          <p:spPr>
            <a:xfrm>
              <a:off x="4609392" y="6547492"/>
              <a:ext cx="68716" cy="76471"/>
            </a:xfrm>
            <a:prstGeom prst="ellipse">
              <a:avLst/>
            </a:prstGeom>
            <a:solidFill>
              <a:srgbClr val="373659">
                <a:alpha val="44000"/>
              </a:srgbClr>
            </a:solidFill>
            <a:ln w="7620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7" name="Straight Connector 126"/>
            <p:cNvCxnSpPr>
              <a:stCxn id="125" idx="4"/>
              <a:endCxn id="126" idx="0"/>
            </p:cNvCxnSpPr>
            <p:nvPr/>
          </p:nvCxnSpPr>
          <p:spPr>
            <a:xfrm>
              <a:off x="4575035" y="6207360"/>
              <a:ext cx="68716" cy="3401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Oval 128"/>
            <p:cNvSpPr/>
            <p:nvPr/>
          </p:nvSpPr>
          <p:spPr>
            <a:xfrm>
              <a:off x="4698790" y="6386344"/>
              <a:ext cx="68716" cy="76471"/>
            </a:xfrm>
            <a:prstGeom prst="ellipse">
              <a:avLst/>
            </a:prstGeom>
            <a:solidFill>
              <a:srgbClr val="373659">
                <a:alpha val="44000"/>
              </a:srgbClr>
            </a:solidFill>
            <a:ln w="7620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0" name="Straight Connector 129"/>
            <p:cNvCxnSpPr>
              <a:stCxn id="125" idx="5"/>
              <a:endCxn id="129" idx="1"/>
            </p:cNvCxnSpPr>
            <p:nvPr/>
          </p:nvCxnSpPr>
          <p:spPr>
            <a:xfrm>
              <a:off x="4599329" y="6196161"/>
              <a:ext cx="109524" cy="2013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Oval 131"/>
            <p:cNvSpPr/>
            <p:nvPr/>
          </p:nvSpPr>
          <p:spPr>
            <a:xfrm>
              <a:off x="4851190" y="6225704"/>
              <a:ext cx="68716" cy="76471"/>
            </a:xfrm>
            <a:prstGeom prst="ellipse">
              <a:avLst/>
            </a:prstGeom>
            <a:solidFill>
              <a:srgbClr val="373659">
                <a:alpha val="44000"/>
              </a:srgbClr>
            </a:solidFill>
            <a:ln w="7620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3" name="Straight Connector 132"/>
            <p:cNvCxnSpPr>
              <a:stCxn id="125" idx="6"/>
              <a:endCxn id="132" idx="2"/>
            </p:cNvCxnSpPr>
            <p:nvPr/>
          </p:nvCxnSpPr>
          <p:spPr>
            <a:xfrm>
              <a:off x="4609392" y="6169125"/>
              <a:ext cx="241798" cy="948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3" name="Straight Connector 142"/>
          <p:cNvCxnSpPr/>
          <p:nvPr/>
        </p:nvCxnSpPr>
        <p:spPr>
          <a:xfrm flipH="1">
            <a:off x="4711975" y="3787952"/>
            <a:ext cx="668523" cy="0"/>
          </a:xfrm>
          <a:prstGeom prst="line">
            <a:avLst/>
          </a:prstGeom>
          <a:solidFill>
            <a:schemeClr val="tx1"/>
          </a:solidFill>
          <a:ln w="5715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2150497" y="4744193"/>
            <a:ext cx="4573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Gill Sans Light"/>
                <a:cs typeface="Gill Sans Light"/>
              </a:rPr>
              <a:t>Asynchronous and Lock-free Stochastic Updates</a:t>
            </a: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1166885" y="4794936"/>
            <a:ext cx="6546921" cy="14943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Left Bracket 145"/>
          <p:cNvSpPr/>
          <p:nvPr/>
        </p:nvSpPr>
        <p:spPr>
          <a:xfrm rot="16200000">
            <a:off x="1616692" y="5140985"/>
            <a:ext cx="738354" cy="849703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Left Bracket 146"/>
          <p:cNvSpPr/>
          <p:nvPr/>
        </p:nvSpPr>
        <p:spPr>
          <a:xfrm rot="16200000">
            <a:off x="3062851" y="5140985"/>
            <a:ext cx="738354" cy="849703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Left Bracket 147"/>
          <p:cNvSpPr/>
          <p:nvPr/>
        </p:nvSpPr>
        <p:spPr>
          <a:xfrm rot="16200000">
            <a:off x="6392631" y="5140985"/>
            <a:ext cx="738354" cy="849703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TextBox 148"/>
          <p:cNvSpPr txBox="1"/>
          <p:nvPr/>
        </p:nvSpPr>
        <p:spPr>
          <a:xfrm>
            <a:off x="1601445" y="5900998"/>
            <a:ext cx="76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Gill Sans Light"/>
                <a:cs typeface="Gill Sans Light"/>
              </a:rPr>
              <a:t>Core1</a:t>
            </a: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3015538" y="5900998"/>
            <a:ext cx="832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Gill Sans Light"/>
                <a:cs typeface="Gill Sans Light"/>
              </a:rPr>
              <a:t>Core 2</a:t>
            </a: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6344191" y="5900998"/>
            <a:ext cx="835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Gill Sans Light"/>
                <a:cs typeface="Gill Sans Light"/>
              </a:rPr>
              <a:t>Core p</a:t>
            </a:r>
            <a:endParaRPr lang="en-US" dirty="0">
              <a:latin typeface="Gill Sans Light"/>
              <a:cs typeface="Gill Sans Light"/>
            </a:endParaRPr>
          </a:p>
        </p:txBody>
      </p:sp>
      <p:grpSp>
        <p:nvGrpSpPr>
          <p:cNvPr id="152" name="Group 151"/>
          <p:cNvGrpSpPr/>
          <p:nvPr/>
        </p:nvGrpSpPr>
        <p:grpSpPr>
          <a:xfrm>
            <a:off x="1655925" y="5235154"/>
            <a:ext cx="248428" cy="601064"/>
            <a:chOff x="3441910" y="4747595"/>
            <a:chExt cx="518983" cy="998827"/>
          </a:xfrm>
        </p:grpSpPr>
        <p:sp>
          <p:nvSpPr>
            <p:cNvPr id="153" name="Freeform 152"/>
            <p:cNvSpPr/>
            <p:nvPr/>
          </p:nvSpPr>
          <p:spPr>
            <a:xfrm rot="10800000">
              <a:off x="3441910" y="4747595"/>
              <a:ext cx="518983" cy="998827"/>
            </a:xfrm>
            <a:custGeom>
              <a:avLst/>
              <a:gdLst>
                <a:gd name="connsiteX0" fmla="*/ 100601 w 601414"/>
                <a:gd name="connsiteY0" fmla="*/ 34332 h 1363457"/>
                <a:gd name="connsiteX1" fmla="*/ 8003 w 601414"/>
                <a:gd name="connsiteY1" fmla="*/ 550294 h 1363457"/>
                <a:gd name="connsiteX2" fmla="*/ 246111 w 601414"/>
                <a:gd name="connsiteY2" fmla="*/ 1251474 h 1363457"/>
                <a:gd name="connsiteX3" fmla="*/ 576816 w 601414"/>
                <a:gd name="connsiteY3" fmla="*/ 1251474 h 1363457"/>
                <a:gd name="connsiteX4" fmla="*/ 523904 w 601414"/>
                <a:gd name="connsiteY4" fmla="*/ 179860 h 1363457"/>
                <a:gd name="connsiteX5" fmla="*/ 100601 w 601414"/>
                <a:gd name="connsiteY5" fmla="*/ 34332 h 1363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1414" h="1363457">
                  <a:moveTo>
                    <a:pt x="100601" y="34332"/>
                  </a:moveTo>
                  <a:cubicBezTo>
                    <a:pt x="14618" y="96071"/>
                    <a:pt x="-16249" y="347437"/>
                    <a:pt x="8003" y="550294"/>
                  </a:cubicBezTo>
                  <a:cubicBezTo>
                    <a:pt x="32255" y="753151"/>
                    <a:pt x="151309" y="1134611"/>
                    <a:pt x="246111" y="1251474"/>
                  </a:cubicBezTo>
                  <a:cubicBezTo>
                    <a:pt x="340913" y="1368337"/>
                    <a:pt x="530517" y="1430076"/>
                    <a:pt x="576816" y="1251474"/>
                  </a:cubicBezTo>
                  <a:cubicBezTo>
                    <a:pt x="623115" y="1072872"/>
                    <a:pt x="603273" y="380512"/>
                    <a:pt x="523904" y="179860"/>
                  </a:cubicBezTo>
                  <a:cubicBezTo>
                    <a:pt x="444535" y="-20792"/>
                    <a:pt x="186584" y="-27407"/>
                    <a:pt x="100601" y="34332"/>
                  </a:cubicBezTo>
                  <a:close/>
                </a:path>
              </a:pathLst>
            </a:custGeom>
            <a:solidFill>
              <a:srgbClr val="5266FF">
                <a:alpha val="16000"/>
              </a:srgbClr>
            </a:solidFill>
            <a:ln>
              <a:solidFill>
                <a:srgbClr val="000000"/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/>
            <p:cNvSpPr/>
            <p:nvPr/>
          </p:nvSpPr>
          <p:spPr>
            <a:xfrm>
              <a:off x="3567255" y="4888291"/>
              <a:ext cx="134147" cy="112451"/>
            </a:xfrm>
            <a:prstGeom prst="ellipse">
              <a:avLst/>
            </a:prstGeom>
            <a:solidFill>
              <a:srgbClr val="373659">
                <a:alpha val="44000"/>
              </a:srgbClr>
            </a:solidFill>
            <a:ln w="7620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/>
            <p:cNvSpPr/>
            <p:nvPr/>
          </p:nvSpPr>
          <p:spPr>
            <a:xfrm>
              <a:off x="3701402" y="5500910"/>
              <a:ext cx="134147" cy="112451"/>
            </a:xfrm>
            <a:prstGeom prst="ellipse">
              <a:avLst/>
            </a:prstGeom>
            <a:solidFill>
              <a:srgbClr val="373659">
                <a:alpha val="44000"/>
              </a:srgbClr>
            </a:solidFill>
            <a:ln w="7620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6" name="Straight Connector 155"/>
            <p:cNvCxnSpPr>
              <a:stCxn id="154" idx="4"/>
              <a:endCxn id="155" idx="1"/>
            </p:cNvCxnSpPr>
            <p:nvPr/>
          </p:nvCxnSpPr>
          <p:spPr>
            <a:xfrm>
              <a:off x="3634329" y="5000742"/>
              <a:ext cx="86719" cy="5166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1" name="Group 170"/>
          <p:cNvGrpSpPr/>
          <p:nvPr/>
        </p:nvGrpSpPr>
        <p:grpSpPr>
          <a:xfrm>
            <a:off x="6909859" y="5219823"/>
            <a:ext cx="197687" cy="259589"/>
            <a:chOff x="3547909" y="5315043"/>
            <a:chExt cx="412982" cy="431376"/>
          </a:xfrm>
        </p:grpSpPr>
        <p:sp>
          <p:nvSpPr>
            <p:cNvPr id="180" name="Freeform 179"/>
            <p:cNvSpPr/>
            <p:nvPr/>
          </p:nvSpPr>
          <p:spPr>
            <a:xfrm rot="10800000">
              <a:off x="3547909" y="5315043"/>
              <a:ext cx="412982" cy="431376"/>
            </a:xfrm>
            <a:custGeom>
              <a:avLst/>
              <a:gdLst>
                <a:gd name="connsiteX0" fmla="*/ 100601 w 601414"/>
                <a:gd name="connsiteY0" fmla="*/ 34332 h 1363457"/>
                <a:gd name="connsiteX1" fmla="*/ 8003 w 601414"/>
                <a:gd name="connsiteY1" fmla="*/ 550294 h 1363457"/>
                <a:gd name="connsiteX2" fmla="*/ 246111 w 601414"/>
                <a:gd name="connsiteY2" fmla="*/ 1251474 h 1363457"/>
                <a:gd name="connsiteX3" fmla="*/ 576816 w 601414"/>
                <a:gd name="connsiteY3" fmla="*/ 1251474 h 1363457"/>
                <a:gd name="connsiteX4" fmla="*/ 523904 w 601414"/>
                <a:gd name="connsiteY4" fmla="*/ 179860 h 1363457"/>
                <a:gd name="connsiteX5" fmla="*/ 100601 w 601414"/>
                <a:gd name="connsiteY5" fmla="*/ 34332 h 1363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1414" h="1363457">
                  <a:moveTo>
                    <a:pt x="100601" y="34332"/>
                  </a:moveTo>
                  <a:cubicBezTo>
                    <a:pt x="14618" y="96071"/>
                    <a:pt x="-16249" y="347437"/>
                    <a:pt x="8003" y="550294"/>
                  </a:cubicBezTo>
                  <a:cubicBezTo>
                    <a:pt x="32255" y="753151"/>
                    <a:pt x="151309" y="1134611"/>
                    <a:pt x="246111" y="1251474"/>
                  </a:cubicBezTo>
                  <a:cubicBezTo>
                    <a:pt x="340913" y="1368337"/>
                    <a:pt x="530517" y="1430076"/>
                    <a:pt x="576816" y="1251474"/>
                  </a:cubicBezTo>
                  <a:cubicBezTo>
                    <a:pt x="623115" y="1072872"/>
                    <a:pt x="603273" y="380512"/>
                    <a:pt x="523904" y="179860"/>
                  </a:cubicBezTo>
                  <a:cubicBezTo>
                    <a:pt x="444535" y="-20792"/>
                    <a:pt x="186584" y="-27407"/>
                    <a:pt x="100601" y="34332"/>
                  </a:cubicBezTo>
                  <a:close/>
                </a:path>
              </a:pathLst>
            </a:custGeom>
            <a:solidFill>
              <a:srgbClr val="5266FF">
                <a:alpha val="16000"/>
              </a:srgbClr>
            </a:solidFill>
            <a:ln>
              <a:solidFill>
                <a:srgbClr val="000000"/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/>
            <p:cNvSpPr/>
            <p:nvPr/>
          </p:nvSpPr>
          <p:spPr>
            <a:xfrm>
              <a:off x="3701402" y="5500910"/>
              <a:ext cx="134147" cy="112451"/>
            </a:xfrm>
            <a:prstGeom prst="ellipse">
              <a:avLst/>
            </a:prstGeom>
            <a:solidFill>
              <a:srgbClr val="373659">
                <a:alpha val="44000"/>
              </a:srgbClr>
            </a:solidFill>
            <a:ln w="7620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2" name="Group 181"/>
          <p:cNvGrpSpPr/>
          <p:nvPr/>
        </p:nvGrpSpPr>
        <p:grpSpPr>
          <a:xfrm rot="5400000">
            <a:off x="3252493" y="4989611"/>
            <a:ext cx="248428" cy="601064"/>
            <a:chOff x="3441910" y="4747595"/>
            <a:chExt cx="518983" cy="998827"/>
          </a:xfrm>
        </p:grpSpPr>
        <p:sp>
          <p:nvSpPr>
            <p:cNvPr id="183" name="Freeform 182"/>
            <p:cNvSpPr/>
            <p:nvPr/>
          </p:nvSpPr>
          <p:spPr>
            <a:xfrm rot="10800000">
              <a:off x="3441910" y="4747595"/>
              <a:ext cx="518983" cy="998827"/>
            </a:xfrm>
            <a:custGeom>
              <a:avLst/>
              <a:gdLst>
                <a:gd name="connsiteX0" fmla="*/ 100601 w 601414"/>
                <a:gd name="connsiteY0" fmla="*/ 34332 h 1363457"/>
                <a:gd name="connsiteX1" fmla="*/ 8003 w 601414"/>
                <a:gd name="connsiteY1" fmla="*/ 550294 h 1363457"/>
                <a:gd name="connsiteX2" fmla="*/ 246111 w 601414"/>
                <a:gd name="connsiteY2" fmla="*/ 1251474 h 1363457"/>
                <a:gd name="connsiteX3" fmla="*/ 576816 w 601414"/>
                <a:gd name="connsiteY3" fmla="*/ 1251474 h 1363457"/>
                <a:gd name="connsiteX4" fmla="*/ 523904 w 601414"/>
                <a:gd name="connsiteY4" fmla="*/ 179860 h 1363457"/>
                <a:gd name="connsiteX5" fmla="*/ 100601 w 601414"/>
                <a:gd name="connsiteY5" fmla="*/ 34332 h 1363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1414" h="1363457">
                  <a:moveTo>
                    <a:pt x="100601" y="34332"/>
                  </a:moveTo>
                  <a:cubicBezTo>
                    <a:pt x="14618" y="96071"/>
                    <a:pt x="-16249" y="347437"/>
                    <a:pt x="8003" y="550294"/>
                  </a:cubicBezTo>
                  <a:cubicBezTo>
                    <a:pt x="32255" y="753151"/>
                    <a:pt x="151309" y="1134611"/>
                    <a:pt x="246111" y="1251474"/>
                  </a:cubicBezTo>
                  <a:cubicBezTo>
                    <a:pt x="340913" y="1368337"/>
                    <a:pt x="530517" y="1430076"/>
                    <a:pt x="576816" y="1251474"/>
                  </a:cubicBezTo>
                  <a:cubicBezTo>
                    <a:pt x="623115" y="1072872"/>
                    <a:pt x="603273" y="380512"/>
                    <a:pt x="523904" y="179860"/>
                  </a:cubicBezTo>
                  <a:cubicBezTo>
                    <a:pt x="444535" y="-20792"/>
                    <a:pt x="186584" y="-27407"/>
                    <a:pt x="100601" y="34332"/>
                  </a:cubicBezTo>
                  <a:close/>
                </a:path>
              </a:pathLst>
            </a:custGeom>
            <a:solidFill>
              <a:srgbClr val="5266FF">
                <a:alpha val="16000"/>
              </a:srgbClr>
            </a:solidFill>
            <a:ln>
              <a:solidFill>
                <a:srgbClr val="000000"/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/>
            <p:cNvSpPr/>
            <p:nvPr/>
          </p:nvSpPr>
          <p:spPr>
            <a:xfrm>
              <a:off x="3567255" y="4888291"/>
              <a:ext cx="134147" cy="112451"/>
            </a:xfrm>
            <a:prstGeom prst="ellipse">
              <a:avLst/>
            </a:prstGeom>
            <a:solidFill>
              <a:srgbClr val="373659">
                <a:alpha val="44000"/>
              </a:srgbClr>
            </a:solidFill>
            <a:ln w="7620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/>
            <p:cNvSpPr/>
            <p:nvPr/>
          </p:nvSpPr>
          <p:spPr>
            <a:xfrm>
              <a:off x="3701402" y="5500910"/>
              <a:ext cx="134147" cy="112451"/>
            </a:xfrm>
            <a:prstGeom prst="ellipse">
              <a:avLst/>
            </a:prstGeom>
            <a:solidFill>
              <a:srgbClr val="373659">
                <a:alpha val="44000"/>
              </a:srgbClr>
            </a:solidFill>
            <a:ln w="7620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6" name="Straight Connector 185"/>
            <p:cNvCxnSpPr>
              <a:stCxn id="184" idx="4"/>
              <a:endCxn id="185" idx="1"/>
            </p:cNvCxnSpPr>
            <p:nvPr/>
          </p:nvCxnSpPr>
          <p:spPr>
            <a:xfrm>
              <a:off x="3634329" y="5000742"/>
              <a:ext cx="86719" cy="5166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Group 186"/>
          <p:cNvGrpSpPr/>
          <p:nvPr/>
        </p:nvGrpSpPr>
        <p:grpSpPr>
          <a:xfrm>
            <a:off x="1995801" y="5391495"/>
            <a:ext cx="248428" cy="264249"/>
            <a:chOff x="3441910" y="5307301"/>
            <a:chExt cx="518983" cy="439120"/>
          </a:xfrm>
        </p:grpSpPr>
        <p:sp>
          <p:nvSpPr>
            <p:cNvPr id="188" name="Freeform 187"/>
            <p:cNvSpPr/>
            <p:nvPr/>
          </p:nvSpPr>
          <p:spPr>
            <a:xfrm rot="10800000">
              <a:off x="3441910" y="5307301"/>
              <a:ext cx="518983" cy="439120"/>
            </a:xfrm>
            <a:custGeom>
              <a:avLst/>
              <a:gdLst>
                <a:gd name="connsiteX0" fmla="*/ 100601 w 601414"/>
                <a:gd name="connsiteY0" fmla="*/ 34332 h 1363457"/>
                <a:gd name="connsiteX1" fmla="*/ 8003 w 601414"/>
                <a:gd name="connsiteY1" fmla="*/ 550294 h 1363457"/>
                <a:gd name="connsiteX2" fmla="*/ 246111 w 601414"/>
                <a:gd name="connsiteY2" fmla="*/ 1251474 h 1363457"/>
                <a:gd name="connsiteX3" fmla="*/ 576816 w 601414"/>
                <a:gd name="connsiteY3" fmla="*/ 1251474 h 1363457"/>
                <a:gd name="connsiteX4" fmla="*/ 523904 w 601414"/>
                <a:gd name="connsiteY4" fmla="*/ 179860 h 1363457"/>
                <a:gd name="connsiteX5" fmla="*/ 100601 w 601414"/>
                <a:gd name="connsiteY5" fmla="*/ 34332 h 1363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1414" h="1363457">
                  <a:moveTo>
                    <a:pt x="100601" y="34332"/>
                  </a:moveTo>
                  <a:cubicBezTo>
                    <a:pt x="14618" y="96071"/>
                    <a:pt x="-16249" y="347437"/>
                    <a:pt x="8003" y="550294"/>
                  </a:cubicBezTo>
                  <a:cubicBezTo>
                    <a:pt x="32255" y="753151"/>
                    <a:pt x="151309" y="1134611"/>
                    <a:pt x="246111" y="1251474"/>
                  </a:cubicBezTo>
                  <a:cubicBezTo>
                    <a:pt x="340913" y="1368337"/>
                    <a:pt x="530517" y="1430076"/>
                    <a:pt x="576816" y="1251474"/>
                  </a:cubicBezTo>
                  <a:cubicBezTo>
                    <a:pt x="623115" y="1072872"/>
                    <a:pt x="603273" y="380512"/>
                    <a:pt x="523904" y="179860"/>
                  </a:cubicBezTo>
                  <a:cubicBezTo>
                    <a:pt x="444535" y="-20792"/>
                    <a:pt x="186584" y="-27407"/>
                    <a:pt x="100601" y="34332"/>
                  </a:cubicBezTo>
                  <a:close/>
                </a:path>
              </a:pathLst>
            </a:custGeom>
            <a:solidFill>
              <a:srgbClr val="5266FF">
                <a:alpha val="16000"/>
              </a:srgbClr>
            </a:solidFill>
            <a:ln>
              <a:solidFill>
                <a:srgbClr val="000000"/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/>
            <p:cNvSpPr/>
            <p:nvPr/>
          </p:nvSpPr>
          <p:spPr>
            <a:xfrm>
              <a:off x="3701402" y="5500910"/>
              <a:ext cx="134147" cy="112451"/>
            </a:xfrm>
            <a:prstGeom prst="ellipse">
              <a:avLst/>
            </a:prstGeom>
            <a:solidFill>
              <a:srgbClr val="373659">
                <a:alpha val="44000"/>
              </a:srgbClr>
            </a:solidFill>
            <a:ln w="7620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0" name="Group 189"/>
          <p:cNvGrpSpPr/>
          <p:nvPr/>
        </p:nvGrpSpPr>
        <p:grpSpPr>
          <a:xfrm>
            <a:off x="6523954" y="5270113"/>
            <a:ext cx="344463" cy="587818"/>
            <a:chOff x="5749248" y="5065643"/>
            <a:chExt cx="672457" cy="864392"/>
          </a:xfrm>
        </p:grpSpPr>
        <p:sp>
          <p:nvSpPr>
            <p:cNvPr id="191" name="Freeform 190"/>
            <p:cNvSpPr/>
            <p:nvPr/>
          </p:nvSpPr>
          <p:spPr>
            <a:xfrm rot="10800000">
              <a:off x="5749248" y="5065643"/>
              <a:ext cx="672457" cy="864392"/>
            </a:xfrm>
            <a:custGeom>
              <a:avLst/>
              <a:gdLst>
                <a:gd name="connsiteX0" fmla="*/ 100601 w 601414"/>
                <a:gd name="connsiteY0" fmla="*/ 34332 h 1363457"/>
                <a:gd name="connsiteX1" fmla="*/ 8003 w 601414"/>
                <a:gd name="connsiteY1" fmla="*/ 550294 h 1363457"/>
                <a:gd name="connsiteX2" fmla="*/ 246111 w 601414"/>
                <a:gd name="connsiteY2" fmla="*/ 1251474 h 1363457"/>
                <a:gd name="connsiteX3" fmla="*/ 576816 w 601414"/>
                <a:gd name="connsiteY3" fmla="*/ 1251474 h 1363457"/>
                <a:gd name="connsiteX4" fmla="*/ 523904 w 601414"/>
                <a:gd name="connsiteY4" fmla="*/ 179860 h 1363457"/>
                <a:gd name="connsiteX5" fmla="*/ 100601 w 601414"/>
                <a:gd name="connsiteY5" fmla="*/ 34332 h 1363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1414" h="1363457">
                  <a:moveTo>
                    <a:pt x="100601" y="34332"/>
                  </a:moveTo>
                  <a:cubicBezTo>
                    <a:pt x="14618" y="96071"/>
                    <a:pt x="-16249" y="347437"/>
                    <a:pt x="8003" y="550294"/>
                  </a:cubicBezTo>
                  <a:cubicBezTo>
                    <a:pt x="32255" y="753151"/>
                    <a:pt x="151309" y="1134611"/>
                    <a:pt x="246111" y="1251474"/>
                  </a:cubicBezTo>
                  <a:cubicBezTo>
                    <a:pt x="340913" y="1368337"/>
                    <a:pt x="530517" y="1430076"/>
                    <a:pt x="576816" y="1251474"/>
                  </a:cubicBezTo>
                  <a:cubicBezTo>
                    <a:pt x="623115" y="1072872"/>
                    <a:pt x="603273" y="380512"/>
                    <a:pt x="523904" y="179860"/>
                  </a:cubicBezTo>
                  <a:cubicBezTo>
                    <a:pt x="444535" y="-20792"/>
                    <a:pt x="186584" y="-27407"/>
                    <a:pt x="100601" y="34332"/>
                  </a:cubicBezTo>
                  <a:close/>
                </a:path>
              </a:pathLst>
            </a:custGeom>
            <a:solidFill>
              <a:srgbClr val="5266FF">
                <a:alpha val="16000"/>
              </a:srgbClr>
            </a:solidFill>
            <a:ln>
              <a:solidFill>
                <a:srgbClr val="000000"/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/>
            <p:cNvSpPr/>
            <p:nvPr/>
          </p:nvSpPr>
          <p:spPr>
            <a:xfrm>
              <a:off x="5825417" y="5107954"/>
              <a:ext cx="134147" cy="112451"/>
            </a:xfrm>
            <a:prstGeom prst="ellipse">
              <a:avLst/>
            </a:prstGeom>
            <a:solidFill>
              <a:srgbClr val="373659">
                <a:alpha val="44000"/>
              </a:srgbClr>
            </a:solidFill>
            <a:ln w="7620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Oval 192"/>
            <p:cNvSpPr/>
            <p:nvPr/>
          </p:nvSpPr>
          <p:spPr>
            <a:xfrm>
              <a:off x="5959564" y="5720573"/>
              <a:ext cx="134147" cy="112451"/>
            </a:xfrm>
            <a:prstGeom prst="ellipse">
              <a:avLst/>
            </a:prstGeom>
            <a:solidFill>
              <a:srgbClr val="373659">
                <a:alpha val="44000"/>
              </a:srgbClr>
            </a:solidFill>
            <a:ln w="7620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4" name="Straight Connector 193"/>
            <p:cNvCxnSpPr>
              <a:stCxn id="192" idx="4"/>
              <a:endCxn id="193" idx="0"/>
            </p:cNvCxnSpPr>
            <p:nvPr/>
          </p:nvCxnSpPr>
          <p:spPr>
            <a:xfrm>
              <a:off x="5892491" y="5220405"/>
              <a:ext cx="134147" cy="5001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Oval 194"/>
            <p:cNvSpPr/>
            <p:nvPr/>
          </p:nvSpPr>
          <p:spPr>
            <a:xfrm>
              <a:off x="6134086" y="5483603"/>
              <a:ext cx="134147" cy="112451"/>
            </a:xfrm>
            <a:prstGeom prst="ellipse">
              <a:avLst/>
            </a:prstGeom>
            <a:solidFill>
              <a:srgbClr val="373659">
                <a:alpha val="44000"/>
              </a:srgbClr>
            </a:solidFill>
            <a:ln w="7620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6" name="Straight Connector 195"/>
            <p:cNvCxnSpPr>
              <a:stCxn id="192" idx="5"/>
              <a:endCxn id="195" idx="1"/>
            </p:cNvCxnSpPr>
            <p:nvPr/>
          </p:nvCxnSpPr>
          <p:spPr>
            <a:xfrm>
              <a:off x="5939919" y="5203937"/>
              <a:ext cx="213812" cy="29613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7" name="Group 196"/>
          <p:cNvGrpSpPr/>
          <p:nvPr/>
        </p:nvGrpSpPr>
        <p:grpSpPr>
          <a:xfrm rot="2416064">
            <a:off x="3215268" y="5414357"/>
            <a:ext cx="553074" cy="466467"/>
            <a:chOff x="4428117" y="5987554"/>
            <a:chExt cx="587819" cy="636409"/>
          </a:xfrm>
        </p:grpSpPr>
        <p:sp>
          <p:nvSpPr>
            <p:cNvPr id="198" name="Freeform 197"/>
            <p:cNvSpPr/>
            <p:nvPr/>
          </p:nvSpPr>
          <p:spPr>
            <a:xfrm rot="14238617">
              <a:off x="4407405" y="6008266"/>
              <a:ext cx="629244" cy="587819"/>
            </a:xfrm>
            <a:custGeom>
              <a:avLst/>
              <a:gdLst>
                <a:gd name="connsiteX0" fmla="*/ 100601 w 601414"/>
                <a:gd name="connsiteY0" fmla="*/ 34332 h 1363457"/>
                <a:gd name="connsiteX1" fmla="*/ 8003 w 601414"/>
                <a:gd name="connsiteY1" fmla="*/ 550294 h 1363457"/>
                <a:gd name="connsiteX2" fmla="*/ 246111 w 601414"/>
                <a:gd name="connsiteY2" fmla="*/ 1251474 h 1363457"/>
                <a:gd name="connsiteX3" fmla="*/ 576816 w 601414"/>
                <a:gd name="connsiteY3" fmla="*/ 1251474 h 1363457"/>
                <a:gd name="connsiteX4" fmla="*/ 523904 w 601414"/>
                <a:gd name="connsiteY4" fmla="*/ 179860 h 1363457"/>
                <a:gd name="connsiteX5" fmla="*/ 100601 w 601414"/>
                <a:gd name="connsiteY5" fmla="*/ 34332 h 1363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1414" h="1363457">
                  <a:moveTo>
                    <a:pt x="100601" y="34332"/>
                  </a:moveTo>
                  <a:cubicBezTo>
                    <a:pt x="14618" y="96071"/>
                    <a:pt x="-16249" y="347437"/>
                    <a:pt x="8003" y="550294"/>
                  </a:cubicBezTo>
                  <a:cubicBezTo>
                    <a:pt x="32255" y="753151"/>
                    <a:pt x="151309" y="1134611"/>
                    <a:pt x="246111" y="1251474"/>
                  </a:cubicBezTo>
                  <a:cubicBezTo>
                    <a:pt x="340913" y="1368337"/>
                    <a:pt x="530517" y="1430076"/>
                    <a:pt x="576816" y="1251474"/>
                  </a:cubicBezTo>
                  <a:cubicBezTo>
                    <a:pt x="623115" y="1072872"/>
                    <a:pt x="603273" y="380512"/>
                    <a:pt x="523904" y="179860"/>
                  </a:cubicBezTo>
                  <a:cubicBezTo>
                    <a:pt x="444535" y="-20792"/>
                    <a:pt x="186584" y="-27407"/>
                    <a:pt x="100601" y="34332"/>
                  </a:cubicBezTo>
                  <a:close/>
                </a:path>
              </a:pathLst>
            </a:custGeom>
            <a:solidFill>
              <a:srgbClr val="5266FF">
                <a:alpha val="16000"/>
              </a:srgbClr>
            </a:solidFill>
            <a:ln>
              <a:solidFill>
                <a:srgbClr val="000000"/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Oval 198"/>
            <p:cNvSpPr/>
            <p:nvPr/>
          </p:nvSpPr>
          <p:spPr>
            <a:xfrm>
              <a:off x="4540676" y="6130889"/>
              <a:ext cx="68716" cy="76471"/>
            </a:xfrm>
            <a:prstGeom prst="ellipse">
              <a:avLst/>
            </a:prstGeom>
            <a:solidFill>
              <a:srgbClr val="373659">
                <a:alpha val="44000"/>
              </a:srgbClr>
            </a:solidFill>
            <a:ln w="7620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Oval 199"/>
            <p:cNvSpPr/>
            <p:nvPr/>
          </p:nvSpPr>
          <p:spPr>
            <a:xfrm>
              <a:off x="4609392" y="6547492"/>
              <a:ext cx="68716" cy="76471"/>
            </a:xfrm>
            <a:prstGeom prst="ellipse">
              <a:avLst/>
            </a:prstGeom>
            <a:solidFill>
              <a:srgbClr val="373659">
                <a:alpha val="44000"/>
              </a:srgbClr>
            </a:solidFill>
            <a:ln w="7620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1" name="Straight Connector 200"/>
            <p:cNvCxnSpPr>
              <a:stCxn id="199" idx="4"/>
              <a:endCxn id="200" idx="0"/>
            </p:cNvCxnSpPr>
            <p:nvPr/>
          </p:nvCxnSpPr>
          <p:spPr>
            <a:xfrm>
              <a:off x="4575035" y="6207360"/>
              <a:ext cx="68716" cy="3401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Oval 201"/>
            <p:cNvSpPr/>
            <p:nvPr/>
          </p:nvSpPr>
          <p:spPr>
            <a:xfrm>
              <a:off x="4698790" y="6386344"/>
              <a:ext cx="68716" cy="76471"/>
            </a:xfrm>
            <a:prstGeom prst="ellipse">
              <a:avLst/>
            </a:prstGeom>
            <a:solidFill>
              <a:srgbClr val="373659">
                <a:alpha val="44000"/>
              </a:srgbClr>
            </a:solidFill>
            <a:ln w="7620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3" name="Straight Connector 202"/>
            <p:cNvCxnSpPr>
              <a:stCxn id="199" idx="5"/>
              <a:endCxn id="202" idx="1"/>
            </p:cNvCxnSpPr>
            <p:nvPr/>
          </p:nvCxnSpPr>
          <p:spPr>
            <a:xfrm>
              <a:off x="4599329" y="6196161"/>
              <a:ext cx="109524" cy="2013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Oval 203"/>
            <p:cNvSpPr/>
            <p:nvPr/>
          </p:nvSpPr>
          <p:spPr>
            <a:xfrm>
              <a:off x="4851190" y="6225704"/>
              <a:ext cx="68716" cy="76471"/>
            </a:xfrm>
            <a:prstGeom prst="ellipse">
              <a:avLst/>
            </a:prstGeom>
            <a:solidFill>
              <a:srgbClr val="373659">
                <a:alpha val="44000"/>
              </a:srgbClr>
            </a:solidFill>
            <a:ln w="7620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5" name="Straight Connector 204"/>
            <p:cNvCxnSpPr>
              <a:stCxn id="199" idx="6"/>
              <a:endCxn id="204" idx="2"/>
            </p:cNvCxnSpPr>
            <p:nvPr/>
          </p:nvCxnSpPr>
          <p:spPr>
            <a:xfrm>
              <a:off x="4609392" y="6169125"/>
              <a:ext cx="241798" cy="948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6" name="Straight Connector 205"/>
          <p:cNvCxnSpPr/>
          <p:nvPr/>
        </p:nvCxnSpPr>
        <p:spPr>
          <a:xfrm flipH="1">
            <a:off x="4746289" y="5630812"/>
            <a:ext cx="668523" cy="0"/>
          </a:xfrm>
          <a:prstGeom prst="line">
            <a:avLst/>
          </a:prstGeom>
          <a:solidFill>
            <a:schemeClr val="tx1"/>
          </a:solidFill>
          <a:ln w="5715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7" name="TextBox 206"/>
          <p:cNvSpPr txBox="1"/>
          <p:nvPr/>
        </p:nvSpPr>
        <p:spPr>
          <a:xfrm>
            <a:off x="1641273" y="5247472"/>
            <a:ext cx="709053" cy="477054"/>
          </a:xfrm>
          <a:prstGeom prst="rect">
            <a:avLst/>
          </a:prstGeom>
          <a:solidFill>
            <a:srgbClr val="373659">
              <a:alpha val="8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 smtClean="0">
                <a:solidFill>
                  <a:schemeClr val="bg1"/>
                </a:solidFill>
                <a:latin typeface="Gill Sans Light"/>
                <a:cs typeface="Gill Sans Light"/>
              </a:rPr>
              <a:t>SU</a:t>
            </a:r>
          </a:p>
        </p:txBody>
      </p:sp>
      <p:sp>
        <p:nvSpPr>
          <p:cNvPr id="208" name="TextBox 207"/>
          <p:cNvSpPr txBox="1"/>
          <p:nvPr/>
        </p:nvSpPr>
        <p:spPr>
          <a:xfrm>
            <a:off x="3088983" y="5247472"/>
            <a:ext cx="709053" cy="477054"/>
          </a:xfrm>
          <a:prstGeom prst="rect">
            <a:avLst/>
          </a:prstGeom>
          <a:solidFill>
            <a:srgbClr val="373659">
              <a:alpha val="8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 smtClean="0">
                <a:solidFill>
                  <a:schemeClr val="bg1"/>
                </a:solidFill>
                <a:latin typeface="Gill Sans Light"/>
                <a:cs typeface="Gill Sans Light"/>
              </a:rPr>
              <a:t>SU</a:t>
            </a:r>
          </a:p>
        </p:txBody>
      </p:sp>
      <p:sp>
        <p:nvSpPr>
          <p:cNvPr id="209" name="TextBox 208"/>
          <p:cNvSpPr txBox="1"/>
          <p:nvPr/>
        </p:nvSpPr>
        <p:spPr>
          <a:xfrm>
            <a:off x="6425658" y="5247472"/>
            <a:ext cx="709053" cy="477054"/>
          </a:xfrm>
          <a:prstGeom prst="rect">
            <a:avLst/>
          </a:prstGeom>
          <a:solidFill>
            <a:srgbClr val="373659">
              <a:alpha val="8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 smtClean="0">
                <a:solidFill>
                  <a:schemeClr val="bg1"/>
                </a:solidFill>
                <a:latin typeface="Gill Sans Light"/>
                <a:cs typeface="Gill Sans Light"/>
              </a:rPr>
              <a:t>SU</a:t>
            </a:r>
          </a:p>
        </p:txBody>
      </p:sp>
      <p:sp>
        <p:nvSpPr>
          <p:cNvPr id="210" name="Down Arrow 209"/>
          <p:cNvSpPr/>
          <p:nvPr/>
        </p:nvSpPr>
        <p:spPr>
          <a:xfrm>
            <a:off x="3905806" y="4440893"/>
            <a:ext cx="1069080" cy="354043"/>
          </a:xfrm>
          <a:prstGeom prst="downArrow">
            <a:avLst/>
          </a:prstGeom>
          <a:solidFill>
            <a:srgbClr val="CA27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3" name="TextBox 212"/>
          <p:cNvSpPr txBox="1"/>
          <p:nvPr/>
        </p:nvSpPr>
        <p:spPr>
          <a:xfrm>
            <a:off x="2824253" y="1595449"/>
            <a:ext cx="779505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00" dirty="0" smtClean="0">
                <a:solidFill>
                  <a:schemeClr val="bg1"/>
                </a:solidFill>
                <a:latin typeface="Gill Sans Light"/>
                <a:cs typeface="Gill Sans Light"/>
              </a:rPr>
              <a:t>sample</a:t>
            </a:r>
            <a:endParaRPr lang="en-US" sz="1700" dirty="0">
              <a:solidFill>
                <a:schemeClr val="bg1"/>
              </a:solidFill>
              <a:latin typeface="Gill Sans Light"/>
              <a:cs typeface="Gill Sans Light"/>
            </a:endParaRPr>
          </a:p>
        </p:txBody>
      </p:sp>
      <p:sp>
        <p:nvSpPr>
          <p:cNvPr id="214" name="TextBox 213"/>
          <p:cNvSpPr txBox="1"/>
          <p:nvPr/>
        </p:nvSpPr>
        <p:spPr>
          <a:xfrm>
            <a:off x="5139333" y="1559311"/>
            <a:ext cx="580871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00" dirty="0" smtClean="0">
                <a:solidFill>
                  <a:schemeClr val="bg1"/>
                </a:solidFill>
                <a:latin typeface="Gill Sans Light"/>
                <a:cs typeface="Gill Sans Light"/>
              </a:rPr>
              <a:t>C.C.</a:t>
            </a:r>
            <a:endParaRPr lang="en-US" sz="1700" dirty="0">
              <a:solidFill>
                <a:schemeClr val="bg1"/>
              </a:solidFill>
              <a:latin typeface="Gill Sans Light"/>
              <a:cs typeface="Gill Sans Light"/>
            </a:endParaRPr>
          </a:p>
        </p:txBody>
      </p:sp>
      <p:sp>
        <p:nvSpPr>
          <p:cNvPr id="215" name="TextBox 214"/>
          <p:cNvSpPr txBox="1"/>
          <p:nvPr/>
        </p:nvSpPr>
        <p:spPr>
          <a:xfrm>
            <a:off x="102953" y="3342149"/>
            <a:ext cx="933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Gill Sans Light"/>
                <a:cs typeface="Gill Sans Light"/>
              </a:rPr>
              <a:t>Phase 1I</a:t>
            </a: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216" name="TextBox 215"/>
          <p:cNvSpPr txBox="1"/>
          <p:nvPr/>
        </p:nvSpPr>
        <p:spPr>
          <a:xfrm>
            <a:off x="136654" y="5238299"/>
            <a:ext cx="914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Gill Sans Light"/>
                <a:cs typeface="Gill Sans Light"/>
              </a:rPr>
              <a:t>Phase III</a:t>
            </a: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126960" y="1363623"/>
            <a:ext cx="885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Gill Sans Light"/>
                <a:cs typeface="Gill Sans Light"/>
              </a:rPr>
              <a:t>Phase 1</a:t>
            </a:r>
            <a:endParaRPr lang="en-US" dirty="0">
              <a:latin typeface="Gill Sans Light"/>
              <a:cs typeface="Gill Sans Light"/>
            </a:endParaRPr>
          </a:p>
        </p:txBody>
      </p:sp>
      <p:pic>
        <p:nvPicPr>
          <p:cNvPr id="158" name="Picture 157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64440" y="27203"/>
            <a:ext cx="2215120" cy="593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023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2953" y="666077"/>
            <a:ext cx="7610853" cy="5623195"/>
            <a:chOff x="102953" y="666077"/>
            <a:chExt cx="7610853" cy="5623195"/>
          </a:xfrm>
        </p:grpSpPr>
        <p:sp>
          <p:nvSpPr>
            <p:cNvPr id="19" name="Rectangle 18"/>
            <p:cNvSpPr/>
            <p:nvPr/>
          </p:nvSpPr>
          <p:spPr>
            <a:xfrm>
              <a:off x="1166885" y="666077"/>
              <a:ext cx="6546921" cy="19319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3888728" y="3044754"/>
              <a:ext cx="1096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Gill Sans Light"/>
                  <a:cs typeface="Gill Sans Light"/>
                </a:rPr>
                <a:t>Allocation</a:t>
              </a:r>
              <a:endParaRPr lang="en-US" dirty="0">
                <a:latin typeface="Gill Sans Light"/>
                <a:cs typeface="Gill Sans Light"/>
              </a:endParaRPr>
            </a:p>
          </p:txBody>
        </p:sp>
        <p:sp>
          <p:nvSpPr>
            <p:cNvPr id="170" name="Freeform 169"/>
            <p:cNvSpPr/>
            <p:nvPr/>
          </p:nvSpPr>
          <p:spPr>
            <a:xfrm>
              <a:off x="6571055" y="1973869"/>
              <a:ext cx="418258" cy="392829"/>
            </a:xfrm>
            <a:custGeom>
              <a:avLst/>
              <a:gdLst>
                <a:gd name="connsiteX0" fmla="*/ 10893 w 484691"/>
                <a:gd name="connsiteY0" fmla="*/ 199456 h 536235"/>
                <a:gd name="connsiteX1" fmla="*/ 249001 w 484691"/>
                <a:gd name="connsiteY1" fmla="*/ 1009 h 536235"/>
                <a:gd name="connsiteX2" fmla="*/ 460652 w 484691"/>
                <a:gd name="connsiteY2" fmla="*/ 133307 h 536235"/>
                <a:gd name="connsiteX3" fmla="*/ 460652 w 484691"/>
                <a:gd name="connsiteY3" fmla="*/ 371444 h 536235"/>
                <a:gd name="connsiteX4" fmla="*/ 288686 w 484691"/>
                <a:gd name="connsiteY4" fmla="*/ 530202 h 536235"/>
                <a:gd name="connsiteX5" fmla="*/ 143175 w 484691"/>
                <a:gd name="connsiteY5" fmla="*/ 477282 h 536235"/>
                <a:gd name="connsiteX6" fmla="*/ 50578 w 484691"/>
                <a:gd name="connsiteY6" fmla="*/ 239146 h 536235"/>
                <a:gd name="connsiteX7" fmla="*/ 10893 w 484691"/>
                <a:gd name="connsiteY7" fmla="*/ 199456 h 536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4691" h="536235">
                  <a:moveTo>
                    <a:pt x="10893" y="199456"/>
                  </a:moveTo>
                  <a:cubicBezTo>
                    <a:pt x="43963" y="159767"/>
                    <a:pt x="174041" y="12034"/>
                    <a:pt x="249001" y="1009"/>
                  </a:cubicBezTo>
                  <a:cubicBezTo>
                    <a:pt x="323961" y="-10016"/>
                    <a:pt x="425377" y="71568"/>
                    <a:pt x="460652" y="133307"/>
                  </a:cubicBezTo>
                  <a:cubicBezTo>
                    <a:pt x="495927" y="195046"/>
                    <a:pt x="489313" y="305295"/>
                    <a:pt x="460652" y="371444"/>
                  </a:cubicBezTo>
                  <a:cubicBezTo>
                    <a:pt x="431991" y="437593"/>
                    <a:pt x="341599" y="512562"/>
                    <a:pt x="288686" y="530202"/>
                  </a:cubicBezTo>
                  <a:cubicBezTo>
                    <a:pt x="235773" y="547842"/>
                    <a:pt x="182860" y="525791"/>
                    <a:pt x="143175" y="477282"/>
                  </a:cubicBezTo>
                  <a:cubicBezTo>
                    <a:pt x="103490" y="428773"/>
                    <a:pt x="72625" y="289860"/>
                    <a:pt x="50578" y="239146"/>
                  </a:cubicBezTo>
                  <a:cubicBezTo>
                    <a:pt x="28531" y="188432"/>
                    <a:pt x="-22177" y="239145"/>
                    <a:pt x="10893" y="199456"/>
                  </a:cubicBezTo>
                  <a:close/>
                </a:path>
              </a:pathLst>
            </a:custGeom>
            <a:solidFill>
              <a:srgbClr val="5266FF">
                <a:alpha val="17000"/>
              </a:srgbClr>
            </a:solidFill>
            <a:ln>
              <a:solidFill>
                <a:srgbClr val="000000"/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Freeform 168"/>
            <p:cNvSpPr/>
            <p:nvPr/>
          </p:nvSpPr>
          <p:spPr>
            <a:xfrm rot="10800000">
              <a:off x="7019314" y="1332376"/>
              <a:ext cx="518983" cy="998827"/>
            </a:xfrm>
            <a:custGeom>
              <a:avLst/>
              <a:gdLst>
                <a:gd name="connsiteX0" fmla="*/ 100601 w 601414"/>
                <a:gd name="connsiteY0" fmla="*/ 34332 h 1363457"/>
                <a:gd name="connsiteX1" fmla="*/ 8003 w 601414"/>
                <a:gd name="connsiteY1" fmla="*/ 550294 h 1363457"/>
                <a:gd name="connsiteX2" fmla="*/ 246111 w 601414"/>
                <a:gd name="connsiteY2" fmla="*/ 1251474 h 1363457"/>
                <a:gd name="connsiteX3" fmla="*/ 576816 w 601414"/>
                <a:gd name="connsiteY3" fmla="*/ 1251474 h 1363457"/>
                <a:gd name="connsiteX4" fmla="*/ 523904 w 601414"/>
                <a:gd name="connsiteY4" fmla="*/ 179860 h 1363457"/>
                <a:gd name="connsiteX5" fmla="*/ 100601 w 601414"/>
                <a:gd name="connsiteY5" fmla="*/ 34332 h 1363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1414" h="1363457">
                  <a:moveTo>
                    <a:pt x="100601" y="34332"/>
                  </a:moveTo>
                  <a:cubicBezTo>
                    <a:pt x="14618" y="96071"/>
                    <a:pt x="-16249" y="347437"/>
                    <a:pt x="8003" y="550294"/>
                  </a:cubicBezTo>
                  <a:cubicBezTo>
                    <a:pt x="32255" y="753151"/>
                    <a:pt x="151309" y="1134611"/>
                    <a:pt x="246111" y="1251474"/>
                  </a:cubicBezTo>
                  <a:cubicBezTo>
                    <a:pt x="340913" y="1368337"/>
                    <a:pt x="530517" y="1430076"/>
                    <a:pt x="576816" y="1251474"/>
                  </a:cubicBezTo>
                  <a:cubicBezTo>
                    <a:pt x="623115" y="1072872"/>
                    <a:pt x="603273" y="380512"/>
                    <a:pt x="523904" y="179860"/>
                  </a:cubicBezTo>
                  <a:cubicBezTo>
                    <a:pt x="444535" y="-20792"/>
                    <a:pt x="186584" y="-27407"/>
                    <a:pt x="100601" y="34332"/>
                  </a:cubicBezTo>
                  <a:close/>
                </a:path>
              </a:pathLst>
            </a:custGeom>
            <a:solidFill>
              <a:srgbClr val="5266FF">
                <a:alpha val="16000"/>
              </a:srgbClr>
            </a:solidFill>
            <a:ln>
              <a:solidFill>
                <a:srgbClr val="000000"/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1398607" y="1455541"/>
              <a:ext cx="1254851" cy="854684"/>
              <a:chOff x="4038499" y="1979074"/>
              <a:chExt cx="1330052" cy="1091066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4143503" y="1989015"/>
                <a:ext cx="142186" cy="143552"/>
              </a:xfrm>
              <a:prstGeom prst="ellipse">
                <a:avLst/>
              </a:prstGeom>
              <a:solidFill>
                <a:srgbClr val="373659">
                  <a:alpha val="44000"/>
                </a:srgbClr>
              </a:solidFill>
              <a:ln w="76200" cmpd="sng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5084179" y="1979074"/>
                <a:ext cx="142186" cy="143552"/>
              </a:xfrm>
              <a:prstGeom prst="ellipse">
                <a:avLst/>
              </a:prstGeom>
              <a:solidFill>
                <a:srgbClr val="373659">
                  <a:alpha val="44000"/>
                </a:srgbClr>
              </a:solidFill>
              <a:ln w="76200" cmpd="sng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4038499" y="2761126"/>
                <a:ext cx="142186" cy="143552"/>
              </a:xfrm>
              <a:prstGeom prst="ellipse">
                <a:avLst/>
              </a:prstGeom>
              <a:solidFill>
                <a:srgbClr val="373659">
                  <a:alpha val="44000"/>
                </a:srgbClr>
              </a:solidFill>
              <a:ln w="76200" cmpd="sng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4309881" y="2452100"/>
                <a:ext cx="142186" cy="143552"/>
              </a:xfrm>
              <a:prstGeom prst="ellipse">
                <a:avLst/>
              </a:prstGeom>
              <a:solidFill>
                <a:srgbClr val="373659">
                  <a:alpha val="44000"/>
                </a:srgbClr>
              </a:solidFill>
              <a:ln w="76200" cmpd="sng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4661582" y="2926588"/>
                <a:ext cx="142186" cy="143552"/>
              </a:xfrm>
              <a:prstGeom prst="ellipse">
                <a:avLst/>
              </a:prstGeom>
              <a:solidFill>
                <a:srgbClr val="373659">
                  <a:alpha val="44000"/>
                </a:srgbClr>
              </a:solidFill>
              <a:ln w="76200" cmpd="sng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4895289" y="2455063"/>
                <a:ext cx="142186" cy="143552"/>
              </a:xfrm>
              <a:prstGeom prst="ellipse">
                <a:avLst/>
              </a:prstGeom>
              <a:solidFill>
                <a:srgbClr val="373659">
                  <a:alpha val="44000"/>
                </a:srgbClr>
              </a:solidFill>
              <a:ln w="76200" cmpd="sng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5226365" y="2761126"/>
                <a:ext cx="142186" cy="143552"/>
              </a:xfrm>
              <a:prstGeom prst="ellipse">
                <a:avLst/>
              </a:prstGeom>
              <a:solidFill>
                <a:srgbClr val="373659">
                  <a:alpha val="44000"/>
                </a:srgbClr>
              </a:solidFill>
              <a:ln w="76200" cmpd="sng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4635405" y="1979074"/>
                <a:ext cx="142186" cy="143552"/>
              </a:xfrm>
              <a:prstGeom prst="ellipse">
                <a:avLst/>
              </a:prstGeom>
              <a:solidFill>
                <a:srgbClr val="373659">
                  <a:alpha val="44000"/>
                </a:srgbClr>
              </a:solidFill>
              <a:ln w="76200" cmpd="sng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5" name="Straight Connector 44"/>
              <p:cNvCxnSpPr>
                <a:stCxn id="30" idx="4"/>
                <a:endCxn id="33" idx="0"/>
              </p:cNvCxnSpPr>
              <p:nvPr/>
            </p:nvCxnSpPr>
            <p:spPr>
              <a:xfrm flipH="1">
                <a:off x="4109592" y="2132567"/>
                <a:ext cx="105004" cy="6285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>
                <a:stCxn id="44" idx="2"/>
                <a:endCxn id="30" idx="6"/>
              </p:cNvCxnSpPr>
              <p:nvPr/>
            </p:nvCxnSpPr>
            <p:spPr>
              <a:xfrm flipH="1">
                <a:off x="4285689" y="2050850"/>
                <a:ext cx="349716" cy="994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>
                <a:stCxn id="44" idx="3"/>
                <a:endCxn id="34" idx="0"/>
              </p:cNvCxnSpPr>
              <p:nvPr/>
            </p:nvCxnSpPr>
            <p:spPr>
              <a:xfrm flipH="1">
                <a:off x="4380974" y="2101603"/>
                <a:ext cx="275254" cy="35049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>
                <a:stCxn id="38" idx="1"/>
                <a:endCxn id="34" idx="5"/>
              </p:cNvCxnSpPr>
              <p:nvPr/>
            </p:nvCxnSpPr>
            <p:spPr>
              <a:xfrm flipH="1" flipV="1">
                <a:off x="4431244" y="2574629"/>
                <a:ext cx="251161" cy="37298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>
                <a:stCxn id="38" idx="7"/>
                <a:endCxn id="39" idx="3"/>
              </p:cNvCxnSpPr>
              <p:nvPr/>
            </p:nvCxnSpPr>
            <p:spPr>
              <a:xfrm flipV="1">
                <a:off x="4782945" y="2577592"/>
                <a:ext cx="133167" cy="3700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>
                <a:stCxn id="44" idx="4"/>
                <a:endCxn id="39" idx="1"/>
              </p:cNvCxnSpPr>
              <p:nvPr/>
            </p:nvCxnSpPr>
            <p:spPr>
              <a:xfrm>
                <a:off x="4706498" y="2122626"/>
                <a:ext cx="209614" cy="35346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>
                <a:stCxn id="32" idx="4"/>
                <a:endCxn id="42" idx="1"/>
              </p:cNvCxnSpPr>
              <p:nvPr/>
            </p:nvCxnSpPr>
            <p:spPr>
              <a:xfrm>
                <a:off x="5155272" y="2122626"/>
                <a:ext cx="91916" cy="6595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>
                <a:stCxn id="39" idx="6"/>
                <a:endCxn id="32" idx="3"/>
              </p:cNvCxnSpPr>
              <p:nvPr/>
            </p:nvCxnSpPr>
            <p:spPr>
              <a:xfrm flipV="1">
                <a:off x="5037475" y="2101603"/>
                <a:ext cx="67527" cy="4252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>
                <a:stCxn id="34" idx="5"/>
                <a:endCxn id="42" idx="2"/>
              </p:cNvCxnSpPr>
              <p:nvPr/>
            </p:nvCxnSpPr>
            <p:spPr>
              <a:xfrm>
                <a:off x="4431244" y="2574629"/>
                <a:ext cx="795121" cy="25827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>
                <a:stCxn id="33" idx="7"/>
                <a:endCxn id="39" idx="3"/>
              </p:cNvCxnSpPr>
              <p:nvPr/>
            </p:nvCxnSpPr>
            <p:spPr>
              <a:xfrm flipV="1">
                <a:off x="4159862" y="2577592"/>
                <a:ext cx="756250" cy="20455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>
                <a:stCxn id="30" idx="5"/>
                <a:endCxn id="39" idx="1"/>
              </p:cNvCxnSpPr>
              <p:nvPr/>
            </p:nvCxnSpPr>
            <p:spPr>
              <a:xfrm>
                <a:off x="4264866" y="2111544"/>
                <a:ext cx="651246" cy="3645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68" name="Picture 67" descr="latex-image-1.pdf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449813" y="1298492"/>
              <a:ext cx="108103" cy="106828"/>
            </a:xfrm>
            <a:prstGeom prst="rect">
              <a:avLst/>
            </a:prstGeom>
          </p:spPr>
        </p:pic>
        <p:pic>
          <p:nvPicPr>
            <p:cNvPr id="69" name="Picture 68" descr="latex-image-1.pdf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961765" y="1282782"/>
              <a:ext cx="108103" cy="106828"/>
            </a:xfrm>
            <a:prstGeom prst="rect">
              <a:avLst/>
            </a:prstGeom>
          </p:spPr>
        </p:pic>
        <p:pic>
          <p:nvPicPr>
            <p:cNvPr id="70" name="Picture 69" descr="latex-image-1.pdf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538957" y="2245597"/>
              <a:ext cx="123014" cy="106828"/>
            </a:xfrm>
            <a:prstGeom prst="rect">
              <a:avLst/>
            </a:prstGeom>
          </p:spPr>
        </p:pic>
        <p:sp>
          <p:nvSpPr>
            <p:cNvPr id="71" name="Down Arrow 70"/>
            <p:cNvSpPr/>
            <p:nvPr/>
          </p:nvSpPr>
          <p:spPr>
            <a:xfrm rot="16200000">
              <a:off x="2698067" y="1453686"/>
              <a:ext cx="1069080" cy="680912"/>
            </a:xfrm>
            <a:prstGeom prst="downArrow">
              <a:avLst/>
            </a:prstGeom>
            <a:solidFill>
              <a:srgbClr val="CA275B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0" rev="16200000"/>
                </a:camera>
                <a:lightRig rig="threePt" dir="t"/>
              </a:scene3d>
            </a:bodyPr>
            <a:lstStyle/>
            <a:p>
              <a:pPr algn="ctr"/>
              <a:endParaRPr lang="en-US" dirty="0"/>
            </a:p>
          </p:txBody>
        </p:sp>
        <p:pic>
          <p:nvPicPr>
            <p:cNvPr id="3" name="Picture 2" descr="latex-image-1.pdf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439616" y="1009615"/>
              <a:ext cx="1260502" cy="176044"/>
            </a:xfrm>
            <a:prstGeom prst="rect">
              <a:avLst/>
            </a:prstGeom>
          </p:spPr>
        </p:pic>
        <p:grpSp>
          <p:nvGrpSpPr>
            <p:cNvPr id="72" name="Group 71"/>
            <p:cNvGrpSpPr/>
            <p:nvPr/>
          </p:nvGrpSpPr>
          <p:grpSpPr>
            <a:xfrm>
              <a:off x="3690338" y="1428051"/>
              <a:ext cx="1155784" cy="854684"/>
              <a:chOff x="4143503" y="1979074"/>
              <a:chExt cx="1225048" cy="1091066"/>
            </a:xfrm>
          </p:grpSpPr>
          <p:sp>
            <p:nvSpPr>
              <p:cNvPr id="73" name="Oval 72"/>
              <p:cNvSpPr/>
              <p:nvPr/>
            </p:nvSpPr>
            <p:spPr>
              <a:xfrm>
                <a:off x="4143503" y="1989015"/>
                <a:ext cx="142186" cy="143552"/>
              </a:xfrm>
              <a:prstGeom prst="ellipse">
                <a:avLst/>
              </a:prstGeom>
              <a:solidFill>
                <a:srgbClr val="373659">
                  <a:alpha val="44000"/>
                </a:srgbClr>
              </a:solidFill>
              <a:ln w="76200" cmpd="sng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5084179" y="1979074"/>
                <a:ext cx="142186" cy="143552"/>
              </a:xfrm>
              <a:prstGeom prst="ellipse">
                <a:avLst/>
              </a:prstGeom>
              <a:solidFill>
                <a:srgbClr val="373659">
                  <a:alpha val="44000"/>
                </a:srgbClr>
              </a:solidFill>
              <a:ln w="76200" cmpd="sng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4661582" y="2926588"/>
                <a:ext cx="142186" cy="143552"/>
              </a:xfrm>
              <a:prstGeom prst="ellipse">
                <a:avLst/>
              </a:prstGeom>
              <a:solidFill>
                <a:srgbClr val="373659">
                  <a:alpha val="44000"/>
                </a:srgbClr>
              </a:solidFill>
              <a:ln w="76200" cmpd="sng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5226365" y="2761126"/>
                <a:ext cx="142186" cy="143552"/>
              </a:xfrm>
              <a:prstGeom prst="ellipse">
                <a:avLst/>
              </a:prstGeom>
              <a:solidFill>
                <a:srgbClr val="373659">
                  <a:alpha val="44000"/>
                </a:srgbClr>
              </a:solidFill>
              <a:ln w="76200" cmpd="sng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4635405" y="1979074"/>
                <a:ext cx="142186" cy="143552"/>
              </a:xfrm>
              <a:prstGeom prst="ellipse">
                <a:avLst/>
              </a:prstGeom>
              <a:solidFill>
                <a:srgbClr val="373659">
                  <a:alpha val="44000"/>
                </a:srgbClr>
              </a:solidFill>
              <a:ln w="76200" cmpd="sng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3" name="Straight Connector 82"/>
              <p:cNvCxnSpPr>
                <a:stCxn id="81" idx="2"/>
                <a:endCxn id="73" idx="6"/>
              </p:cNvCxnSpPr>
              <p:nvPr/>
            </p:nvCxnSpPr>
            <p:spPr>
              <a:xfrm flipH="1">
                <a:off x="4285689" y="2050850"/>
                <a:ext cx="349716" cy="994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>
                <a:stCxn id="74" idx="4"/>
                <a:endCxn id="80" idx="1"/>
              </p:cNvCxnSpPr>
              <p:nvPr/>
            </p:nvCxnSpPr>
            <p:spPr>
              <a:xfrm>
                <a:off x="5155272" y="2122626"/>
                <a:ext cx="91916" cy="6595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93" name="Picture 92" descr="latex-image-1.pdf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642477" y="1271001"/>
              <a:ext cx="108103" cy="106828"/>
            </a:xfrm>
            <a:prstGeom prst="rect">
              <a:avLst/>
            </a:prstGeom>
          </p:spPr>
        </p:pic>
        <p:pic>
          <p:nvPicPr>
            <p:cNvPr id="94" name="Picture 93" descr="latex-image-1.pdf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154428" y="1255292"/>
              <a:ext cx="108103" cy="106828"/>
            </a:xfrm>
            <a:prstGeom prst="rect">
              <a:avLst/>
            </a:prstGeom>
          </p:spPr>
        </p:pic>
        <p:pic>
          <p:nvPicPr>
            <p:cNvPr id="95" name="Picture 94" descr="latex-image-1.pdf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731621" y="2218107"/>
              <a:ext cx="123014" cy="106828"/>
            </a:xfrm>
            <a:prstGeom prst="rect">
              <a:avLst/>
            </a:prstGeom>
          </p:spPr>
        </p:pic>
        <p:sp>
          <p:nvSpPr>
            <p:cNvPr id="128" name="Freeform 127"/>
            <p:cNvSpPr/>
            <p:nvPr/>
          </p:nvSpPr>
          <p:spPr>
            <a:xfrm rot="15705280">
              <a:off x="6299795" y="702823"/>
              <a:ext cx="595288" cy="1211862"/>
            </a:xfrm>
            <a:custGeom>
              <a:avLst/>
              <a:gdLst>
                <a:gd name="connsiteX0" fmla="*/ 100601 w 601414"/>
                <a:gd name="connsiteY0" fmla="*/ 34332 h 1363457"/>
                <a:gd name="connsiteX1" fmla="*/ 8003 w 601414"/>
                <a:gd name="connsiteY1" fmla="*/ 550294 h 1363457"/>
                <a:gd name="connsiteX2" fmla="*/ 246111 w 601414"/>
                <a:gd name="connsiteY2" fmla="*/ 1251474 h 1363457"/>
                <a:gd name="connsiteX3" fmla="*/ 576816 w 601414"/>
                <a:gd name="connsiteY3" fmla="*/ 1251474 h 1363457"/>
                <a:gd name="connsiteX4" fmla="*/ 523904 w 601414"/>
                <a:gd name="connsiteY4" fmla="*/ 179860 h 1363457"/>
                <a:gd name="connsiteX5" fmla="*/ 100601 w 601414"/>
                <a:gd name="connsiteY5" fmla="*/ 34332 h 1363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1414" h="1363457">
                  <a:moveTo>
                    <a:pt x="100601" y="34332"/>
                  </a:moveTo>
                  <a:cubicBezTo>
                    <a:pt x="14618" y="96071"/>
                    <a:pt x="-16249" y="347437"/>
                    <a:pt x="8003" y="550294"/>
                  </a:cubicBezTo>
                  <a:cubicBezTo>
                    <a:pt x="32255" y="753151"/>
                    <a:pt x="151309" y="1134611"/>
                    <a:pt x="246111" y="1251474"/>
                  </a:cubicBezTo>
                  <a:cubicBezTo>
                    <a:pt x="340913" y="1368337"/>
                    <a:pt x="530517" y="1430076"/>
                    <a:pt x="576816" y="1251474"/>
                  </a:cubicBezTo>
                  <a:cubicBezTo>
                    <a:pt x="623115" y="1072872"/>
                    <a:pt x="603273" y="380512"/>
                    <a:pt x="523904" y="179860"/>
                  </a:cubicBezTo>
                  <a:cubicBezTo>
                    <a:pt x="444535" y="-20792"/>
                    <a:pt x="186584" y="-27407"/>
                    <a:pt x="100601" y="34332"/>
                  </a:cubicBezTo>
                  <a:close/>
                </a:path>
              </a:pathLst>
            </a:custGeom>
            <a:solidFill>
              <a:srgbClr val="5266FF">
                <a:alpha val="10000"/>
              </a:srgbClr>
            </a:solidFill>
            <a:ln>
              <a:solidFill>
                <a:srgbClr val="000000"/>
              </a:solidFill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Down Arrow 156"/>
            <p:cNvSpPr/>
            <p:nvPr/>
          </p:nvSpPr>
          <p:spPr>
            <a:xfrm rot="16200000">
              <a:off x="4936818" y="1424311"/>
              <a:ext cx="1069080" cy="680912"/>
            </a:xfrm>
            <a:prstGeom prst="downArrow">
              <a:avLst/>
            </a:prstGeom>
            <a:solidFill>
              <a:srgbClr val="CA275B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0" rev="16200000"/>
                </a:camera>
                <a:lightRig rig="threePt" dir="t"/>
              </a:scene3d>
            </a:bodyPr>
            <a:lstStyle/>
            <a:p>
              <a:pPr algn="ctr"/>
              <a:endParaRPr lang="en-US" dirty="0"/>
            </a:p>
          </p:txBody>
        </p:sp>
        <p:sp>
          <p:nvSpPr>
            <p:cNvPr id="159" name="Oval 158"/>
            <p:cNvSpPr/>
            <p:nvPr/>
          </p:nvSpPr>
          <p:spPr>
            <a:xfrm>
              <a:off x="6207991" y="1382473"/>
              <a:ext cx="134147" cy="112451"/>
            </a:xfrm>
            <a:prstGeom prst="ellipse">
              <a:avLst/>
            </a:prstGeom>
            <a:solidFill>
              <a:srgbClr val="373659">
                <a:alpha val="44000"/>
              </a:srgbClr>
            </a:solidFill>
            <a:ln w="7620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/>
            <p:cNvSpPr/>
            <p:nvPr/>
          </p:nvSpPr>
          <p:spPr>
            <a:xfrm>
              <a:off x="7095481" y="1374686"/>
              <a:ext cx="134147" cy="112451"/>
            </a:xfrm>
            <a:prstGeom prst="ellipse">
              <a:avLst/>
            </a:prstGeom>
            <a:solidFill>
              <a:srgbClr val="373659">
                <a:alpha val="44000"/>
              </a:srgbClr>
            </a:solidFill>
            <a:ln w="7620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/>
            <p:cNvSpPr/>
            <p:nvPr/>
          </p:nvSpPr>
          <p:spPr>
            <a:xfrm>
              <a:off x="6696778" y="2116919"/>
              <a:ext cx="134147" cy="112451"/>
            </a:xfrm>
            <a:prstGeom prst="ellipse">
              <a:avLst/>
            </a:prstGeom>
            <a:solidFill>
              <a:srgbClr val="373659">
                <a:alpha val="44000"/>
              </a:srgbClr>
            </a:solidFill>
            <a:ln w="7620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/>
            <p:cNvSpPr/>
            <p:nvPr/>
          </p:nvSpPr>
          <p:spPr>
            <a:xfrm>
              <a:off x="7229628" y="1987305"/>
              <a:ext cx="134147" cy="112451"/>
            </a:xfrm>
            <a:prstGeom prst="ellipse">
              <a:avLst/>
            </a:prstGeom>
            <a:solidFill>
              <a:srgbClr val="373659">
                <a:alpha val="44000"/>
              </a:srgbClr>
            </a:solidFill>
            <a:ln w="7620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/>
            <p:cNvSpPr/>
            <p:nvPr/>
          </p:nvSpPr>
          <p:spPr>
            <a:xfrm>
              <a:off x="6672081" y="1374686"/>
              <a:ext cx="134147" cy="112451"/>
            </a:xfrm>
            <a:prstGeom prst="ellipse">
              <a:avLst/>
            </a:prstGeom>
            <a:solidFill>
              <a:srgbClr val="373659">
                <a:alpha val="44000"/>
              </a:srgbClr>
            </a:solidFill>
            <a:ln w="7620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4" name="Straight Connector 163"/>
            <p:cNvCxnSpPr>
              <a:stCxn id="163" idx="2"/>
              <a:endCxn id="159" idx="6"/>
            </p:cNvCxnSpPr>
            <p:nvPr/>
          </p:nvCxnSpPr>
          <p:spPr>
            <a:xfrm flipH="1">
              <a:off x="6342138" y="1430912"/>
              <a:ext cx="329943" cy="77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>
              <a:stCxn id="160" idx="4"/>
              <a:endCxn id="162" idx="1"/>
            </p:cNvCxnSpPr>
            <p:nvPr/>
          </p:nvCxnSpPr>
          <p:spPr>
            <a:xfrm>
              <a:off x="7162555" y="1487137"/>
              <a:ext cx="86719" cy="5166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66" name="Picture 165" descr="latex-image-1.pdf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160130" y="1217636"/>
              <a:ext cx="108103" cy="106828"/>
            </a:xfrm>
            <a:prstGeom prst="rect">
              <a:avLst/>
            </a:prstGeom>
          </p:spPr>
        </p:pic>
        <p:pic>
          <p:nvPicPr>
            <p:cNvPr id="167" name="Picture 166" descr="latex-image-1.pdf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672082" y="1201927"/>
              <a:ext cx="108103" cy="106828"/>
            </a:xfrm>
            <a:prstGeom prst="rect">
              <a:avLst/>
            </a:prstGeom>
          </p:spPr>
        </p:pic>
        <p:pic>
          <p:nvPicPr>
            <p:cNvPr id="168" name="Picture 167" descr="latex-image-1.pdf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249274" y="2164742"/>
              <a:ext cx="123014" cy="106828"/>
            </a:xfrm>
            <a:prstGeom prst="rect">
              <a:avLst/>
            </a:prstGeom>
          </p:spPr>
        </p:pic>
        <p:sp>
          <p:nvSpPr>
            <p:cNvPr id="172" name="Rectangle 171"/>
            <p:cNvSpPr/>
            <p:nvPr/>
          </p:nvSpPr>
          <p:spPr>
            <a:xfrm>
              <a:off x="1166885" y="2952076"/>
              <a:ext cx="6546921" cy="149433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2460622" y="666077"/>
              <a:ext cx="39528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Gill Sans Light"/>
                  <a:cs typeface="Gill Sans Light"/>
                </a:rPr>
                <a:t>Sample Batch + Connected Components</a:t>
              </a:r>
              <a:endParaRPr lang="en-US" dirty="0">
                <a:latin typeface="Gill Sans Light"/>
                <a:cs typeface="Gill Sans Light"/>
              </a:endParaRPr>
            </a:p>
          </p:txBody>
        </p:sp>
        <p:sp>
          <p:nvSpPr>
            <p:cNvPr id="174" name="Down Arrow 173"/>
            <p:cNvSpPr/>
            <p:nvPr/>
          </p:nvSpPr>
          <p:spPr>
            <a:xfrm>
              <a:off x="3905806" y="2598033"/>
              <a:ext cx="1069080" cy="354043"/>
            </a:xfrm>
            <a:prstGeom prst="downArrow">
              <a:avLst/>
            </a:prstGeom>
            <a:solidFill>
              <a:srgbClr val="CA275B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Left Bracket 21"/>
            <p:cNvSpPr/>
            <p:nvPr/>
          </p:nvSpPr>
          <p:spPr>
            <a:xfrm rot="16200000">
              <a:off x="1582378" y="3298125"/>
              <a:ext cx="738354" cy="849703"/>
            </a:xfrm>
            <a:prstGeom prst="lef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Left Bracket 174"/>
            <p:cNvSpPr/>
            <p:nvPr/>
          </p:nvSpPr>
          <p:spPr>
            <a:xfrm rot="16200000">
              <a:off x="3028537" y="3298125"/>
              <a:ext cx="738354" cy="849703"/>
            </a:xfrm>
            <a:prstGeom prst="lef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Left Bracket 175"/>
            <p:cNvSpPr/>
            <p:nvPr/>
          </p:nvSpPr>
          <p:spPr>
            <a:xfrm rot="16200000">
              <a:off x="6358317" y="3298125"/>
              <a:ext cx="738354" cy="849703"/>
            </a:xfrm>
            <a:prstGeom prst="lef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1567131" y="4058138"/>
              <a:ext cx="7688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Gill Sans Light"/>
                  <a:cs typeface="Gill Sans Light"/>
                </a:rPr>
                <a:t>Core1</a:t>
              </a:r>
              <a:endParaRPr lang="en-US" dirty="0">
                <a:latin typeface="Gill Sans Light"/>
                <a:cs typeface="Gill Sans Light"/>
              </a:endParaRPr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2981224" y="4058138"/>
              <a:ext cx="8329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Gill Sans Light"/>
                  <a:cs typeface="Gill Sans Light"/>
                </a:rPr>
                <a:t>Core 2</a:t>
              </a:r>
              <a:endParaRPr lang="en-US" dirty="0">
                <a:latin typeface="Gill Sans Light"/>
                <a:cs typeface="Gill Sans Light"/>
              </a:endParaRPr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6309877" y="4058138"/>
              <a:ext cx="8352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Gill Sans Light"/>
                  <a:cs typeface="Gill Sans Light"/>
                </a:rPr>
                <a:t>Core p</a:t>
              </a:r>
              <a:endParaRPr lang="en-US" dirty="0">
                <a:latin typeface="Gill Sans Light"/>
                <a:cs typeface="Gill Sans Light"/>
              </a:endParaRP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1621611" y="3392294"/>
              <a:ext cx="248428" cy="601064"/>
              <a:chOff x="3441910" y="4747595"/>
              <a:chExt cx="518983" cy="998827"/>
            </a:xfrm>
          </p:grpSpPr>
          <p:sp>
            <p:nvSpPr>
              <p:cNvPr id="79" name="Freeform 78"/>
              <p:cNvSpPr/>
              <p:nvPr/>
            </p:nvSpPr>
            <p:spPr>
              <a:xfrm rot="10800000">
                <a:off x="3441910" y="4747595"/>
                <a:ext cx="518983" cy="998827"/>
              </a:xfrm>
              <a:custGeom>
                <a:avLst/>
                <a:gdLst>
                  <a:gd name="connsiteX0" fmla="*/ 100601 w 601414"/>
                  <a:gd name="connsiteY0" fmla="*/ 34332 h 1363457"/>
                  <a:gd name="connsiteX1" fmla="*/ 8003 w 601414"/>
                  <a:gd name="connsiteY1" fmla="*/ 550294 h 1363457"/>
                  <a:gd name="connsiteX2" fmla="*/ 246111 w 601414"/>
                  <a:gd name="connsiteY2" fmla="*/ 1251474 h 1363457"/>
                  <a:gd name="connsiteX3" fmla="*/ 576816 w 601414"/>
                  <a:gd name="connsiteY3" fmla="*/ 1251474 h 1363457"/>
                  <a:gd name="connsiteX4" fmla="*/ 523904 w 601414"/>
                  <a:gd name="connsiteY4" fmla="*/ 179860 h 1363457"/>
                  <a:gd name="connsiteX5" fmla="*/ 100601 w 601414"/>
                  <a:gd name="connsiteY5" fmla="*/ 34332 h 1363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01414" h="1363457">
                    <a:moveTo>
                      <a:pt x="100601" y="34332"/>
                    </a:moveTo>
                    <a:cubicBezTo>
                      <a:pt x="14618" y="96071"/>
                      <a:pt x="-16249" y="347437"/>
                      <a:pt x="8003" y="550294"/>
                    </a:cubicBezTo>
                    <a:cubicBezTo>
                      <a:pt x="32255" y="753151"/>
                      <a:pt x="151309" y="1134611"/>
                      <a:pt x="246111" y="1251474"/>
                    </a:cubicBezTo>
                    <a:cubicBezTo>
                      <a:pt x="340913" y="1368337"/>
                      <a:pt x="530517" y="1430076"/>
                      <a:pt x="576816" y="1251474"/>
                    </a:cubicBezTo>
                    <a:cubicBezTo>
                      <a:pt x="623115" y="1072872"/>
                      <a:pt x="603273" y="380512"/>
                      <a:pt x="523904" y="179860"/>
                    </a:cubicBezTo>
                    <a:cubicBezTo>
                      <a:pt x="444535" y="-20792"/>
                      <a:pt x="186584" y="-27407"/>
                      <a:pt x="100601" y="34332"/>
                    </a:cubicBezTo>
                    <a:close/>
                  </a:path>
                </a:pathLst>
              </a:custGeom>
              <a:solidFill>
                <a:srgbClr val="5266FF">
                  <a:alpha val="16000"/>
                </a:srgbClr>
              </a:solidFill>
              <a:ln>
                <a:solidFill>
                  <a:srgbClr val="000000"/>
                </a:solidFill>
              </a:ln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3567255" y="4888291"/>
                <a:ext cx="134147" cy="112451"/>
              </a:xfrm>
              <a:prstGeom prst="ellipse">
                <a:avLst/>
              </a:prstGeom>
              <a:solidFill>
                <a:srgbClr val="373659">
                  <a:alpha val="44000"/>
                </a:srgbClr>
              </a:solidFill>
              <a:ln w="76200" cmpd="sng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3701402" y="5500910"/>
                <a:ext cx="134147" cy="112451"/>
              </a:xfrm>
              <a:prstGeom prst="ellipse">
                <a:avLst/>
              </a:prstGeom>
              <a:solidFill>
                <a:srgbClr val="373659">
                  <a:alpha val="44000"/>
                </a:srgbClr>
              </a:solidFill>
              <a:ln w="76200" cmpd="sng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5" name="Straight Connector 84"/>
              <p:cNvCxnSpPr>
                <a:stCxn id="82" idx="4"/>
                <a:endCxn id="84" idx="1"/>
              </p:cNvCxnSpPr>
              <p:nvPr/>
            </p:nvCxnSpPr>
            <p:spPr>
              <a:xfrm>
                <a:off x="3634329" y="5000742"/>
                <a:ext cx="86719" cy="5166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2" name="Group 101"/>
            <p:cNvGrpSpPr/>
            <p:nvPr/>
          </p:nvGrpSpPr>
          <p:grpSpPr>
            <a:xfrm>
              <a:off x="6875545" y="3376963"/>
              <a:ext cx="197687" cy="259589"/>
              <a:chOff x="3547909" y="5315043"/>
              <a:chExt cx="412982" cy="431376"/>
            </a:xfrm>
          </p:grpSpPr>
          <p:sp>
            <p:nvSpPr>
              <p:cNvPr id="103" name="Freeform 102"/>
              <p:cNvSpPr/>
              <p:nvPr/>
            </p:nvSpPr>
            <p:spPr>
              <a:xfrm rot="10800000">
                <a:off x="3547909" y="5315043"/>
                <a:ext cx="412982" cy="431376"/>
              </a:xfrm>
              <a:custGeom>
                <a:avLst/>
                <a:gdLst>
                  <a:gd name="connsiteX0" fmla="*/ 100601 w 601414"/>
                  <a:gd name="connsiteY0" fmla="*/ 34332 h 1363457"/>
                  <a:gd name="connsiteX1" fmla="*/ 8003 w 601414"/>
                  <a:gd name="connsiteY1" fmla="*/ 550294 h 1363457"/>
                  <a:gd name="connsiteX2" fmla="*/ 246111 w 601414"/>
                  <a:gd name="connsiteY2" fmla="*/ 1251474 h 1363457"/>
                  <a:gd name="connsiteX3" fmla="*/ 576816 w 601414"/>
                  <a:gd name="connsiteY3" fmla="*/ 1251474 h 1363457"/>
                  <a:gd name="connsiteX4" fmla="*/ 523904 w 601414"/>
                  <a:gd name="connsiteY4" fmla="*/ 179860 h 1363457"/>
                  <a:gd name="connsiteX5" fmla="*/ 100601 w 601414"/>
                  <a:gd name="connsiteY5" fmla="*/ 34332 h 1363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01414" h="1363457">
                    <a:moveTo>
                      <a:pt x="100601" y="34332"/>
                    </a:moveTo>
                    <a:cubicBezTo>
                      <a:pt x="14618" y="96071"/>
                      <a:pt x="-16249" y="347437"/>
                      <a:pt x="8003" y="550294"/>
                    </a:cubicBezTo>
                    <a:cubicBezTo>
                      <a:pt x="32255" y="753151"/>
                      <a:pt x="151309" y="1134611"/>
                      <a:pt x="246111" y="1251474"/>
                    </a:cubicBezTo>
                    <a:cubicBezTo>
                      <a:pt x="340913" y="1368337"/>
                      <a:pt x="530517" y="1430076"/>
                      <a:pt x="576816" y="1251474"/>
                    </a:cubicBezTo>
                    <a:cubicBezTo>
                      <a:pt x="623115" y="1072872"/>
                      <a:pt x="603273" y="380512"/>
                      <a:pt x="523904" y="179860"/>
                    </a:cubicBezTo>
                    <a:cubicBezTo>
                      <a:pt x="444535" y="-20792"/>
                      <a:pt x="186584" y="-27407"/>
                      <a:pt x="100601" y="34332"/>
                    </a:cubicBezTo>
                    <a:close/>
                  </a:path>
                </a:pathLst>
              </a:custGeom>
              <a:solidFill>
                <a:srgbClr val="5266FF">
                  <a:alpha val="16000"/>
                </a:srgbClr>
              </a:solidFill>
              <a:ln>
                <a:solidFill>
                  <a:srgbClr val="000000"/>
                </a:solidFill>
              </a:ln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/>
              <p:cNvSpPr/>
              <p:nvPr/>
            </p:nvSpPr>
            <p:spPr>
              <a:xfrm>
                <a:off x="3701402" y="5500910"/>
                <a:ext cx="134147" cy="112451"/>
              </a:xfrm>
              <a:prstGeom prst="ellipse">
                <a:avLst/>
              </a:prstGeom>
              <a:solidFill>
                <a:srgbClr val="373659">
                  <a:alpha val="44000"/>
                </a:srgbClr>
              </a:solidFill>
              <a:ln w="76200" cmpd="sng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7" name="Group 106"/>
            <p:cNvGrpSpPr/>
            <p:nvPr/>
          </p:nvGrpSpPr>
          <p:grpSpPr>
            <a:xfrm rot="5400000">
              <a:off x="3218179" y="3146751"/>
              <a:ext cx="248428" cy="601064"/>
              <a:chOff x="3441910" y="4747595"/>
              <a:chExt cx="518983" cy="998827"/>
            </a:xfrm>
          </p:grpSpPr>
          <p:sp>
            <p:nvSpPr>
              <p:cNvPr id="108" name="Freeform 107"/>
              <p:cNvSpPr/>
              <p:nvPr/>
            </p:nvSpPr>
            <p:spPr>
              <a:xfrm rot="10800000">
                <a:off x="3441910" y="4747595"/>
                <a:ext cx="518983" cy="998827"/>
              </a:xfrm>
              <a:custGeom>
                <a:avLst/>
                <a:gdLst>
                  <a:gd name="connsiteX0" fmla="*/ 100601 w 601414"/>
                  <a:gd name="connsiteY0" fmla="*/ 34332 h 1363457"/>
                  <a:gd name="connsiteX1" fmla="*/ 8003 w 601414"/>
                  <a:gd name="connsiteY1" fmla="*/ 550294 h 1363457"/>
                  <a:gd name="connsiteX2" fmla="*/ 246111 w 601414"/>
                  <a:gd name="connsiteY2" fmla="*/ 1251474 h 1363457"/>
                  <a:gd name="connsiteX3" fmla="*/ 576816 w 601414"/>
                  <a:gd name="connsiteY3" fmla="*/ 1251474 h 1363457"/>
                  <a:gd name="connsiteX4" fmla="*/ 523904 w 601414"/>
                  <a:gd name="connsiteY4" fmla="*/ 179860 h 1363457"/>
                  <a:gd name="connsiteX5" fmla="*/ 100601 w 601414"/>
                  <a:gd name="connsiteY5" fmla="*/ 34332 h 1363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01414" h="1363457">
                    <a:moveTo>
                      <a:pt x="100601" y="34332"/>
                    </a:moveTo>
                    <a:cubicBezTo>
                      <a:pt x="14618" y="96071"/>
                      <a:pt x="-16249" y="347437"/>
                      <a:pt x="8003" y="550294"/>
                    </a:cubicBezTo>
                    <a:cubicBezTo>
                      <a:pt x="32255" y="753151"/>
                      <a:pt x="151309" y="1134611"/>
                      <a:pt x="246111" y="1251474"/>
                    </a:cubicBezTo>
                    <a:cubicBezTo>
                      <a:pt x="340913" y="1368337"/>
                      <a:pt x="530517" y="1430076"/>
                      <a:pt x="576816" y="1251474"/>
                    </a:cubicBezTo>
                    <a:cubicBezTo>
                      <a:pt x="623115" y="1072872"/>
                      <a:pt x="603273" y="380512"/>
                      <a:pt x="523904" y="179860"/>
                    </a:cubicBezTo>
                    <a:cubicBezTo>
                      <a:pt x="444535" y="-20792"/>
                      <a:pt x="186584" y="-27407"/>
                      <a:pt x="100601" y="34332"/>
                    </a:cubicBezTo>
                    <a:close/>
                  </a:path>
                </a:pathLst>
              </a:custGeom>
              <a:solidFill>
                <a:srgbClr val="5266FF">
                  <a:alpha val="16000"/>
                </a:srgbClr>
              </a:solidFill>
              <a:ln>
                <a:solidFill>
                  <a:srgbClr val="000000"/>
                </a:solidFill>
              </a:ln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/>
              <p:cNvSpPr/>
              <p:nvPr/>
            </p:nvSpPr>
            <p:spPr>
              <a:xfrm>
                <a:off x="3567255" y="4888291"/>
                <a:ext cx="134147" cy="112451"/>
              </a:xfrm>
              <a:prstGeom prst="ellipse">
                <a:avLst/>
              </a:prstGeom>
              <a:solidFill>
                <a:srgbClr val="373659">
                  <a:alpha val="44000"/>
                </a:srgbClr>
              </a:solidFill>
              <a:ln w="76200" cmpd="sng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/>
              <p:cNvSpPr/>
              <p:nvPr/>
            </p:nvSpPr>
            <p:spPr>
              <a:xfrm>
                <a:off x="3701402" y="5500910"/>
                <a:ext cx="134147" cy="112451"/>
              </a:xfrm>
              <a:prstGeom prst="ellipse">
                <a:avLst/>
              </a:prstGeom>
              <a:solidFill>
                <a:srgbClr val="373659">
                  <a:alpha val="44000"/>
                </a:srgbClr>
              </a:solidFill>
              <a:ln w="76200" cmpd="sng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1" name="Straight Connector 110"/>
              <p:cNvCxnSpPr>
                <a:stCxn id="109" idx="4"/>
                <a:endCxn id="110" idx="1"/>
              </p:cNvCxnSpPr>
              <p:nvPr/>
            </p:nvCxnSpPr>
            <p:spPr>
              <a:xfrm>
                <a:off x="3634329" y="5000742"/>
                <a:ext cx="86719" cy="5166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2" name="Group 111"/>
            <p:cNvGrpSpPr/>
            <p:nvPr/>
          </p:nvGrpSpPr>
          <p:grpSpPr>
            <a:xfrm>
              <a:off x="1961487" y="3548635"/>
              <a:ext cx="248428" cy="264249"/>
              <a:chOff x="3441910" y="5307301"/>
              <a:chExt cx="518983" cy="439120"/>
            </a:xfrm>
          </p:grpSpPr>
          <p:sp>
            <p:nvSpPr>
              <p:cNvPr id="113" name="Freeform 112"/>
              <p:cNvSpPr/>
              <p:nvPr/>
            </p:nvSpPr>
            <p:spPr>
              <a:xfrm rot="10800000">
                <a:off x="3441910" y="5307301"/>
                <a:ext cx="518983" cy="439120"/>
              </a:xfrm>
              <a:custGeom>
                <a:avLst/>
                <a:gdLst>
                  <a:gd name="connsiteX0" fmla="*/ 100601 w 601414"/>
                  <a:gd name="connsiteY0" fmla="*/ 34332 h 1363457"/>
                  <a:gd name="connsiteX1" fmla="*/ 8003 w 601414"/>
                  <a:gd name="connsiteY1" fmla="*/ 550294 h 1363457"/>
                  <a:gd name="connsiteX2" fmla="*/ 246111 w 601414"/>
                  <a:gd name="connsiteY2" fmla="*/ 1251474 h 1363457"/>
                  <a:gd name="connsiteX3" fmla="*/ 576816 w 601414"/>
                  <a:gd name="connsiteY3" fmla="*/ 1251474 h 1363457"/>
                  <a:gd name="connsiteX4" fmla="*/ 523904 w 601414"/>
                  <a:gd name="connsiteY4" fmla="*/ 179860 h 1363457"/>
                  <a:gd name="connsiteX5" fmla="*/ 100601 w 601414"/>
                  <a:gd name="connsiteY5" fmla="*/ 34332 h 1363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01414" h="1363457">
                    <a:moveTo>
                      <a:pt x="100601" y="34332"/>
                    </a:moveTo>
                    <a:cubicBezTo>
                      <a:pt x="14618" y="96071"/>
                      <a:pt x="-16249" y="347437"/>
                      <a:pt x="8003" y="550294"/>
                    </a:cubicBezTo>
                    <a:cubicBezTo>
                      <a:pt x="32255" y="753151"/>
                      <a:pt x="151309" y="1134611"/>
                      <a:pt x="246111" y="1251474"/>
                    </a:cubicBezTo>
                    <a:cubicBezTo>
                      <a:pt x="340913" y="1368337"/>
                      <a:pt x="530517" y="1430076"/>
                      <a:pt x="576816" y="1251474"/>
                    </a:cubicBezTo>
                    <a:cubicBezTo>
                      <a:pt x="623115" y="1072872"/>
                      <a:pt x="603273" y="380512"/>
                      <a:pt x="523904" y="179860"/>
                    </a:cubicBezTo>
                    <a:cubicBezTo>
                      <a:pt x="444535" y="-20792"/>
                      <a:pt x="186584" y="-27407"/>
                      <a:pt x="100601" y="34332"/>
                    </a:cubicBezTo>
                    <a:close/>
                  </a:path>
                </a:pathLst>
              </a:custGeom>
              <a:solidFill>
                <a:srgbClr val="5266FF">
                  <a:alpha val="16000"/>
                </a:srgbClr>
              </a:solidFill>
              <a:ln>
                <a:solidFill>
                  <a:srgbClr val="000000"/>
                </a:solidFill>
              </a:ln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/>
              <p:cNvSpPr/>
              <p:nvPr/>
            </p:nvSpPr>
            <p:spPr>
              <a:xfrm>
                <a:off x="3701402" y="5500910"/>
                <a:ext cx="134147" cy="112451"/>
              </a:xfrm>
              <a:prstGeom prst="ellipse">
                <a:avLst/>
              </a:prstGeom>
              <a:solidFill>
                <a:srgbClr val="373659">
                  <a:alpha val="44000"/>
                </a:srgbClr>
              </a:solidFill>
              <a:ln w="76200" cmpd="sng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6489640" y="3427253"/>
              <a:ext cx="344463" cy="587818"/>
              <a:chOff x="5749248" y="5065643"/>
              <a:chExt cx="672457" cy="864392"/>
            </a:xfrm>
          </p:grpSpPr>
          <p:sp>
            <p:nvSpPr>
              <p:cNvPr id="115" name="Freeform 114"/>
              <p:cNvSpPr/>
              <p:nvPr/>
            </p:nvSpPr>
            <p:spPr>
              <a:xfrm rot="10800000">
                <a:off x="5749248" y="5065643"/>
                <a:ext cx="672457" cy="864392"/>
              </a:xfrm>
              <a:custGeom>
                <a:avLst/>
                <a:gdLst>
                  <a:gd name="connsiteX0" fmla="*/ 100601 w 601414"/>
                  <a:gd name="connsiteY0" fmla="*/ 34332 h 1363457"/>
                  <a:gd name="connsiteX1" fmla="*/ 8003 w 601414"/>
                  <a:gd name="connsiteY1" fmla="*/ 550294 h 1363457"/>
                  <a:gd name="connsiteX2" fmla="*/ 246111 w 601414"/>
                  <a:gd name="connsiteY2" fmla="*/ 1251474 h 1363457"/>
                  <a:gd name="connsiteX3" fmla="*/ 576816 w 601414"/>
                  <a:gd name="connsiteY3" fmla="*/ 1251474 h 1363457"/>
                  <a:gd name="connsiteX4" fmla="*/ 523904 w 601414"/>
                  <a:gd name="connsiteY4" fmla="*/ 179860 h 1363457"/>
                  <a:gd name="connsiteX5" fmla="*/ 100601 w 601414"/>
                  <a:gd name="connsiteY5" fmla="*/ 34332 h 1363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01414" h="1363457">
                    <a:moveTo>
                      <a:pt x="100601" y="34332"/>
                    </a:moveTo>
                    <a:cubicBezTo>
                      <a:pt x="14618" y="96071"/>
                      <a:pt x="-16249" y="347437"/>
                      <a:pt x="8003" y="550294"/>
                    </a:cubicBezTo>
                    <a:cubicBezTo>
                      <a:pt x="32255" y="753151"/>
                      <a:pt x="151309" y="1134611"/>
                      <a:pt x="246111" y="1251474"/>
                    </a:cubicBezTo>
                    <a:cubicBezTo>
                      <a:pt x="340913" y="1368337"/>
                      <a:pt x="530517" y="1430076"/>
                      <a:pt x="576816" y="1251474"/>
                    </a:cubicBezTo>
                    <a:cubicBezTo>
                      <a:pt x="623115" y="1072872"/>
                      <a:pt x="603273" y="380512"/>
                      <a:pt x="523904" y="179860"/>
                    </a:cubicBezTo>
                    <a:cubicBezTo>
                      <a:pt x="444535" y="-20792"/>
                      <a:pt x="186584" y="-27407"/>
                      <a:pt x="100601" y="34332"/>
                    </a:cubicBezTo>
                    <a:close/>
                  </a:path>
                </a:pathLst>
              </a:custGeom>
              <a:solidFill>
                <a:srgbClr val="5266FF">
                  <a:alpha val="16000"/>
                </a:srgbClr>
              </a:solidFill>
              <a:ln>
                <a:solidFill>
                  <a:srgbClr val="000000"/>
                </a:solidFill>
              </a:ln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Oval 115"/>
              <p:cNvSpPr/>
              <p:nvPr/>
            </p:nvSpPr>
            <p:spPr>
              <a:xfrm>
                <a:off x="5825417" y="5107954"/>
                <a:ext cx="134147" cy="112451"/>
              </a:xfrm>
              <a:prstGeom prst="ellipse">
                <a:avLst/>
              </a:prstGeom>
              <a:solidFill>
                <a:srgbClr val="373659">
                  <a:alpha val="44000"/>
                </a:srgbClr>
              </a:solidFill>
              <a:ln w="76200" cmpd="sng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Oval 116"/>
              <p:cNvSpPr/>
              <p:nvPr/>
            </p:nvSpPr>
            <p:spPr>
              <a:xfrm>
                <a:off x="5959564" y="5720573"/>
                <a:ext cx="134147" cy="112451"/>
              </a:xfrm>
              <a:prstGeom prst="ellipse">
                <a:avLst/>
              </a:prstGeom>
              <a:solidFill>
                <a:srgbClr val="373659">
                  <a:alpha val="44000"/>
                </a:srgbClr>
              </a:solidFill>
              <a:ln w="76200" cmpd="sng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8" name="Straight Connector 117"/>
              <p:cNvCxnSpPr>
                <a:stCxn id="116" idx="4"/>
                <a:endCxn id="117" idx="0"/>
              </p:cNvCxnSpPr>
              <p:nvPr/>
            </p:nvCxnSpPr>
            <p:spPr>
              <a:xfrm>
                <a:off x="5892491" y="5220405"/>
                <a:ext cx="134147" cy="50016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" name="Oval 120"/>
              <p:cNvSpPr/>
              <p:nvPr/>
            </p:nvSpPr>
            <p:spPr>
              <a:xfrm>
                <a:off x="6134086" y="5483603"/>
                <a:ext cx="134147" cy="112451"/>
              </a:xfrm>
              <a:prstGeom prst="ellipse">
                <a:avLst/>
              </a:prstGeom>
              <a:solidFill>
                <a:srgbClr val="373659">
                  <a:alpha val="44000"/>
                </a:srgbClr>
              </a:solidFill>
              <a:ln w="76200" cmpd="sng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2" name="Straight Connector 121"/>
              <p:cNvCxnSpPr>
                <a:stCxn id="116" idx="5"/>
                <a:endCxn id="121" idx="1"/>
              </p:cNvCxnSpPr>
              <p:nvPr/>
            </p:nvCxnSpPr>
            <p:spPr>
              <a:xfrm>
                <a:off x="5939919" y="5203937"/>
                <a:ext cx="213812" cy="29613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 rot="2416064">
              <a:off x="3180954" y="3571497"/>
              <a:ext cx="553074" cy="466467"/>
              <a:chOff x="4428117" y="5987554"/>
              <a:chExt cx="587819" cy="636409"/>
            </a:xfrm>
          </p:grpSpPr>
          <p:sp>
            <p:nvSpPr>
              <p:cNvPr id="124" name="Freeform 123"/>
              <p:cNvSpPr/>
              <p:nvPr/>
            </p:nvSpPr>
            <p:spPr>
              <a:xfrm rot="14238617">
                <a:off x="4407405" y="6008266"/>
                <a:ext cx="629244" cy="587819"/>
              </a:xfrm>
              <a:custGeom>
                <a:avLst/>
                <a:gdLst>
                  <a:gd name="connsiteX0" fmla="*/ 100601 w 601414"/>
                  <a:gd name="connsiteY0" fmla="*/ 34332 h 1363457"/>
                  <a:gd name="connsiteX1" fmla="*/ 8003 w 601414"/>
                  <a:gd name="connsiteY1" fmla="*/ 550294 h 1363457"/>
                  <a:gd name="connsiteX2" fmla="*/ 246111 w 601414"/>
                  <a:gd name="connsiteY2" fmla="*/ 1251474 h 1363457"/>
                  <a:gd name="connsiteX3" fmla="*/ 576816 w 601414"/>
                  <a:gd name="connsiteY3" fmla="*/ 1251474 h 1363457"/>
                  <a:gd name="connsiteX4" fmla="*/ 523904 w 601414"/>
                  <a:gd name="connsiteY4" fmla="*/ 179860 h 1363457"/>
                  <a:gd name="connsiteX5" fmla="*/ 100601 w 601414"/>
                  <a:gd name="connsiteY5" fmla="*/ 34332 h 1363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01414" h="1363457">
                    <a:moveTo>
                      <a:pt x="100601" y="34332"/>
                    </a:moveTo>
                    <a:cubicBezTo>
                      <a:pt x="14618" y="96071"/>
                      <a:pt x="-16249" y="347437"/>
                      <a:pt x="8003" y="550294"/>
                    </a:cubicBezTo>
                    <a:cubicBezTo>
                      <a:pt x="32255" y="753151"/>
                      <a:pt x="151309" y="1134611"/>
                      <a:pt x="246111" y="1251474"/>
                    </a:cubicBezTo>
                    <a:cubicBezTo>
                      <a:pt x="340913" y="1368337"/>
                      <a:pt x="530517" y="1430076"/>
                      <a:pt x="576816" y="1251474"/>
                    </a:cubicBezTo>
                    <a:cubicBezTo>
                      <a:pt x="623115" y="1072872"/>
                      <a:pt x="603273" y="380512"/>
                      <a:pt x="523904" y="179860"/>
                    </a:cubicBezTo>
                    <a:cubicBezTo>
                      <a:pt x="444535" y="-20792"/>
                      <a:pt x="186584" y="-27407"/>
                      <a:pt x="100601" y="34332"/>
                    </a:cubicBezTo>
                    <a:close/>
                  </a:path>
                </a:pathLst>
              </a:custGeom>
              <a:solidFill>
                <a:srgbClr val="5266FF">
                  <a:alpha val="16000"/>
                </a:srgbClr>
              </a:solidFill>
              <a:ln>
                <a:solidFill>
                  <a:srgbClr val="000000"/>
                </a:solidFill>
              </a:ln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Oval 124"/>
              <p:cNvSpPr/>
              <p:nvPr/>
            </p:nvSpPr>
            <p:spPr>
              <a:xfrm>
                <a:off x="4540676" y="6130889"/>
                <a:ext cx="68716" cy="76471"/>
              </a:xfrm>
              <a:prstGeom prst="ellipse">
                <a:avLst/>
              </a:prstGeom>
              <a:solidFill>
                <a:srgbClr val="373659">
                  <a:alpha val="44000"/>
                </a:srgbClr>
              </a:solidFill>
              <a:ln w="76200" cmpd="sng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Oval 125"/>
              <p:cNvSpPr/>
              <p:nvPr/>
            </p:nvSpPr>
            <p:spPr>
              <a:xfrm>
                <a:off x="4609392" y="6547492"/>
                <a:ext cx="68716" cy="76471"/>
              </a:xfrm>
              <a:prstGeom prst="ellipse">
                <a:avLst/>
              </a:prstGeom>
              <a:solidFill>
                <a:srgbClr val="373659">
                  <a:alpha val="44000"/>
                </a:srgbClr>
              </a:solidFill>
              <a:ln w="76200" cmpd="sng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7" name="Straight Connector 126"/>
              <p:cNvCxnSpPr>
                <a:stCxn id="125" idx="4"/>
                <a:endCxn id="126" idx="0"/>
              </p:cNvCxnSpPr>
              <p:nvPr/>
            </p:nvCxnSpPr>
            <p:spPr>
              <a:xfrm>
                <a:off x="4575035" y="6207360"/>
                <a:ext cx="68716" cy="3401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9" name="Oval 128"/>
              <p:cNvSpPr/>
              <p:nvPr/>
            </p:nvSpPr>
            <p:spPr>
              <a:xfrm>
                <a:off x="4698790" y="6386344"/>
                <a:ext cx="68716" cy="76471"/>
              </a:xfrm>
              <a:prstGeom prst="ellipse">
                <a:avLst/>
              </a:prstGeom>
              <a:solidFill>
                <a:srgbClr val="373659">
                  <a:alpha val="44000"/>
                </a:srgbClr>
              </a:solidFill>
              <a:ln w="76200" cmpd="sng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0" name="Straight Connector 129"/>
              <p:cNvCxnSpPr>
                <a:stCxn id="125" idx="5"/>
                <a:endCxn id="129" idx="1"/>
              </p:cNvCxnSpPr>
              <p:nvPr/>
            </p:nvCxnSpPr>
            <p:spPr>
              <a:xfrm>
                <a:off x="4599329" y="6196161"/>
                <a:ext cx="109524" cy="20138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2" name="Oval 131"/>
              <p:cNvSpPr/>
              <p:nvPr/>
            </p:nvSpPr>
            <p:spPr>
              <a:xfrm>
                <a:off x="4851190" y="6225704"/>
                <a:ext cx="68716" cy="76471"/>
              </a:xfrm>
              <a:prstGeom prst="ellipse">
                <a:avLst/>
              </a:prstGeom>
              <a:solidFill>
                <a:srgbClr val="373659">
                  <a:alpha val="44000"/>
                </a:srgbClr>
              </a:solidFill>
              <a:ln w="76200" cmpd="sng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3" name="Straight Connector 132"/>
              <p:cNvCxnSpPr>
                <a:stCxn id="125" idx="6"/>
                <a:endCxn id="132" idx="2"/>
              </p:cNvCxnSpPr>
              <p:nvPr/>
            </p:nvCxnSpPr>
            <p:spPr>
              <a:xfrm>
                <a:off x="4609392" y="6169125"/>
                <a:ext cx="241798" cy="9481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3" name="Straight Connector 142"/>
            <p:cNvCxnSpPr/>
            <p:nvPr/>
          </p:nvCxnSpPr>
          <p:spPr>
            <a:xfrm flipH="1">
              <a:off x="4711975" y="3787952"/>
              <a:ext cx="668523" cy="0"/>
            </a:xfrm>
            <a:prstGeom prst="line">
              <a:avLst/>
            </a:prstGeom>
            <a:solidFill>
              <a:schemeClr val="tx1"/>
            </a:solidFill>
            <a:ln w="571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TextBox 143"/>
            <p:cNvSpPr txBox="1"/>
            <p:nvPr/>
          </p:nvSpPr>
          <p:spPr>
            <a:xfrm>
              <a:off x="2150497" y="4744193"/>
              <a:ext cx="4573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Gill Sans Light"/>
                  <a:cs typeface="Gill Sans Light"/>
                </a:rPr>
                <a:t>Asynchronous and Lock-free Stochastic Updates</a:t>
              </a:r>
              <a:endParaRPr lang="en-US" dirty="0">
                <a:latin typeface="Gill Sans Light"/>
                <a:cs typeface="Gill Sans Light"/>
              </a:endParaRPr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1166885" y="4794936"/>
              <a:ext cx="6546921" cy="149433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Left Bracket 145"/>
            <p:cNvSpPr/>
            <p:nvPr/>
          </p:nvSpPr>
          <p:spPr>
            <a:xfrm rot="16200000">
              <a:off x="1616692" y="5140985"/>
              <a:ext cx="738354" cy="849703"/>
            </a:xfrm>
            <a:prstGeom prst="lef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Left Bracket 146"/>
            <p:cNvSpPr/>
            <p:nvPr/>
          </p:nvSpPr>
          <p:spPr>
            <a:xfrm rot="16200000">
              <a:off x="3062851" y="5140985"/>
              <a:ext cx="738354" cy="849703"/>
            </a:xfrm>
            <a:prstGeom prst="lef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Left Bracket 147"/>
            <p:cNvSpPr/>
            <p:nvPr/>
          </p:nvSpPr>
          <p:spPr>
            <a:xfrm rot="16200000">
              <a:off x="6392631" y="5140985"/>
              <a:ext cx="738354" cy="849703"/>
            </a:xfrm>
            <a:prstGeom prst="lef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1601445" y="5900998"/>
              <a:ext cx="7688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Gill Sans Light"/>
                  <a:cs typeface="Gill Sans Light"/>
                </a:rPr>
                <a:t>Core1</a:t>
              </a:r>
              <a:endParaRPr lang="en-US" dirty="0">
                <a:latin typeface="Gill Sans Light"/>
                <a:cs typeface="Gill Sans Light"/>
              </a:endParaRP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3015538" y="5900998"/>
              <a:ext cx="8329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Gill Sans Light"/>
                  <a:cs typeface="Gill Sans Light"/>
                </a:rPr>
                <a:t>Core 2</a:t>
              </a:r>
              <a:endParaRPr lang="en-US" dirty="0">
                <a:latin typeface="Gill Sans Light"/>
                <a:cs typeface="Gill Sans Light"/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6344191" y="5900998"/>
              <a:ext cx="8352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Gill Sans Light"/>
                  <a:cs typeface="Gill Sans Light"/>
                </a:rPr>
                <a:t>Core p</a:t>
              </a:r>
              <a:endParaRPr lang="en-US" dirty="0">
                <a:latin typeface="Gill Sans Light"/>
                <a:cs typeface="Gill Sans Light"/>
              </a:endParaRPr>
            </a:p>
          </p:txBody>
        </p:sp>
        <p:grpSp>
          <p:nvGrpSpPr>
            <p:cNvPr id="152" name="Group 151"/>
            <p:cNvGrpSpPr/>
            <p:nvPr/>
          </p:nvGrpSpPr>
          <p:grpSpPr>
            <a:xfrm>
              <a:off x="1655925" y="5235154"/>
              <a:ext cx="248428" cy="601064"/>
              <a:chOff x="3441910" y="4747595"/>
              <a:chExt cx="518983" cy="998827"/>
            </a:xfrm>
          </p:grpSpPr>
          <p:sp>
            <p:nvSpPr>
              <p:cNvPr id="153" name="Freeform 152"/>
              <p:cNvSpPr/>
              <p:nvPr/>
            </p:nvSpPr>
            <p:spPr>
              <a:xfrm rot="10800000">
                <a:off x="3441910" y="4747595"/>
                <a:ext cx="518983" cy="998827"/>
              </a:xfrm>
              <a:custGeom>
                <a:avLst/>
                <a:gdLst>
                  <a:gd name="connsiteX0" fmla="*/ 100601 w 601414"/>
                  <a:gd name="connsiteY0" fmla="*/ 34332 h 1363457"/>
                  <a:gd name="connsiteX1" fmla="*/ 8003 w 601414"/>
                  <a:gd name="connsiteY1" fmla="*/ 550294 h 1363457"/>
                  <a:gd name="connsiteX2" fmla="*/ 246111 w 601414"/>
                  <a:gd name="connsiteY2" fmla="*/ 1251474 h 1363457"/>
                  <a:gd name="connsiteX3" fmla="*/ 576816 w 601414"/>
                  <a:gd name="connsiteY3" fmla="*/ 1251474 h 1363457"/>
                  <a:gd name="connsiteX4" fmla="*/ 523904 w 601414"/>
                  <a:gd name="connsiteY4" fmla="*/ 179860 h 1363457"/>
                  <a:gd name="connsiteX5" fmla="*/ 100601 w 601414"/>
                  <a:gd name="connsiteY5" fmla="*/ 34332 h 1363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01414" h="1363457">
                    <a:moveTo>
                      <a:pt x="100601" y="34332"/>
                    </a:moveTo>
                    <a:cubicBezTo>
                      <a:pt x="14618" y="96071"/>
                      <a:pt x="-16249" y="347437"/>
                      <a:pt x="8003" y="550294"/>
                    </a:cubicBezTo>
                    <a:cubicBezTo>
                      <a:pt x="32255" y="753151"/>
                      <a:pt x="151309" y="1134611"/>
                      <a:pt x="246111" y="1251474"/>
                    </a:cubicBezTo>
                    <a:cubicBezTo>
                      <a:pt x="340913" y="1368337"/>
                      <a:pt x="530517" y="1430076"/>
                      <a:pt x="576816" y="1251474"/>
                    </a:cubicBezTo>
                    <a:cubicBezTo>
                      <a:pt x="623115" y="1072872"/>
                      <a:pt x="603273" y="380512"/>
                      <a:pt x="523904" y="179860"/>
                    </a:cubicBezTo>
                    <a:cubicBezTo>
                      <a:pt x="444535" y="-20792"/>
                      <a:pt x="186584" y="-27407"/>
                      <a:pt x="100601" y="34332"/>
                    </a:cubicBezTo>
                    <a:close/>
                  </a:path>
                </a:pathLst>
              </a:custGeom>
              <a:solidFill>
                <a:srgbClr val="5266FF">
                  <a:alpha val="16000"/>
                </a:srgbClr>
              </a:solidFill>
              <a:ln>
                <a:solidFill>
                  <a:srgbClr val="000000"/>
                </a:solidFill>
              </a:ln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/>
              <p:cNvSpPr/>
              <p:nvPr/>
            </p:nvSpPr>
            <p:spPr>
              <a:xfrm>
                <a:off x="3567255" y="4888291"/>
                <a:ext cx="134147" cy="112451"/>
              </a:xfrm>
              <a:prstGeom prst="ellipse">
                <a:avLst/>
              </a:prstGeom>
              <a:solidFill>
                <a:srgbClr val="373659">
                  <a:alpha val="44000"/>
                </a:srgbClr>
              </a:solidFill>
              <a:ln w="76200" cmpd="sng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Oval 154"/>
              <p:cNvSpPr/>
              <p:nvPr/>
            </p:nvSpPr>
            <p:spPr>
              <a:xfrm>
                <a:off x="3701402" y="5500910"/>
                <a:ext cx="134147" cy="112451"/>
              </a:xfrm>
              <a:prstGeom prst="ellipse">
                <a:avLst/>
              </a:prstGeom>
              <a:solidFill>
                <a:srgbClr val="373659">
                  <a:alpha val="44000"/>
                </a:srgbClr>
              </a:solidFill>
              <a:ln w="76200" cmpd="sng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6" name="Straight Connector 155"/>
              <p:cNvCxnSpPr>
                <a:stCxn id="154" idx="4"/>
                <a:endCxn id="155" idx="1"/>
              </p:cNvCxnSpPr>
              <p:nvPr/>
            </p:nvCxnSpPr>
            <p:spPr>
              <a:xfrm>
                <a:off x="3634329" y="5000742"/>
                <a:ext cx="86719" cy="5166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1" name="Group 170"/>
            <p:cNvGrpSpPr/>
            <p:nvPr/>
          </p:nvGrpSpPr>
          <p:grpSpPr>
            <a:xfrm>
              <a:off x="6909859" y="5219823"/>
              <a:ext cx="197687" cy="259589"/>
              <a:chOff x="3547909" y="5315043"/>
              <a:chExt cx="412982" cy="431376"/>
            </a:xfrm>
          </p:grpSpPr>
          <p:sp>
            <p:nvSpPr>
              <p:cNvPr id="180" name="Freeform 179"/>
              <p:cNvSpPr/>
              <p:nvPr/>
            </p:nvSpPr>
            <p:spPr>
              <a:xfrm rot="10800000">
                <a:off x="3547909" y="5315043"/>
                <a:ext cx="412982" cy="431376"/>
              </a:xfrm>
              <a:custGeom>
                <a:avLst/>
                <a:gdLst>
                  <a:gd name="connsiteX0" fmla="*/ 100601 w 601414"/>
                  <a:gd name="connsiteY0" fmla="*/ 34332 h 1363457"/>
                  <a:gd name="connsiteX1" fmla="*/ 8003 w 601414"/>
                  <a:gd name="connsiteY1" fmla="*/ 550294 h 1363457"/>
                  <a:gd name="connsiteX2" fmla="*/ 246111 w 601414"/>
                  <a:gd name="connsiteY2" fmla="*/ 1251474 h 1363457"/>
                  <a:gd name="connsiteX3" fmla="*/ 576816 w 601414"/>
                  <a:gd name="connsiteY3" fmla="*/ 1251474 h 1363457"/>
                  <a:gd name="connsiteX4" fmla="*/ 523904 w 601414"/>
                  <a:gd name="connsiteY4" fmla="*/ 179860 h 1363457"/>
                  <a:gd name="connsiteX5" fmla="*/ 100601 w 601414"/>
                  <a:gd name="connsiteY5" fmla="*/ 34332 h 1363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01414" h="1363457">
                    <a:moveTo>
                      <a:pt x="100601" y="34332"/>
                    </a:moveTo>
                    <a:cubicBezTo>
                      <a:pt x="14618" y="96071"/>
                      <a:pt x="-16249" y="347437"/>
                      <a:pt x="8003" y="550294"/>
                    </a:cubicBezTo>
                    <a:cubicBezTo>
                      <a:pt x="32255" y="753151"/>
                      <a:pt x="151309" y="1134611"/>
                      <a:pt x="246111" y="1251474"/>
                    </a:cubicBezTo>
                    <a:cubicBezTo>
                      <a:pt x="340913" y="1368337"/>
                      <a:pt x="530517" y="1430076"/>
                      <a:pt x="576816" y="1251474"/>
                    </a:cubicBezTo>
                    <a:cubicBezTo>
                      <a:pt x="623115" y="1072872"/>
                      <a:pt x="603273" y="380512"/>
                      <a:pt x="523904" y="179860"/>
                    </a:cubicBezTo>
                    <a:cubicBezTo>
                      <a:pt x="444535" y="-20792"/>
                      <a:pt x="186584" y="-27407"/>
                      <a:pt x="100601" y="34332"/>
                    </a:cubicBezTo>
                    <a:close/>
                  </a:path>
                </a:pathLst>
              </a:custGeom>
              <a:solidFill>
                <a:srgbClr val="5266FF">
                  <a:alpha val="16000"/>
                </a:srgbClr>
              </a:solidFill>
              <a:ln>
                <a:solidFill>
                  <a:srgbClr val="000000"/>
                </a:solidFill>
              </a:ln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Oval 180"/>
              <p:cNvSpPr/>
              <p:nvPr/>
            </p:nvSpPr>
            <p:spPr>
              <a:xfrm>
                <a:off x="3701402" y="5500910"/>
                <a:ext cx="134147" cy="112451"/>
              </a:xfrm>
              <a:prstGeom prst="ellipse">
                <a:avLst/>
              </a:prstGeom>
              <a:solidFill>
                <a:srgbClr val="373659">
                  <a:alpha val="44000"/>
                </a:srgbClr>
              </a:solidFill>
              <a:ln w="76200" cmpd="sng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2" name="Group 181"/>
            <p:cNvGrpSpPr/>
            <p:nvPr/>
          </p:nvGrpSpPr>
          <p:grpSpPr>
            <a:xfrm rot="5400000">
              <a:off x="3252493" y="4989611"/>
              <a:ext cx="248428" cy="601064"/>
              <a:chOff x="3441910" y="4747595"/>
              <a:chExt cx="518983" cy="998827"/>
            </a:xfrm>
          </p:grpSpPr>
          <p:sp>
            <p:nvSpPr>
              <p:cNvPr id="183" name="Freeform 182"/>
              <p:cNvSpPr/>
              <p:nvPr/>
            </p:nvSpPr>
            <p:spPr>
              <a:xfrm rot="10800000">
                <a:off x="3441910" y="4747595"/>
                <a:ext cx="518983" cy="998827"/>
              </a:xfrm>
              <a:custGeom>
                <a:avLst/>
                <a:gdLst>
                  <a:gd name="connsiteX0" fmla="*/ 100601 w 601414"/>
                  <a:gd name="connsiteY0" fmla="*/ 34332 h 1363457"/>
                  <a:gd name="connsiteX1" fmla="*/ 8003 w 601414"/>
                  <a:gd name="connsiteY1" fmla="*/ 550294 h 1363457"/>
                  <a:gd name="connsiteX2" fmla="*/ 246111 w 601414"/>
                  <a:gd name="connsiteY2" fmla="*/ 1251474 h 1363457"/>
                  <a:gd name="connsiteX3" fmla="*/ 576816 w 601414"/>
                  <a:gd name="connsiteY3" fmla="*/ 1251474 h 1363457"/>
                  <a:gd name="connsiteX4" fmla="*/ 523904 w 601414"/>
                  <a:gd name="connsiteY4" fmla="*/ 179860 h 1363457"/>
                  <a:gd name="connsiteX5" fmla="*/ 100601 w 601414"/>
                  <a:gd name="connsiteY5" fmla="*/ 34332 h 1363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01414" h="1363457">
                    <a:moveTo>
                      <a:pt x="100601" y="34332"/>
                    </a:moveTo>
                    <a:cubicBezTo>
                      <a:pt x="14618" y="96071"/>
                      <a:pt x="-16249" y="347437"/>
                      <a:pt x="8003" y="550294"/>
                    </a:cubicBezTo>
                    <a:cubicBezTo>
                      <a:pt x="32255" y="753151"/>
                      <a:pt x="151309" y="1134611"/>
                      <a:pt x="246111" y="1251474"/>
                    </a:cubicBezTo>
                    <a:cubicBezTo>
                      <a:pt x="340913" y="1368337"/>
                      <a:pt x="530517" y="1430076"/>
                      <a:pt x="576816" y="1251474"/>
                    </a:cubicBezTo>
                    <a:cubicBezTo>
                      <a:pt x="623115" y="1072872"/>
                      <a:pt x="603273" y="380512"/>
                      <a:pt x="523904" y="179860"/>
                    </a:cubicBezTo>
                    <a:cubicBezTo>
                      <a:pt x="444535" y="-20792"/>
                      <a:pt x="186584" y="-27407"/>
                      <a:pt x="100601" y="34332"/>
                    </a:cubicBezTo>
                    <a:close/>
                  </a:path>
                </a:pathLst>
              </a:custGeom>
              <a:solidFill>
                <a:srgbClr val="5266FF">
                  <a:alpha val="16000"/>
                </a:srgbClr>
              </a:solidFill>
              <a:ln>
                <a:solidFill>
                  <a:srgbClr val="000000"/>
                </a:solidFill>
              </a:ln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Oval 183"/>
              <p:cNvSpPr/>
              <p:nvPr/>
            </p:nvSpPr>
            <p:spPr>
              <a:xfrm>
                <a:off x="3567255" y="4888291"/>
                <a:ext cx="134147" cy="112451"/>
              </a:xfrm>
              <a:prstGeom prst="ellipse">
                <a:avLst/>
              </a:prstGeom>
              <a:solidFill>
                <a:srgbClr val="373659">
                  <a:alpha val="44000"/>
                </a:srgbClr>
              </a:solidFill>
              <a:ln w="76200" cmpd="sng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Oval 184"/>
              <p:cNvSpPr/>
              <p:nvPr/>
            </p:nvSpPr>
            <p:spPr>
              <a:xfrm>
                <a:off x="3701402" y="5500910"/>
                <a:ext cx="134147" cy="112451"/>
              </a:xfrm>
              <a:prstGeom prst="ellipse">
                <a:avLst/>
              </a:prstGeom>
              <a:solidFill>
                <a:srgbClr val="373659">
                  <a:alpha val="44000"/>
                </a:srgbClr>
              </a:solidFill>
              <a:ln w="76200" cmpd="sng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6" name="Straight Connector 185"/>
              <p:cNvCxnSpPr>
                <a:stCxn id="184" idx="4"/>
                <a:endCxn id="185" idx="1"/>
              </p:cNvCxnSpPr>
              <p:nvPr/>
            </p:nvCxnSpPr>
            <p:spPr>
              <a:xfrm>
                <a:off x="3634329" y="5000742"/>
                <a:ext cx="86719" cy="5166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7" name="Group 186"/>
            <p:cNvGrpSpPr/>
            <p:nvPr/>
          </p:nvGrpSpPr>
          <p:grpSpPr>
            <a:xfrm>
              <a:off x="1995801" y="5391495"/>
              <a:ext cx="248428" cy="264249"/>
              <a:chOff x="3441910" y="5307301"/>
              <a:chExt cx="518983" cy="439120"/>
            </a:xfrm>
          </p:grpSpPr>
          <p:sp>
            <p:nvSpPr>
              <p:cNvPr id="188" name="Freeform 187"/>
              <p:cNvSpPr/>
              <p:nvPr/>
            </p:nvSpPr>
            <p:spPr>
              <a:xfrm rot="10800000">
                <a:off x="3441910" y="5307301"/>
                <a:ext cx="518983" cy="439120"/>
              </a:xfrm>
              <a:custGeom>
                <a:avLst/>
                <a:gdLst>
                  <a:gd name="connsiteX0" fmla="*/ 100601 w 601414"/>
                  <a:gd name="connsiteY0" fmla="*/ 34332 h 1363457"/>
                  <a:gd name="connsiteX1" fmla="*/ 8003 w 601414"/>
                  <a:gd name="connsiteY1" fmla="*/ 550294 h 1363457"/>
                  <a:gd name="connsiteX2" fmla="*/ 246111 w 601414"/>
                  <a:gd name="connsiteY2" fmla="*/ 1251474 h 1363457"/>
                  <a:gd name="connsiteX3" fmla="*/ 576816 w 601414"/>
                  <a:gd name="connsiteY3" fmla="*/ 1251474 h 1363457"/>
                  <a:gd name="connsiteX4" fmla="*/ 523904 w 601414"/>
                  <a:gd name="connsiteY4" fmla="*/ 179860 h 1363457"/>
                  <a:gd name="connsiteX5" fmla="*/ 100601 w 601414"/>
                  <a:gd name="connsiteY5" fmla="*/ 34332 h 1363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01414" h="1363457">
                    <a:moveTo>
                      <a:pt x="100601" y="34332"/>
                    </a:moveTo>
                    <a:cubicBezTo>
                      <a:pt x="14618" y="96071"/>
                      <a:pt x="-16249" y="347437"/>
                      <a:pt x="8003" y="550294"/>
                    </a:cubicBezTo>
                    <a:cubicBezTo>
                      <a:pt x="32255" y="753151"/>
                      <a:pt x="151309" y="1134611"/>
                      <a:pt x="246111" y="1251474"/>
                    </a:cubicBezTo>
                    <a:cubicBezTo>
                      <a:pt x="340913" y="1368337"/>
                      <a:pt x="530517" y="1430076"/>
                      <a:pt x="576816" y="1251474"/>
                    </a:cubicBezTo>
                    <a:cubicBezTo>
                      <a:pt x="623115" y="1072872"/>
                      <a:pt x="603273" y="380512"/>
                      <a:pt x="523904" y="179860"/>
                    </a:cubicBezTo>
                    <a:cubicBezTo>
                      <a:pt x="444535" y="-20792"/>
                      <a:pt x="186584" y="-27407"/>
                      <a:pt x="100601" y="34332"/>
                    </a:cubicBezTo>
                    <a:close/>
                  </a:path>
                </a:pathLst>
              </a:custGeom>
              <a:solidFill>
                <a:srgbClr val="5266FF">
                  <a:alpha val="16000"/>
                </a:srgbClr>
              </a:solidFill>
              <a:ln>
                <a:solidFill>
                  <a:srgbClr val="000000"/>
                </a:solidFill>
              </a:ln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Oval 188"/>
              <p:cNvSpPr/>
              <p:nvPr/>
            </p:nvSpPr>
            <p:spPr>
              <a:xfrm>
                <a:off x="3701402" y="5500910"/>
                <a:ext cx="134147" cy="112451"/>
              </a:xfrm>
              <a:prstGeom prst="ellipse">
                <a:avLst/>
              </a:prstGeom>
              <a:solidFill>
                <a:srgbClr val="373659">
                  <a:alpha val="44000"/>
                </a:srgbClr>
              </a:solidFill>
              <a:ln w="76200" cmpd="sng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0" name="Group 189"/>
            <p:cNvGrpSpPr/>
            <p:nvPr/>
          </p:nvGrpSpPr>
          <p:grpSpPr>
            <a:xfrm>
              <a:off x="6523954" y="5270113"/>
              <a:ext cx="344463" cy="587818"/>
              <a:chOff x="5749248" y="5065643"/>
              <a:chExt cx="672457" cy="864392"/>
            </a:xfrm>
          </p:grpSpPr>
          <p:sp>
            <p:nvSpPr>
              <p:cNvPr id="191" name="Freeform 190"/>
              <p:cNvSpPr/>
              <p:nvPr/>
            </p:nvSpPr>
            <p:spPr>
              <a:xfrm rot="10800000">
                <a:off x="5749248" y="5065643"/>
                <a:ext cx="672457" cy="864392"/>
              </a:xfrm>
              <a:custGeom>
                <a:avLst/>
                <a:gdLst>
                  <a:gd name="connsiteX0" fmla="*/ 100601 w 601414"/>
                  <a:gd name="connsiteY0" fmla="*/ 34332 h 1363457"/>
                  <a:gd name="connsiteX1" fmla="*/ 8003 w 601414"/>
                  <a:gd name="connsiteY1" fmla="*/ 550294 h 1363457"/>
                  <a:gd name="connsiteX2" fmla="*/ 246111 w 601414"/>
                  <a:gd name="connsiteY2" fmla="*/ 1251474 h 1363457"/>
                  <a:gd name="connsiteX3" fmla="*/ 576816 w 601414"/>
                  <a:gd name="connsiteY3" fmla="*/ 1251474 h 1363457"/>
                  <a:gd name="connsiteX4" fmla="*/ 523904 w 601414"/>
                  <a:gd name="connsiteY4" fmla="*/ 179860 h 1363457"/>
                  <a:gd name="connsiteX5" fmla="*/ 100601 w 601414"/>
                  <a:gd name="connsiteY5" fmla="*/ 34332 h 1363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01414" h="1363457">
                    <a:moveTo>
                      <a:pt x="100601" y="34332"/>
                    </a:moveTo>
                    <a:cubicBezTo>
                      <a:pt x="14618" y="96071"/>
                      <a:pt x="-16249" y="347437"/>
                      <a:pt x="8003" y="550294"/>
                    </a:cubicBezTo>
                    <a:cubicBezTo>
                      <a:pt x="32255" y="753151"/>
                      <a:pt x="151309" y="1134611"/>
                      <a:pt x="246111" y="1251474"/>
                    </a:cubicBezTo>
                    <a:cubicBezTo>
                      <a:pt x="340913" y="1368337"/>
                      <a:pt x="530517" y="1430076"/>
                      <a:pt x="576816" y="1251474"/>
                    </a:cubicBezTo>
                    <a:cubicBezTo>
                      <a:pt x="623115" y="1072872"/>
                      <a:pt x="603273" y="380512"/>
                      <a:pt x="523904" y="179860"/>
                    </a:cubicBezTo>
                    <a:cubicBezTo>
                      <a:pt x="444535" y="-20792"/>
                      <a:pt x="186584" y="-27407"/>
                      <a:pt x="100601" y="34332"/>
                    </a:cubicBezTo>
                    <a:close/>
                  </a:path>
                </a:pathLst>
              </a:custGeom>
              <a:solidFill>
                <a:srgbClr val="5266FF">
                  <a:alpha val="16000"/>
                </a:srgbClr>
              </a:solidFill>
              <a:ln>
                <a:solidFill>
                  <a:srgbClr val="000000"/>
                </a:solidFill>
              </a:ln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Oval 191"/>
              <p:cNvSpPr/>
              <p:nvPr/>
            </p:nvSpPr>
            <p:spPr>
              <a:xfrm>
                <a:off x="5825417" y="5107954"/>
                <a:ext cx="134147" cy="112451"/>
              </a:xfrm>
              <a:prstGeom prst="ellipse">
                <a:avLst/>
              </a:prstGeom>
              <a:solidFill>
                <a:srgbClr val="373659">
                  <a:alpha val="44000"/>
                </a:srgbClr>
              </a:solidFill>
              <a:ln w="76200" cmpd="sng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Oval 192"/>
              <p:cNvSpPr/>
              <p:nvPr/>
            </p:nvSpPr>
            <p:spPr>
              <a:xfrm>
                <a:off x="5959564" y="5720573"/>
                <a:ext cx="134147" cy="112451"/>
              </a:xfrm>
              <a:prstGeom prst="ellipse">
                <a:avLst/>
              </a:prstGeom>
              <a:solidFill>
                <a:srgbClr val="373659">
                  <a:alpha val="44000"/>
                </a:srgbClr>
              </a:solidFill>
              <a:ln w="76200" cmpd="sng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4" name="Straight Connector 193"/>
              <p:cNvCxnSpPr>
                <a:stCxn id="192" idx="4"/>
                <a:endCxn id="193" idx="0"/>
              </p:cNvCxnSpPr>
              <p:nvPr/>
            </p:nvCxnSpPr>
            <p:spPr>
              <a:xfrm>
                <a:off x="5892491" y="5220405"/>
                <a:ext cx="134147" cy="50016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5" name="Oval 194"/>
              <p:cNvSpPr/>
              <p:nvPr/>
            </p:nvSpPr>
            <p:spPr>
              <a:xfrm>
                <a:off x="6134086" y="5483603"/>
                <a:ext cx="134147" cy="112451"/>
              </a:xfrm>
              <a:prstGeom prst="ellipse">
                <a:avLst/>
              </a:prstGeom>
              <a:solidFill>
                <a:srgbClr val="373659">
                  <a:alpha val="44000"/>
                </a:srgbClr>
              </a:solidFill>
              <a:ln w="76200" cmpd="sng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6" name="Straight Connector 195"/>
              <p:cNvCxnSpPr>
                <a:stCxn id="192" idx="5"/>
                <a:endCxn id="195" idx="1"/>
              </p:cNvCxnSpPr>
              <p:nvPr/>
            </p:nvCxnSpPr>
            <p:spPr>
              <a:xfrm>
                <a:off x="5939919" y="5203937"/>
                <a:ext cx="213812" cy="29613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7" name="Group 196"/>
            <p:cNvGrpSpPr/>
            <p:nvPr/>
          </p:nvGrpSpPr>
          <p:grpSpPr>
            <a:xfrm rot="2416064">
              <a:off x="3215268" y="5414357"/>
              <a:ext cx="553074" cy="466467"/>
              <a:chOff x="4428117" y="5987554"/>
              <a:chExt cx="587819" cy="636409"/>
            </a:xfrm>
          </p:grpSpPr>
          <p:sp>
            <p:nvSpPr>
              <p:cNvPr id="198" name="Freeform 197"/>
              <p:cNvSpPr/>
              <p:nvPr/>
            </p:nvSpPr>
            <p:spPr>
              <a:xfrm rot="14238617">
                <a:off x="4407405" y="6008266"/>
                <a:ext cx="629244" cy="587819"/>
              </a:xfrm>
              <a:custGeom>
                <a:avLst/>
                <a:gdLst>
                  <a:gd name="connsiteX0" fmla="*/ 100601 w 601414"/>
                  <a:gd name="connsiteY0" fmla="*/ 34332 h 1363457"/>
                  <a:gd name="connsiteX1" fmla="*/ 8003 w 601414"/>
                  <a:gd name="connsiteY1" fmla="*/ 550294 h 1363457"/>
                  <a:gd name="connsiteX2" fmla="*/ 246111 w 601414"/>
                  <a:gd name="connsiteY2" fmla="*/ 1251474 h 1363457"/>
                  <a:gd name="connsiteX3" fmla="*/ 576816 w 601414"/>
                  <a:gd name="connsiteY3" fmla="*/ 1251474 h 1363457"/>
                  <a:gd name="connsiteX4" fmla="*/ 523904 w 601414"/>
                  <a:gd name="connsiteY4" fmla="*/ 179860 h 1363457"/>
                  <a:gd name="connsiteX5" fmla="*/ 100601 w 601414"/>
                  <a:gd name="connsiteY5" fmla="*/ 34332 h 1363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01414" h="1363457">
                    <a:moveTo>
                      <a:pt x="100601" y="34332"/>
                    </a:moveTo>
                    <a:cubicBezTo>
                      <a:pt x="14618" y="96071"/>
                      <a:pt x="-16249" y="347437"/>
                      <a:pt x="8003" y="550294"/>
                    </a:cubicBezTo>
                    <a:cubicBezTo>
                      <a:pt x="32255" y="753151"/>
                      <a:pt x="151309" y="1134611"/>
                      <a:pt x="246111" y="1251474"/>
                    </a:cubicBezTo>
                    <a:cubicBezTo>
                      <a:pt x="340913" y="1368337"/>
                      <a:pt x="530517" y="1430076"/>
                      <a:pt x="576816" y="1251474"/>
                    </a:cubicBezTo>
                    <a:cubicBezTo>
                      <a:pt x="623115" y="1072872"/>
                      <a:pt x="603273" y="380512"/>
                      <a:pt x="523904" y="179860"/>
                    </a:cubicBezTo>
                    <a:cubicBezTo>
                      <a:pt x="444535" y="-20792"/>
                      <a:pt x="186584" y="-27407"/>
                      <a:pt x="100601" y="34332"/>
                    </a:cubicBezTo>
                    <a:close/>
                  </a:path>
                </a:pathLst>
              </a:custGeom>
              <a:solidFill>
                <a:srgbClr val="5266FF">
                  <a:alpha val="16000"/>
                </a:srgbClr>
              </a:solidFill>
              <a:ln>
                <a:solidFill>
                  <a:srgbClr val="000000"/>
                </a:solidFill>
              </a:ln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Oval 198"/>
              <p:cNvSpPr/>
              <p:nvPr/>
            </p:nvSpPr>
            <p:spPr>
              <a:xfrm>
                <a:off x="4540676" y="6130889"/>
                <a:ext cx="68716" cy="76471"/>
              </a:xfrm>
              <a:prstGeom prst="ellipse">
                <a:avLst/>
              </a:prstGeom>
              <a:solidFill>
                <a:srgbClr val="373659">
                  <a:alpha val="44000"/>
                </a:srgbClr>
              </a:solidFill>
              <a:ln w="76200" cmpd="sng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Oval 199"/>
              <p:cNvSpPr/>
              <p:nvPr/>
            </p:nvSpPr>
            <p:spPr>
              <a:xfrm>
                <a:off x="4609392" y="6547492"/>
                <a:ext cx="68716" cy="76471"/>
              </a:xfrm>
              <a:prstGeom prst="ellipse">
                <a:avLst/>
              </a:prstGeom>
              <a:solidFill>
                <a:srgbClr val="373659">
                  <a:alpha val="44000"/>
                </a:srgbClr>
              </a:solidFill>
              <a:ln w="76200" cmpd="sng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1" name="Straight Connector 200"/>
              <p:cNvCxnSpPr>
                <a:stCxn id="199" idx="4"/>
                <a:endCxn id="200" idx="0"/>
              </p:cNvCxnSpPr>
              <p:nvPr/>
            </p:nvCxnSpPr>
            <p:spPr>
              <a:xfrm>
                <a:off x="4575035" y="6207360"/>
                <a:ext cx="68716" cy="3401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2" name="Oval 201"/>
              <p:cNvSpPr/>
              <p:nvPr/>
            </p:nvSpPr>
            <p:spPr>
              <a:xfrm>
                <a:off x="4698790" y="6386344"/>
                <a:ext cx="68716" cy="76471"/>
              </a:xfrm>
              <a:prstGeom prst="ellipse">
                <a:avLst/>
              </a:prstGeom>
              <a:solidFill>
                <a:srgbClr val="373659">
                  <a:alpha val="44000"/>
                </a:srgbClr>
              </a:solidFill>
              <a:ln w="76200" cmpd="sng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3" name="Straight Connector 202"/>
              <p:cNvCxnSpPr>
                <a:stCxn id="199" idx="5"/>
                <a:endCxn id="202" idx="1"/>
              </p:cNvCxnSpPr>
              <p:nvPr/>
            </p:nvCxnSpPr>
            <p:spPr>
              <a:xfrm>
                <a:off x="4599329" y="6196161"/>
                <a:ext cx="109524" cy="20138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4" name="Oval 203"/>
              <p:cNvSpPr/>
              <p:nvPr/>
            </p:nvSpPr>
            <p:spPr>
              <a:xfrm>
                <a:off x="4851190" y="6225704"/>
                <a:ext cx="68716" cy="76471"/>
              </a:xfrm>
              <a:prstGeom prst="ellipse">
                <a:avLst/>
              </a:prstGeom>
              <a:solidFill>
                <a:srgbClr val="373659">
                  <a:alpha val="44000"/>
                </a:srgbClr>
              </a:solidFill>
              <a:ln w="76200" cmpd="sng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5" name="Straight Connector 204"/>
              <p:cNvCxnSpPr>
                <a:stCxn id="199" idx="6"/>
                <a:endCxn id="204" idx="2"/>
              </p:cNvCxnSpPr>
              <p:nvPr/>
            </p:nvCxnSpPr>
            <p:spPr>
              <a:xfrm>
                <a:off x="4609392" y="6169125"/>
                <a:ext cx="241798" cy="9481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6" name="Straight Connector 205"/>
            <p:cNvCxnSpPr/>
            <p:nvPr/>
          </p:nvCxnSpPr>
          <p:spPr>
            <a:xfrm flipH="1">
              <a:off x="4746289" y="5630812"/>
              <a:ext cx="668523" cy="0"/>
            </a:xfrm>
            <a:prstGeom prst="line">
              <a:avLst/>
            </a:prstGeom>
            <a:solidFill>
              <a:schemeClr val="tx1"/>
            </a:solidFill>
            <a:ln w="57150" cmpd="sng"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TextBox 206"/>
            <p:cNvSpPr txBox="1"/>
            <p:nvPr/>
          </p:nvSpPr>
          <p:spPr>
            <a:xfrm>
              <a:off x="1641273" y="5247472"/>
              <a:ext cx="709053" cy="477054"/>
            </a:xfrm>
            <a:prstGeom prst="rect">
              <a:avLst/>
            </a:prstGeom>
            <a:solidFill>
              <a:srgbClr val="373659">
                <a:alpha val="80000"/>
              </a:srgb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b="1" dirty="0" smtClean="0">
                  <a:solidFill>
                    <a:schemeClr val="bg1"/>
                  </a:solidFill>
                  <a:latin typeface="Gill Sans Light"/>
                  <a:cs typeface="Gill Sans Light"/>
                </a:rPr>
                <a:t>SU</a:t>
              </a:r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3088983" y="5247472"/>
              <a:ext cx="709053" cy="477054"/>
            </a:xfrm>
            <a:prstGeom prst="rect">
              <a:avLst/>
            </a:prstGeom>
            <a:solidFill>
              <a:srgbClr val="373659">
                <a:alpha val="80000"/>
              </a:srgb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b="1" dirty="0" smtClean="0">
                  <a:solidFill>
                    <a:schemeClr val="bg1"/>
                  </a:solidFill>
                  <a:latin typeface="Gill Sans Light"/>
                  <a:cs typeface="Gill Sans Light"/>
                </a:rPr>
                <a:t>SU</a:t>
              </a:r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6425658" y="5247472"/>
              <a:ext cx="709053" cy="477054"/>
            </a:xfrm>
            <a:prstGeom prst="rect">
              <a:avLst/>
            </a:prstGeom>
            <a:solidFill>
              <a:srgbClr val="373659">
                <a:alpha val="80000"/>
              </a:srgb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b="1" dirty="0" smtClean="0">
                  <a:solidFill>
                    <a:schemeClr val="bg1"/>
                  </a:solidFill>
                  <a:latin typeface="Gill Sans Light"/>
                  <a:cs typeface="Gill Sans Light"/>
                </a:rPr>
                <a:t>SU</a:t>
              </a:r>
            </a:p>
          </p:txBody>
        </p:sp>
        <p:sp>
          <p:nvSpPr>
            <p:cNvPr id="210" name="Down Arrow 209"/>
            <p:cNvSpPr/>
            <p:nvPr/>
          </p:nvSpPr>
          <p:spPr>
            <a:xfrm>
              <a:off x="3905806" y="4440893"/>
              <a:ext cx="1069080" cy="354043"/>
            </a:xfrm>
            <a:prstGeom prst="downArrow">
              <a:avLst/>
            </a:prstGeom>
            <a:solidFill>
              <a:srgbClr val="CA275B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3" name="TextBox 212"/>
            <p:cNvSpPr txBox="1"/>
            <p:nvPr/>
          </p:nvSpPr>
          <p:spPr>
            <a:xfrm>
              <a:off x="2824253" y="1595449"/>
              <a:ext cx="779505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00" dirty="0" smtClean="0">
                  <a:solidFill>
                    <a:schemeClr val="bg1"/>
                  </a:solidFill>
                  <a:latin typeface="Gill Sans Light"/>
                  <a:cs typeface="Gill Sans Light"/>
                </a:rPr>
                <a:t>sample</a:t>
              </a:r>
              <a:endParaRPr lang="en-US" sz="1700" dirty="0">
                <a:solidFill>
                  <a:schemeClr val="bg1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5139333" y="1559311"/>
              <a:ext cx="580871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00" dirty="0" smtClean="0">
                  <a:solidFill>
                    <a:schemeClr val="bg1"/>
                  </a:solidFill>
                  <a:latin typeface="Gill Sans Light"/>
                  <a:cs typeface="Gill Sans Light"/>
                </a:rPr>
                <a:t>C.C.</a:t>
              </a:r>
              <a:endParaRPr lang="en-US" sz="1700" dirty="0">
                <a:solidFill>
                  <a:schemeClr val="bg1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126960" y="1363623"/>
              <a:ext cx="8858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Gill Sans Light"/>
                  <a:cs typeface="Gill Sans Light"/>
                </a:rPr>
                <a:t>Phase 1</a:t>
              </a:r>
              <a:endParaRPr lang="en-US" dirty="0">
                <a:latin typeface="Gill Sans Light"/>
                <a:cs typeface="Gill Sans Light"/>
              </a:endParaRPr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102953" y="3342149"/>
              <a:ext cx="9338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Gill Sans Light"/>
                  <a:cs typeface="Gill Sans Light"/>
                </a:rPr>
                <a:t>Phase 1I</a:t>
              </a:r>
              <a:endParaRPr lang="en-US" dirty="0">
                <a:latin typeface="Gill Sans Light"/>
                <a:cs typeface="Gill Sans Light"/>
              </a:endParaRPr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136654" y="5238299"/>
              <a:ext cx="914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Gill Sans Light"/>
                  <a:cs typeface="Gill Sans Light"/>
                </a:rPr>
                <a:t>Phase III</a:t>
              </a:r>
              <a:endParaRPr lang="en-US" dirty="0">
                <a:latin typeface="Gill Sans Light"/>
                <a:cs typeface="Gill Sans Light"/>
              </a:endParaRPr>
            </a:p>
          </p:txBody>
        </p:sp>
      </p:grpSp>
      <p:sp>
        <p:nvSpPr>
          <p:cNvPr id="211" name="Rectangle 210"/>
          <p:cNvSpPr/>
          <p:nvPr/>
        </p:nvSpPr>
        <p:spPr>
          <a:xfrm>
            <a:off x="3704862" y="1306126"/>
            <a:ext cx="4919914" cy="89048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Gill Sans Light"/>
                <a:cs typeface="Gill Sans Light"/>
              </a:rPr>
              <a:t>Each </a:t>
            </a:r>
            <a:r>
              <a:rPr lang="en-US" sz="2000" dirty="0">
                <a:latin typeface="Gill Sans Light"/>
                <a:cs typeface="Gill Sans Light"/>
              </a:rPr>
              <a:t>core runs </a:t>
            </a:r>
            <a:r>
              <a:rPr lang="en-US" sz="2000" dirty="0" smtClean="0">
                <a:latin typeface="Gill Sans Light"/>
                <a:cs typeface="Gill Sans Light"/>
              </a:rPr>
              <a:t>asynchronously </a:t>
            </a:r>
          </a:p>
        </p:txBody>
      </p:sp>
      <p:sp>
        <p:nvSpPr>
          <p:cNvPr id="212" name="Rectangle 211"/>
          <p:cNvSpPr/>
          <p:nvPr/>
        </p:nvSpPr>
        <p:spPr>
          <a:xfrm>
            <a:off x="3704862" y="2310225"/>
            <a:ext cx="4919914" cy="89048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Gill Sans Light"/>
                <a:cs typeface="Gill Sans Light"/>
              </a:rPr>
              <a:t>No Memory Locks &amp; No Contention</a:t>
            </a:r>
            <a:endParaRPr lang="en-US" sz="2000" dirty="0">
              <a:latin typeface="Gill Sans Light"/>
              <a:cs typeface="Gill Sans Light"/>
            </a:endParaRPr>
          </a:p>
        </p:txBody>
      </p:sp>
      <p:sp>
        <p:nvSpPr>
          <p:cNvPr id="217" name="Rectangle 216"/>
          <p:cNvSpPr/>
          <p:nvPr/>
        </p:nvSpPr>
        <p:spPr>
          <a:xfrm>
            <a:off x="3704862" y="3314324"/>
            <a:ext cx="4919914" cy="89048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Gill Sans Light"/>
                <a:cs typeface="Gill Sans Light"/>
              </a:rPr>
              <a:t>Access Locality</a:t>
            </a:r>
            <a:endParaRPr lang="en-US" sz="2000" dirty="0">
              <a:latin typeface="Gill Sans Light"/>
              <a:cs typeface="Gill Sans Light"/>
            </a:endParaRPr>
          </a:p>
        </p:txBody>
      </p:sp>
      <p:sp>
        <p:nvSpPr>
          <p:cNvPr id="219" name="Rectangle 218"/>
          <p:cNvSpPr/>
          <p:nvPr/>
        </p:nvSpPr>
        <p:spPr>
          <a:xfrm>
            <a:off x="3688588" y="4318423"/>
            <a:ext cx="4919914" cy="89048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Gill Sans Light"/>
                <a:cs typeface="Gill Sans Light"/>
              </a:rPr>
              <a:t>Minimal Communication </a:t>
            </a:r>
          </a:p>
          <a:p>
            <a:pPr algn="ctr"/>
            <a:r>
              <a:rPr lang="en-US" sz="2000" dirty="0" smtClean="0">
                <a:latin typeface="Gill Sans Light"/>
                <a:cs typeface="Gill Sans Light"/>
              </a:rPr>
              <a:t>Read-write once on shared state / batch</a:t>
            </a:r>
            <a:endParaRPr lang="en-US" sz="2000" dirty="0">
              <a:latin typeface="Gill Sans Light"/>
              <a:cs typeface="Gill Sans Light"/>
            </a:endParaRPr>
          </a:p>
        </p:txBody>
      </p:sp>
      <p:pic>
        <p:nvPicPr>
          <p:cNvPr id="220" name="Picture 219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64440" y="27203"/>
            <a:ext cx="2215120" cy="593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111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7.40741E-7 L -0.27101 -0.06505 " pathEditMode="relative" ptsTypes="AA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22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22222E-6 L -0.00017 0.06505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32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7101 -0.06505 L 0.00017 0.00023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559" y="3264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8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" grpId="0" animBg="1"/>
      <p:bldP spid="211" grpId="1" animBg="1"/>
      <p:bldP spid="212" grpId="0" animBg="1"/>
      <p:bldP spid="212" grpId="1" animBg="1"/>
      <p:bldP spid="217" grpId="0" animBg="1"/>
      <p:bldP spid="217" grpId="1" animBg="1"/>
      <p:bldP spid="219" grpId="0" animBg="1"/>
      <p:bldP spid="219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Arrow Connector 44"/>
          <p:cNvCxnSpPr/>
          <p:nvPr/>
        </p:nvCxnSpPr>
        <p:spPr>
          <a:xfrm>
            <a:off x="1167456" y="3212569"/>
            <a:ext cx="758204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1167456" y="3212569"/>
            <a:ext cx="758204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1368872" y="3045809"/>
            <a:ext cx="333520" cy="3335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5" name="Oval 4"/>
          <p:cNvSpPr/>
          <p:nvPr/>
        </p:nvSpPr>
        <p:spPr>
          <a:xfrm>
            <a:off x="2314345" y="3045809"/>
            <a:ext cx="333520" cy="3335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6" name="Oval 5"/>
          <p:cNvSpPr/>
          <p:nvPr/>
        </p:nvSpPr>
        <p:spPr>
          <a:xfrm>
            <a:off x="3259818" y="3045809"/>
            <a:ext cx="333520" cy="3335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7" name="Oval 6"/>
          <p:cNvSpPr/>
          <p:nvPr/>
        </p:nvSpPr>
        <p:spPr>
          <a:xfrm>
            <a:off x="4205291" y="3045809"/>
            <a:ext cx="333520" cy="3335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8" name="Oval 7"/>
          <p:cNvSpPr/>
          <p:nvPr/>
        </p:nvSpPr>
        <p:spPr>
          <a:xfrm>
            <a:off x="5150764" y="3045809"/>
            <a:ext cx="333520" cy="3335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9" name="Oval 8"/>
          <p:cNvSpPr/>
          <p:nvPr/>
        </p:nvSpPr>
        <p:spPr>
          <a:xfrm>
            <a:off x="7041710" y="3045809"/>
            <a:ext cx="333520" cy="3335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10" name="Oval 9"/>
          <p:cNvSpPr/>
          <p:nvPr/>
        </p:nvSpPr>
        <p:spPr>
          <a:xfrm>
            <a:off x="7987180" y="3045809"/>
            <a:ext cx="333520" cy="3335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6096237" y="3045809"/>
            <a:ext cx="333520" cy="3335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43951" y="1635529"/>
            <a:ext cx="522146" cy="3078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Gill Sans Light"/>
              <a:cs typeface="Gill Sans Ligh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99711" y="1635529"/>
            <a:ext cx="522146" cy="3078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Gill Sans Light"/>
              <a:cs typeface="Gill Sans Ligh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255471" y="1635529"/>
            <a:ext cx="522146" cy="3078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Gill Sans Light"/>
              <a:cs typeface="Gill Sans Ligh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111231" y="1635529"/>
            <a:ext cx="522146" cy="3078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Gill Sans Light"/>
              <a:cs typeface="Gill Sans Ligh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966991" y="1635529"/>
            <a:ext cx="522146" cy="3078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Gill Sans Light"/>
              <a:cs typeface="Gill Sans Ligh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822751" y="1635529"/>
            <a:ext cx="522146" cy="3078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Gill Sans Light"/>
              <a:cs typeface="Gill Sans Ligh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678511" y="1635529"/>
            <a:ext cx="522146" cy="3078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Gill Sans Light"/>
              <a:cs typeface="Gill Sans Light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534268" y="1635529"/>
            <a:ext cx="522146" cy="3078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Gill Sans Light"/>
              <a:cs typeface="Gill Sans Ligh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32896" y="1485537"/>
            <a:ext cx="7616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prstClr val="black"/>
                </a:solidFill>
                <a:latin typeface="Gill Sans Light"/>
                <a:cs typeface="Gill Sans Light"/>
              </a:rPr>
              <a:t>Model</a:t>
            </a:r>
          </a:p>
          <a:p>
            <a:pPr algn="r"/>
            <a:r>
              <a:rPr lang="en-US" dirty="0">
                <a:solidFill>
                  <a:prstClr val="black"/>
                </a:solidFill>
                <a:latin typeface="Gill Sans Light"/>
                <a:cs typeface="Gill Sans Light"/>
              </a:rPr>
              <a:t>State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9144000" cy="838200"/>
          </a:xfrm>
        </p:spPr>
        <p:txBody>
          <a:bodyPr/>
          <a:lstStyle/>
          <a:p>
            <a:r>
              <a:rPr lang="en-US" sz="4800" dirty="0" smtClean="0"/>
              <a:t>Parallel Inference</a:t>
            </a:r>
            <a:endParaRPr lang="en-US" sz="4800" dirty="0"/>
          </a:p>
        </p:txBody>
      </p:sp>
      <p:sp>
        <p:nvSpPr>
          <p:cNvPr id="3" name="TextBox 2"/>
          <p:cNvSpPr txBox="1"/>
          <p:nvPr/>
        </p:nvSpPr>
        <p:spPr>
          <a:xfrm>
            <a:off x="7359131" y="2895600"/>
            <a:ext cx="1256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Gill Sans Light"/>
                <a:cs typeface="Gill Sans Light"/>
              </a:rPr>
              <a:t>Processor 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359131" y="3810000"/>
            <a:ext cx="1256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Gill Sans Light"/>
                <a:cs typeface="Gill Sans Light"/>
              </a:rPr>
              <a:t>Processor 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20730" y="3009997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Gill Sans Light"/>
                <a:cs typeface="Gill Sans Light"/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210236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1.48148E-6 L 2.5E-6 0.13333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0.00023 L -0.26997 0.13518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507" y="6759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1.48148E-6 L -0.21511 0.13495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764" y="6736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48148E-6 L -0.10468 0.13426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43" y="6713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48148E-6 L -0.15869 0.13032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34" y="6505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1.48148E-6 L -0.05538 0.00185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60" y="93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2.59259E-6 L -0.11667 -0.00278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33" y="-139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1.48148E-6 L -0.16927 0.00046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72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3" grpId="0"/>
      <p:bldP spid="4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Theorems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u="sng" dirty="0" smtClean="0"/>
              <a:t>Correctness:</a:t>
            </a:r>
            <a:r>
              <a:rPr lang="en-US" sz="2000" dirty="0" smtClean="0"/>
              <a:t> Cyclades is serially equivalent.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u="sng" dirty="0" smtClean="0"/>
              <a:t>Concurrency:</a:t>
            </a:r>
            <a:r>
              <a:rPr lang="en-US" sz="2000" dirty="0" smtClean="0"/>
              <a:t> Given variable-update graph </a:t>
            </a:r>
            <a:r>
              <a:rPr lang="en-US" sz="2000" i="1" dirty="0" smtClean="0">
                <a:latin typeface="Times New Roman"/>
                <a:cs typeface="Times New Roman"/>
              </a:rPr>
              <a:t>G</a:t>
            </a:r>
            <a:r>
              <a:rPr lang="en-US" sz="2000" dirty="0" smtClean="0"/>
              <a:t> with </a:t>
            </a:r>
            <a:r>
              <a:rPr lang="en-US" sz="2000" i="1" dirty="0" smtClean="0">
                <a:latin typeface="Times New Roman"/>
                <a:cs typeface="Times New Roman"/>
              </a:rPr>
              <a:t>n</a:t>
            </a:r>
            <a:r>
              <a:rPr lang="en-US" sz="2000" dirty="0" smtClean="0"/>
              <a:t> vertices, </a:t>
            </a:r>
            <a:r>
              <a:rPr lang="en-US" sz="2000" i="1" dirty="0" smtClean="0">
                <a:latin typeface="Times New Roman"/>
                <a:cs typeface="Times New Roman"/>
              </a:rPr>
              <a:t>E</a:t>
            </a:r>
            <a:r>
              <a:rPr lang="en-US" sz="2000" dirty="0" smtClean="0"/>
              <a:t> edges</a:t>
            </a:r>
          </a:p>
          <a:p>
            <a:r>
              <a:rPr lang="en-US" sz="2000" dirty="0" smtClean="0"/>
              <a:t>average and max left degree </a:t>
            </a:r>
            <a:r>
              <a:rPr lang="en-US" sz="2000" dirty="0" smtClean="0">
                <a:latin typeface="Times New Roman"/>
                <a:cs typeface="Times New Roman"/>
              </a:rPr>
              <a:t>Δ</a:t>
            </a:r>
            <a:r>
              <a:rPr lang="en-US" sz="2000" i="1" baseline="-25000" dirty="0" smtClean="0">
                <a:latin typeface="Times New Roman"/>
                <a:cs typeface="Times New Roman"/>
              </a:rPr>
              <a:t>L</a:t>
            </a:r>
            <a:r>
              <a:rPr lang="en-US" sz="2000" dirty="0" smtClean="0"/>
              <a:t>, </a:t>
            </a:r>
            <a:r>
              <a:rPr lang="en-US" sz="2000" dirty="0" err="1" smtClean="0">
                <a:latin typeface="Times New Roman"/>
                <a:cs typeface="Times New Roman"/>
              </a:rPr>
              <a:t>δ</a:t>
            </a:r>
            <a:r>
              <a:rPr lang="en-US" sz="2000" i="1" baseline="-25000" dirty="0" err="1">
                <a:latin typeface="Times New Roman"/>
                <a:cs typeface="Times New Roman"/>
              </a:rPr>
              <a:t>L</a:t>
            </a:r>
            <a:r>
              <a:rPr lang="en-US" sz="2000" dirty="0" smtClean="0"/>
              <a:t> such that </a:t>
            </a:r>
            <a:r>
              <a:rPr lang="en-US" sz="2000" dirty="0" err="1">
                <a:latin typeface="Times New Roman"/>
                <a:cs typeface="Times New Roman"/>
              </a:rPr>
              <a:t>δ</a:t>
            </a:r>
            <a:r>
              <a:rPr lang="en-US" sz="2000" i="1" baseline="-25000" dirty="0" err="1">
                <a:latin typeface="Times New Roman"/>
                <a:cs typeface="Times New Roman"/>
              </a:rPr>
              <a:t>L</a:t>
            </a:r>
            <a:r>
              <a:rPr lang="en-US" sz="2000" baseline="-2500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/ </a:t>
            </a:r>
            <a:r>
              <a:rPr lang="en-US" sz="2000" dirty="0">
                <a:latin typeface="Times New Roman"/>
                <a:cs typeface="Times New Roman"/>
              </a:rPr>
              <a:t>Δ</a:t>
            </a:r>
            <a:r>
              <a:rPr lang="en-US" sz="2000" i="1" baseline="-25000" dirty="0">
                <a:latin typeface="Times New Roman"/>
                <a:cs typeface="Times New Roman"/>
              </a:rPr>
              <a:t>L</a:t>
            </a:r>
            <a:r>
              <a:rPr lang="en-US" sz="2000" dirty="0" smtClean="0">
                <a:latin typeface="Times New Roman"/>
                <a:cs typeface="Times New Roman"/>
              </a:rPr>
              <a:t> ≤ </a:t>
            </a:r>
            <a:r>
              <a:rPr lang="en-US" sz="2000" i="1" dirty="0" smtClean="0">
                <a:latin typeface="Times New Roman"/>
                <a:cs typeface="Times New Roman"/>
              </a:rPr>
              <a:t>n</a:t>
            </a:r>
            <a:r>
              <a:rPr lang="en-US" sz="2000" baseline="30000" dirty="0" smtClean="0">
                <a:latin typeface="Times New Roman"/>
                <a:cs typeface="Times New Roman"/>
              </a:rPr>
              <a:t>1/2</a:t>
            </a:r>
            <a:endParaRPr lang="en-US" sz="2000" dirty="0" smtClean="0">
              <a:latin typeface="Times New Roman"/>
              <a:cs typeface="Times New Roman"/>
            </a:endParaRPr>
          </a:p>
          <a:p>
            <a:r>
              <a:rPr lang="en-US" sz="2000" dirty="0" smtClean="0"/>
              <a:t>max conflict degree </a:t>
            </a:r>
            <a:r>
              <a:rPr lang="en-US" sz="2000" dirty="0" err="1">
                <a:latin typeface="Times New Roman"/>
                <a:cs typeface="Times New Roman"/>
              </a:rPr>
              <a:t>Δ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Then Cyclades with</a:t>
            </a:r>
          </a:p>
          <a:p>
            <a:r>
              <a:rPr lang="en-US" sz="2000" i="1" dirty="0">
                <a:latin typeface="Times New Roman"/>
                <a:cs typeface="Times New Roman"/>
              </a:rPr>
              <a:t>B</a:t>
            </a:r>
            <a:r>
              <a:rPr lang="en-US" sz="2000" dirty="0">
                <a:latin typeface="Times New Roman"/>
                <a:cs typeface="Times New Roman"/>
              </a:rPr>
              <a:t> = (</a:t>
            </a:r>
            <a:r>
              <a:rPr lang="en-US" sz="2000" i="1" dirty="0">
                <a:latin typeface="Times New Roman"/>
                <a:cs typeface="Times New Roman"/>
              </a:rPr>
              <a:t>1 </a:t>
            </a:r>
            <a:r>
              <a:rPr lang="en-US" sz="2000" dirty="0">
                <a:latin typeface="Times New Roman"/>
                <a:cs typeface="Times New Roman"/>
              </a:rPr>
              <a:t>- </a:t>
            </a:r>
            <a:r>
              <a:rPr lang="en-US" sz="2000" dirty="0" err="1">
                <a:latin typeface="Times New Roman"/>
                <a:cs typeface="Times New Roman"/>
              </a:rPr>
              <a:t>ε</a:t>
            </a:r>
            <a:r>
              <a:rPr lang="en-US" sz="2000" dirty="0">
                <a:latin typeface="Times New Roman"/>
                <a:cs typeface="Times New Roman"/>
              </a:rPr>
              <a:t>) </a:t>
            </a:r>
            <a:r>
              <a:rPr lang="en-US" sz="2000" i="1" dirty="0">
                <a:latin typeface="Times New Roman"/>
                <a:cs typeface="Times New Roman"/>
              </a:rPr>
              <a:t>n</a:t>
            </a:r>
            <a:r>
              <a:rPr lang="en-US" sz="2000" dirty="0">
                <a:latin typeface="Times New Roman"/>
                <a:cs typeface="Times New Roman"/>
              </a:rPr>
              <a:t> / </a:t>
            </a:r>
            <a:r>
              <a:rPr lang="en-US" sz="2000" dirty="0" err="1">
                <a:latin typeface="Times New Roman"/>
                <a:cs typeface="Times New Roman"/>
              </a:rPr>
              <a:t>Δ</a:t>
            </a:r>
            <a:r>
              <a:rPr lang="en-US" sz="2000" dirty="0"/>
              <a:t> batch size</a:t>
            </a:r>
          </a:p>
          <a:p>
            <a:r>
              <a:rPr lang="en-US" sz="2000" i="1" dirty="0" smtClean="0">
                <a:latin typeface="Times New Roman"/>
                <a:cs typeface="Times New Roman"/>
              </a:rPr>
              <a:t>P</a:t>
            </a:r>
            <a:r>
              <a:rPr lang="en-US" sz="2000" dirty="0" smtClean="0">
                <a:latin typeface="Times New Roman"/>
                <a:cs typeface="Times New Roman"/>
              </a:rPr>
              <a:t> = </a:t>
            </a:r>
            <a:r>
              <a:rPr lang="en-US" sz="2000" i="1" dirty="0" smtClean="0">
                <a:latin typeface="Times New Roman"/>
                <a:cs typeface="Times New Roman"/>
              </a:rPr>
              <a:t>O</a:t>
            </a:r>
            <a:r>
              <a:rPr lang="en-US" sz="2000" dirty="0" smtClean="0">
                <a:latin typeface="Times New Roman"/>
                <a:cs typeface="Times New Roman"/>
              </a:rPr>
              <a:t>(</a:t>
            </a:r>
            <a:r>
              <a:rPr lang="en-US" sz="2000" i="1" dirty="0" smtClean="0">
                <a:latin typeface="Times New Roman"/>
                <a:cs typeface="Times New Roman"/>
              </a:rPr>
              <a:t>n</a:t>
            </a:r>
            <a:r>
              <a:rPr lang="en-US" sz="2000" dirty="0" smtClean="0">
                <a:latin typeface="Times New Roman"/>
                <a:cs typeface="Times New Roman"/>
              </a:rPr>
              <a:t>ε</a:t>
            </a:r>
            <a:r>
              <a:rPr lang="en-US" sz="2000" baseline="30000" dirty="0" smtClean="0">
                <a:latin typeface="Times New Roman"/>
                <a:cs typeface="Times New Roman"/>
              </a:rPr>
              <a:t>2</a:t>
            </a:r>
            <a:r>
              <a:rPr lang="en-US" sz="2000" dirty="0" smtClean="0">
                <a:latin typeface="Times New Roman"/>
                <a:cs typeface="Times New Roman"/>
              </a:rPr>
              <a:t> / ΔΔ</a:t>
            </a:r>
            <a:r>
              <a:rPr lang="en-US" sz="2000" i="1" baseline="-25000" dirty="0" smtClean="0">
                <a:latin typeface="Times New Roman"/>
                <a:cs typeface="Times New Roman"/>
              </a:rPr>
              <a:t>L</a:t>
            </a:r>
            <a:r>
              <a:rPr lang="en-US" sz="2000" dirty="0" smtClean="0">
                <a:latin typeface="Times New Roman"/>
                <a:cs typeface="Times New Roman"/>
              </a:rPr>
              <a:t>)</a:t>
            </a:r>
            <a:r>
              <a:rPr lang="en-US" sz="2000" dirty="0" smtClean="0"/>
              <a:t> cores</a:t>
            </a:r>
          </a:p>
          <a:p>
            <a:pPr marL="0" indent="0">
              <a:buNone/>
            </a:pPr>
            <a:r>
              <a:rPr lang="en-US" sz="2000" dirty="0" smtClean="0"/>
              <a:t>can execute </a:t>
            </a:r>
            <a:r>
              <a:rPr lang="en-US" sz="2000" i="1" dirty="0">
                <a:latin typeface="Times New Roman"/>
                <a:cs typeface="Times New Roman"/>
              </a:rPr>
              <a:t>n</a:t>
            </a:r>
            <a:r>
              <a:rPr lang="en-US" sz="2000" dirty="0" smtClean="0"/>
              <a:t> updates in time </a:t>
            </a:r>
            <a:r>
              <a:rPr lang="en-US" sz="2000" i="1" dirty="0" smtClean="0">
                <a:latin typeface="Times New Roman"/>
                <a:cs typeface="Times New Roman"/>
              </a:rPr>
              <a:t>O</a:t>
            </a:r>
            <a:r>
              <a:rPr lang="en-US" sz="2000" dirty="0" smtClean="0">
                <a:latin typeface="Times New Roman"/>
                <a:cs typeface="Times New Roman"/>
              </a:rPr>
              <a:t>(</a:t>
            </a:r>
            <a:r>
              <a:rPr lang="en-US" sz="2000" i="1" dirty="0" smtClean="0">
                <a:latin typeface="Times New Roman"/>
                <a:cs typeface="Times New Roman"/>
              </a:rPr>
              <a:t>E</a:t>
            </a:r>
            <a:r>
              <a:rPr lang="en-US" sz="2000" dirty="0" smtClean="0">
                <a:latin typeface="Times New Roman"/>
                <a:cs typeface="Times New Roman"/>
              </a:rPr>
              <a:t> log</a:t>
            </a:r>
            <a:r>
              <a:rPr lang="en-US" sz="2000" baseline="30000" dirty="0" smtClean="0">
                <a:latin typeface="Times New Roman"/>
                <a:cs typeface="Times New Roman"/>
              </a:rPr>
              <a:t>2</a:t>
            </a:r>
            <a:r>
              <a:rPr lang="en-US" sz="2000" dirty="0" smtClean="0">
                <a:latin typeface="Times New Roman"/>
                <a:cs typeface="Times New Roman"/>
              </a:rPr>
              <a:t> </a:t>
            </a:r>
            <a:r>
              <a:rPr lang="en-US" sz="2000" i="1" dirty="0" smtClean="0">
                <a:latin typeface="Times New Roman"/>
                <a:cs typeface="Times New Roman"/>
              </a:rPr>
              <a:t>n</a:t>
            </a:r>
            <a:r>
              <a:rPr lang="en-US" sz="2000" dirty="0" smtClean="0">
                <a:latin typeface="Times New Roman"/>
                <a:cs typeface="Times New Roman"/>
              </a:rPr>
              <a:t> / </a:t>
            </a:r>
            <a:r>
              <a:rPr lang="en-US" sz="2000" i="1" dirty="0" smtClean="0">
                <a:latin typeface="Times New Roman"/>
                <a:cs typeface="Times New Roman"/>
              </a:rPr>
              <a:t>P</a:t>
            </a:r>
            <a:r>
              <a:rPr lang="en-US" sz="2000" dirty="0" smtClean="0">
                <a:latin typeface="Times New Roman"/>
                <a:cs typeface="Times New Roman"/>
              </a:rPr>
              <a:t>)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56040" y="5638800"/>
            <a:ext cx="6231920" cy="95410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Gill Sans Light"/>
                <a:cs typeface="Gill Sans Light"/>
              </a:rPr>
              <a:t>Black box analysis:</a:t>
            </a:r>
          </a:p>
          <a:p>
            <a:pPr algn="ctr"/>
            <a:r>
              <a:rPr lang="en-US" sz="2800" dirty="0">
                <a:latin typeface="Gill Sans Light"/>
                <a:cs typeface="Gill Sans Light"/>
              </a:rPr>
              <a:t>A</a:t>
            </a:r>
            <a:r>
              <a:rPr lang="en-US" sz="2800" dirty="0" smtClean="0">
                <a:latin typeface="Gill Sans Light"/>
                <a:cs typeface="Gill Sans Light"/>
              </a:rPr>
              <a:t>pplies to all stochastic updates algorithms</a:t>
            </a:r>
            <a:endParaRPr lang="en-US" sz="2800" dirty="0">
              <a:latin typeface="Gill Sans Light"/>
              <a:cs typeface="Gill Sans Ligh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33951" y="4953000"/>
            <a:ext cx="3366994" cy="5232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Gill Sans Light"/>
                <a:cs typeface="Gill Sans Light"/>
              </a:rPr>
              <a:t>Speedup </a:t>
            </a:r>
            <a:r>
              <a:rPr lang="en-US" sz="2800" i="1" dirty="0">
                <a:latin typeface="Times New Roman"/>
                <a:cs typeface="Times New Roman"/>
              </a:rPr>
              <a:t>O</a:t>
            </a:r>
            <a:r>
              <a:rPr lang="en-US" sz="2800" dirty="0" smtClean="0">
                <a:latin typeface="Times New Roman"/>
                <a:cs typeface="Times New Roman"/>
              </a:rPr>
              <a:t>(</a:t>
            </a:r>
            <a:r>
              <a:rPr lang="en-US" sz="2800" i="1" dirty="0" smtClean="0">
                <a:latin typeface="Times New Roman"/>
                <a:cs typeface="Times New Roman"/>
              </a:rPr>
              <a:t>P</a:t>
            </a:r>
            <a:r>
              <a:rPr lang="en-US" sz="2800" dirty="0" smtClean="0">
                <a:latin typeface="Times New Roman"/>
                <a:cs typeface="Times New Roman"/>
              </a:rPr>
              <a:t> / log</a:t>
            </a:r>
            <a:r>
              <a:rPr lang="en-US" sz="2800" baseline="30000" dirty="0" smtClean="0">
                <a:latin typeface="Times New Roman"/>
                <a:cs typeface="Times New Roman"/>
              </a:rPr>
              <a:t>2</a:t>
            </a:r>
            <a:r>
              <a:rPr lang="en-US" sz="2800" dirty="0" smtClean="0">
                <a:latin typeface="Times New Roman"/>
                <a:cs typeface="Times New Roman"/>
              </a:rPr>
              <a:t> </a:t>
            </a:r>
            <a:r>
              <a:rPr lang="en-US" sz="2800" i="1" dirty="0" smtClean="0">
                <a:latin typeface="Times New Roman"/>
                <a:cs typeface="Times New Roman"/>
              </a:rPr>
              <a:t>n</a:t>
            </a:r>
            <a:r>
              <a:rPr lang="en-US" sz="2800" dirty="0" smtClean="0">
                <a:latin typeface="Times New Roman"/>
                <a:cs typeface="Times New Roman"/>
              </a:rPr>
              <a:t>)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2459533" y="1640116"/>
            <a:ext cx="4224935" cy="5232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Gill Sans Light"/>
                <a:cs typeface="Gill Sans Light"/>
              </a:rPr>
              <a:t>Preserves convergence rates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78489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Gill Sans Light"/>
                <a:cs typeface="Gill Sans Light"/>
              </a:rPr>
              <a:t>Experiments</a:t>
            </a:r>
            <a:endParaRPr lang="en-US" sz="3600" dirty="0">
              <a:solidFill>
                <a:srgbClr val="000000"/>
              </a:solidFill>
              <a:latin typeface="Gill Sans Light"/>
              <a:cs typeface="Gill Sans Light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2467406"/>
              </p:ext>
            </p:extLst>
          </p:nvPr>
        </p:nvGraphicFramePr>
        <p:xfrm>
          <a:off x="777206" y="3045992"/>
          <a:ext cx="7667784" cy="2231689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487940"/>
                <a:gridCol w="1623916"/>
                <a:gridCol w="2555928"/>
              </a:tblGrid>
              <a:tr h="52480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Gill Sans Light"/>
                          <a:cs typeface="Gill Sans Light"/>
                        </a:rPr>
                        <a:t>Problem</a:t>
                      </a:r>
                      <a:endParaRPr lang="en-US" sz="2000" dirty="0">
                        <a:latin typeface="Gill Sans Light"/>
                        <a:cs typeface="Gill Sans Light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Gill Sans Light"/>
                          <a:cs typeface="Gill Sans Light"/>
                        </a:rPr>
                        <a:t># data points</a:t>
                      </a:r>
                      <a:endParaRPr lang="en-US" sz="2000" dirty="0">
                        <a:latin typeface="Gill Sans Light"/>
                        <a:cs typeface="Gill Sans Light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Gill Sans Light"/>
                          <a:cs typeface="Gill Sans Light"/>
                        </a:rPr>
                        <a:t>dimension</a:t>
                      </a:r>
                      <a:r>
                        <a:rPr lang="en-US" sz="2000" baseline="0" dirty="0" smtClean="0">
                          <a:latin typeface="Gill Sans Light"/>
                          <a:cs typeface="Gill Sans Light"/>
                        </a:rPr>
                        <a:t> </a:t>
                      </a:r>
                      <a:endParaRPr lang="en-US" sz="2000" dirty="0">
                        <a:latin typeface="Gill Sans Light"/>
                        <a:cs typeface="Gill Sans Light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8527"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>
                          <a:latin typeface="Gill Sans Light"/>
                          <a:cs typeface="Gill Sans Light"/>
                        </a:rPr>
                        <a:t>SVRG Graph Eigenvector  </a:t>
                      </a:r>
                    </a:p>
                    <a:p>
                      <a:pPr algn="ctr"/>
                      <a:r>
                        <a:rPr lang="en-US" sz="1400" i="0" dirty="0" smtClean="0">
                          <a:solidFill>
                            <a:srgbClr val="7F7F7F"/>
                          </a:solidFill>
                          <a:latin typeface="Gill Sans Light"/>
                          <a:cs typeface="Gill Sans Light"/>
                        </a:rPr>
                        <a:t>[Jin et al. 2015]</a:t>
                      </a:r>
                    </a:p>
                    <a:p>
                      <a:pPr algn="ctr"/>
                      <a:r>
                        <a:rPr lang="en-US" sz="1600" i="0" dirty="0" smtClean="0">
                          <a:latin typeface="Gill Sans Light"/>
                          <a:cs typeface="Gill Sans Light"/>
                        </a:rPr>
                        <a:t>DBLP</a:t>
                      </a:r>
                      <a:endParaRPr lang="en-US" sz="2000" i="0" dirty="0" smtClean="0">
                        <a:latin typeface="Gill Sans Light"/>
                        <a:cs typeface="Gill Sans Light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Gill Sans Light"/>
                          <a:cs typeface="Gill Sans Light"/>
                        </a:rPr>
                        <a:t>1.4 million</a:t>
                      </a:r>
                      <a:r>
                        <a:rPr lang="en-US" sz="2000" baseline="0" dirty="0" smtClean="0">
                          <a:latin typeface="Gill Sans Light"/>
                          <a:cs typeface="Gill Sans Light"/>
                        </a:rPr>
                        <a:t> </a:t>
                      </a:r>
                      <a:endParaRPr lang="en-US" sz="2000" dirty="0">
                        <a:latin typeface="Gill Sans Light"/>
                        <a:cs typeface="Gill Sans Light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Gill Sans Light"/>
                          <a:cs typeface="Gill Sans Light"/>
                        </a:rPr>
                        <a:t>1.4 million</a:t>
                      </a:r>
                      <a:r>
                        <a:rPr lang="en-US" sz="2000" baseline="0" dirty="0" smtClean="0">
                          <a:latin typeface="Gill Sans Light"/>
                          <a:cs typeface="Gill Sans Light"/>
                        </a:rPr>
                        <a:t> </a:t>
                      </a:r>
                      <a:endParaRPr lang="en-US" sz="2000" dirty="0" smtClean="0">
                        <a:latin typeface="Gill Sans Light"/>
                        <a:cs typeface="Gill Sans Light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8527"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smtClean="0">
                          <a:latin typeface="Gill Sans Light"/>
                          <a:cs typeface="Gill Sans Light"/>
                        </a:rPr>
                        <a:t>L2-SGD Matrix Completion</a:t>
                      </a:r>
                    </a:p>
                    <a:p>
                      <a:pPr algn="ctr"/>
                      <a:r>
                        <a:rPr lang="en-US" sz="1400" i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Light"/>
                          <a:cs typeface="Gill Sans Light"/>
                        </a:rPr>
                        <a:t>[</a:t>
                      </a:r>
                      <a:r>
                        <a:rPr lang="en-US" sz="1400" i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Light"/>
                          <a:cs typeface="Gill Sans Light"/>
                        </a:rPr>
                        <a:t>Recht</a:t>
                      </a:r>
                      <a:r>
                        <a:rPr lang="en-US" sz="1400" i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Gill Sans Light"/>
                          <a:cs typeface="Gill Sans Light"/>
                        </a:rPr>
                        <a:t> et al. 2011]</a:t>
                      </a:r>
                    </a:p>
                    <a:p>
                      <a:pPr algn="ctr"/>
                      <a:r>
                        <a:rPr lang="en-US" sz="1600" dirty="0" smtClean="0">
                          <a:latin typeface="Gill Sans Light"/>
                          <a:cs typeface="Gill Sans Light"/>
                        </a:rPr>
                        <a:t>10M</a:t>
                      </a:r>
                      <a:r>
                        <a:rPr lang="en-US" sz="1600" baseline="0" dirty="0" smtClean="0">
                          <a:latin typeface="Gill Sans Light"/>
                          <a:cs typeface="Gill Sans Light"/>
                        </a:rPr>
                        <a:t> </a:t>
                      </a:r>
                      <a:r>
                        <a:rPr lang="en-US" sz="1600" baseline="0" dirty="0" err="1" smtClean="0">
                          <a:latin typeface="Gill Sans Light"/>
                          <a:cs typeface="Gill Sans Light"/>
                        </a:rPr>
                        <a:t>MovieLens</a:t>
                      </a:r>
                      <a:endParaRPr lang="en-US" sz="1600" dirty="0">
                        <a:latin typeface="Gill Sans Light"/>
                        <a:cs typeface="Gill Sans Light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Gill Sans Light"/>
                          <a:cs typeface="Gill Sans Light"/>
                        </a:rPr>
                        <a:t>10 million</a:t>
                      </a:r>
                      <a:endParaRPr lang="en-US" sz="2000" dirty="0">
                        <a:latin typeface="Gill Sans Light"/>
                        <a:cs typeface="Gill Sans Light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Gill Sans Light"/>
                          <a:cs typeface="Gill Sans Light"/>
                        </a:rPr>
                        <a:t>8 million</a:t>
                      </a:r>
                      <a:endParaRPr lang="en-US" sz="2000" dirty="0">
                        <a:latin typeface="Gill Sans Light"/>
                        <a:cs typeface="Gill Sans Light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56739" y="1115616"/>
            <a:ext cx="878497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 smtClean="0">
                <a:solidFill>
                  <a:srgbClr val="000000"/>
                </a:solidFill>
                <a:latin typeface="Gill Sans Light"/>
                <a:cs typeface="Gill Sans Light"/>
              </a:rPr>
              <a:t>Implementation in </a:t>
            </a:r>
            <a:r>
              <a:rPr lang="en-US" sz="2500" b="1" dirty="0" smtClean="0">
                <a:solidFill>
                  <a:srgbClr val="000000"/>
                </a:solidFill>
                <a:latin typeface="Gill Sans Light"/>
                <a:cs typeface="Gill Sans Light"/>
              </a:rPr>
              <a:t>C++</a:t>
            </a:r>
            <a:r>
              <a:rPr lang="en-US" sz="2500" dirty="0" smtClean="0">
                <a:solidFill>
                  <a:srgbClr val="000000"/>
                </a:solidFill>
                <a:latin typeface="Gill Sans Light"/>
                <a:cs typeface="Gill Sans Light"/>
              </a:rPr>
              <a:t> </a:t>
            </a:r>
          </a:p>
          <a:p>
            <a:pPr algn="ctr"/>
            <a:r>
              <a:rPr lang="en-US" sz="2500" dirty="0" smtClean="0">
                <a:solidFill>
                  <a:srgbClr val="000000"/>
                </a:solidFill>
                <a:latin typeface="Gill Sans Light"/>
                <a:cs typeface="Gill Sans Light"/>
              </a:rPr>
              <a:t>Experiments on </a:t>
            </a:r>
            <a:r>
              <a:rPr lang="en-US" sz="2500" b="1" dirty="0" smtClean="0">
                <a:solidFill>
                  <a:srgbClr val="000000"/>
                </a:solidFill>
                <a:latin typeface="Gill Sans Light"/>
                <a:cs typeface="Gill Sans Light"/>
              </a:rPr>
              <a:t>Intel  Xeon CPU E7-8870 v3</a:t>
            </a:r>
          </a:p>
          <a:p>
            <a:pPr algn="ctr"/>
            <a:r>
              <a:rPr lang="en-US" sz="2500" b="1" dirty="0" smtClean="0">
                <a:solidFill>
                  <a:srgbClr val="000000"/>
                </a:solidFill>
                <a:latin typeface="Gill Sans Light"/>
                <a:cs typeface="Gill Sans Light"/>
              </a:rPr>
              <a:t>1TB</a:t>
            </a:r>
            <a:r>
              <a:rPr lang="en-US" sz="2500" dirty="0" smtClean="0">
                <a:solidFill>
                  <a:srgbClr val="000000"/>
                </a:solidFill>
                <a:latin typeface="Gill Sans Light"/>
                <a:cs typeface="Gill Sans Light"/>
              </a:rPr>
              <a:t> RAM</a:t>
            </a:r>
            <a:endParaRPr lang="en-US" sz="2500" dirty="0">
              <a:solidFill>
                <a:srgbClr val="000000"/>
              </a:solidFill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4101598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" y="1"/>
            <a:ext cx="9144000" cy="91563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300" dirty="0">
                <a:latin typeface="Gill Sans Light"/>
                <a:cs typeface="Gill Sans Light"/>
              </a:rPr>
              <a:t>Matrix </a:t>
            </a:r>
            <a:r>
              <a:rPr lang="en-US" sz="4300" dirty="0" smtClean="0">
                <a:latin typeface="Gill Sans Light"/>
                <a:cs typeface="Gill Sans Light"/>
              </a:rPr>
              <a:t>Completion (L2-SGD)</a:t>
            </a:r>
            <a:endParaRPr lang="en-US" sz="3200" dirty="0">
              <a:latin typeface="Gill Sans Light"/>
              <a:cs typeface="Gill Sans Light"/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0567599"/>
              </p:ext>
            </p:extLst>
          </p:nvPr>
        </p:nvGraphicFramePr>
        <p:xfrm>
          <a:off x="1077936" y="1919405"/>
          <a:ext cx="7161632" cy="9753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287085"/>
                <a:gridCol w="1530402"/>
                <a:gridCol w="2344145"/>
              </a:tblGrid>
              <a:tr h="26280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Gill Sans Light"/>
                          <a:cs typeface="Gill Sans Light"/>
                        </a:rPr>
                        <a:t>Problem</a:t>
                      </a:r>
                      <a:endParaRPr lang="en-US" sz="1600" dirty="0">
                        <a:latin typeface="Gill Sans Light"/>
                        <a:cs typeface="Gill Sans Light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Gill Sans Light"/>
                          <a:cs typeface="Gill Sans Light"/>
                        </a:rPr>
                        <a:t># data points</a:t>
                      </a:r>
                      <a:endParaRPr lang="en-US" sz="1600" dirty="0">
                        <a:latin typeface="Gill Sans Light"/>
                        <a:cs typeface="Gill Sans Light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Gill Sans Light"/>
                          <a:cs typeface="Gill Sans Light"/>
                        </a:rPr>
                        <a:t>dimension</a:t>
                      </a:r>
                      <a:r>
                        <a:rPr lang="en-US" sz="1600" baseline="0" dirty="0" smtClean="0">
                          <a:latin typeface="Gill Sans Light"/>
                          <a:cs typeface="Gill Sans Light"/>
                        </a:rPr>
                        <a:t> </a:t>
                      </a:r>
                      <a:endParaRPr lang="en-US" sz="1600" dirty="0">
                        <a:latin typeface="Gill Sans Light"/>
                        <a:cs typeface="Gill Sans Light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9734"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 smtClean="0">
                          <a:solidFill>
                            <a:srgbClr val="000000"/>
                          </a:solidFill>
                          <a:latin typeface="Gill Sans Light"/>
                          <a:cs typeface="Gill Sans Light"/>
                        </a:rPr>
                        <a:t>L2-SGD Mat. Comp.</a:t>
                      </a:r>
                      <a:r>
                        <a:rPr lang="en-US" sz="1800" i="1" baseline="0" dirty="0" smtClean="0">
                          <a:solidFill>
                            <a:srgbClr val="000000"/>
                          </a:solidFill>
                          <a:latin typeface="Gill Sans Light"/>
                          <a:cs typeface="Gill Sans Light"/>
                        </a:rPr>
                        <a:t> </a:t>
                      </a:r>
                      <a:r>
                        <a:rPr lang="en-US" sz="1800" i="0" dirty="0" smtClean="0">
                          <a:solidFill>
                            <a:srgbClr val="000000"/>
                          </a:solidFill>
                          <a:latin typeface="Gill Sans Light"/>
                          <a:cs typeface="Gill Sans Light"/>
                        </a:rPr>
                        <a:t>[</a:t>
                      </a:r>
                      <a:r>
                        <a:rPr lang="en-US" sz="1800" i="0" dirty="0" err="1" smtClean="0">
                          <a:solidFill>
                            <a:srgbClr val="000000"/>
                          </a:solidFill>
                          <a:latin typeface="Gill Sans Light"/>
                          <a:cs typeface="Gill Sans Light"/>
                        </a:rPr>
                        <a:t>Recht</a:t>
                      </a:r>
                      <a:r>
                        <a:rPr lang="en-US" sz="1800" i="0" dirty="0" smtClean="0">
                          <a:solidFill>
                            <a:srgbClr val="000000"/>
                          </a:solidFill>
                          <a:latin typeface="Gill Sans Light"/>
                          <a:cs typeface="Gill Sans Light"/>
                        </a:rPr>
                        <a:t>, Re ‘11] on 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Gill Sans Light"/>
                          <a:cs typeface="Gill Sans Light"/>
                        </a:rPr>
                        <a:t>10M</a:t>
                      </a:r>
                      <a:r>
                        <a:rPr lang="en-US" sz="1800" baseline="0" dirty="0" smtClean="0">
                          <a:solidFill>
                            <a:srgbClr val="000000"/>
                          </a:solidFill>
                          <a:latin typeface="Gill Sans Light"/>
                          <a:cs typeface="Gill Sans Light"/>
                        </a:rPr>
                        <a:t> </a:t>
                      </a:r>
                      <a:r>
                        <a:rPr lang="en-US" sz="1800" baseline="0" dirty="0" err="1" smtClean="0">
                          <a:solidFill>
                            <a:srgbClr val="000000"/>
                          </a:solidFill>
                          <a:latin typeface="Gill Sans Light"/>
                          <a:cs typeface="Gill Sans Light"/>
                        </a:rPr>
                        <a:t>MovieLens</a:t>
                      </a:r>
                      <a:endParaRPr lang="en-US" sz="1800" dirty="0">
                        <a:solidFill>
                          <a:srgbClr val="000000"/>
                        </a:solidFill>
                        <a:latin typeface="Gill Sans Light"/>
                        <a:cs typeface="Gill Sans Light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Gill Sans Light"/>
                          <a:cs typeface="Gill Sans Light"/>
                        </a:rPr>
                        <a:t>10 million</a:t>
                      </a:r>
                      <a:endParaRPr lang="en-US" sz="1800" dirty="0">
                        <a:solidFill>
                          <a:srgbClr val="000000"/>
                        </a:solidFill>
                        <a:latin typeface="Gill Sans Light"/>
                        <a:cs typeface="Gill Sans Light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Gill Sans Light"/>
                          <a:cs typeface="Gill Sans Light"/>
                        </a:rPr>
                        <a:t>8 million</a:t>
                      </a:r>
                      <a:endParaRPr lang="en-US" sz="1800" dirty="0">
                        <a:solidFill>
                          <a:srgbClr val="000000"/>
                        </a:solidFill>
                        <a:latin typeface="Gill Sans Light"/>
                        <a:cs typeface="Gill Sans Light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1183147" y="1068433"/>
            <a:ext cx="6777707" cy="620480"/>
            <a:chOff x="1183147" y="1068433"/>
            <a:chExt cx="6777707" cy="620480"/>
          </a:xfrm>
        </p:grpSpPr>
        <p:sp>
          <p:nvSpPr>
            <p:cNvPr id="12" name="Rounded Rectangle 11"/>
            <p:cNvSpPr/>
            <p:nvPr/>
          </p:nvSpPr>
          <p:spPr>
            <a:xfrm>
              <a:off x="1183147" y="1068433"/>
              <a:ext cx="6777707" cy="620480"/>
            </a:xfrm>
            <a:prstGeom prst="roundRect">
              <a:avLst>
                <a:gd name="adj" fmla="val 9379"/>
              </a:avLst>
            </a:prstGeom>
            <a:solidFill>
              <a:srgbClr val="CECCFD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200" dirty="0" smtClean="0">
                  <a:solidFill>
                    <a:schemeClr val="tx1"/>
                  </a:solidFill>
                  <a:latin typeface="Gill Sans Light"/>
                  <a:cs typeface="Gill Sans Light"/>
                </a:rPr>
                <a:t>Update: </a:t>
              </a:r>
              <a:endParaRPr lang="en-US" sz="3200" dirty="0">
                <a:solidFill>
                  <a:schemeClr val="tx1"/>
                </a:solidFill>
                <a:latin typeface="Gill Sans Light"/>
                <a:cs typeface="Gill Sans Light"/>
              </a:endParaRPr>
            </a:p>
          </p:txBody>
        </p:sp>
        <p:pic>
          <p:nvPicPr>
            <p:cNvPr id="10" name="Picture 9" descr="latex-image-1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4961" y="1180729"/>
              <a:ext cx="3995928" cy="428549"/>
            </a:xfrm>
            <a:prstGeom prst="rect">
              <a:avLst/>
            </a:prstGeom>
          </p:spPr>
        </p:pic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8650" y="3201898"/>
            <a:ext cx="4425351" cy="3656101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8900466" y="3456213"/>
            <a:ext cx="2" cy="457815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7024840" y="3276600"/>
            <a:ext cx="1667367" cy="620480"/>
          </a:xfrm>
          <a:prstGeom prst="roundRect">
            <a:avLst>
              <a:gd name="adj" fmla="val 9379"/>
            </a:avLst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FFFF"/>
                </a:solidFill>
                <a:latin typeface="Gill Sans Light"/>
                <a:cs typeface="Gill Sans Light"/>
              </a:rPr>
              <a:t>&gt; 20% gain</a:t>
            </a:r>
            <a:endParaRPr lang="en-US" sz="2400" dirty="0">
              <a:solidFill>
                <a:srgbClr val="FFFFFF"/>
              </a:solidFill>
              <a:latin typeface="Gill Sans Light"/>
              <a:cs typeface="Gill Sans Light"/>
            </a:endParaRPr>
          </a:p>
        </p:txBody>
      </p:sp>
      <p:pic>
        <p:nvPicPr>
          <p:cNvPr id="16" name="Picture 15" descr="cyc_movielens__regularize_200_5000_100_converge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200401"/>
            <a:ext cx="4718649" cy="3657600"/>
          </a:xfrm>
          <a:prstGeom prst="rect">
            <a:avLst/>
          </a:prstGeom>
        </p:spPr>
      </p:pic>
      <p:pic>
        <p:nvPicPr>
          <p:cNvPr id="17" name="Picture 16" descr="time_loss_legend_48_3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26" y="2895600"/>
            <a:ext cx="4571999" cy="367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251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34957"/>
            <a:ext cx="4718648" cy="3585495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" y="1"/>
            <a:ext cx="9144000" cy="91563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300" dirty="0" smtClean="0">
                <a:latin typeface="Gill Sans Light"/>
                <a:cs typeface="Gill Sans Light"/>
              </a:rPr>
              <a:t>Graph Eigenvector (SVRG)</a:t>
            </a:r>
            <a:endParaRPr lang="en-US" sz="3700" dirty="0" smtClean="0">
              <a:latin typeface="Gill Sans Light"/>
              <a:cs typeface="Gill Sans Light"/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864056"/>
              </p:ext>
            </p:extLst>
          </p:nvPr>
        </p:nvGraphicFramePr>
        <p:xfrm>
          <a:off x="1302199" y="1919405"/>
          <a:ext cx="6539602" cy="9753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001582"/>
                <a:gridCol w="1397478"/>
                <a:gridCol w="2140542"/>
              </a:tblGrid>
              <a:tr h="26280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Gill Sans Light"/>
                          <a:cs typeface="Gill Sans Light"/>
                        </a:rPr>
                        <a:t>Problem</a:t>
                      </a:r>
                      <a:endParaRPr lang="en-US" sz="1600" dirty="0">
                        <a:latin typeface="Gill Sans Light"/>
                        <a:cs typeface="Gill Sans Light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Gill Sans Light"/>
                          <a:cs typeface="Gill Sans Light"/>
                        </a:rPr>
                        <a:t># data points</a:t>
                      </a:r>
                      <a:endParaRPr lang="en-US" sz="1600" dirty="0">
                        <a:latin typeface="Gill Sans Light"/>
                        <a:cs typeface="Gill Sans Light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Gill Sans Light"/>
                          <a:cs typeface="Gill Sans Light"/>
                        </a:rPr>
                        <a:t>dimension</a:t>
                      </a:r>
                      <a:r>
                        <a:rPr lang="en-US" sz="1600" baseline="0" dirty="0" smtClean="0">
                          <a:latin typeface="Gill Sans Light"/>
                          <a:cs typeface="Gill Sans Light"/>
                        </a:rPr>
                        <a:t> </a:t>
                      </a:r>
                      <a:endParaRPr lang="en-US" sz="1600" dirty="0">
                        <a:latin typeface="Gill Sans Light"/>
                        <a:cs typeface="Gill Sans Light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9734"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 smtClean="0">
                          <a:latin typeface="Gill Sans Light"/>
                          <a:cs typeface="Gill Sans Light"/>
                        </a:rPr>
                        <a:t>SVRG Graph Eigenvector  </a:t>
                      </a:r>
                    </a:p>
                    <a:p>
                      <a:pPr algn="ctr"/>
                      <a:r>
                        <a:rPr lang="en-US" sz="1800" i="0" dirty="0" smtClean="0">
                          <a:solidFill>
                            <a:srgbClr val="000000"/>
                          </a:solidFill>
                          <a:latin typeface="Gill Sans Light"/>
                          <a:cs typeface="Gill Sans Light"/>
                        </a:rPr>
                        <a:t>[Jin et al. 2015],</a:t>
                      </a:r>
                      <a:r>
                        <a:rPr lang="en-US" sz="1800" i="0" baseline="0" dirty="0" smtClean="0">
                          <a:solidFill>
                            <a:srgbClr val="000000"/>
                          </a:solidFill>
                          <a:latin typeface="Gill Sans Light"/>
                          <a:cs typeface="Gill Sans Light"/>
                        </a:rPr>
                        <a:t> on </a:t>
                      </a:r>
                      <a:r>
                        <a:rPr lang="en-US" sz="1800" i="0" dirty="0" smtClean="0">
                          <a:latin typeface="Gill Sans Light"/>
                          <a:cs typeface="Gill Sans Light"/>
                        </a:rPr>
                        <a:t>DBLP graph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Gill Sans Light"/>
                          <a:cs typeface="Gill Sans Light"/>
                        </a:rPr>
                        <a:t>1.4 million</a:t>
                      </a:r>
                      <a:r>
                        <a:rPr lang="en-US" sz="1800" baseline="0" dirty="0" smtClean="0">
                          <a:latin typeface="Gill Sans Light"/>
                          <a:cs typeface="Gill Sans Light"/>
                        </a:rPr>
                        <a:t> </a:t>
                      </a:r>
                      <a:endParaRPr lang="en-US" sz="1800" dirty="0">
                        <a:latin typeface="Gill Sans Light"/>
                        <a:cs typeface="Gill Sans Light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Gill Sans Light"/>
                          <a:cs typeface="Gill Sans Light"/>
                        </a:rPr>
                        <a:t>1.4 million</a:t>
                      </a:r>
                      <a:r>
                        <a:rPr lang="en-US" sz="1800" baseline="0" dirty="0" smtClean="0">
                          <a:latin typeface="Gill Sans Light"/>
                          <a:cs typeface="Gill Sans Light"/>
                        </a:rPr>
                        <a:t> </a:t>
                      </a:r>
                      <a:endParaRPr lang="en-US" sz="1800" dirty="0" smtClean="0">
                        <a:latin typeface="Gill Sans Light"/>
                        <a:cs typeface="Gill Sans Light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8498" y="3200400"/>
            <a:ext cx="4451971" cy="3657600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1183147" y="1068433"/>
            <a:ext cx="6777707" cy="620480"/>
            <a:chOff x="349572" y="3501129"/>
            <a:chExt cx="6777707" cy="620480"/>
          </a:xfrm>
        </p:grpSpPr>
        <p:sp>
          <p:nvSpPr>
            <p:cNvPr id="12" name="Rounded Rectangle 11"/>
            <p:cNvSpPr/>
            <p:nvPr/>
          </p:nvSpPr>
          <p:spPr>
            <a:xfrm>
              <a:off x="349572" y="3501129"/>
              <a:ext cx="6777707" cy="620480"/>
            </a:xfrm>
            <a:prstGeom prst="roundRect">
              <a:avLst>
                <a:gd name="adj" fmla="val 9379"/>
              </a:avLst>
            </a:prstGeom>
            <a:solidFill>
              <a:srgbClr val="CECCFD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200" dirty="0" smtClean="0">
                  <a:solidFill>
                    <a:schemeClr val="tx1"/>
                  </a:solidFill>
                  <a:latin typeface="Gill Sans Light"/>
                  <a:cs typeface="Gill Sans Light"/>
                </a:rPr>
                <a:t>Update: </a:t>
              </a:r>
              <a:endParaRPr lang="en-US" sz="3200" dirty="0">
                <a:solidFill>
                  <a:schemeClr val="tx1"/>
                </a:solidFill>
                <a:latin typeface="Gill Sans Light"/>
                <a:cs typeface="Gill Sans Light"/>
              </a:endParaRPr>
            </a:p>
          </p:txBody>
        </p:sp>
        <p:pic>
          <p:nvPicPr>
            <p:cNvPr id="2" name="Picture 1" descr="latex-image-1.pdf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9584" y="3661173"/>
              <a:ext cx="4284133" cy="388512"/>
            </a:xfrm>
            <a:prstGeom prst="rect">
              <a:avLst/>
            </a:prstGeom>
          </p:spPr>
        </p:pic>
      </p:grpSp>
      <p:cxnSp>
        <p:nvCxnSpPr>
          <p:cNvPr id="7" name="Straight Arrow Connector 6"/>
          <p:cNvCxnSpPr/>
          <p:nvPr/>
        </p:nvCxnSpPr>
        <p:spPr>
          <a:xfrm flipH="1">
            <a:off x="9001012" y="3540069"/>
            <a:ext cx="1" cy="1890334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7449202" y="4173270"/>
            <a:ext cx="1428560" cy="620480"/>
          </a:xfrm>
          <a:prstGeom prst="roundRect">
            <a:avLst>
              <a:gd name="adj" fmla="val 9379"/>
            </a:avLst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FFFF"/>
                </a:solidFill>
                <a:latin typeface="Gill Sans Light"/>
                <a:cs typeface="Gill Sans Light"/>
              </a:rPr>
              <a:t>&gt; 2x gain</a:t>
            </a:r>
            <a:endParaRPr lang="en-US" sz="2400" dirty="0">
              <a:solidFill>
                <a:srgbClr val="FFFFFF"/>
              </a:solidFill>
              <a:latin typeface="Gill Sans Light"/>
              <a:cs typeface="Gill Sans Light"/>
            </a:endParaRPr>
          </a:p>
        </p:txBody>
      </p:sp>
      <p:pic>
        <p:nvPicPr>
          <p:cNvPr id="13" name="Picture 12" descr="time_loss_legend_48_3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26" y="2895600"/>
            <a:ext cx="4571999" cy="367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276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Matrix Completion, L2-SGD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0" y="1905000"/>
            <a:ext cx="9144000" cy="4012312"/>
            <a:chOff x="0" y="1905000"/>
            <a:chExt cx="9144000" cy="4012312"/>
          </a:xfrm>
        </p:grpSpPr>
        <p:pic>
          <p:nvPicPr>
            <p:cNvPr id="12" name="Picture 11" descr="cyc_movielens__regularize_200_5000_100_converge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2513" y="1905000"/>
              <a:ext cx="4225143" cy="3275065"/>
            </a:xfrm>
            <a:prstGeom prst="rect">
              <a:avLst/>
            </a:prstGeom>
          </p:spPr>
        </p:pic>
        <p:pic>
          <p:nvPicPr>
            <p:cNvPr id="13" name="Picture 12" descr="cyc_movielens__regularize_200_5000_100_speedup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9932" y="1905000"/>
              <a:ext cx="4101556" cy="3305962"/>
            </a:xfrm>
            <a:prstGeom prst="rect">
              <a:avLst/>
            </a:prstGeom>
          </p:spPr>
        </p:pic>
        <p:pic>
          <p:nvPicPr>
            <p:cNvPr id="15" name="Picture 14" descr="time_loss_legend_48_3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183028"/>
              <a:ext cx="9144000" cy="7342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794518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Graph Eigenvector, SVRG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0" y="1905000"/>
            <a:ext cx="9144000" cy="4012312"/>
            <a:chOff x="0" y="1905000"/>
            <a:chExt cx="9144000" cy="4012312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2513" y="1905000"/>
              <a:ext cx="4225142" cy="3275065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9932" y="1952363"/>
              <a:ext cx="4101556" cy="3211236"/>
            </a:xfrm>
            <a:prstGeom prst="rect">
              <a:avLst/>
            </a:prstGeom>
          </p:spPr>
        </p:pic>
        <p:pic>
          <p:nvPicPr>
            <p:cNvPr id="15" name="Picture 14" descr="time_loss_legend_48_3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183028"/>
              <a:ext cx="9144000" cy="7342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938959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Least Squares, SAGA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0" y="1905000"/>
            <a:ext cx="9144000" cy="4012312"/>
            <a:chOff x="0" y="1905000"/>
            <a:chExt cx="9144000" cy="4012312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2513" y="1905000"/>
              <a:ext cx="4225142" cy="3275064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21247" y="1952363"/>
              <a:ext cx="3918925" cy="3211236"/>
            </a:xfrm>
            <a:prstGeom prst="rect">
              <a:avLst/>
            </a:prstGeom>
          </p:spPr>
        </p:pic>
        <p:pic>
          <p:nvPicPr>
            <p:cNvPr id="15" name="Picture 14" descr="time_loss_legend_48_3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183028"/>
              <a:ext cx="9144000" cy="7342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251254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Least Squares, SAGA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0" y="1905000"/>
            <a:ext cx="9144000" cy="4012312"/>
            <a:chOff x="0" y="1905000"/>
            <a:chExt cx="9144000" cy="4012312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2513" y="1905000"/>
              <a:ext cx="4225142" cy="3275064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21247" y="1952363"/>
              <a:ext cx="3918925" cy="3211236"/>
            </a:xfrm>
            <a:prstGeom prst="rect">
              <a:avLst/>
            </a:prstGeom>
          </p:spPr>
        </p:pic>
        <p:pic>
          <p:nvPicPr>
            <p:cNvPr id="15" name="Picture 14" descr="time_loss_legend_48_3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183028"/>
              <a:ext cx="9144000" cy="734284"/>
            </a:xfrm>
            <a:prstGeom prst="rect">
              <a:avLst/>
            </a:prstGeom>
          </p:spPr>
        </p:pic>
      </p:grpSp>
      <p:sp>
        <p:nvSpPr>
          <p:cNvPr id="9" name="Rectangle 8"/>
          <p:cNvSpPr/>
          <p:nvPr/>
        </p:nvSpPr>
        <p:spPr>
          <a:xfrm>
            <a:off x="0" y="1676400"/>
            <a:ext cx="9144000" cy="424091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yc_least_squares_dblp__saga_hdiverge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933575"/>
            <a:ext cx="5334000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6653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1187540"/>
            <a:ext cx="9144000" cy="2451882"/>
          </a:xfrm>
          <a:prstGeom prst="rect">
            <a:avLst/>
          </a:prstGeom>
          <a:solidFill>
            <a:schemeClr val="accent5">
              <a:lumMod val="75000"/>
              <a:alpha val="75000"/>
            </a:schemeClr>
          </a:solidFill>
          <a:ln>
            <a:solidFill>
              <a:schemeClr val="accent1">
                <a:shade val="95000"/>
                <a:satMod val="105000"/>
                <a:alpha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bg1"/>
              </a:solidFill>
              <a:latin typeface="Gill Sans Light"/>
              <a:cs typeface="Gill Sans Ligh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916386" y="0"/>
            <a:ext cx="5227613" cy="6858000"/>
          </a:xfrm>
          <a:prstGeom prst="rect">
            <a:avLst/>
          </a:prstGeom>
          <a:solidFill>
            <a:schemeClr val="accent5">
              <a:lumMod val="75000"/>
              <a:alpha val="75000"/>
            </a:schemeClr>
          </a:solidFill>
          <a:ln>
            <a:solidFill>
              <a:schemeClr val="accent1">
                <a:shade val="95000"/>
                <a:satMod val="105000"/>
                <a:alpha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932904" y="1168965"/>
            <a:ext cx="495936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solidFill>
                  <a:prstClr val="white"/>
                </a:solidFill>
                <a:latin typeface="Gill Sans Light"/>
                <a:cs typeface="Gill Sans Light"/>
              </a:rPr>
              <a:t>Concurrency Control</a:t>
            </a:r>
          </a:p>
          <a:p>
            <a:pPr algn="ctr"/>
            <a:r>
              <a:rPr lang="en-US" sz="4400" dirty="0" smtClean="0">
                <a:solidFill>
                  <a:prstClr val="white"/>
                </a:solidFill>
                <a:latin typeface="Gill Sans Light"/>
                <a:cs typeface="Gill Sans Light"/>
              </a:rPr>
              <a:t>for Parallel ML</a:t>
            </a:r>
            <a:endParaRPr lang="en-US" sz="4400" dirty="0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762132" y="2590800"/>
            <a:ext cx="33009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Courier New"/>
              <a:buChar char="o"/>
            </a:pPr>
            <a:r>
              <a:rPr lang="en-US" sz="2400" dirty="0" smtClean="0">
                <a:solidFill>
                  <a:prstClr val="white"/>
                </a:solidFill>
                <a:latin typeface="Gill Sans Light"/>
                <a:cs typeface="Gill Sans Light"/>
              </a:rPr>
              <a:t>Guarantee </a:t>
            </a:r>
            <a:r>
              <a:rPr lang="en-US" sz="2400" dirty="0">
                <a:solidFill>
                  <a:prstClr val="white"/>
                </a:solidFill>
                <a:latin typeface="Gill Sans Light"/>
                <a:cs typeface="Gill Sans Light"/>
              </a:rPr>
              <a:t>correctness</a:t>
            </a:r>
          </a:p>
          <a:p>
            <a:pPr marL="285750" indent="-285750">
              <a:buFont typeface="Courier New"/>
              <a:buChar char="o"/>
            </a:pPr>
            <a:r>
              <a:rPr lang="en-US" sz="2400" dirty="0">
                <a:solidFill>
                  <a:prstClr val="white"/>
                </a:solidFill>
                <a:latin typeface="Gill Sans Light"/>
                <a:cs typeface="Gill Sans Light"/>
              </a:rPr>
              <a:t>Maximize </a:t>
            </a:r>
            <a:r>
              <a:rPr lang="en-US" sz="2400" dirty="0" smtClean="0">
                <a:solidFill>
                  <a:prstClr val="white"/>
                </a:solidFill>
                <a:latin typeface="Gill Sans Light"/>
                <a:cs typeface="Gill Sans Light"/>
              </a:rPr>
              <a:t>concurrency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21613" y="159603"/>
            <a:ext cx="28798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Gill Sans Light"/>
                <a:cs typeface="Gill Sans Light"/>
              </a:rPr>
              <a:t>Conclusion</a:t>
            </a:r>
            <a:endParaRPr lang="en-US" sz="4800" dirty="0">
              <a:latin typeface="Gill Sans Light"/>
              <a:cs typeface="Gill Sans Ligh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133660" y="4048542"/>
            <a:ext cx="45578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solidFill>
                  <a:prstClr val="white"/>
                </a:solidFill>
                <a:latin typeface="Gill Sans Light"/>
                <a:cs typeface="Gill Sans Light"/>
              </a:rPr>
              <a:t>Future Work</a:t>
            </a:r>
            <a:endParaRPr lang="en-US" sz="2400" dirty="0" smtClean="0">
              <a:solidFill>
                <a:prstClr val="white"/>
              </a:solidFill>
              <a:latin typeface="Gill Sans Light"/>
              <a:cs typeface="Gill Sans Light"/>
            </a:endParaRPr>
          </a:p>
          <a:p>
            <a:r>
              <a:rPr lang="en-US" sz="2000" dirty="0" smtClean="0">
                <a:solidFill>
                  <a:prstClr val="white"/>
                </a:solidFill>
                <a:latin typeface="Gill Sans Light"/>
                <a:cs typeface="Gill Sans Light"/>
              </a:rPr>
              <a:t>Sampling Non-parametric Bayes</a:t>
            </a:r>
          </a:p>
          <a:p>
            <a:r>
              <a:rPr lang="en-US" sz="2000" dirty="0" smtClean="0">
                <a:solidFill>
                  <a:prstClr val="white"/>
                </a:solidFill>
                <a:latin typeface="Gill Sans Light"/>
                <a:cs typeface="Gill Sans Light"/>
              </a:rPr>
              <a:t>Synchronized Distributed Machine Learning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-16017" y="4510207"/>
            <a:ext cx="39550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Gill Sans Light"/>
                <a:cs typeface="Gill Sans Light"/>
              </a:rPr>
              <a:t>Papers / code available</a:t>
            </a:r>
          </a:p>
          <a:p>
            <a:r>
              <a:rPr lang="en-US" dirty="0">
                <a:latin typeface="Gill Sans Light"/>
                <a:cs typeface="Gill Sans Light"/>
              </a:rPr>
              <a:t>http:/</a:t>
            </a:r>
            <a:r>
              <a:rPr lang="en-US" dirty="0" smtClean="0">
                <a:latin typeface="Gill Sans Light"/>
                <a:cs typeface="Gill Sans Light"/>
              </a:rPr>
              <a:t>/</a:t>
            </a:r>
            <a:r>
              <a:rPr lang="en-US" dirty="0" err="1" smtClean="0">
                <a:latin typeface="Gill Sans Light"/>
                <a:cs typeface="Gill Sans Light"/>
              </a:rPr>
              <a:t>people.eecs.berkeley.edu</a:t>
            </a:r>
            <a:r>
              <a:rPr lang="en-US" dirty="0">
                <a:latin typeface="Gill Sans Light"/>
                <a:cs typeface="Gill Sans Light"/>
              </a:rPr>
              <a:t>/~</a:t>
            </a:r>
            <a:r>
              <a:rPr lang="en-US" dirty="0" err="1">
                <a:latin typeface="Gill Sans Light"/>
                <a:cs typeface="Gill Sans Light"/>
              </a:rPr>
              <a:t>xinghao</a:t>
            </a:r>
            <a:r>
              <a:rPr lang="en-US" dirty="0" smtClean="0">
                <a:latin typeface="Gill Sans Light"/>
                <a:cs typeface="Gill Sans Light"/>
              </a:rPr>
              <a:t>/</a:t>
            </a:r>
          </a:p>
          <a:p>
            <a:endParaRPr lang="en-US" dirty="0" smtClean="0">
              <a:latin typeface="Gill Sans Light"/>
              <a:cs typeface="Gill Sans Light"/>
            </a:endParaRPr>
          </a:p>
          <a:p>
            <a:r>
              <a:rPr lang="en-US" dirty="0" err="1" smtClean="0">
                <a:latin typeface="Gill Sans Light"/>
                <a:cs typeface="Gill Sans Light"/>
              </a:rPr>
              <a:t>xinghao@berkeley.edu</a:t>
            </a:r>
            <a:endParaRPr lang="en-US" dirty="0">
              <a:latin typeface="Gill Sans Light"/>
              <a:cs typeface="Gill Sans Light"/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60401"/>
            <a:ext cx="1548959" cy="49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466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5" grpId="0"/>
      <p:bldP spid="36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20730" y="3009997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Gill Sans Light"/>
                <a:cs typeface="Gill Sans Light"/>
              </a:rPr>
              <a:t>Data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1543951" y="1633997"/>
            <a:ext cx="6512463" cy="307864"/>
            <a:chOff x="1543951" y="1635529"/>
            <a:chExt cx="6512463" cy="307864"/>
          </a:xfrm>
        </p:grpSpPr>
        <p:sp>
          <p:nvSpPr>
            <p:cNvPr id="13" name="Rectangle 12"/>
            <p:cNvSpPr/>
            <p:nvPr/>
          </p:nvSpPr>
          <p:spPr>
            <a:xfrm>
              <a:off x="1543951" y="1635529"/>
              <a:ext cx="522146" cy="30786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399711" y="1635529"/>
              <a:ext cx="522146" cy="30786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255471" y="1635529"/>
              <a:ext cx="522146" cy="30786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111231" y="1635529"/>
              <a:ext cx="522146" cy="30786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966991" y="1635529"/>
              <a:ext cx="522146" cy="30786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822751" y="1635529"/>
              <a:ext cx="522146" cy="30786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678511" y="1635529"/>
              <a:ext cx="522146" cy="30786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534268" y="1635529"/>
              <a:ext cx="522146" cy="30786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Gill Sans Light"/>
                <a:cs typeface="Gill Sans Light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32896" y="1485537"/>
            <a:ext cx="7616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prstClr val="black"/>
                </a:solidFill>
                <a:latin typeface="Gill Sans Light"/>
                <a:cs typeface="Gill Sans Light"/>
              </a:rPr>
              <a:t>Model</a:t>
            </a:r>
          </a:p>
          <a:p>
            <a:pPr algn="r"/>
            <a:r>
              <a:rPr lang="en-US" dirty="0">
                <a:solidFill>
                  <a:prstClr val="black"/>
                </a:solidFill>
                <a:latin typeface="Gill Sans Light"/>
                <a:cs typeface="Gill Sans Light"/>
              </a:rPr>
              <a:t>State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9144000" cy="838200"/>
          </a:xfrm>
        </p:spPr>
        <p:txBody>
          <a:bodyPr/>
          <a:lstStyle/>
          <a:p>
            <a:r>
              <a:rPr lang="en-US" sz="4800" dirty="0" smtClean="0"/>
              <a:t>Parallel </a:t>
            </a:r>
            <a:r>
              <a:rPr lang="en-US" sz="4800" dirty="0"/>
              <a:t>Inference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59131" y="2895600"/>
            <a:ext cx="1256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Gill Sans Light"/>
                <a:cs typeface="Gill Sans Light"/>
              </a:rPr>
              <a:t>Processor 1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1167456" y="3045809"/>
            <a:ext cx="7582047" cy="1300283"/>
            <a:chOff x="1167456" y="3045809"/>
            <a:chExt cx="7582047" cy="1300283"/>
          </a:xfrm>
        </p:grpSpPr>
        <p:cxnSp>
          <p:nvCxnSpPr>
            <p:cNvPr id="45" name="Straight Arrow Connector 44"/>
            <p:cNvCxnSpPr/>
            <p:nvPr/>
          </p:nvCxnSpPr>
          <p:spPr>
            <a:xfrm>
              <a:off x="1167456" y="3212569"/>
              <a:ext cx="758204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1167456" y="4150191"/>
              <a:ext cx="758204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" name="Oval 3"/>
            <p:cNvSpPr/>
            <p:nvPr/>
          </p:nvSpPr>
          <p:spPr>
            <a:xfrm>
              <a:off x="1368872" y="3045809"/>
              <a:ext cx="333520" cy="3335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1368872" y="4012572"/>
              <a:ext cx="333520" cy="3335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2755097" y="3045809"/>
              <a:ext cx="333520" cy="3335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2755097" y="4012572"/>
              <a:ext cx="333520" cy="3335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4111231" y="3045809"/>
              <a:ext cx="333520" cy="3335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5503924" y="3045809"/>
              <a:ext cx="333520" cy="3335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5503924" y="4002374"/>
              <a:ext cx="333520" cy="3335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4111231" y="4012572"/>
              <a:ext cx="333520" cy="3335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359131" y="3810000"/>
              <a:ext cx="1256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Gill Sans Light"/>
                  <a:cs typeface="Gill Sans Light"/>
                </a:rPr>
                <a:t>Processor 2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535632" y="1943393"/>
            <a:ext cx="1980912" cy="1151259"/>
            <a:chOff x="1535632" y="1943393"/>
            <a:chExt cx="1980912" cy="1151259"/>
          </a:xfrm>
        </p:grpSpPr>
        <p:cxnSp>
          <p:nvCxnSpPr>
            <p:cNvPr id="27" name="Straight Arrow Connector 26"/>
            <p:cNvCxnSpPr/>
            <p:nvPr/>
          </p:nvCxnSpPr>
          <p:spPr>
            <a:xfrm flipV="1">
              <a:off x="1535632" y="1943393"/>
              <a:ext cx="269392" cy="1102416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1653549" y="1943393"/>
              <a:ext cx="1862995" cy="1151259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29" name="Oval 28"/>
          <p:cNvSpPr/>
          <p:nvPr/>
        </p:nvSpPr>
        <p:spPr>
          <a:xfrm>
            <a:off x="1365653" y="3045809"/>
            <a:ext cx="333520" cy="33352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259818" y="1633997"/>
            <a:ext cx="522146" cy="3078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543951" y="1633997"/>
            <a:ext cx="522146" cy="3078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1540732" y="1941861"/>
            <a:ext cx="2831572" cy="2105000"/>
            <a:chOff x="1532413" y="989654"/>
            <a:chExt cx="2831572" cy="2105000"/>
          </a:xfrm>
        </p:grpSpPr>
        <p:cxnSp>
          <p:nvCxnSpPr>
            <p:cNvPr id="33" name="Straight Arrow Connector 32"/>
            <p:cNvCxnSpPr>
              <a:stCxn id="35" idx="0"/>
              <a:endCxn id="14" idx="2"/>
            </p:cNvCxnSpPr>
            <p:nvPr/>
          </p:nvCxnSpPr>
          <p:spPr>
            <a:xfrm flipV="1">
              <a:off x="1532413" y="989654"/>
              <a:ext cx="1120052" cy="2068019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endCxn id="16" idx="2"/>
            </p:cNvCxnSpPr>
            <p:nvPr/>
          </p:nvCxnSpPr>
          <p:spPr>
            <a:xfrm flipV="1">
              <a:off x="1653549" y="989654"/>
              <a:ext cx="2710436" cy="210500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5" name="Oval 34"/>
          <p:cNvSpPr/>
          <p:nvPr/>
        </p:nvSpPr>
        <p:spPr>
          <a:xfrm>
            <a:off x="1373972" y="4009880"/>
            <a:ext cx="333520" cy="33352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111231" y="1633997"/>
            <a:ext cx="522146" cy="3078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399711" y="1633997"/>
            <a:ext cx="522146" cy="3078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2660425" y="1941861"/>
            <a:ext cx="3307556" cy="1152791"/>
            <a:chOff x="1156642" y="1978481"/>
            <a:chExt cx="3307556" cy="1152791"/>
          </a:xfrm>
        </p:grpSpPr>
        <p:cxnSp>
          <p:nvCxnSpPr>
            <p:cNvPr id="43" name="Straight Arrow Connector 42"/>
            <p:cNvCxnSpPr>
              <a:stCxn id="6" idx="0"/>
              <a:endCxn id="48" idx="2"/>
            </p:cNvCxnSpPr>
            <p:nvPr/>
          </p:nvCxnSpPr>
          <p:spPr>
            <a:xfrm flipH="1" flipV="1">
              <a:off x="1156642" y="1978481"/>
              <a:ext cx="261432" cy="1103948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6" idx="7"/>
              <a:endCxn id="80" idx="2"/>
            </p:cNvCxnSpPr>
            <p:nvPr/>
          </p:nvCxnSpPr>
          <p:spPr>
            <a:xfrm flipV="1">
              <a:off x="1535991" y="1978481"/>
              <a:ext cx="2928207" cy="1152791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46" name="Oval 45"/>
          <p:cNvSpPr/>
          <p:nvPr/>
        </p:nvSpPr>
        <p:spPr>
          <a:xfrm>
            <a:off x="2754341" y="3046892"/>
            <a:ext cx="333520" cy="33352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399352" y="1633997"/>
            <a:ext cx="522146" cy="3078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3047337" y="1941484"/>
            <a:ext cx="3167024" cy="2118322"/>
            <a:chOff x="1661471" y="977054"/>
            <a:chExt cx="3167024" cy="2118322"/>
          </a:xfrm>
        </p:grpSpPr>
        <p:cxnSp>
          <p:nvCxnSpPr>
            <p:cNvPr id="50" name="Straight Arrow Connector 49"/>
            <p:cNvCxnSpPr>
              <a:stCxn id="52" idx="7"/>
              <a:endCxn id="17" idx="2"/>
            </p:cNvCxnSpPr>
            <p:nvPr/>
          </p:nvCxnSpPr>
          <p:spPr>
            <a:xfrm flipV="1">
              <a:off x="1661471" y="977431"/>
              <a:ext cx="2180727" cy="2117945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52" idx="7"/>
            </p:cNvCxnSpPr>
            <p:nvPr/>
          </p:nvCxnSpPr>
          <p:spPr>
            <a:xfrm flipV="1">
              <a:off x="1661471" y="977054"/>
              <a:ext cx="3167024" cy="2118322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52" name="Oval 51"/>
          <p:cNvSpPr/>
          <p:nvPr/>
        </p:nvSpPr>
        <p:spPr>
          <a:xfrm>
            <a:off x="2762660" y="4010963"/>
            <a:ext cx="333520" cy="33352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966991" y="1633997"/>
            <a:ext cx="522146" cy="3078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822751" y="1724561"/>
            <a:ext cx="52630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>
                <a:solidFill>
                  <a:srgbClr val="FF0000"/>
                </a:solidFill>
                <a:latin typeface="Gill Sans MT"/>
                <a:cs typeface="Gill Sans MT"/>
              </a:rPr>
              <a:t>?</a:t>
            </a:r>
          </a:p>
        </p:txBody>
      </p:sp>
      <p:sp>
        <p:nvSpPr>
          <p:cNvPr id="80" name="Rectangle 79"/>
          <p:cNvSpPr/>
          <p:nvPr/>
        </p:nvSpPr>
        <p:spPr>
          <a:xfrm>
            <a:off x="5837444" y="1633997"/>
            <a:ext cx="261073" cy="3078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083824" y="1633997"/>
            <a:ext cx="261073" cy="3078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114487" y="4688179"/>
            <a:ext cx="2850837" cy="1200329"/>
            <a:chOff x="114487" y="4688179"/>
            <a:chExt cx="2850837" cy="1200329"/>
          </a:xfrm>
        </p:grpSpPr>
        <p:sp>
          <p:nvSpPr>
            <p:cNvPr id="58" name="TextBox 57"/>
            <p:cNvSpPr txBox="1"/>
            <p:nvPr/>
          </p:nvSpPr>
          <p:spPr>
            <a:xfrm>
              <a:off x="114487" y="4688179"/>
              <a:ext cx="1421145" cy="120032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  <a:latin typeface="Gill Sans Light"/>
                  <a:cs typeface="Gill Sans Light"/>
                </a:rPr>
                <a:t>Draw </a:t>
              </a:r>
              <a:r>
                <a:rPr lang="en-US" i="1" dirty="0" smtClean="0">
                  <a:solidFill>
                    <a:srgbClr val="000000"/>
                  </a:solidFill>
                  <a:latin typeface="Times"/>
                  <a:ea typeface="Lucida Grande"/>
                  <a:cs typeface="Times"/>
                </a:rPr>
                <a:t>ξ</a:t>
              </a:r>
              <a:r>
                <a:rPr lang="en-US" baseline="-25000" dirty="0" smtClean="0">
                  <a:solidFill>
                    <a:srgbClr val="000000"/>
                  </a:solidFill>
                  <a:latin typeface="Times"/>
                  <a:ea typeface="Lucida Grande"/>
                  <a:cs typeface="Times"/>
                </a:rPr>
                <a:t>1,1</a:t>
              </a:r>
              <a:r>
                <a:rPr lang="en-US" dirty="0" smtClean="0">
                  <a:solidFill>
                    <a:srgbClr val="000000"/>
                  </a:solidFill>
                  <a:latin typeface="Gill Sans Light"/>
                  <a:cs typeface="Gill Sans Light"/>
                </a:rPr>
                <a:t> </a:t>
              </a:r>
            </a:p>
            <a:p>
              <a:r>
                <a:rPr lang="en-US" dirty="0" smtClean="0">
                  <a:solidFill>
                    <a:srgbClr val="000000"/>
                  </a:solidFill>
                  <a:latin typeface="Gill Sans Light"/>
                  <a:cs typeface="Gill Sans Light"/>
                </a:rPr>
                <a:t>Read </a:t>
              </a:r>
              <a:r>
                <a:rPr lang="en-US" i="1" dirty="0" smtClean="0">
                  <a:solidFill>
                    <a:srgbClr val="000000"/>
                  </a:solidFill>
                  <a:latin typeface="Times"/>
                  <a:ea typeface="Lucida Grande"/>
                  <a:cs typeface="Times"/>
                </a:rPr>
                <a:t>θ</a:t>
              </a:r>
              <a:r>
                <a:rPr lang="en-US" baseline="-25000" dirty="0" smtClean="0">
                  <a:solidFill>
                    <a:srgbClr val="000000"/>
                  </a:solidFill>
                  <a:latin typeface="Times"/>
                  <a:ea typeface="Lucida Grande"/>
                  <a:cs typeface="Times"/>
                </a:rPr>
                <a:t>1</a:t>
              </a:r>
              <a:r>
                <a:rPr lang="en-US" dirty="0" smtClean="0">
                  <a:solidFill>
                    <a:srgbClr val="000000"/>
                  </a:solidFill>
                  <a:latin typeface="Gill Sans Light"/>
                  <a:cs typeface="Gill Sans Light"/>
                </a:rPr>
                <a:t>, </a:t>
              </a:r>
              <a:r>
                <a:rPr lang="en-US" i="1" dirty="0" smtClean="0">
                  <a:solidFill>
                    <a:srgbClr val="000000"/>
                  </a:solidFill>
                  <a:latin typeface="Times"/>
                  <a:ea typeface="Lucida Grande"/>
                  <a:cs typeface="Times"/>
                </a:rPr>
                <a:t>θ</a:t>
              </a:r>
              <a:r>
                <a:rPr lang="en-US" baseline="-25000" dirty="0" smtClean="0">
                  <a:solidFill>
                    <a:srgbClr val="000000"/>
                  </a:solidFill>
                  <a:latin typeface="Times"/>
                  <a:ea typeface="Lucida Grande"/>
                  <a:cs typeface="Times"/>
                </a:rPr>
                <a:t>3</a:t>
              </a:r>
              <a:r>
                <a:rPr lang="en-US" dirty="0">
                  <a:solidFill>
                    <a:srgbClr val="000000"/>
                  </a:solidFill>
                  <a:latin typeface="Gill Sans Light"/>
                  <a:cs typeface="Gill Sans Light"/>
                </a:rPr>
                <a:t> </a:t>
              </a:r>
              <a:endParaRPr lang="en-US" dirty="0" smtClean="0">
                <a:solidFill>
                  <a:srgbClr val="000000"/>
                </a:solidFill>
                <a:latin typeface="Gill Sans Light"/>
                <a:cs typeface="Gill Sans Light"/>
              </a:endParaRPr>
            </a:p>
            <a:p>
              <a:r>
                <a:rPr lang="en-US" dirty="0" smtClean="0">
                  <a:solidFill>
                    <a:srgbClr val="000000"/>
                  </a:solidFill>
                  <a:latin typeface="Gill Sans Light"/>
                  <a:cs typeface="Gill Sans Light"/>
                </a:rPr>
                <a:t>Compute</a:t>
              </a:r>
            </a:p>
            <a:p>
              <a:r>
                <a:rPr lang="en-US" dirty="0" smtClean="0">
                  <a:solidFill>
                    <a:srgbClr val="000000"/>
                  </a:solidFill>
                  <a:latin typeface="Gill Sans Light"/>
                  <a:cs typeface="Gill Sans Light"/>
                </a:rPr>
                <a:t>Update </a:t>
              </a:r>
              <a:r>
                <a:rPr lang="en-US" i="1" dirty="0">
                  <a:solidFill>
                    <a:srgbClr val="000000"/>
                  </a:solidFill>
                  <a:latin typeface="Times"/>
                  <a:ea typeface="Lucida Grande"/>
                  <a:cs typeface="Times"/>
                </a:rPr>
                <a:t>θ</a:t>
              </a:r>
              <a:r>
                <a:rPr lang="en-US" baseline="-25000" dirty="0">
                  <a:solidFill>
                    <a:srgbClr val="000000"/>
                  </a:solidFill>
                  <a:latin typeface="Times"/>
                  <a:ea typeface="Lucida Grande"/>
                  <a:cs typeface="Times"/>
                </a:rPr>
                <a:t>1</a:t>
              </a:r>
              <a:r>
                <a:rPr lang="en-US" dirty="0">
                  <a:solidFill>
                    <a:srgbClr val="000000"/>
                  </a:solidFill>
                  <a:latin typeface="Gill Sans Light"/>
                  <a:cs typeface="Gill Sans Light"/>
                </a:rPr>
                <a:t>, </a:t>
              </a:r>
              <a:r>
                <a:rPr lang="en-US" i="1" dirty="0">
                  <a:solidFill>
                    <a:srgbClr val="000000"/>
                  </a:solidFill>
                  <a:latin typeface="Times"/>
                  <a:ea typeface="Lucida Grande"/>
                  <a:cs typeface="Times"/>
                </a:rPr>
                <a:t>θ</a:t>
              </a:r>
              <a:r>
                <a:rPr lang="en-US" baseline="-25000" dirty="0">
                  <a:solidFill>
                    <a:srgbClr val="000000"/>
                  </a:solidFill>
                  <a:latin typeface="Times"/>
                  <a:ea typeface="Lucida Grande"/>
                  <a:cs typeface="Times"/>
                </a:rPr>
                <a:t>3</a:t>
              </a:r>
              <a:r>
                <a:rPr lang="en-US" dirty="0">
                  <a:solidFill>
                    <a:srgbClr val="000000"/>
                  </a:solidFill>
                  <a:latin typeface="Gill Sans Light"/>
                  <a:cs typeface="Gill Sans Light"/>
                </a:rPr>
                <a:t> 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544179" y="4688179"/>
              <a:ext cx="1421145" cy="1200329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  <a:latin typeface="Gill Sans Light"/>
                  <a:cs typeface="Gill Sans Light"/>
                </a:rPr>
                <a:t>Draw </a:t>
              </a:r>
              <a:r>
                <a:rPr lang="en-US" i="1" dirty="0" smtClean="0">
                  <a:solidFill>
                    <a:srgbClr val="000000"/>
                  </a:solidFill>
                  <a:latin typeface="Times"/>
                  <a:ea typeface="Lucida Grande"/>
                  <a:cs typeface="Times"/>
                </a:rPr>
                <a:t>ξ</a:t>
              </a:r>
              <a:r>
                <a:rPr lang="en-US" baseline="-25000" dirty="0" smtClean="0">
                  <a:solidFill>
                    <a:srgbClr val="000000"/>
                  </a:solidFill>
                  <a:latin typeface="Times"/>
                  <a:ea typeface="Lucida Grande"/>
                  <a:cs typeface="Times"/>
                </a:rPr>
                <a:t>2,1</a:t>
              </a:r>
              <a:r>
                <a:rPr lang="en-US" dirty="0" smtClean="0">
                  <a:solidFill>
                    <a:srgbClr val="000000"/>
                  </a:solidFill>
                  <a:latin typeface="Gill Sans Light"/>
                  <a:cs typeface="Gill Sans Light"/>
                </a:rPr>
                <a:t> </a:t>
              </a:r>
            </a:p>
            <a:p>
              <a:r>
                <a:rPr lang="en-US" dirty="0" smtClean="0">
                  <a:solidFill>
                    <a:srgbClr val="000000"/>
                  </a:solidFill>
                  <a:latin typeface="Gill Sans Light"/>
                  <a:cs typeface="Gill Sans Light"/>
                </a:rPr>
                <a:t>Read </a:t>
              </a:r>
              <a:r>
                <a:rPr lang="en-US" i="1" dirty="0" smtClean="0">
                  <a:solidFill>
                    <a:srgbClr val="000000"/>
                  </a:solidFill>
                  <a:latin typeface="Times"/>
                  <a:ea typeface="Lucida Grande"/>
                  <a:cs typeface="Times"/>
                </a:rPr>
                <a:t>θ</a:t>
              </a:r>
              <a:r>
                <a:rPr lang="en-US" baseline="-25000" dirty="0" smtClean="0">
                  <a:solidFill>
                    <a:srgbClr val="000000"/>
                  </a:solidFill>
                  <a:latin typeface="Times"/>
                  <a:ea typeface="Lucida Grande"/>
                  <a:cs typeface="Times"/>
                </a:rPr>
                <a:t>2</a:t>
              </a:r>
              <a:r>
                <a:rPr lang="en-US" dirty="0" smtClean="0">
                  <a:solidFill>
                    <a:srgbClr val="000000"/>
                  </a:solidFill>
                  <a:latin typeface="Gill Sans Light"/>
                  <a:cs typeface="Gill Sans Light"/>
                </a:rPr>
                <a:t>, </a:t>
              </a:r>
              <a:r>
                <a:rPr lang="en-US" i="1" dirty="0" smtClean="0">
                  <a:solidFill>
                    <a:srgbClr val="000000"/>
                  </a:solidFill>
                  <a:latin typeface="Times"/>
                  <a:ea typeface="Lucida Grande"/>
                  <a:cs typeface="Times"/>
                </a:rPr>
                <a:t>θ</a:t>
              </a:r>
              <a:r>
                <a:rPr lang="en-US" baseline="-25000" dirty="0" smtClean="0">
                  <a:solidFill>
                    <a:srgbClr val="000000"/>
                  </a:solidFill>
                  <a:latin typeface="Times"/>
                  <a:ea typeface="Lucida Grande"/>
                  <a:cs typeface="Times"/>
                </a:rPr>
                <a:t>4</a:t>
              </a:r>
              <a:r>
                <a:rPr lang="en-US" dirty="0" smtClean="0">
                  <a:solidFill>
                    <a:srgbClr val="000000"/>
                  </a:solidFill>
                  <a:latin typeface="Gill Sans Light"/>
                  <a:cs typeface="Gill Sans Light"/>
                </a:rPr>
                <a:t> </a:t>
              </a:r>
            </a:p>
            <a:p>
              <a:r>
                <a:rPr lang="en-US" dirty="0" smtClean="0">
                  <a:solidFill>
                    <a:srgbClr val="000000"/>
                  </a:solidFill>
                  <a:latin typeface="Gill Sans Light"/>
                  <a:cs typeface="Gill Sans Light"/>
                </a:rPr>
                <a:t>Compute</a:t>
              </a:r>
            </a:p>
            <a:p>
              <a:r>
                <a:rPr lang="en-US" dirty="0" smtClean="0">
                  <a:solidFill>
                    <a:srgbClr val="000000"/>
                  </a:solidFill>
                  <a:latin typeface="Gill Sans Light"/>
                  <a:cs typeface="Gill Sans Light"/>
                </a:rPr>
                <a:t>Update </a:t>
              </a:r>
              <a:r>
                <a:rPr lang="en-US" i="1" dirty="0" smtClean="0">
                  <a:solidFill>
                    <a:srgbClr val="000000"/>
                  </a:solidFill>
                  <a:latin typeface="Times"/>
                  <a:ea typeface="Lucida Grande"/>
                  <a:cs typeface="Times"/>
                </a:rPr>
                <a:t>θ</a:t>
              </a:r>
              <a:r>
                <a:rPr lang="en-US" baseline="-25000" dirty="0" smtClean="0">
                  <a:solidFill>
                    <a:srgbClr val="000000"/>
                  </a:solidFill>
                  <a:latin typeface="Times"/>
                  <a:ea typeface="Lucida Grande"/>
                  <a:cs typeface="Times"/>
                </a:rPr>
                <a:t>2</a:t>
              </a:r>
              <a:r>
                <a:rPr lang="en-US" dirty="0" smtClean="0">
                  <a:solidFill>
                    <a:srgbClr val="000000"/>
                  </a:solidFill>
                  <a:latin typeface="Gill Sans Light"/>
                  <a:cs typeface="Gill Sans Light"/>
                </a:rPr>
                <a:t>, </a:t>
              </a:r>
              <a:r>
                <a:rPr lang="en-US" i="1" dirty="0" smtClean="0">
                  <a:solidFill>
                    <a:srgbClr val="000000"/>
                  </a:solidFill>
                  <a:latin typeface="Times"/>
                  <a:ea typeface="Lucida Grande"/>
                  <a:cs typeface="Times"/>
                </a:rPr>
                <a:t>θ</a:t>
              </a:r>
              <a:r>
                <a:rPr lang="en-US" baseline="-25000" dirty="0" smtClean="0">
                  <a:solidFill>
                    <a:srgbClr val="000000"/>
                  </a:solidFill>
                  <a:latin typeface="Times"/>
                  <a:ea typeface="Lucida Grande"/>
                  <a:cs typeface="Times"/>
                </a:rPr>
                <a:t>4</a:t>
              </a:r>
              <a:r>
                <a:rPr lang="en-US" dirty="0" smtClean="0">
                  <a:solidFill>
                    <a:srgbClr val="000000"/>
                  </a:solidFill>
                  <a:latin typeface="Gill Sans Light"/>
                  <a:cs typeface="Gill Sans Light"/>
                </a:rPr>
                <a:t> </a:t>
              </a:r>
              <a:endParaRPr lang="en-US" dirty="0">
                <a:solidFill>
                  <a:srgbClr val="000000"/>
                </a:solidFill>
                <a:latin typeface="Gill Sans Light"/>
                <a:cs typeface="Gill Sans Light"/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1496079" y="4688179"/>
            <a:ext cx="2850837" cy="1200329"/>
            <a:chOff x="114487" y="4688179"/>
            <a:chExt cx="2850837" cy="1200329"/>
          </a:xfrm>
        </p:grpSpPr>
        <p:sp>
          <p:nvSpPr>
            <p:cNvPr id="62" name="TextBox 61"/>
            <p:cNvSpPr txBox="1"/>
            <p:nvPr/>
          </p:nvSpPr>
          <p:spPr>
            <a:xfrm>
              <a:off x="114487" y="4688179"/>
              <a:ext cx="1421145" cy="120032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  <a:latin typeface="Gill Sans Light"/>
                  <a:cs typeface="Gill Sans Light"/>
                </a:rPr>
                <a:t>Draw </a:t>
              </a:r>
              <a:r>
                <a:rPr lang="en-US" i="1" dirty="0" smtClean="0">
                  <a:solidFill>
                    <a:srgbClr val="000000"/>
                  </a:solidFill>
                  <a:latin typeface="Times"/>
                  <a:ea typeface="Lucida Grande"/>
                  <a:cs typeface="Times"/>
                </a:rPr>
                <a:t>ξ</a:t>
              </a:r>
              <a:r>
                <a:rPr lang="en-US" baseline="-25000" dirty="0" smtClean="0">
                  <a:solidFill>
                    <a:srgbClr val="000000"/>
                  </a:solidFill>
                  <a:latin typeface="Times"/>
                  <a:ea typeface="Lucida Grande"/>
                  <a:cs typeface="Times"/>
                </a:rPr>
                <a:t>1,2</a:t>
              </a:r>
              <a:r>
                <a:rPr lang="en-US" dirty="0" smtClean="0">
                  <a:solidFill>
                    <a:srgbClr val="000000"/>
                  </a:solidFill>
                  <a:latin typeface="Gill Sans Light"/>
                  <a:cs typeface="Gill Sans Light"/>
                </a:rPr>
                <a:t> </a:t>
              </a:r>
            </a:p>
            <a:p>
              <a:r>
                <a:rPr lang="en-US" dirty="0" smtClean="0">
                  <a:solidFill>
                    <a:srgbClr val="000000"/>
                  </a:solidFill>
                  <a:latin typeface="Gill Sans Light"/>
                  <a:cs typeface="Gill Sans Light"/>
                </a:rPr>
                <a:t>Read </a:t>
              </a:r>
              <a:r>
                <a:rPr lang="en-US" i="1" dirty="0" smtClean="0">
                  <a:solidFill>
                    <a:srgbClr val="000000"/>
                  </a:solidFill>
                  <a:latin typeface="Times"/>
                  <a:ea typeface="Lucida Grande"/>
                  <a:cs typeface="Times"/>
                </a:rPr>
                <a:t>θ</a:t>
              </a:r>
              <a:r>
                <a:rPr lang="en-US" baseline="-25000" dirty="0" smtClean="0">
                  <a:solidFill>
                    <a:srgbClr val="000000"/>
                  </a:solidFill>
                  <a:latin typeface="Times"/>
                  <a:ea typeface="Lucida Grande"/>
                  <a:cs typeface="Times"/>
                </a:rPr>
                <a:t>2</a:t>
              </a:r>
              <a:r>
                <a:rPr lang="en-US" dirty="0" smtClean="0">
                  <a:solidFill>
                    <a:srgbClr val="000000"/>
                  </a:solidFill>
                  <a:latin typeface="Gill Sans Light"/>
                  <a:cs typeface="Gill Sans Light"/>
                </a:rPr>
                <a:t>, </a:t>
              </a:r>
              <a:r>
                <a:rPr lang="en-US" b="1" i="1" dirty="0" smtClean="0">
                  <a:solidFill>
                    <a:srgbClr val="FF0000"/>
                  </a:solidFill>
                  <a:latin typeface="Times"/>
                  <a:ea typeface="Lucida Grande"/>
                  <a:cs typeface="Times"/>
                </a:rPr>
                <a:t>θ</a:t>
              </a:r>
              <a:r>
                <a:rPr lang="en-US" b="1" baseline="-25000" dirty="0" smtClean="0">
                  <a:solidFill>
                    <a:srgbClr val="FF0000"/>
                  </a:solidFill>
                  <a:latin typeface="Times"/>
                  <a:ea typeface="Lucida Grande"/>
                  <a:cs typeface="Times"/>
                </a:rPr>
                <a:t>6</a:t>
              </a:r>
              <a:r>
                <a:rPr lang="en-US" dirty="0" smtClean="0">
                  <a:solidFill>
                    <a:srgbClr val="000000"/>
                  </a:solidFill>
                  <a:latin typeface="Gill Sans Light"/>
                  <a:cs typeface="Gill Sans Light"/>
                </a:rPr>
                <a:t> </a:t>
              </a:r>
            </a:p>
            <a:p>
              <a:r>
                <a:rPr lang="en-US" dirty="0" smtClean="0">
                  <a:solidFill>
                    <a:srgbClr val="000000"/>
                  </a:solidFill>
                  <a:latin typeface="Gill Sans Light"/>
                  <a:cs typeface="Gill Sans Light"/>
                </a:rPr>
                <a:t>Compute</a:t>
              </a:r>
            </a:p>
            <a:p>
              <a:r>
                <a:rPr lang="en-US" dirty="0" smtClean="0">
                  <a:solidFill>
                    <a:srgbClr val="000000"/>
                  </a:solidFill>
                  <a:latin typeface="Gill Sans Light"/>
                  <a:cs typeface="Gill Sans Light"/>
                </a:rPr>
                <a:t>Update </a:t>
              </a:r>
              <a:r>
                <a:rPr lang="en-US" i="1" dirty="0" smtClean="0">
                  <a:solidFill>
                    <a:srgbClr val="000000"/>
                  </a:solidFill>
                  <a:latin typeface="Times"/>
                  <a:ea typeface="Lucida Grande"/>
                  <a:cs typeface="Times"/>
                </a:rPr>
                <a:t>θ</a:t>
              </a:r>
              <a:r>
                <a:rPr lang="en-US" baseline="-25000" dirty="0" smtClean="0">
                  <a:solidFill>
                    <a:srgbClr val="000000"/>
                  </a:solidFill>
                  <a:latin typeface="Times"/>
                  <a:ea typeface="Lucida Grande"/>
                  <a:cs typeface="Times"/>
                </a:rPr>
                <a:t>2</a:t>
              </a:r>
              <a:r>
                <a:rPr lang="en-US" dirty="0" smtClean="0">
                  <a:solidFill>
                    <a:srgbClr val="000000"/>
                  </a:solidFill>
                  <a:latin typeface="Gill Sans Light"/>
                  <a:cs typeface="Gill Sans Light"/>
                </a:rPr>
                <a:t>, </a:t>
              </a:r>
              <a:r>
                <a:rPr lang="en-US" b="1" i="1" dirty="0" smtClean="0">
                  <a:solidFill>
                    <a:srgbClr val="FF0000"/>
                  </a:solidFill>
                  <a:latin typeface="Times"/>
                  <a:ea typeface="Lucida Grande"/>
                  <a:cs typeface="Times"/>
                </a:rPr>
                <a:t>θ</a:t>
              </a:r>
              <a:r>
                <a:rPr lang="en-US" b="1" baseline="-25000" dirty="0" smtClean="0">
                  <a:solidFill>
                    <a:srgbClr val="FF0000"/>
                  </a:solidFill>
                  <a:latin typeface="Times"/>
                  <a:ea typeface="Lucida Grande"/>
                  <a:cs typeface="Times"/>
                </a:rPr>
                <a:t>6</a:t>
              </a:r>
              <a:r>
                <a:rPr lang="en-US" dirty="0" smtClean="0">
                  <a:solidFill>
                    <a:srgbClr val="000000"/>
                  </a:solidFill>
                  <a:latin typeface="Gill Sans Light"/>
                  <a:cs typeface="Gill Sans Light"/>
                </a:rPr>
                <a:t> </a:t>
              </a:r>
              <a:endParaRPr lang="en-US" dirty="0">
                <a:solidFill>
                  <a:srgbClr val="000000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544179" y="4688179"/>
              <a:ext cx="1421145" cy="1200329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  <a:latin typeface="Gill Sans Light"/>
                  <a:cs typeface="Gill Sans Light"/>
                </a:rPr>
                <a:t>Draw </a:t>
              </a:r>
              <a:r>
                <a:rPr lang="en-US" i="1" dirty="0" smtClean="0">
                  <a:solidFill>
                    <a:srgbClr val="000000"/>
                  </a:solidFill>
                  <a:latin typeface="Times"/>
                  <a:ea typeface="Lucida Grande"/>
                  <a:cs typeface="Times"/>
                </a:rPr>
                <a:t>ξ</a:t>
              </a:r>
              <a:r>
                <a:rPr lang="en-US" baseline="-25000" dirty="0" smtClean="0">
                  <a:solidFill>
                    <a:srgbClr val="000000"/>
                  </a:solidFill>
                  <a:latin typeface="Times"/>
                  <a:ea typeface="Lucida Grande"/>
                  <a:cs typeface="Times"/>
                </a:rPr>
                <a:t>2,2</a:t>
              </a:r>
              <a:r>
                <a:rPr lang="en-US" dirty="0" smtClean="0">
                  <a:solidFill>
                    <a:srgbClr val="000000"/>
                  </a:solidFill>
                  <a:latin typeface="Gill Sans Light"/>
                  <a:cs typeface="Gill Sans Light"/>
                </a:rPr>
                <a:t> </a:t>
              </a:r>
            </a:p>
            <a:p>
              <a:r>
                <a:rPr lang="en-US" dirty="0" smtClean="0">
                  <a:solidFill>
                    <a:srgbClr val="000000"/>
                  </a:solidFill>
                  <a:latin typeface="Gill Sans Light"/>
                  <a:cs typeface="Gill Sans Light"/>
                </a:rPr>
                <a:t>Read </a:t>
              </a:r>
              <a:r>
                <a:rPr lang="en-US" i="1" dirty="0" smtClean="0">
                  <a:solidFill>
                    <a:srgbClr val="000000"/>
                  </a:solidFill>
                  <a:latin typeface="Times"/>
                  <a:ea typeface="Lucida Grande"/>
                  <a:cs typeface="Times"/>
                </a:rPr>
                <a:t>θ</a:t>
              </a:r>
              <a:r>
                <a:rPr lang="en-US" baseline="-25000" dirty="0" smtClean="0">
                  <a:solidFill>
                    <a:srgbClr val="000000"/>
                  </a:solidFill>
                  <a:latin typeface="Times"/>
                  <a:ea typeface="Lucida Grande"/>
                  <a:cs typeface="Times"/>
                </a:rPr>
                <a:t>5</a:t>
              </a:r>
              <a:r>
                <a:rPr lang="en-US" dirty="0" smtClean="0">
                  <a:solidFill>
                    <a:srgbClr val="000000"/>
                  </a:solidFill>
                  <a:latin typeface="Gill Sans Light"/>
                  <a:cs typeface="Gill Sans Light"/>
                </a:rPr>
                <a:t>, </a:t>
              </a:r>
              <a:r>
                <a:rPr lang="en-US" b="1" i="1" dirty="0" smtClean="0">
                  <a:solidFill>
                    <a:srgbClr val="FF0000"/>
                  </a:solidFill>
                  <a:latin typeface="Times"/>
                  <a:ea typeface="Lucida Grande"/>
                  <a:cs typeface="Times"/>
                </a:rPr>
                <a:t>θ</a:t>
              </a:r>
              <a:r>
                <a:rPr lang="en-US" b="1" baseline="-25000" dirty="0" smtClean="0">
                  <a:solidFill>
                    <a:srgbClr val="FF0000"/>
                  </a:solidFill>
                  <a:latin typeface="Times"/>
                  <a:ea typeface="Lucida Grande"/>
                  <a:cs typeface="Times"/>
                </a:rPr>
                <a:t>6</a:t>
              </a:r>
              <a:r>
                <a:rPr lang="en-US" dirty="0" smtClean="0">
                  <a:solidFill>
                    <a:srgbClr val="000000"/>
                  </a:solidFill>
                  <a:latin typeface="Gill Sans Light"/>
                  <a:cs typeface="Gill Sans Light"/>
                </a:rPr>
                <a:t> </a:t>
              </a:r>
            </a:p>
            <a:p>
              <a:r>
                <a:rPr lang="en-US" dirty="0" smtClean="0">
                  <a:solidFill>
                    <a:srgbClr val="000000"/>
                  </a:solidFill>
                  <a:latin typeface="Gill Sans Light"/>
                  <a:cs typeface="Gill Sans Light"/>
                </a:rPr>
                <a:t>Compute</a:t>
              </a:r>
            </a:p>
            <a:p>
              <a:r>
                <a:rPr lang="en-US" dirty="0" smtClean="0">
                  <a:solidFill>
                    <a:srgbClr val="000000"/>
                  </a:solidFill>
                  <a:latin typeface="Gill Sans Light"/>
                  <a:cs typeface="Gill Sans Light"/>
                </a:rPr>
                <a:t>Update </a:t>
              </a:r>
              <a:r>
                <a:rPr lang="en-US" i="1" dirty="0" smtClean="0">
                  <a:solidFill>
                    <a:srgbClr val="000000"/>
                  </a:solidFill>
                  <a:latin typeface="Times"/>
                  <a:ea typeface="Lucida Grande"/>
                  <a:cs typeface="Times"/>
                </a:rPr>
                <a:t>θ</a:t>
              </a:r>
              <a:r>
                <a:rPr lang="en-US" baseline="-25000" dirty="0" smtClean="0">
                  <a:solidFill>
                    <a:srgbClr val="000000"/>
                  </a:solidFill>
                  <a:latin typeface="Times"/>
                  <a:ea typeface="Lucida Grande"/>
                  <a:cs typeface="Times"/>
                </a:rPr>
                <a:t>5</a:t>
              </a:r>
              <a:r>
                <a:rPr lang="en-US" dirty="0" smtClean="0">
                  <a:solidFill>
                    <a:srgbClr val="000000"/>
                  </a:solidFill>
                  <a:latin typeface="Gill Sans Light"/>
                  <a:cs typeface="Gill Sans Light"/>
                </a:rPr>
                <a:t>, </a:t>
              </a:r>
              <a:r>
                <a:rPr lang="en-US" b="1" i="1" dirty="0" smtClean="0">
                  <a:solidFill>
                    <a:srgbClr val="FF0000"/>
                  </a:solidFill>
                  <a:latin typeface="Times"/>
                  <a:ea typeface="Lucida Grande"/>
                  <a:cs typeface="Times"/>
                </a:rPr>
                <a:t>θ</a:t>
              </a:r>
              <a:r>
                <a:rPr lang="en-US" b="1" baseline="-25000" dirty="0" smtClean="0">
                  <a:solidFill>
                    <a:srgbClr val="FF0000"/>
                  </a:solidFill>
                  <a:latin typeface="Times"/>
                  <a:ea typeface="Lucida Grande"/>
                  <a:cs typeface="Times"/>
                </a:rPr>
                <a:t>6</a:t>
              </a:r>
              <a:r>
                <a:rPr lang="en-US" dirty="0" smtClean="0">
                  <a:solidFill>
                    <a:srgbClr val="000000"/>
                  </a:solidFill>
                  <a:latin typeface="Gill Sans Light"/>
                  <a:cs typeface="Gill Sans Light"/>
                </a:rPr>
                <a:t> </a:t>
              </a:r>
              <a:endParaRPr lang="en-US" dirty="0">
                <a:solidFill>
                  <a:srgbClr val="000000"/>
                </a:solidFill>
                <a:latin typeface="Gill Sans Light"/>
                <a:cs typeface="Gill Sans Light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0" y="5288344"/>
            <a:ext cx="9144000" cy="461665"/>
            <a:chOff x="0" y="5288344"/>
            <a:chExt cx="9144000" cy="461665"/>
          </a:xfrm>
        </p:grpSpPr>
        <p:sp>
          <p:nvSpPr>
            <p:cNvPr id="77" name="TextBox 76"/>
            <p:cNvSpPr txBox="1"/>
            <p:nvPr/>
          </p:nvSpPr>
          <p:spPr>
            <a:xfrm>
              <a:off x="0" y="5288344"/>
              <a:ext cx="18050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u="sng" dirty="0" smtClean="0">
                  <a:solidFill>
                    <a:prstClr val="black"/>
                  </a:solidFill>
                  <a:latin typeface="Gill Sans Light"/>
                  <a:cs typeface="Gill Sans Light"/>
                </a:rPr>
                <a:t>Concurrency:</a:t>
              </a:r>
              <a:endParaRPr lang="en-US" sz="2400" b="1" u="sng" dirty="0">
                <a:solidFill>
                  <a:prstClr val="black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805024" y="5288344"/>
              <a:ext cx="73389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prstClr val="black"/>
                  </a:solidFill>
                  <a:latin typeface="Gill Sans Light"/>
                  <a:cs typeface="Gill Sans Light"/>
                </a:rPr>
                <a:t>Runtime decreases with increasing computation resources</a:t>
              </a:r>
              <a:endParaRPr lang="en-US" sz="2400" dirty="0">
                <a:solidFill>
                  <a:prstClr val="black"/>
                </a:solidFill>
                <a:latin typeface="Gill Sans Light"/>
                <a:cs typeface="Gill Sans Light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0" y="4789438"/>
            <a:ext cx="9144000" cy="461665"/>
            <a:chOff x="0" y="4789438"/>
            <a:chExt cx="9144000" cy="461665"/>
          </a:xfrm>
        </p:grpSpPr>
        <p:sp>
          <p:nvSpPr>
            <p:cNvPr id="64" name="TextBox 63"/>
            <p:cNvSpPr txBox="1"/>
            <p:nvPr/>
          </p:nvSpPr>
          <p:spPr>
            <a:xfrm>
              <a:off x="0" y="4789438"/>
              <a:ext cx="18050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u="sng" dirty="0" smtClean="0">
                  <a:solidFill>
                    <a:prstClr val="black"/>
                  </a:solidFill>
                  <a:latin typeface="Gill Sans Light"/>
                  <a:cs typeface="Gill Sans Light"/>
                </a:rPr>
                <a:t>Correctness:</a:t>
              </a:r>
              <a:endParaRPr lang="en-US" sz="2400" b="1" u="sng" dirty="0">
                <a:solidFill>
                  <a:prstClr val="black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1805024" y="4789438"/>
              <a:ext cx="73389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prstClr val="black"/>
                  </a:solidFill>
                  <a:latin typeface="Gill Sans Light"/>
                  <a:cs typeface="Gill Sans Light"/>
                </a:rPr>
                <a:t>Theoretical guarantees, preserve or </a:t>
              </a:r>
              <a:r>
                <a:rPr lang="en-US" sz="2400" dirty="0" err="1" smtClean="0">
                  <a:solidFill>
                    <a:prstClr val="black"/>
                  </a:solidFill>
                  <a:latin typeface="Gill Sans Light"/>
                  <a:cs typeface="Gill Sans Light"/>
                </a:rPr>
                <a:t>approx</a:t>
              </a:r>
              <a:r>
                <a:rPr lang="en-US" sz="2400" dirty="0" smtClean="0">
                  <a:solidFill>
                    <a:prstClr val="black"/>
                  </a:solidFill>
                  <a:latin typeface="Gill Sans Light"/>
                  <a:cs typeface="Gill Sans Light"/>
                </a:rPr>
                <a:t> serial outcome</a:t>
              </a:r>
              <a:endParaRPr lang="en-US" sz="2400" dirty="0">
                <a:solidFill>
                  <a:prstClr val="black"/>
                </a:solidFill>
                <a:latin typeface="Gill Sans Light"/>
                <a:cs typeface="Gill Sans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27633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00"/>
                            </p:stCondLst>
                            <p:childTnLst>
                              <p:par>
                                <p:cTn id="7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5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46" grpId="0" animBg="1"/>
      <p:bldP spid="48" grpId="0" animBg="1"/>
      <p:bldP spid="52" grpId="0" animBg="1"/>
      <p:bldP spid="54" grpId="0" animBg="1"/>
      <p:bldP spid="21" grpId="0"/>
      <p:bldP spid="80" grpId="0" animBg="1"/>
      <p:bldP spid="8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81"/>
          <p:cNvSpPr txBox="1"/>
          <p:nvPr/>
        </p:nvSpPr>
        <p:spPr>
          <a:xfrm>
            <a:off x="5822751" y="1724561"/>
            <a:ext cx="52630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>
                <a:solidFill>
                  <a:srgbClr val="FF0000"/>
                </a:solidFill>
                <a:latin typeface="Gill Sans MT"/>
                <a:cs typeface="Gill Sans MT"/>
              </a:rPr>
              <a:t>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0730" y="3009997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Gill Sans Light"/>
                <a:cs typeface="Gill Sans Light"/>
              </a:rPr>
              <a:t>Data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1543951" y="1634192"/>
            <a:ext cx="6512463" cy="307864"/>
            <a:chOff x="1543951" y="1635529"/>
            <a:chExt cx="6512463" cy="307864"/>
          </a:xfrm>
        </p:grpSpPr>
        <p:sp>
          <p:nvSpPr>
            <p:cNvPr id="13" name="Rectangle 12"/>
            <p:cNvSpPr/>
            <p:nvPr/>
          </p:nvSpPr>
          <p:spPr>
            <a:xfrm>
              <a:off x="1543951" y="1635529"/>
              <a:ext cx="522146" cy="30786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399711" y="1635529"/>
              <a:ext cx="522146" cy="30786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255471" y="1635529"/>
              <a:ext cx="522146" cy="30786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111231" y="1635529"/>
              <a:ext cx="522146" cy="30786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966991" y="1635529"/>
              <a:ext cx="522146" cy="30786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822751" y="1635529"/>
              <a:ext cx="522146" cy="30786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678511" y="1635529"/>
              <a:ext cx="522146" cy="30786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534268" y="1635529"/>
              <a:ext cx="522146" cy="30786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Gill Sans Light"/>
                <a:cs typeface="Gill Sans Light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32896" y="1485537"/>
            <a:ext cx="7616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prstClr val="black"/>
                </a:solidFill>
                <a:latin typeface="Gill Sans Light"/>
                <a:cs typeface="Gill Sans Light"/>
              </a:rPr>
              <a:t>Model</a:t>
            </a:r>
          </a:p>
          <a:p>
            <a:pPr algn="r"/>
            <a:r>
              <a:rPr lang="en-US" dirty="0">
                <a:solidFill>
                  <a:prstClr val="black"/>
                </a:solidFill>
                <a:latin typeface="Gill Sans Light"/>
                <a:cs typeface="Gill Sans Light"/>
              </a:rPr>
              <a:t>State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9144000" cy="838200"/>
          </a:xfrm>
        </p:spPr>
        <p:txBody>
          <a:bodyPr/>
          <a:lstStyle/>
          <a:p>
            <a:r>
              <a:rPr lang="en-US" sz="4800" dirty="0"/>
              <a:t>Coordination Free Parallel Inference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59131" y="2895600"/>
            <a:ext cx="1256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Gill Sans Light"/>
                <a:cs typeface="Gill Sans Light"/>
              </a:rPr>
              <a:t>Processor 1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1167456" y="3045809"/>
            <a:ext cx="7582047" cy="1300283"/>
            <a:chOff x="1167456" y="3045809"/>
            <a:chExt cx="7582047" cy="1300283"/>
          </a:xfrm>
        </p:grpSpPr>
        <p:cxnSp>
          <p:nvCxnSpPr>
            <p:cNvPr id="45" name="Straight Arrow Connector 44"/>
            <p:cNvCxnSpPr/>
            <p:nvPr/>
          </p:nvCxnSpPr>
          <p:spPr>
            <a:xfrm>
              <a:off x="1167456" y="3212569"/>
              <a:ext cx="758204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1167456" y="4150191"/>
              <a:ext cx="758204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" name="Oval 3"/>
            <p:cNvSpPr/>
            <p:nvPr/>
          </p:nvSpPr>
          <p:spPr>
            <a:xfrm>
              <a:off x="1368872" y="3045809"/>
              <a:ext cx="333520" cy="3335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1368872" y="4012572"/>
              <a:ext cx="333520" cy="3335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2755097" y="3045809"/>
              <a:ext cx="333520" cy="3335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2755097" y="4012572"/>
              <a:ext cx="333520" cy="3335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4111231" y="3045809"/>
              <a:ext cx="333520" cy="3335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5503924" y="3045809"/>
              <a:ext cx="333520" cy="3335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5503924" y="4002374"/>
              <a:ext cx="333520" cy="3335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4111231" y="4012572"/>
              <a:ext cx="333520" cy="3335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359131" y="3810000"/>
              <a:ext cx="1256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Gill Sans Light"/>
                  <a:cs typeface="Gill Sans Light"/>
                </a:rPr>
                <a:t>Processor 2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2653850" y="1942056"/>
            <a:ext cx="3314131" cy="1152596"/>
            <a:chOff x="1150067" y="1978676"/>
            <a:chExt cx="3314131" cy="1152596"/>
          </a:xfrm>
        </p:grpSpPr>
        <p:cxnSp>
          <p:nvCxnSpPr>
            <p:cNvPr id="43" name="Straight Arrow Connector 42"/>
            <p:cNvCxnSpPr>
              <a:stCxn id="6" idx="0"/>
              <a:endCxn id="48" idx="2"/>
            </p:cNvCxnSpPr>
            <p:nvPr/>
          </p:nvCxnSpPr>
          <p:spPr>
            <a:xfrm flipH="1" flipV="1">
              <a:off x="1150067" y="1978676"/>
              <a:ext cx="268007" cy="1103753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6" idx="7"/>
              <a:endCxn id="47" idx="2"/>
            </p:cNvCxnSpPr>
            <p:nvPr/>
          </p:nvCxnSpPr>
          <p:spPr>
            <a:xfrm flipV="1">
              <a:off x="1535991" y="1978676"/>
              <a:ext cx="2928207" cy="1152596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46" name="Oval 45"/>
          <p:cNvSpPr/>
          <p:nvPr/>
        </p:nvSpPr>
        <p:spPr>
          <a:xfrm>
            <a:off x="2754341" y="3046892"/>
            <a:ext cx="333520" cy="33352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837444" y="1634192"/>
            <a:ext cx="261073" cy="3078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392777" y="1634192"/>
            <a:ext cx="522146" cy="3078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3047337" y="1942056"/>
            <a:ext cx="3167024" cy="2117750"/>
            <a:chOff x="1661471" y="977626"/>
            <a:chExt cx="3167024" cy="2117750"/>
          </a:xfrm>
        </p:grpSpPr>
        <p:cxnSp>
          <p:nvCxnSpPr>
            <p:cNvPr id="50" name="Straight Arrow Connector 49"/>
            <p:cNvCxnSpPr>
              <a:stCxn id="52" idx="7"/>
              <a:endCxn id="54" idx="2"/>
            </p:cNvCxnSpPr>
            <p:nvPr/>
          </p:nvCxnSpPr>
          <p:spPr>
            <a:xfrm flipV="1">
              <a:off x="1661471" y="977626"/>
              <a:ext cx="2180727" cy="211775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52" idx="7"/>
              <a:endCxn id="53" idx="2"/>
            </p:cNvCxnSpPr>
            <p:nvPr/>
          </p:nvCxnSpPr>
          <p:spPr>
            <a:xfrm flipV="1">
              <a:off x="1661471" y="977626"/>
              <a:ext cx="3167024" cy="211775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52" name="Oval 51"/>
          <p:cNvSpPr/>
          <p:nvPr/>
        </p:nvSpPr>
        <p:spPr>
          <a:xfrm>
            <a:off x="2762660" y="4010963"/>
            <a:ext cx="333520" cy="33352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6083824" y="1634192"/>
            <a:ext cx="261073" cy="3078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966991" y="1634192"/>
            <a:ext cx="522146" cy="3078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752600" y="5174159"/>
            <a:ext cx="60363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prstClr val="black"/>
                </a:solidFill>
                <a:latin typeface="Gill Sans Light"/>
                <a:cs typeface="Gill Sans Light"/>
              </a:rPr>
              <a:t>Keep Calm and Carry On.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4277991" y="1942056"/>
            <a:ext cx="2661593" cy="1152596"/>
            <a:chOff x="854554" y="1329360"/>
            <a:chExt cx="2661593" cy="1152596"/>
          </a:xfrm>
        </p:grpSpPr>
        <p:cxnSp>
          <p:nvCxnSpPr>
            <p:cNvPr id="66" name="Straight Arrow Connector 65"/>
            <p:cNvCxnSpPr>
              <a:stCxn id="8" idx="0"/>
              <a:endCxn id="70" idx="2"/>
            </p:cNvCxnSpPr>
            <p:nvPr/>
          </p:nvCxnSpPr>
          <p:spPr>
            <a:xfrm flipV="1">
              <a:off x="854554" y="1329360"/>
              <a:ext cx="88126" cy="1103753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8" idx="7"/>
              <a:endCxn id="69" idx="2"/>
            </p:cNvCxnSpPr>
            <p:nvPr/>
          </p:nvCxnSpPr>
          <p:spPr>
            <a:xfrm flipV="1">
              <a:off x="972471" y="1329360"/>
              <a:ext cx="2543676" cy="1152596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68" name="Oval 67"/>
          <p:cNvSpPr/>
          <p:nvPr/>
        </p:nvSpPr>
        <p:spPr>
          <a:xfrm>
            <a:off x="4111231" y="3045809"/>
            <a:ext cx="333520" cy="33352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678511" y="1634192"/>
            <a:ext cx="522146" cy="3078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105044" y="1634192"/>
            <a:ext cx="522146" cy="3078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grpSp>
        <p:nvGrpSpPr>
          <p:cNvPr id="71" name="Group 70"/>
          <p:cNvGrpSpPr/>
          <p:nvPr/>
        </p:nvGrpSpPr>
        <p:grpSpPr>
          <a:xfrm>
            <a:off x="1805024" y="1942056"/>
            <a:ext cx="5990317" cy="2119359"/>
            <a:chOff x="-1500496" y="328310"/>
            <a:chExt cx="5990317" cy="2119359"/>
          </a:xfrm>
        </p:grpSpPr>
        <p:cxnSp>
          <p:nvCxnSpPr>
            <p:cNvPr id="72" name="Straight Arrow Connector 71"/>
            <p:cNvCxnSpPr>
              <a:stCxn id="74" idx="1"/>
              <a:endCxn id="76" idx="2"/>
            </p:cNvCxnSpPr>
            <p:nvPr/>
          </p:nvCxnSpPr>
          <p:spPr>
            <a:xfrm flipH="1" flipV="1">
              <a:off x="-1500496" y="328310"/>
              <a:ext cx="2348863" cy="2119359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74" idx="7"/>
              <a:endCxn id="75" idx="2"/>
            </p:cNvCxnSpPr>
            <p:nvPr/>
          </p:nvCxnSpPr>
          <p:spPr>
            <a:xfrm flipV="1">
              <a:off x="1084201" y="328310"/>
              <a:ext cx="3405620" cy="2119359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74" name="Oval 73"/>
          <p:cNvSpPr/>
          <p:nvPr/>
        </p:nvSpPr>
        <p:spPr>
          <a:xfrm>
            <a:off x="4105044" y="4012572"/>
            <a:ext cx="333520" cy="33352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7534268" y="1634192"/>
            <a:ext cx="522146" cy="3078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1543951" y="1634192"/>
            <a:ext cx="522146" cy="3078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9883733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0"/>
                            </p:stCondLst>
                            <p:childTnLst>
                              <p:par>
                                <p:cTn id="4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0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500"/>
                            </p:stCondLst>
                            <p:childTnLst>
                              <p:par>
                                <p:cTn id="68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4000"/>
                            </p:stCondLst>
                            <p:childTnLst>
                              <p:par>
                                <p:cTn id="7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4500"/>
                            </p:stCondLst>
                            <p:childTnLst>
                              <p:par>
                                <p:cTn id="8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46" grpId="0" animBg="1"/>
      <p:bldP spid="47" grpId="0" animBg="1"/>
      <p:bldP spid="48" grpId="0" animBg="1"/>
      <p:bldP spid="52" grpId="0" animBg="1"/>
      <p:bldP spid="53" grpId="0" animBg="1"/>
      <p:bldP spid="54" grpId="0" animBg="1"/>
      <p:bldP spid="64" grpId="0"/>
      <p:bldP spid="68" grpId="0" animBg="1"/>
      <p:bldP spid="68" grpId="1" animBg="1"/>
      <p:bldP spid="69" grpId="0" animBg="1"/>
      <p:bldP spid="69" grpId="1" animBg="1"/>
      <p:bldP spid="70" grpId="0" animBg="1"/>
      <p:bldP spid="70" grpId="1" animBg="1"/>
      <p:bldP spid="74" grpId="0" animBg="1"/>
      <p:bldP spid="74" grpId="1" animBg="1"/>
      <p:bldP spid="75" grpId="0" animBg="1"/>
      <p:bldP spid="75" grpId="1" animBg="1"/>
      <p:bldP spid="76" grpId="0" animBg="1"/>
      <p:bldP spid="76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1187540"/>
            <a:ext cx="9144000" cy="3608975"/>
            <a:chOff x="0" y="1187540"/>
            <a:chExt cx="9144000" cy="3608975"/>
          </a:xfrm>
        </p:grpSpPr>
        <p:sp>
          <p:nvSpPr>
            <p:cNvPr id="16" name="Rectangle 15"/>
            <p:cNvSpPr/>
            <p:nvPr/>
          </p:nvSpPr>
          <p:spPr>
            <a:xfrm>
              <a:off x="0" y="1187540"/>
              <a:ext cx="9144000" cy="2451882"/>
            </a:xfrm>
            <a:prstGeom prst="rect">
              <a:avLst/>
            </a:prstGeom>
            <a:solidFill>
              <a:schemeClr val="accent5">
                <a:lumMod val="75000"/>
                <a:alpha val="75000"/>
              </a:schemeClr>
            </a:solidFill>
            <a:ln>
              <a:solidFill>
                <a:schemeClr val="accent1">
                  <a:shade val="95000"/>
                  <a:satMod val="10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chemeClr val="bg1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10952" y="2044149"/>
              <a:ext cx="65254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Gill Sans Light"/>
                  <a:cs typeface="Gill Sans Light"/>
                </a:rPr>
                <a:t>High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10952" y="4396405"/>
              <a:ext cx="6335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Gill Sans Light"/>
                  <a:cs typeface="Gill Sans Light"/>
                </a:rPr>
                <a:t>Low</a:t>
              </a:r>
            </a:p>
          </p:txBody>
        </p:sp>
      </p:grpSp>
      <p:sp>
        <p:nvSpPr>
          <p:cNvPr id="17" name="Rectangle 16"/>
          <p:cNvSpPr/>
          <p:nvPr/>
        </p:nvSpPr>
        <p:spPr>
          <a:xfrm>
            <a:off x="3916387" y="0"/>
            <a:ext cx="3147786" cy="6858000"/>
          </a:xfrm>
          <a:prstGeom prst="rect">
            <a:avLst/>
          </a:prstGeom>
          <a:solidFill>
            <a:schemeClr val="accent5">
              <a:lumMod val="75000"/>
              <a:alpha val="75000"/>
            </a:schemeClr>
          </a:solidFill>
          <a:ln>
            <a:solidFill>
              <a:schemeClr val="accent1">
                <a:shade val="95000"/>
                <a:satMod val="105000"/>
                <a:alpha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599982" y="5542131"/>
            <a:ext cx="7428730" cy="461665"/>
            <a:chOff x="1599982" y="5542131"/>
            <a:chExt cx="7428730" cy="461665"/>
          </a:xfrm>
        </p:grpSpPr>
        <p:cxnSp>
          <p:nvCxnSpPr>
            <p:cNvPr id="4" name="Straight Arrow Connector 3"/>
            <p:cNvCxnSpPr/>
            <p:nvPr/>
          </p:nvCxnSpPr>
          <p:spPr>
            <a:xfrm>
              <a:off x="1599982" y="5760359"/>
              <a:ext cx="5793910" cy="3077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7371437" y="5542131"/>
              <a:ext cx="16572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prstClr val="black"/>
                  </a:solidFill>
                  <a:latin typeface="Gill Sans Light"/>
                  <a:cs typeface="Gill Sans Light"/>
                </a:rPr>
                <a:t>Correctness</a:t>
              </a:r>
              <a:endParaRPr lang="en-US" sz="2400" dirty="0">
                <a:solidFill>
                  <a:prstClr val="black"/>
                </a:solidFill>
                <a:latin typeface="Gill Sans Light"/>
                <a:cs typeface="Gill Sans Light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994058" y="1507674"/>
            <a:ext cx="18908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Gill Sans Light"/>
                <a:cs typeface="Gill Sans Light"/>
              </a:rPr>
              <a:t>Coordination-</a:t>
            </a:r>
          </a:p>
          <a:p>
            <a:pPr algn="ctr"/>
            <a:r>
              <a:rPr lang="en-US" sz="2400" dirty="0" smtClean="0">
                <a:solidFill>
                  <a:schemeClr val="bg1"/>
                </a:solidFill>
                <a:latin typeface="Gill Sans Light"/>
                <a:cs typeface="Gill Sans Light"/>
              </a:rPr>
              <a:t>free</a:t>
            </a:r>
            <a:endParaRPr lang="en-US" sz="2400" dirty="0">
              <a:solidFill>
                <a:schemeClr val="bg1"/>
              </a:solidFill>
              <a:latin typeface="Gill Sans Light"/>
              <a:cs typeface="Gill Sans Ligh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871868" y="4872335"/>
            <a:ext cx="833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FFFF"/>
                </a:solidFill>
                <a:latin typeface="Gill Sans Light"/>
                <a:cs typeface="Gill Sans Light"/>
              </a:rPr>
              <a:t>Serial</a:t>
            </a:r>
            <a:endParaRPr lang="en-US" sz="2400" dirty="0">
              <a:solidFill>
                <a:srgbClr val="FFFFFF"/>
              </a:solidFill>
              <a:latin typeface="Gill Sans Light"/>
              <a:cs typeface="Gill Sans Light"/>
            </a:endParaRPr>
          </a:p>
        </p:txBody>
      </p:sp>
      <p:sp>
        <p:nvSpPr>
          <p:cNvPr id="20" name="Diamond 19"/>
          <p:cNvSpPr/>
          <p:nvPr/>
        </p:nvSpPr>
        <p:spPr>
          <a:xfrm>
            <a:off x="2833665" y="1398818"/>
            <a:ext cx="145143" cy="145143"/>
          </a:xfrm>
          <a:prstGeom prst="diamond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21" name="Diamond 20"/>
          <p:cNvSpPr/>
          <p:nvPr/>
        </p:nvSpPr>
        <p:spPr>
          <a:xfrm>
            <a:off x="6203103" y="5371688"/>
            <a:ext cx="145143" cy="145143"/>
          </a:xfrm>
          <a:prstGeom prst="diamond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670069" y="5859584"/>
            <a:ext cx="6335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Gill Sans Light"/>
                <a:cs typeface="Gill Sans Light"/>
              </a:rPr>
              <a:t>Low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377094" y="5859584"/>
            <a:ext cx="6525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FFFF"/>
                </a:solidFill>
                <a:latin typeface="Gill Sans Light"/>
                <a:cs typeface="Gill Sans Light"/>
              </a:rPr>
              <a:t>High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718978" y="526143"/>
            <a:ext cx="1762021" cy="5234217"/>
            <a:chOff x="718978" y="526143"/>
            <a:chExt cx="1762021" cy="5234217"/>
          </a:xfrm>
        </p:grpSpPr>
        <p:cxnSp>
          <p:nvCxnSpPr>
            <p:cNvPr id="5" name="Straight Arrow Connector 4"/>
            <p:cNvCxnSpPr>
              <a:endCxn id="12" idx="2"/>
            </p:cNvCxnSpPr>
            <p:nvPr/>
          </p:nvCxnSpPr>
          <p:spPr>
            <a:xfrm flipV="1">
              <a:off x="1599982" y="987808"/>
              <a:ext cx="7" cy="477255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718978" y="526143"/>
              <a:ext cx="17620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prstClr val="black"/>
                  </a:solidFill>
                  <a:latin typeface="Gill Sans Light"/>
                  <a:cs typeface="Gill Sans Light"/>
                </a:rPr>
                <a:t>Concurrency</a:t>
              </a:r>
              <a:endParaRPr lang="en-US" sz="2000" dirty="0">
                <a:solidFill>
                  <a:prstClr val="black"/>
                </a:solidFill>
                <a:latin typeface="Gill Sans Light"/>
                <a:cs typeface="Gill Sans Light"/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1994058" y="1507674"/>
            <a:ext cx="18908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Gill Sans Light"/>
                <a:cs typeface="Gill Sans Light"/>
              </a:rPr>
              <a:t>Coordination-</a:t>
            </a:r>
          </a:p>
          <a:p>
            <a:pPr algn="ctr"/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Gill Sans Light"/>
                <a:cs typeface="Gill Sans Light"/>
              </a:rPr>
              <a:t>free</a:t>
            </a:r>
            <a:endParaRPr lang="en-US" sz="2400" dirty="0">
              <a:solidFill>
                <a:schemeClr val="bg1">
                  <a:lumMod val="75000"/>
                </a:schemeClr>
              </a:solidFill>
              <a:latin typeface="Gill Sans Light"/>
              <a:cs typeface="Gill Sans Ligh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871868" y="4872335"/>
            <a:ext cx="833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Gill Sans Light"/>
                <a:cs typeface="Gill Sans Light"/>
              </a:rPr>
              <a:t>Serial</a:t>
            </a:r>
            <a:endParaRPr lang="en-US" sz="2400" dirty="0">
              <a:solidFill>
                <a:schemeClr val="bg1">
                  <a:lumMod val="75000"/>
                </a:schemeClr>
              </a:solidFill>
              <a:latin typeface="Gill Sans Light"/>
              <a:cs typeface="Gill Sans Light"/>
            </a:endParaRPr>
          </a:p>
        </p:txBody>
      </p:sp>
      <p:sp>
        <p:nvSpPr>
          <p:cNvPr id="31" name="Diamond 30"/>
          <p:cNvSpPr/>
          <p:nvPr/>
        </p:nvSpPr>
        <p:spPr>
          <a:xfrm>
            <a:off x="2833665" y="1398818"/>
            <a:ext cx="145143" cy="145143"/>
          </a:xfrm>
          <a:prstGeom prst="diamond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rgbClr val="BFBFBF"/>
              </a:solidFill>
              <a:latin typeface="Gill Sans Light"/>
              <a:cs typeface="Gill Sans Light"/>
            </a:endParaRPr>
          </a:p>
        </p:txBody>
      </p:sp>
      <p:sp>
        <p:nvSpPr>
          <p:cNvPr id="32" name="Diamond 31"/>
          <p:cNvSpPr/>
          <p:nvPr/>
        </p:nvSpPr>
        <p:spPr>
          <a:xfrm>
            <a:off x="6203103" y="5371688"/>
            <a:ext cx="145143" cy="145143"/>
          </a:xfrm>
          <a:prstGeom prst="diamond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rgbClr val="BFBFBF"/>
              </a:solidFill>
              <a:latin typeface="Gill Sans Light"/>
              <a:cs typeface="Gill Sans Ligh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242910" y="1168965"/>
            <a:ext cx="25442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prstClr val="white"/>
                </a:solidFill>
                <a:latin typeface="Gill Sans Light"/>
                <a:cs typeface="Gill Sans Light"/>
              </a:rPr>
              <a:t>Concurrency</a:t>
            </a:r>
          </a:p>
          <a:p>
            <a:r>
              <a:rPr lang="en-US" sz="3600" dirty="0">
                <a:solidFill>
                  <a:prstClr val="white"/>
                </a:solidFill>
                <a:latin typeface="Gill Sans Light"/>
                <a:cs typeface="Gill Sans Light"/>
              </a:rPr>
              <a:t>Control</a:t>
            </a:r>
          </a:p>
        </p:txBody>
      </p:sp>
      <p:sp>
        <p:nvSpPr>
          <p:cNvPr id="34" name="Diamond 33"/>
          <p:cNvSpPr/>
          <p:nvPr/>
        </p:nvSpPr>
        <p:spPr>
          <a:xfrm>
            <a:off x="6264297" y="1943362"/>
            <a:ext cx="145143" cy="145143"/>
          </a:xfrm>
          <a:prstGeom prst="diamond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242910" y="2305895"/>
            <a:ext cx="236475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white"/>
                </a:solidFill>
                <a:latin typeface="Gill Sans Light"/>
                <a:cs typeface="Gill Sans Light"/>
              </a:rPr>
              <a:t>Database mechanisms</a:t>
            </a:r>
          </a:p>
          <a:p>
            <a:pPr marL="285750" indent="-285750">
              <a:buFont typeface="Courier New"/>
              <a:buChar char="o"/>
            </a:pPr>
            <a:r>
              <a:rPr lang="en-US" sz="1600" dirty="0" smtClean="0">
                <a:solidFill>
                  <a:prstClr val="white"/>
                </a:solidFill>
                <a:latin typeface="Gill Sans Light"/>
                <a:cs typeface="Gill Sans Light"/>
              </a:rPr>
              <a:t>Update =&gt; transaction</a:t>
            </a:r>
          </a:p>
          <a:p>
            <a:pPr marL="285750" indent="-285750">
              <a:buFont typeface="Courier New"/>
              <a:buChar char="o"/>
            </a:pPr>
            <a:r>
              <a:rPr lang="en-US" sz="1600" dirty="0" smtClean="0">
                <a:solidFill>
                  <a:prstClr val="white"/>
                </a:solidFill>
                <a:latin typeface="Gill Sans Light"/>
                <a:cs typeface="Gill Sans Light"/>
              </a:rPr>
              <a:t>Guarantee </a:t>
            </a:r>
            <a:r>
              <a:rPr lang="en-US" sz="1600" dirty="0">
                <a:solidFill>
                  <a:prstClr val="white"/>
                </a:solidFill>
                <a:latin typeface="Gill Sans Light"/>
                <a:cs typeface="Gill Sans Light"/>
              </a:rPr>
              <a:t>correctness</a:t>
            </a:r>
          </a:p>
          <a:p>
            <a:pPr marL="285750" indent="-285750">
              <a:buFont typeface="Courier New"/>
              <a:buChar char="o"/>
            </a:pPr>
            <a:r>
              <a:rPr lang="en-US" sz="1600" dirty="0">
                <a:solidFill>
                  <a:prstClr val="white"/>
                </a:solidFill>
                <a:latin typeface="Gill Sans Light"/>
                <a:cs typeface="Gill Sans Light"/>
              </a:rPr>
              <a:t>Maximize </a:t>
            </a:r>
            <a:r>
              <a:rPr lang="en-US" sz="1600" dirty="0" smtClean="0">
                <a:solidFill>
                  <a:prstClr val="white"/>
                </a:solidFill>
                <a:latin typeface="Gill Sans Light"/>
                <a:cs typeface="Gill Sans Light"/>
              </a:rPr>
              <a:t>concurrency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18978" y="4495800"/>
            <a:ext cx="6335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Gill Sans Light"/>
                <a:cs typeface="Gill Sans Light"/>
              </a:rPr>
              <a:t>Low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916386" y="3657600"/>
            <a:ext cx="31477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Gill Sans"/>
                <a:cs typeface="Gill Sans"/>
              </a:rPr>
              <a:t>Serial equivalence:</a:t>
            </a:r>
          </a:p>
          <a:p>
            <a:pPr algn="ctr"/>
            <a:r>
              <a:rPr lang="en-US" sz="2000" dirty="0" smtClean="0">
                <a:solidFill>
                  <a:schemeClr val="bg1"/>
                </a:solidFill>
                <a:latin typeface="Gill Sans Light"/>
                <a:cs typeface="Gill Sans Light"/>
              </a:rPr>
              <a:t>Parallel execution of transactions is equivalent to</a:t>
            </a:r>
          </a:p>
          <a:p>
            <a:pPr algn="ctr"/>
            <a:r>
              <a:rPr lang="en-US" sz="2000" dirty="0" smtClean="0">
                <a:solidFill>
                  <a:schemeClr val="bg1"/>
                </a:solidFill>
                <a:latin typeface="Gill Sans Light"/>
                <a:cs typeface="Gill Sans Light"/>
              </a:rPr>
              <a:t>some serial execution</a:t>
            </a:r>
            <a:endParaRPr lang="en-US" sz="2000" dirty="0">
              <a:solidFill>
                <a:schemeClr val="bg1"/>
              </a:solidFill>
              <a:latin typeface="Gill Sans Light"/>
              <a:cs typeface="Gill Sans Light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371437" y="1630739"/>
            <a:ext cx="1428767" cy="1569661"/>
            <a:chOff x="7371437" y="1211606"/>
            <a:chExt cx="1428767" cy="1569661"/>
          </a:xfrm>
        </p:grpSpPr>
        <p:sp>
          <p:nvSpPr>
            <p:cNvPr id="28" name="TextBox 27"/>
            <p:cNvSpPr txBox="1"/>
            <p:nvPr/>
          </p:nvSpPr>
          <p:spPr>
            <a:xfrm>
              <a:off x="7375248" y="1580938"/>
              <a:ext cx="1421145" cy="120032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  <a:latin typeface="Gill Sans Light"/>
                  <a:cs typeface="Gill Sans Light"/>
                </a:rPr>
                <a:t>Draw </a:t>
              </a:r>
              <a:r>
                <a:rPr lang="en-US" i="1" dirty="0" smtClean="0">
                  <a:solidFill>
                    <a:srgbClr val="000000"/>
                  </a:solidFill>
                  <a:latin typeface="Times"/>
                  <a:ea typeface="Lucida Grande"/>
                  <a:cs typeface="Times"/>
                </a:rPr>
                <a:t>ξ</a:t>
              </a:r>
              <a:r>
                <a:rPr lang="en-US" baseline="-25000" dirty="0" smtClean="0">
                  <a:solidFill>
                    <a:srgbClr val="000000"/>
                  </a:solidFill>
                  <a:latin typeface="Times"/>
                  <a:ea typeface="Lucida Grande"/>
                  <a:cs typeface="Times"/>
                </a:rPr>
                <a:t>1,1</a:t>
              </a:r>
              <a:r>
                <a:rPr lang="en-US" dirty="0" smtClean="0">
                  <a:solidFill>
                    <a:srgbClr val="000000"/>
                  </a:solidFill>
                  <a:latin typeface="Gill Sans Light"/>
                  <a:cs typeface="Gill Sans Light"/>
                </a:rPr>
                <a:t> </a:t>
              </a:r>
            </a:p>
            <a:p>
              <a:r>
                <a:rPr lang="en-US" dirty="0" smtClean="0">
                  <a:solidFill>
                    <a:srgbClr val="000000"/>
                  </a:solidFill>
                  <a:latin typeface="Gill Sans Light"/>
                  <a:cs typeface="Gill Sans Light"/>
                </a:rPr>
                <a:t>Read </a:t>
              </a:r>
              <a:r>
                <a:rPr lang="en-US" i="1" dirty="0" smtClean="0">
                  <a:solidFill>
                    <a:srgbClr val="000000"/>
                  </a:solidFill>
                  <a:latin typeface="Times"/>
                  <a:ea typeface="Lucida Grande"/>
                  <a:cs typeface="Times"/>
                </a:rPr>
                <a:t>θ</a:t>
              </a:r>
              <a:r>
                <a:rPr lang="en-US" baseline="-25000" dirty="0" smtClean="0">
                  <a:solidFill>
                    <a:srgbClr val="000000"/>
                  </a:solidFill>
                  <a:latin typeface="Times"/>
                  <a:ea typeface="Lucida Grande"/>
                  <a:cs typeface="Times"/>
                </a:rPr>
                <a:t>1</a:t>
              </a:r>
              <a:r>
                <a:rPr lang="en-US" dirty="0" smtClean="0">
                  <a:solidFill>
                    <a:srgbClr val="000000"/>
                  </a:solidFill>
                  <a:latin typeface="Gill Sans Light"/>
                  <a:cs typeface="Gill Sans Light"/>
                </a:rPr>
                <a:t>, </a:t>
              </a:r>
              <a:r>
                <a:rPr lang="en-US" i="1" dirty="0" smtClean="0">
                  <a:solidFill>
                    <a:srgbClr val="000000"/>
                  </a:solidFill>
                  <a:latin typeface="Times"/>
                  <a:ea typeface="Lucida Grande"/>
                  <a:cs typeface="Times"/>
                </a:rPr>
                <a:t>θ</a:t>
              </a:r>
              <a:r>
                <a:rPr lang="en-US" baseline="-25000" dirty="0" smtClean="0">
                  <a:solidFill>
                    <a:srgbClr val="000000"/>
                  </a:solidFill>
                  <a:latin typeface="Times"/>
                  <a:ea typeface="Lucida Grande"/>
                  <a:cs typeface="Times"/>
                </a:rPr>
                <a:t>3</a:t>
              </a:r>
              <a:r>
                <a:rPr lang="en-US" dirty="0">
                  <a:solidFill>
                    <a:srgbClr val="000000"/>
                  </a:solidFill>
                  <a:latin typeface="Gill Sans Light"/>
                  <a:cs typeface="Gill Sans Light"/>
                </a:rPr>
                <a:t> </a:t>
              </a:r>
              <a:endParaRPr lang="en-US" dirty="0" smtClean="0">
                <a:solidFill>
                  <a:srgbClr val="000000"/>
                </a:solidFill>
                <a:latin typeface="Gill Sans Light"/>
                <a:cs typeface="Gill Sans Light"/>
              </a:endParaRPr>
            </a:p>
            <a:p>
              <a:r>
                <a:rPr lang="en-US" dirty="0" smtClean="0">
                  <a:solidFill>
                    <a:srgbClr val="000000"/>
                  </a:solidFill>
                  <a:latin typeface="Gill Sans Light"/>
                  <a:cs typeface="Gill Sans Light"/>
                </a:rPr>
                <a:t>Compute</a:t>
              </a:r>
            </a:p>
            <a:p>
              <a:r>
                <a:rPr lang="en-US" dirty="0" smtClean="0">
                  <a:solidFill>
                    <a:srgbClr val="000000"/>
                  </a:solidFill>
                  <a:latin typeface="Gill Sans Light"/>
                  <a:cs typeface="Gill Sans Light"/>
                </a:rPr>
                <a:t>Update </a:t>
              </a:r>
              <a:r>
                <a:rPr lang="en-US" i="1" dirty="0">
                  <a:solidFill>
                    <a:srgbClr val="000000"/>
                  </a:solidFill>
                  <a:latin typeface="Times"/>
                  <a:ea typeface="Lucida Grande"/>
                  <a:cs typeface="Times"/>
                </a:rPr>
                <a:t>θ</a:t>
              </a:r>
              <a:r>
                <a:rPr lang="en-US" baseline="-25000" dirty="0">
                  <a:solidFill>
                    <a:srgbClr val="000000"/>
                  </a:solidFill>
                  <a:latin typeface="Times"/>
                  <a:ea typeface="Lucida Grande"/>
                  <a:cs typeface="Times"/>
                </a:rPr>
                <a:t>1</a:t>
              </a:r>
              <a:r>
                <a:rPr lang="en-US" dirty="0">
                  <a:solidFill>
                    <a:srgbClr val="000000"/>
                  </a:solidFill>
                  <a:latin typeface="Gill Sans Light"/>
                  <a:cs typeface="Gill Sans Light"/>
                </a:rPr>
                <a:t>, </a:t>
              </a:r>
              <a:r>
                <a:rPr lang="en-US" i="1" dirty="0">
                  <a:solidFill>
                    <a:srgbClr val="000000"/>
                  </a:solidFill>
                  <a:latin typeface="Times"/>
                  <a:ea typeface="Lucida Grande"/>
                  <a:cs typeface="Times"/>
                </a:rPr>
                <a:t>θ</a:t>
              </a:r>
              <a:r>
                <a:rPr lang="en-US" baseline="-25000" dirty="0">
                  <a:solidFill>
                    <a:srgbClr val="000000"/>
                  </a:solidFill>
                  <a:latin typeface="Times"/>
                  <a:ea typeface="Lucida Grande"/>
                  <a:cs typeface="Times"/>
                </a:rPr>
                <a:t>3</a:t>
              </a:r>
              <a:r>
                <a:rPr lang="en-US" dirty="0">
                  <a:solidFill>
                    <a:srgbClr val="000000"/>
                  </a:solidFill>
                  <a:latin typeface="Gill Sans Light"/>
                  <a:cs typeface="Gill Sans Light"/>
                </a:rPr>
                <a:t> 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371437" y="1211606"/>
              <a:ext cx="1428767" cy="3693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Gill Sans Light"/>
                  <a:cs typeface="Gill Sans Light"/>
                </a:rPr>
                <a:t>Transaction</a:t>
              </a:r>
              <a:endParaRPr lang="en-US" dirty="0">
                <a:latin typeface="Gill Sans Light"/>
                <a:cs typeface="Gill Sans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3552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4" grpId="0"/>
      <p:bldP spid="14" grpId="1"/>
      <p:bldP spid="15" grpId="0"/>
      <p:bldP spid="15" grpId="1"/>
      <p:bldP spid="20" grpId="0" animBg="1"/>
      <p:bldP spid="20" grpId="1" animBg="1"/>
      <p:bldP spid="21" grpId="0" animBg="1"/>
      <p:bldP spid="21" grpId="1" animBg="1"/>
      <p:bldP spid="24" grpId="0"/>
      <p:bldP spid="25" grpId="0"/>
      <p:bldP spid="29" grpId="0"/>
      <p:bldP spid="30" grpId="0"/>
      <p:bldP spid="31" grpId="0" animBg="1"/>
      <p:bldP spid="32" grpId="0" animBg="1"/>
      <p:bldP spid="33" grpId="0"/>
      <p:bldP spid="34" grpId="0" animBg="1"/>
      <p:bldP spid="27" grpId="0"/>
      <p:bldP spid="2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Title 468"/>
          <p:cNvSpPr>
            <a:spLocks noGrp="1"/>
          </p:cNvSpPr>
          <p:nvPr>
            <p:ph type="title"/>
          </p:nvPr>
        </p:nvSpPr>
        <p:spPr>
          <a:xfrm>
            <a:off x="533400" y="76200"/>
            <a:ext cx="8229600" cy="8382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Gill Sans Light"/>
                <a:cs typeface="Gill Sans Light"/>
              </a:rPr>
              <a:t>Machine Learning + Concurrency Control</a:t>
            </a:r>
            <a:endParaRPr lang="en-US" sz="3600" dirty="0">
              <a:latin typeface="Gill Sans Light"/>
              <a:cs typeface="Gill Sans Light"/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31172" y="838200"/>
            <a:ext cx="4953001" cy="2186076"/>
            <a:chOff x="1" y="838200"/>
            <a:chExt cx="5029200" cy="2186076"/>
          </a:xfrm>
        </p:grpSpPr>
        <p:grpSp>
          <p:nvGrpSpPr>
            <p:cNvPr id="350" name="Group 349"/>
            <p:cNvGrpSpPr/>
            <p:nvPr/>
          </p:nvGrpSpPr>
          <p:grpSpPr>
            <a:xfrm>
              <a:off x="76200" y="970634"/>
              <a:ext cx="1717042" cy="1633340"/>
              <a:chOff x="3545275" y="3482711"/>
              <a:chExt cx="2218898" cy="2110733"/>
            </a:xfrm>
          </p:grpSpPr>
          <p:sp>
            <p:nvSpPr>
              <p:cNvPr id="254" name="Oval 253"/>
              <p:cNvSpPr/>
              <p:nvPr/>
            </p:nvSpPr>
            <p:spPr>
              <a:xfrm>
                <a:off x="3545275" y="4553637"/>
                <a:ext cx="889516" cy="889516"/>
              </a:xfrm>
              <a:prstGeom prst="ellipse">
                <a:avLst/>
              </a:prstGeom>
              <a:solidFill>
                <a:schemeClr val="accent1">
                  <a:alpha val="71000"/>
                </a:schemeClr>
              </a:solidFill>
              <a:ln>
                <a:headEnd type="none" w="med" len="med"/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orbel"/>
                </a:endParaRPr>
              </a:p>
            </p:txBody>
          </p:sp>
          <p:sp>
            <p:nvSpPr>
              <p:cNvPr id="255" name="Oval 254"/>
              <p:cNvSpPr/>
              <p:nvPr/>
            </p:nvSpPr>
            <p:spPr>
              <a:xfrm>
                <a:off x="4874657" y="4318308"/>
                <a:ext cx="889516" cy="889516"/>
              </a:xfrm>
              <a:prstGeom prst="ellipse">
                <a:avLst/>
              </a:prstGeom>
              <a:solidFill>
                <a:schemeClr val="accent1">
                  <a:alpha val="71000"/>
                </a:schemeClr>
              </a:solidFill>
              <a:ln>
                <a:headEnd type="none" w="med" len="med"/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orbel"/>
                </a:endParaRPr>
              </a:p>
            </p:txBody>
          </p:sp>
          <p:sp>
            <p:nvSpPr>
              <p:cNvPr id="256" name="Oval 255"/>
              <p:cNvSpPr/>
              <p:nvPr/>
            </p:nvSpPr>
            <p:spPr>
              <a:xfrm>
                <a:off x="4194570" y="4703928"/>
                <a:ext cx="889516" cy="889516"/>
              </a:xfrm>
              <a:prstGeom prst="ellipse">
                <a:avLst/>
              </a:prstGeom>
              <a:solidFill>
                <a:schemeClr val="accent1">
                  <a:alpha val="71000"/>
                </a:schemeClr>
              </a:solidFill>
              <a:ln>
                <a:headEnd type="none" w="med" len="med"/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orbel"/>
                </a:endParaRPr>
              </a:p>
            </p:txBody>
          </p:sp>
          <p:sp>
            <p:nvSpPr>
              <p:cNvPr id="257" name="Oval 256"/>
              <p:cNvSpPr/>
              <p:nvPr/>
            </p:nvSpPr>
            <p:spPr>
              <a:xfrm>
                <a:off x="4076294" y="4001514"/>
                <a:ext cx="889516" cy="889516"/>
              </a:xfrm>
              <a:prstGeom prst="ellipse">
                <a:avLst/>
              </a:prstGeom>
              <a:solidFill>
                <a:schemeClr val="accent1">
                  <a:alpha val="71000"/>
                </a:schemeClr>
              </a:solidFill>
              <a:ln>
                <a:headEnd type="none" w="med" len="med"/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orbel"/>
                </a:endParaRPr>
              </a:p>
            </p:txBody>
          </p:sp>
          <p:sp>
            <p:nvSpPr>
              <p:cNvPr id="258" name="Oval 257"/>
              <p:cNvSpPr/>
              <p:nvPr/>
            </p:nvSpPr>
            <p:spPr>
              <a:xfrm>
                <a:off x="3990033" y="4763066"/>
                <a:ext cx="59138" cy="59138"/>
              </a:xfrm>
              <a:prstGeom prst="ellipse">
                <a:avLst/>
              </a:prstGeom>
              <a:ln>
                <a:noFill/>
                <a:headEnd type="none" w="med" len="med"/>
                <a:tailEnd type="none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orbel"/>
                </a:endParaRPr>
              </a:p>
            </p:txBody>
          </p:sp>
          <p:grpSp>
            <p:nvGrpSpPr>
              <p:cNvPr id="259" name="Group 258"/>
              <p:cNvGrpSpPr/>
              <p:nvPr/>
            </p:nvGrpSpPr>
            <p:grpSpPr>
              <a:xfrm>
                <a:off x="4964587" y="4433891"/>
                <a:ext cx="561811" cy="680087"/>
                <a:chOff x="6629400" y="4114800"/>
                <a:chExt cx="1447800" cy="1752600"/>
              </a:xfrm>
            </p:grpSpPr>
            <p:sp>
              <p:nvSpPr>
                <p:cNvPr id="327" name="Oval 326"/>
                <p:cNvSpPr/>
                <p:nvPr/>
              </p:nvSpPr>
              <p:spPr>
                <a:xfrm>
                  <a:off x="7086600" y="4495800"/>
                  <a:ext cx="152400" cy="152400"/>
                </a:xfrm>
                <a:prstGeom prst="ellipse">
                  <a:avLst/>
                </a:prstGeom>
                <a:ln>
                  <a:noFill/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orbel"/>
                  </a:endParaRPr>
                </a:p>
              </p:txBody>
            </p:sp>
            <p:sp>
              <p:nvSpPr>
                <p:cNvPr id="328" name="Oval 327"/>
                <p:cNvSpPr/>
                <p:nvPr/>
              </p:nvSpPr>
              <p:spPr>
                <a:xfrm>
                  <a:off x="7315200" y="4724400"/>
                  <a:ext cx="152400" cy="152400"/>
                </a:xfrm>
                <a:prstGeom prst="ellipse">
                  <a:avLst/>
                </a:prstGeom>
                <a:ln>
                  <a:noFill/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orbel"/>
                  </a:endParaRPr>
                </a:p>
              </p:txBody>
            </p:sp>
            <p:sp>
              <p:nvSpPr>
                <p:cNvPr id="329" name="Oval 328"/>
                <p:cNvSpPr/>
                <p:nvPr/>
              </p:nvSpPr>
              <p:spPr>
                <a:xfrm>
                  <a:off x="7467600" y="4114800"/>
                  <a:ext cx="152400" cy="152400"/>
                </a:xfrm>
                <a:prstGeom prst="ellipse">
                  <a:avLst/>
                </a:prstGeom>
                <a:ln>
                  <a:noFill/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orbel"/>
                  </a:endParaRPr>
                </a:p>
              </p:txBody>
            </p:sp>
            <p:sp>
              <p:nvSpPr>
                <p:cNvPr id="330" name="Oval 329"/>
                <p:cNvSpPr/>
                <p:nvPr/>
              </p:nvSpPr>
              <p:spPr>
                <a:xfrm>
                  <a:off x="7010400" y="4953000"/>
                  <a:ext cx="152400" cy="152400"/>
                </a:xfrm>
                <a:prstGeom prst="ellipse">
                  <a:avLst/>
                </a:prstGeom>
                <a:ln>
                  <a:noFill/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orbel"/>
                  </a:endParaRPr>
                </a:p>
              </p:txBody>
            </p:sp>
            <p:sp>
              <p:nvSpPr>
                <p:cNvPr id="331" name="Oval 330"/>
                <p:cNvSpPr/>
                <p:nvPr/>
              </p:nvSpPr>
              <p:spPr>
                <a:xfrm>
                  <a:off x="7848600" y="4495800"/>
                  <a:ext cx="152400" cy="152400"/>
                </a:xfrm>
                <a:prstGeom prst="ellipse">
                  <a:avLst/>
                </a:prstGeom>
                <a:ln>
                  <a:noFill/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orbel"/>
                  </a:endParaRPr>
                </a:p>
              </p:txBody>
            </p:sp>
            <p:sp>
              <p:nvSpPr>
                <p:cNvPr id="332" name="Oval 331"/>
                <p:cNvSpPr/>
                <p:nvPr/>
              </p:nvSpPr>
              <p:spPr>
                <a:xfrm>
                  <a:off x="7315200" y="4953000"/>
                  <a:ext cx="152400" cy="152400"/>
                </a:xfrm>
                <a:prstGeom prst="ellipse">
                  <a:avLst/>
                </a:prstGeom>
                <a:ln>
                  <a:noFill/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orbel"/>
                  </a:endParaRPr>
                </a:p>
              </p:txBody>
            </p:sp>
            <p:sp>
              <p:nvSpPr>
                <p:cNvPr id="333" name="Oval 332"/>
                <p:cNvSpPr/>
                <p:nvPr/>
              </p:nvSpPr>
              <p:spPr>
                <a:xfrm>
                  <a:off x="7239000" y="5334000"/>
                  <a:ext cx="152400" cy="152400"/>
                </a:xfrm>
                <a:prstGeom prst="ellipse">
                  <a:avLst/>
                </a:prstGeom>
                <a:ln>
                  <a:noFill/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orbel"/>
                  </a:endParaRPr>
                </a:p>
              </p:txBody>
            </p:sp>
            <p:sp>
              <p:nvSpPr>
                <p:cNvPr id="334" name="Oval 333"/>
                <p:cNvSpPr/>
                <p:nvPr/>
              </p:nvSpPr>
              <p:spPr>
                <a:xfrm>
                  <a:off x="7467600" y="4572000"/>
                  <a:ext cx="152400" cy="152400"/>
                </a:xfrm>
                <a:prstGeom prst="ellipse">
                  <a:avLst/>
                </a:prstGeom>
                <a:ln>
                  <a:noFill/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orbel"/>
                  </a:endParaRPr>
                </a:p>
              </p:txBody>
            </p:sp>
            <p:sp>
              <p:nvSpPr>
                <p:cNvPr id="335" name="Oval 334"/>
                <p:cNvSpPr/>
                <p:nvPr/>
              </p:nvSpPr>
              <p:spPr>
                <a:xfrm>
                  <a:off x="7924800" y="5181600"/>
                  <a:ext cx="152400" cy="152400"/>
                </a:xfrm>
                <a:prstGeom prst="ellipse">
                  <a:avLst/>
                </a:prstGeom>
                <a:ln>
                  <a:noFill/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orbel"/>
                  </a:endParaRPr>
                </a:p>
              </p:txBody>
            </p:sp>
            <p:sp>
              <p:nvSpPr>
                <p:cNvPr id="336" name="Oval 335"/>
                <p:cNvSpPr/>
                <p:nvPr/>
              </p:nvSpPr>
              <p:spPr>
                <a:xfrm>
                  <a:off x="7010400" y="5334000"/>
                  <a:ext cx="152400" cy="152400"/>
                </a:xfrm>
                <a:prstGeom prst="ellipse">
                  <a:avLst/>
                </a:prstGeom>
                <a:ln>
                  <a:noFill/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orbel"/>
                  </a:endParaRPr>
                </a:p>
              </p:txBody>
            </p:sp>
            <p:sp>
              <p:nvSpPr>
                <p:cNvPr id="337" name="Oval 336"/>
                <p:cNvSpPr/>
                <p:nvPr/>
              </p:nvSpPr>
              <p:spPr>
                <a:xfrm>
                  <a:off x="6629400" y="4800600"/>
                  <a:ext cx="152400" cy="152400"/>
                </a:xfrm>
                <a:prstGeom prst="ellipse">
                  <a:avLst/>
                </a:prstGeom>
                <a:ln>
                  <a:noFill/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orbel"/>
                  </a:endParaRPr>
                </a:p>
              </p:txBody>
            </p:sp>
            <p:sp>
              <p:nvSpPr>
                <p:cNvPr id="338" name="Oval 337"/>
                <p:cNvSpPr/>
                <p:nvPr/>
              </p:nvSpPr>
              <p:spPr>
                <a:xfrm>
                  <a:off x="7620000" y="5715000"/>
                  <a:ext cx="152400" cy="152400"/>
                </a:xfrm>
                <a:prstGeom prst="ellipse">
                  <a:avLst/>
                </a:prstGeom>
                <a:ln>
                  <a:noFill/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orbel"/>
                  </a:endParaRPr>
                </a:p>
              </p:txBody>
            </p:sp>
            <p:sp>
              <p:nvSpPr>
                <p:cNvPr id="339" name="Oval 338"/>
                <p:cNvSpPr/>
                <p:nvPr/>
              </p:nvSpPr>
              <p:spPr>
                <a:xfrm>
                  <a:off x="7620000" y="5181600"/>
                  <a:ext cx="152400" cy="152400"/>
                </a:xfrm>
                <a:prstGeom prst="ellipse">
                  <a:avLst/>
                </a:prstGeom>
                <a:ln>
                  <a:noFill/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orbel"/>
                  </a:endParaRPr>
                </a:p>
              </p:txBody>
            </p:sp>
            <p:sp>
              <p:nvSpPr>
                <p:cNvPr id="340" name="Oval 339"/>
                <p:cNvSpPr/>
                <p:nvPr/>
              </p:nvSpPr>
              <p:spPr>
                <a:xfrm>
                  <a:off x="7848600" y="4800600"/>
                  <a:ext cx="152400" cy="152400"/>
                </a:xfrm>
                <a:prstGeom prst="ellipse">
                  <a:avLst/>
                </a:prstGeom>
                <a:ln>
                  <a:noFill/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orbel"/>
                  </a:endParaRPr>
                </a:p>
              </p:txBody>
            </p:sp>
            <p:sp>
              <p:nvSpPr>
                <p:cNvPr id="341" name="Oval 340"/>
                <p:cNvSpPr/>
                <p:nvPr/>
              </p:nvSpPr>
              <p:spPr>
                <a:xfrm>
                  <a:off x="7391400" y="5181600"/>
                  <a:ext cx="152400" cy="152400"/>
                </a:xfrm>
                <a:prstGeom prst="ellipse">
                  <a:avLst/>
                </a:prstGeom>
                <a:ln>
                  <a:noFill/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orbel"/>
                  </a:endParaRPr>
                </a:p>
              </p:txBody>
            </p:sp>
            <p:sp>
              <p:nvSpPr>
                <p:cNvPr id="342" name="Oval 341"/>
                <p:cNvSpPr/>
                <p:nvPr/>
              </p:nvSpPr>
              <p:spPr>
                <a:xfrm>
                  <a:off x="7848600" y="5486400"/>
                  <a:ext cx="152400" cy="152400"/>
                </a:xfrm>
                <a:prstGeom prst="ellipse">
                  <a:avLst/>
                </a:prstGeom>
                <a:ln>
                  <a:noFill/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orbel"/>
                  </a:endParaRPr>
                </a:p>
              </p:txBody>
            </p:sp>
            <p:sp>
              <p:nvSpPr>
                <p:cNvPr id="343" name="Oval 342"/>
                <p:cNvSpPr/>
                <p:nvPr/>
              </p:nvSpPr>
              <p:spPr>
                <a:xfrm>
                  <a:off x="7696200" y="4953000"/>
                  <a:ext cx="152400" cy="152400"/>
                </a:xfrm>
                <a:prstGeom prst="ellipse">
                  <a:avLst/>
                </a:prstGeom>
                <a:ln>
                  <a:noFill/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orbel"/>
                  </a:endParaRPr>
                </a:p>
              </p:txBody>
            </p:sp>
          </p:grpSp>
          <p:grpSp>
            <p:nvGrpSpPr>
              <p:cNvPr id="260" name="Group 259"/>
              <p:cNvGrpSpPr/>
              <p:nvPr/>
            </p:nvGrpSpPr>
            <p:grpSpPr>
              <a:xfrm>
                <a:off x="3694343" y="4703928"/>
                <a:ext cx="561811" cy="628565"/>
                <a:chOff x="1447800" y="4267200"/>
                <a:chExt cx="1447800" cy="1619826"/>
              </a:xfrm>
            </p:grpSpPr>
            <p:sp>
              <p:nvSpPr>
                <p:cNvPr id="310" name="Oval 309"/>
                <p:cNvSpPr/>
                <p:nvPr/>
              </p:nvSpPr>
              <p:spPr>
                <a:xfrm>
                  <a:off x="1905000" y="4267200"/>
                  <a:ext cx="152400" cy="152400"/>
                </a:xfrm>
                <a:prstGeom prst="ellipse">
                  <a:avLst/>
                </a:prstGeom>
                <a:ln>
                  <a:noFill/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orbel"/>
                  </a:endParaRPr>
                </a:p>
              </p:txBody>
            </p:sp>
            <p:sp>
              <p:nvSpPr>
                <p:cNvPr id="311" name="Oval 310"/>
                <p:cNvSpPr/>
                <p:nvPr/>
              </p:nvSpPr>
              <p:spPr>
                <a:xfrm>
                  <a:off x="2133600" y="4724400"/>
                  <a:ext cx="152400" cy="152400"/>
                </a:xfrm>
                <a:prstGeom prst="ellipse">
                  <a:avLst/>
                </a:prstGeom>
                <a:ln>
                  <a:noFill/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orbel"/>
                  </a:endParaRPr>
                </a:p>
              </p:txBody>
            </p:sp>
            <p:sp>
              <p:nvSpPr>
                <p:cNvPr id="312" name="Oval 311"/>
                <p:cNvSpPr/>
                <p:nvPr/>
              </p:nvSpPr>
              <p:spPr>
                <a:xfrm>
                  <a:off x="2514600" y="4267200"/>
                  <a:ext cx="152400" cy="152400"/>
                </a:xfrm>
                <a:prstGeom prst="ellipse">
                  <a:avLst/>
                </a:prstGeom>
                <a:ln>
                  <a:noFill/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orbel"/>
                  </a:endParaRPr>
                </a:p>
              </p:txBody>
            </p:sp>
            <p:sp>
              <p:nvSpPr>
                <p:cNvPr id="313" name="Oval 312"/>
                <p:cNvSpPr/>
                <p:nvPr/>
              </p:nvSpPr>
              <p:spPr>
                <a:xfrm>
                  <a:off x="1828800" y="4953000"/>
                  <a:ext cx="152400" cy="152400"/>
                </a:xfrm>
                <a:prstGeom prst="ellipse">
                  <a:avLst/>
                </a:prstGeom>
                <a:ln>
                  <a:noFill/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orbel"/>
                  </a:endParaRPr>
                </a:p>
              </p:txBody>
            </p:sp>
            <p:sp>
              <p:nvSpPr>
                <p:cNvPr id="314" name="Oval 313"/>
                <p:cNvSpPr/>
                <p:nvPr/>
              </p:nvSpPr>
              <p:spPr>
                <a:xfrm>
                  <a:off x="1447800" y="4505256"/>
                  <a:ext cx="152400" cy="152400"/>
                </a:xfrm>
                <a:prstGeom prst="ellipse">
                  <a:avLst/>
                </a:prstGeom>
                <a:ln>
                  <a:noFill/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orbel"/>
                  </a:endParaRPr>
                </a:p>
              </p:txBody>
            </p:sp>
            <p:sp>
              <p:nvSpPr>
                <p:cNvPr id="315" name="Oval 314"/>
                <p:cNvSpPr/>
                <p:nvPr/>
              </p:nvSpPr>
              <p:spPr>
                <a:xfrm>
                  <a:off x="2057400" y="5334000"/>
                  <a:ext cx="152400" cy="152400"/>
                </a:xfrm>
                <a:prstGeom prst="ellipse">
                  <a:avLst/>
                </a:prstGeom>
                <a:ln>
                  <a:noFill/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orbel"/>
                  </a:endParaRPr>
                </a:p>
              </p:txBody>
            </p:sp>
            <p:sp>
              <p:nvSpPr>
                <p:cNvPr id="316" name="Oval 315"/>
                <p:cNvSpPr/>
                <p:nvPr/>
              </p:nvSpPr>
              <p:spPr>
                <a:xfrm>
                  <a:off x="2590800" y="4532907"/>
                  <a:ext cx="152400" cy="152400"/>
                </a:xfrm>
                <a:prstGeom prst="ellipse">
                  <a:avLst/>
                </a:prstGeom>
                <a:ln>
                  <a:noFill/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orbel"/>
                  </a:endParaRPr>
                </a:p>
              </p:txBody>
            </p:sp>
            <p:sp>
              <p:nvSpPr>
                <p:cNvPr id="317" name="Oval 316"/>
                <p:cNvSpPr/>
                <p:nvPr/>
              </p:nvSpPr>
              <p:spPr>
                <a:xfrm>
                  <a:off x="1981200" y="5039291"/>
                  <a:ext cx="152400" cy="152400"/>
                </a:xfrm>
                <a:prstGeom prst="ellipse">
                  <a:avLst/>
                </a:prstGeom>
                <a:ln>
                  <a:noFill/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orbel"/>
                  </a:endParaRPr>
                </a:p>
              </p:txBody>
            </p:sp>
            <p:sp>
              <p:nvSpPr>
                <p:cNvPr id="318" name="Oval 317"/>
                <p:cNvSpPr/>
                <p:nvPr/>
              </p:nvSpPr>
              <p:spPr>
                <a:xfrm>
                  <a:off x="2743200" y="5181600"/>
                  <a:ext cx="152400" cy="152400"/>
                </a:xfrm>
                <a:prstGeom prst="ellipse">
                  <a:avLst/>
                </a:prstGeom>
                <a:ln>
                  <a:noFill/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orbel"/>
                  </a:endParaRPr>
                </a:p>
              </p:txBody>
            </p:sp>
            <p:sp>
              <p:nvSpPr>
                <p:cNvPr id="319" name="Oval 318"/>
                <p:cNvSpPr/>
                <p:nvPr/>
              </p:nvSpPr>
              <p:spPr>
                <a:xfrm>
                  <a:off x="1828800" y="5334000"/>
                  <a:ext cx="152400" cy="152400"/>
                </a:xfrm>
                <a:prstGeom prst="ellipse">
                  <a:avLst/>
                </a:prstGeom>
                <a:ln>
                  <a:noFill/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orbel"/>
                  </a:endParaRPr>
                </a:p>
              </p:txBody>
            </p:sp>
            <p:sp>
              <p:nvSpPr>
                <p:cNvPr id="320" name="Oval 319"/>
                <p:cNvSpPr/>
                <p:nvPr/>
              </p:nvSpPr>
              <p:spPr>
                <a:xfrm>
                  <a:off x="1447800" y="5105400"/>
                  <a:ext cx="152400" cy="152400"/>
                </a:xfrm>
                <a:prstGeom prst="ellipse">
                  <a:avLst/>
                </a:prstGeom>
                <a:ln>
                  <a:noFill/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orbel"/>
                  </a:endParaRPr>
                </a:p>
              </p:txBody>
            </p:sp>
            <p:sp>
              <p:nvSpPr>
                <p:cNvPr id="321" name="Oval 320"/>
                <p:cNvSpPr/>
                <p:nvPr/>
              </p:nvSpPr>
              <p:spPr>
                <a:xfrm>
                  <a:off x="2183939" y="5734626"/>
                  <a:ext cx="152400" cy="152400"/>
                </a:xfrm>
                <a:prstGeom prst="ellipse">
                  <a:avLst/>
                </a:prstGeom>
                <a:ln>
                  <a:noFill/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orbel"/>
                  </a:endParaRPr>
                </a:p>
              </p:txBody>
            </p:sp>
            <p:sp>
              <p:nvSpPr>
                <p:cNvPr id="322" name="Oval 321"/>
                <p:cNvSpPr/>
                <p:nvPr/>
              </p:nvSpPr>
              <p:spPr>
                <a:xfrm>
                  <a:off x="2514600" y="4800600"/>
                  <a:ext cx="152400" cy="152400"/>
                </a:xfrm>
                <a:prstGeom prst="ellipse">
                  <a:avLst/>
                </a:prstGeom>
                <a:ln>
                  <a:noFill/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orbel"/>
                  </a:endParaRPr>
                </a:p>
              </p:txBody>
            </p:sp>
            <p:sp>
              <p:nvSpPr>
                <p:cNvPr id="323" name="Oval 322"/>
                <p:cNvSpPr/>
                <p:nvPr/>
              </p:nvSpPr>
              <p:spPr>
                <a:xfrm>
                  <a:off x="2209800" y="5181600"/>
                  <a:ext cx="152400" cy="152400"/>
                </a:xfrm>
                <a:prstGeom prst="ellipse">
                  <a:avLst/>
                </a:prstGeom>
                <a:ln>
                  <a:noFill/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orbel"/>
                  </a:endParaRPr>
                </a:p>
              </p:txBody>
            </p:sp>
            <p:sp>
              <p:nvSpPr>
                <p:cNvPr id="324" name="Oval 323"/>
                <p:cNvSpPr/>
                <p:nvPr/>
              </p:nvSpPr>
              <p:spPr>
                <a:xfrm>
                  <a:off x="2489359" y="5486400"/>
                  <a:ext cx="152400" cy="152400"/>
                </a:xfrm>
                <a:prstGeom prst="ellipse">
                  <a:avLst/>
                </a:prstGeom>
                <a:ln>
                  <a:noFill/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orbel"/>
                  </a:endParaRPr>
                </a:p>
              </p:txBody>
            </p:sp>
            <p:sp>
              <p:nvSpPr>
                <p:cNvPr id="325" name="Oval 324"/>
                <p:cNvSpPr/>
                <p:nvPr/>
              </p:nvSpPr>
              <p:spPr>
                <a:xfrm>
                  <a:off x="2743200" y="4953000"/>
                  <a:ext cx="152400" cy="152400"/>
                </a:xfrm>
                <a:prstGeom prst="ellipse">
                  <a:avLst/>
                </a:prstGeom>
                <a:ln>
                  <a:noFill/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orbel"/>
                  </a:endParaRPr>
                </a:p>
              </p:txBody>
            </p:sp>
            <p:sp>
              <p:nvSpPr>
                <p:cNvPr id="326" name="Oval 325"/>
                <p:cNvSpPr/>
                <p:nvPr/>
              </p:nvSpPr>
              <p:spPr>
                <a:xfrm>
                  <a:off x="1676400" y="5715000"/>
                  <a:ext cx="152400" cy="152400"/>
                </a:xfrm>
                <a:prstGeom prst="ellipse">
                  <a:avLst/>
                </a:prstGeom>
                <a:ln>
                  <a:noFill/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orbel"/>
                  </a:endParaRPr>
                </a:p>
              </p:txBody>
            </p:sp>
          </p:grpSp>
          <p:grpSp>
            <p:nvGrpSpPr>
              <p:cNvPr id="261" name="Group 260"/>
              <p:cNvGrpSpPr/>
              <p:nvPr/>
            </p:nvGrpSpPr>
            <p:grpSpPr>
              <a:xfrm>
                <a:off x="4194570" y="4239289"/>
                <a:ext cx="591380" cy="561811"/>
                <a:chOff x="4876800" y="2438400"/>
                <a:chExt cx="1524000" cy="1447800"/>
              </a:xfrm>
            </p:grpSpPr>
            <p:sp>
              <p:nvSpPr>
                <p:cNvPr id="292" name="Oval 291"/>
                <p:cNvSpPr/>
                <p:nvPr/>
              </p:nvSpPr>
              <p:spPr>
                <a:xfrm>
                  <a:off x="5410200" y="2895600"/>
                  <a:ext cx="152400" cy="152400"/>
                </a:xfrm>
                <a:prstGeom prst="ellipse">
                  <a:avLst/>
                </a:prstGeom>
                <a:ln>
                  <a:noFill/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orbel"/>
                  </a:endParaRPr>
                </a:p>
              </p:txBody>
            </p:sp>
            <p:sp>
              <p:nvSpPr>
                <p:cNvPr id="293" name="Oval 292"/>
                <p:cNvSpPr/>
                <p:nvPr/>
              </p:nvSpPr>
              <p:spPr>
                <a:xfrm>
                  <a:off x="5638800" y="3124200"/>
                  <a:ext cx="152400" cy="152400"/>
                </a:xfrm>
                <a:prstGeom prst="ellipse">
                  <a:avLst/>
                </a:prstGeom>
                <a:ln>
                  <a:noFill/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orbel"/>
                  </a:endParaRPr>
                </a:p>
              </p:txBody>
            </p:sp>
            <p:sp>
              <p:nvSpPr>
                <p:cNvPr id="294" name="Oval 293"/>
                <p:cNvSpPr/>
                <p:nvPr/>
              </p:nvSpPr>
              <p:spPr>
                <a:xfrm>
                  <a:off x="5562600" y="2743200"/>
                  <a:ext cx="152400" cy="152400"/>
                </a:xfrm>
                <a:prstGeom prst="ellipse">
                  <a:avLst/>
                </a:prstGeom>
                <a:ln>
                  <a:noFill/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orbel"/>
                  </a:endParaRPr>
                </a:p>
              </p:txBody>
            </p:sp>
            <p:sp>
              <p:nvSpPr>
                <p:cNvPr id="295" name="Oval 294"/>
                <p:cNvSpPr/>
                <p:nvPr/>
              </p:nvSpPr>
              <p:spPr>
                <a:xfrm>
                  <a:off x="5334000" y="3352800"/>
                  <a:ext cx="152400" cy="152400"/>
                </a:xfrm>
                <a:prstGeom prst="ellipse">
                  <a:avLst/>
                </a:prstGeom>
                <a:ln>
                  <a:noFill/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orbel"/>
                  </a:endParaRPr>
                </a:p>
              </p:txBody>
            </p:sp>
            <p:sp>
              <p:nvSpPr>
                <p:cNvPr id="296" name="Oval 295"/>
                <p:cNvSpPr/>
                <p:nvPr/>
              </p:nvSpPr>
              <p:spPr>
                <a:xfrm>
                  <a:off x="5791200" y="2895600"/>
                  <a:ext cx="152400" cy="152400"/>
                </a:xfrm>
                <a:prstGeom prst="ellipse">
                  <a:avLst/>
                </a:prstGeom>
                <a:ln>
                  <a:noFill/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orbel"/>
                  </a:endParaRPr>
                </a:p>
              </p:txBody>
            </p:sp>
            <p:sp>
              <p:nvSpPr>
                <p:cNvPr id="297" name="Oval 296"/>
                <p:cNvSpPr/>
                <p:nvPr/>
              </p:nvSpPr>
              <p:spPr>
                <a:xfrm>
                  <a:off x="5638800" y="3352800"/>
                  <a:ext cx="152400" cy="152400"/>
                </a:xfrm>
                <a:prstGeom prst="ellipse">
                  <a:avLst/>
                </a:prstGeom>
                <a:ln>
                  <a:noFill/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orbel"/>
                  </a:endParaRPr>
                </a:p>
              </p:txBody>
            </p:sp>
            <p:sp>
              <p:nvSpPr>
                <p:cNvPr id="298" name="Oval 297"/>
                <p:cNvSpPr/>
                <p:nvPr/>
              </p:nvSpPr>
              <p:spPr>
                <a:xfrm>
                  <a:off x="5562600" y="3733800"/>
                  <a:ext cx="152400" cy="152400"/>
                </a:xfrm>
                <a:prstGeom prst="ellipse">
                  <a:avLst/>
                </a:prstGeom>
                <a:ln>
                  <a:noFill/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orbel"/>
                  </a:endParaRPr>
                </a:p>
              </p:txBody>
            </p:sp>
            <p:sp>
              <p:nvSpPr>
                <p:cNvPr id="299" name="Oval 298"/>
                <p:cNvSpPr/>
                <p:nvPr/>
              </p:nvSpPr>
              <p:spPr>
                <a:xfrm>
                  <a:off x="5943600" y="3124200"/>
                  <a:ext cx="152400" cy="152400"/>
                </a:xfrm>
                <a:prstGeom prst="ellipse">
                  <a:avLst/>
                </a:prstGeom>
                <a:ln>
                  <a:noFill/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orbel"/>
                  </a:endParaRPr>
                </a:p>
              </p:txBody>
            </p:sp>
            <p:sp>
              <p:nvSpPr>
                <p:cNvPr id="300" name="Oval 299"/>
                <p:cNvSpPr/>
                <p:nvPr/>
              </p:nvSpPr>
              <p:spPr>
                <a:xfrm>
                  <a:off x="5791200" y="3276600"/>
                  <a:ext cx="152400" cy="152400"/>
                </a:xfrm>
                <a:prstGeom prst="ellipse">
                  <a:avLst/>
                </a:prstGeom>
                <a:ln>
                  <a:noFill/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orbel"/>
                  </a:endParaRPr>
                </a:p>
              </p:txBody>
            </p:sp>
            <p:sp>
              <p:nvSpPr>
                <p:cNvPr id="301" name="Oval 300"/>
                <p:cNvSpPr/>
                <p:nvPr/>
              </p:nvSpPr>
              <p:spPr>
                <a:xfrm>
                  <a:off x="6248400" y="3581400"/>
                  <a:ext cx="152400" cy="152400"/>
                </a:xfrm>
                <a:prstGeom prst="ellipse">
                  <a:avLst/>
                </a:prstGeom>
                <a:ln>
                  <a:noFill/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orbel"/>
                  </a:endParaRPr>
                </a:p>
              </p:txBody>
            </p:sp>
            <p:sp>
              <p:nvSpPr>
                <p:cNvPr id="302" name="Oval 301"/>
                <p:cNvSpPr/>
                <p:nvPr/>
              </p:nvSpPr>
              <p:spPr>
                <a:xfrm>
                  <a:off x="5029200" y="3657600"/>
                  <a:ext cx="152400" cy="152400"/>
                </a:xfrm>
                <a:prstGeom prst="ellipse">
                  <a:avLst/>
                </a:prstGeom>
                <a:ln>
                  <a:noFill/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orbel"/>
                  </a:endParaRPr>
                </a:p>
              </p:txBody>
            </p:sp>
            <p:sp>
              <p:nvSpPr>
                <p:cNvPr id="303" name="Oval 302"/>
                <p:cNvSpPr/>
                <p:nvPr/>
              </p:nvSpPr>
              <p:spPr>
                <a:xfrm>
                  <a:off x="5105400" y="2971800"/>
                  <a:ext cx="152400" cy="152400"/>
                </a:xfrm>
                <a:prstGeom prst="ellipse">
                  <a:avLst/>
                </a:prstGeom>
                <a:ln>
                  <a:noFill/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orbel"/>
                  </a:endParaRPr>
                </a:p>
              </p:txBody>
            </p:sp>
            <p:sp>
              <p:nvSpPr>
                <p:cNvPr id="304" name="Oval 303"/>
                <p:cNvSpPr/>
                <p:nvPr/>
              </p:nvSpPr>
              <p:spPr>
                <a:xfrm>
                  <a:off x="6172200" y="2438400"/>
                  <a:ext cx="152400" cy="152400"/>
                </a:xfrm>
                <a:prstGeom prst="ellipse">
                  <a:avLst/>
                </a:prstGeom>
                <a:ln>
                  <a:noFill/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orbel"/>
                  </a:endParaRPr>
                </a:p>
              </p:txBody>
            </p:sp>
            <p:sp>
              <p:nvSpPr>
                <p:cNvPr id="305" name="Oval 304"/>
                <p:cNvSpPr/>
                <p:nvPr/>
              </p:nvSpPr>
              <p:spPr>
                <a:xfrm>
                  <a:off x="5361219" y="3128490"/>
                  <a:ext cx="152400" cy="152400"/>
                </a:xfrm>
                <a:prstGeom prst="ellipse">
                  <a:avLst/>
                </a:prstGeom>
                <a:ln>
                  <a:noFill/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orbel"/>
                  </a:endParaRPr>
                </a:p>
              </p:txBody>
            </p:sp>
            <p:sp>
              <p:nvSpPr>
                <p:cNvPr id="306" name="Oval 305"/>
                <p:cNvSpPr/>
                <p:nvPr/>
              </p:nvSpPr>
              <p:spPr>
                <a:xfrm>
                  <a:off x="5410200" y="3505200"/>
                  <a:ext cx="152400" cy="152400"/>
                </a:xfrm>
                <a:prstGeom prst="ellipse">
                  <a:avLst/>
                </a:prstGeom>
                <a:ln>
                  <a:noFill/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orbel"/>
                  </a:endParaRPr>
                </a:p>
              </p:txBody>
            </p:sp>
            <p:sp>
              <p:nvSpPr>
                <p:cNvPr id="307" name="Oval 306"/>
                <p:cNvSpPr/>
                <p:nvPr/>
              </p:nvSpPr>
              <p:spPr>
                <a:xfrm>
                  <a:off x="5513619" y="3276600"/>
                  <a:ext cx="152400" cy="152400"/>
                </a:xfrm>
                <a:prstGeom prst="ellipse">
                  <a:avLst/>
                </a:prstGeom>
                <a:ln>
                  <a:noFill/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orbel"/>
                  </a:endParaRPr>
                </a:p>
              </p:txBody>
            </p:sp>
            <p:sp>
              <p:nvSpPr>
                <p:cNvPr id="308" name="Oval 307"/>
                <p:cNvSpPr/>
                <p:nvPr/>
              </p:nvSpPr>
              <p:spPr>
                <a:xfrm>
                  <a:off x="6096000" y="2819400"/>
                  <a:ext cx="152400" cy="152400"/>
                </a:xfrm>
                <a:prstGeom prst="ellipse">
                  <a:avLst/>
                </a:prstGeom>
                <a:ln>
                  <a:noFill/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orbel"/>
                  </a:endParaRPr>
                </a:p>
              </p:txBody>
            </p:sp>
            <p:sp>
              <p:nvSpPr>
                <p:cNvPr id="309" name="Oval 308"/>
                <p:cNvSpPr/>
                <p:nvPr/>
              </p:nvSpPr>
              <p:spPr>
                <a:xfrm>
                  <a:off x="4876800" y="2438400"/>
                  <a:ext cx="152400" cy="152400"/>
                </a:xfrm>
                <a:prstGeom prst="ellipse">
                  <a:avLst/>
                </a:prstGeom>
                <a:ln>
                  <a:noFill/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orbel"/>
                  </a:endParaRPr>
                </a:p>
              </p:txBody>
            </p:sp>
          </p:grpSp>
          <p:grpSp>
            <p:nvGrpSpPr>
              <p:cNvPr id="262" name="Group 261"/>
              <p:cNvGrpSpPr/>
              <p:nvPr/>
            </p:nvGrpSpPr>
            <p:grpSpPr>
              <a:xfrm>
                <a:off x="4398737" y="4851773"/>
                <a:ext cx="626211" cy="680087"/>
                <a:chOff x="3263040" y="4648200"/>
                <a:chExt cx="1613760" cy="1752600"/>
              </a:xfrm>
            </p:grpSpPr>
            <p:sp>
              <p:nvSpPr>
                <p:cNvPr id="272" name="Oval 271"/>
                <p:cNvSpPr/>
                <p:nvPr/>
              </p:nvSpPr>
              <p:spPr>
                <a:xfrm>
                  <a:off x="3657600" y="4876800"/>
                  <a:ext cx="152400" cy="152400"/>
                </a:xfrm>
                <a:prstGeom prst="ellipse">
                  <a:avLst/>
                </a:prstGeom>
                <a:ln>
                  <a:noFill/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orbel"/>
                  </a:endParaRPr>
                </a:p>
              </p:txBody>
            </p:sp>
            <p:sp>
              <p:nvSpPr>
                <p:cNvPr id="273" name="Oval 272"/>
                <p:cNvSpPr/>
                <p:nvPr/>
              </p:nvSpPr>
              <p:spPr>
                <a:xfrm>
                  <a:off x="4114800" y="5257800"/>
                  <a:ext cx="152400" cy="152400"/>
                </a:xfrm>
                <a:prstGeom prst="ellipse">
                  <a:avLst/>
                </a:prstGeom>
                <a:ln>
                  <a:noFill/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orbel"/>
                  </a:endParaRPr>
                </a:p>
              </p:txBody>
            </p:sp>
            <p:sp>
              <p:nvSpPr>
                <p:cNvPr id="274" name="Oval 273"/>
                <p:cNvSpPr/>
                <p:nvPr/>
              </p:nvSpPr>
              <p:spPr>
                <a:xfrm>
                  <a:off x="4343400" y="4648200"/>
                  <a:ext cx="152400" cy="152400"/>
                </a:xfrm>
                <a:prstGeom prst="ellipse">
                  <a:avLst/>
                </a:prstGeom>
                <a:ln>
                  <a:noFill/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orbel"/>
                  </a:endParaRPr>
                </a:p>
              </p:txBody>
            </p:sp>
            <p:sp>
              <p:nvSpPr>
                <p:cNvPr id="275" name="Oval 274"/>
                <p:cNvSpPr/>
                <p:nvPr/>
              </p:nvSpPr>
              <p:spPr>
                <a:xfrm>
                  <a:off x="3581400" y="5486400"/>
                  <a:ext cx="152400" cy="152400"/>
                </a:xfrm>
                <a:prstGeom prst="ellipse">
                  <a:avLst/>
                </a:prstGeom>
                <a:ln>
                  <a:noFill/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orbel"/>
                  </a:endParaRPr>
                </a:p>
              </p:txBody>
            </p:sp>
            <p:sp>
              <p:nvSpPr>
                <p:cNvPr id="276" name="Oval 275"/>
                <p:cNvSpPr/>
                <p:nvPr/>
              </p:nvSpPr>
              <p:spPr>
                <a:xfrm>
                  <a:off x="4572000" y="5257800"/>
                  <a:ext cx="152400" cy="152400"/>
                </a:xfrm>
                <a:prstGeom prst="ellipse">
                  <a:avLst/>
                </a:prstGeom>
                <a:ln>
                  <a:noFill/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orbel"/>
                  </a:endParaRPr>
                </a:p>
              </p:txBody>
            </p:sp>
            <p:sp>
              <p:nvSpPr>
                <p:cNvPr id="277" name="Oval 276"/>
                <p:cNvSpPr/>
                <p:nvPr/>
              </p:nvSpPr>
              <p:spPr>
                <a:xfrm>
                  <a:off x="4038600" y="5410200"/>
                  <a:ext cx="152400" cy="152400"/>
                </a:xfrm>
                <a:prstGeom prst="ellipse">
                  <a:avLst/>
                </a:prstGeom>
                <a:ln>
                  <a:noFill/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orbel"/>
                  </a:endParaRPr>
                </a:p>
              </p:txBody>
            </p:sp>
            <p:sp>
              <p:nvSpPr>
                <p:cNvPr id="278" name="Oval 277"/>
                <p:cNvSpPr/>
                <p:nvPr/>
              </p:nvSpPr>
              <p:spPr>
                <a:xfrm>
                  <a:off x="3810000" y="5867400"/>
                  <a:ext cx="152400" cy="152400"/>
                </a:xfrm>
                <a:prstGeom prst="ellipse">
                  <a:avLst/>
                </a:prstGeom>
                <a:ln>
                  <a:noFill/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orbel"/>
                  </a:endParaRPr>
                </a:p>
              </p:txBody>
            </p:sp>
            <p:sp>
              <p:nvSpPr>
                <p:cNvPr id="279" name="Oval 278"/>
                <p:cNvSpPr/>
                <p:nvPr/>
              </p:nvSpPr>
              <p:spPr>
                <a:xfrm>
                  <a:off x="4038600" y="5105400"/>
                  <a:ext cx="152400" cy="152400"/>
                </a:xfrm>
                <a:prstGeom prst="ellipse">
                  <a:avLst/>
                </a:prstGeom>
                <a:ln>
                  <a:noFill/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orbel"/>
                  </a:endParaRPr>
                </a:p>
              </p:txBody>
            </p:sp>
            <p:sp>
              <p:nvSpPr>
                <p:cNvPr id="280" name="Oval 279"/>
                <p:cNvSpPr/>
                <p:nvPr/>
              </p:nvSpPr>
              <p:spPr>
                <a:xfrm>
                  <a:off x="4038600" y="4876800"/>
                  <a:ext cx="152400" cy="152400"/>
                </a:xfrm>
                <a:prstGeom prst="ellipse">
                  <a:avLst/>
                </a:prstGeom>
                <a:ln>
                  <a:noFill/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orbel"/>
                  </a:endParaRPr>
                </a:p>
              </p:txBody>
            </p:sp>
            <p:sp>
              <p:nvSpPr>
                <p:cNvPr id="281" name="Oval 280"/>
                <p:cNvSpPr/>
                <p:nvPr/>
              </p:nvSpPr>
              <p:spPr>
                <a:xfrm>
                  <a:off x="4724400" y="5715000"/>
                  <a:ext cx="152400" cy="152400"/>
                </a:xfrm>
                <a:prstGeom prst="ellipse">
                  <a:avLst/>
                </a:prstGeom>
                <a:ln>
                  <a:noFill/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orbel"/>
                  </a:endParaRPr>
                </a:p>
              </p:txBody>
            </p:sp>
            <p:sp>
              <p:nvSpPr>
                <p:cNvPr id="282" name="Oval 281"/>
                <p:cNvSpPr/>
                <p:nvPr/>
              </p:nvSpPr>
              <p:spPr>
                <a:xfrm>
                  <a:off x="3627616" y="5796444"/>
                  <a:ext cx="152400" cy="152400"/>
                </a:xfrm>
                <a:prstGeom prst="ellipse">
                  <a:avLst/>
                </a:prstGeom>
                <a:ln>
                  <a:noFill/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orbel"/>
                  </a:endParaRPr>
                </a:p>
              </p:txBody>
            </p:sp>
            <p:sp>
              <p:nvSpPr>
                <p:cNvPr id="283" name="Oval 282"/>
                <p:cNvSpPr/>
                <p:nvPr/>
              </p:nvSpPr>
              <p:spPr>
                <a:xfrm>
                  <a:off x="4191000" y="6248400"/>
                  <a:ext cx="152400" cy="152400"/>
                </a:xfrm>
                <a:prstGeom prst="ellipse">
                  <a:avLst/>
                </a:prstGeom>
                <a:ln>
                  <a:noFill/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orbel"/>
                  </a:endParaRPr>
                </a:p>
              </p:txBody>
            </p:sp>
            <p:sp>
              <p:nvSpPr>
                <p:cNvPr id="284" name="Oval 283"/>
                <p:cNvSpPr/>
                <p:nvPr/>
              </p:nvSpPr>
              <p:spPr>
                <a:xfrm>
                  <a:off x="4191000" y="5867400"/>
                  <a:ext cx="152400" cy="152400"/>
                </a:xfrm>
                <a:prstGeom prst="ellipse">
                  <a:avLst/>
                </a:prstGeom>
                <a:ln>
                  <a:noFill/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orbel"/>
                  </a:endParaRPr>
                </a:p>
              </p:txBody>
            </p:sp>
            <p:sp>
              <p:nvSpPr>
                <p:cNvPr id="285" name="Oval 284"/>
                <p:cNvSpPr/>
                <p:nvPr/>
              </p:nvSpPr>
              <p:spPr>
                <a:xfrm>
                  <a:off x="4267200" y="5334000"/>
                  <a:ext cx="152400" cy="152400"/>
                </a:xfrm>
                <a:prstGeom prst="ellipse">
                  <a:avLst/>
                </a:prstGeom>
                <a:ln>
                  <a:noFill/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orbel"/>
                  </a:endParaRPr>
                </a:p>
              </p:txBody>
            </p:sp>
            <p:sp>
              <p:nvSpPr>
                <p:cNvPr id="286" name="Oval 285"/>
                <p:cNvSpPr/>
                <p:nvPr/>
              </p:nvSpPr>
              <p:spPr>
                <a:xfrm>
                  <a:off x="3962400" y="5715000"/>
                  <a:ext cx="152400" cy="152400"/>
                </a:xfrm>
                <a:prstGeom prst="ellipse">
                  <a:avLst/>
                </a:prstGeom>
                <a:ln>
                  <a:noFill/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orbel"/>
                  </a:endParaRPr>
                </a:p>
              </p:txBody>
            </p:sp>
            <p:sp>
              <p:nvSpPr>
                <p:cNvPr id="287" name="Oval 286"/>
                <p:cNvSpPr/>
                <p:nvPr/>
              </p:nvSpPr>
              <p:spPr>
                <a:xfrm>
                  <a:off x="4419600" y="6172200"/>
                  <a:ext cx="152400" cy="152400"/>
                </a:xfrm>
                <a:prstGeom prst="ellipse">
                  <a:avLst/>
                </a:prstGeom>
                <a:ln>
                  <a:noFill/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orbel"/>
                  </a:endParaRPr>
                </a:p>
              </p:txBody>
            </p:sp>
            <p:sp>
              <p:nvSpPr>
                <p:cNvPr id="288" name="Oval 287"/>
                <p:cNvSpPr/>
                <p:nvPr/>
              </p:nvSpPr>
              <p:spPr>
                <a:xfrm>
                  <a:off x="4419600" y="5715000"/>
                  <a:ext cx="152400" cy="152400"/>
                </a:xfrm>
                <a:prstGeom prst="ellipse">
                  <a:avLst/>
                </a:prstGeom>
                <a:ln>
                  <a:noFill/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orbel"/>
                  </a:endParaRPr>
                </a:p>
              </p:txBody>
            </p:sp>
            <p:sp>
              <p:nvSpPr>
                <p:cNvPr id="289" name="Oval 288"/>
                <p:cNvSpPr/>
                <p:nvPr/>
              </p:nvSpPr>
              <p:spPr>
                <a:xfrm>
                  <a:off x="3505200" y="6172200"/>
                  <a:ext cx="152400" cy="152400"/>
                </a:xfrm>
                <a:prstGeom prst="ellipse">
                  <a:avLst/>
                </a:prstGeom>
                <a:ln>
                  <a:noFill/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orbel"/>
                  </a:endParaRPr>
                </a:p>
              </p:txBody>
            </p:sp>
            <p:sp>
              <p:nvSpPr>
                <p:cNvPr id="290" name="Oval 289"/>
                <p:cNvSpPr/>
                <p:nvPr/>
              </p:nvSpPr>
              <p:spPr>
                <a:xfrm>
                  <a:off x="3429000" y="5257800"/>
                  <a:ext cx="152400" cy="152400"/>
                </a:xfrm>
                <a:prstGeom prst="ellipse">
                  <a:avLst/>
                </a:prstGeom>
                <a:ln>
                  <a:noFill/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orbel"/>
                  </a:endParaRPr>
                </a:p>
              </p:txBody>
            </p:sp>
            <p:sp>
              <p:nvSpPr>
                <p:cNvPr id="291" name="Oval 290"/>
                <p:cNvSpPr/>
                <p:nvPr/>
              </p:nvSpPr>
              <p:spPr>
                <a:xfrm>
                  <a:off x="3263040" y="5874233"/>
                  <a:ext cx="152400" cy="152400"/>
                </a:xfrm>
                <a:prstGeom prst="ellipse">
                  <a:avLst/>
                </a:prstGeom>
                <a:ln>
                  <a:noFill/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orbel"/>
                  </a:endParaRPr>
                </a:p>
              </p:txBody>
            </p:sp>
          </p:grpSp>
          <p:sp>
            <p:nvSpPr>
              <p:cNvPr id="263" name="Oval 262"/>
              <p:cNvSpPr/>
              <p:nvPr/>
            </p:nvSpPr>
            <p:spPr>
              <a:xfrm>
                <a:off x="3958018" y="4968580"/>
                <a:ext cx="59138" cy="59138"/>
              </a:xfrm>
              <a:prstGeom prst="ellipse">
                <a:avLst/>
              </a:prstGeom>
              <a:ln>
                <a:noFill/>
                <a:headEnd type="none" w="med" len="med"/>
                <a:tailEnd type="none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orbel"/>
                </a:endParaRPr>
              </a:p>
            </p:txBody>
          </p:sp>
          <p:sp>
            <p:nvSpPr>
              <p:cNvPr id="264" name="Oval 263"/>
              <p:cNvSpPr/>
              <p:nvPr/>
            </p:nvSpPr>
            <p:spPr>
              <a:xfrm>
                <a:off x="5287400" y="4733250"/>
                <a:ext cx="59138" cy="59138"/>
              </a:xfrm>
              <a:prstGeom prst="ellipse">
                <a:avLst/>
              </a:prstGeom>
              <a:ln>
                <a:noFill/>
                <a:headEnd type="none" w="med" len="med"/>
                <a:tailEnd type="none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orbel"/>
                </a:endParaRPr>
              </a:p>
            </p:txBody>
          </p:sp>
          <p:sp>
            <p:nvSpPr>
              <p:cNvPr id="265" name="Oval 264"/>
              <p:cNvSpPr/>
              <p:nvPr/>
            </p:nvSpPr>
            <p:spPr>
              <a:xfrm>
                <a:off x="4607314" y="5118870"/>
                <a:ext cx="59138" cy="59138"/>
              </a:xfrm>
              <a:prstGeom prst="ellipse">
                <a:avLst/>
              </a:prstGeom>
              <a:ln>
                <a:noFill/>
                <a:headEnd type="none" w="med" len="med"/>
                <a:tailEnd type="none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orbel"/>
                </a:endParaRPr>
              </a:p>
            </p:txBody>
          </p:sp>
          <p:sp>
            <p:nvSpPr>
              <p:cNvPr id="266" name="Oval 265"/>
              <p:cNvSpPr/>
              <p:nvPr/>
            </p:nvSpPr>
            <p:spPr>
              <a:xfrm>
                <a:off x="4489037" y="4416456"/>
                <a:ext cx="59138" cy="59138"/>
              </a:xfrm>
              <a:prstGeom prst="ellipse">
                <a:avLst/>
              </a:prstGeom>
              <a:ln>
                <a:noFill/>
                <a:headEnd type="none" w="med" len="med"/>
                <a:tailEnd type="none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orbel"/>
                </a:endParaRPr>
              </a:p>
            </p:txBody>
          </p:sp>
          <p:sp>
            <p:nvSpPr>
              <p:cNvPr id="268" name="Oval 267"/>
              <p:cNvSpPr/>
              <p:nvPr/>
            </p:nvSpPr>
            <p:spPr>
              <a:xfrm>
                <a:off x="3942412" y="4950774"/>
                <a:ext cx="95242" cy="95242"/>
              </a:xfrm>
              <a:prstGeom prst="ellipse">
                <a:avLst/>
              </a:prstGeom>
              <a:solidFill>
                <a:srgbClr val="C0504D"/>
              </a:solidFill>
              <a:ln>
                <a:noFill/>
                <a:headEnd type="none" w="med" len="med"/>
                <a:tailEnd type="none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orbel"/>
                </a:endParaRPr>
              </a:p>
            </p:txBody>
          </p:sp>
          <p:sp>
            <p:nvSpPr>
              <p:cNvPr id="269" name="Oval 268"/>
              <p:cNvSpPr/>
              <p:nvPr/>
            </p:nvSpPr>
            <p:spPr>
              <a:xfrm>
                <a:off x="5271794" y="4715445"/>
                <a:ext cx="95242" cy="95242"/>
              </a:xfrm>
              <a:prstGeom prst="ellipse">
                <a:avLst/>
              </a:prstGeom>
              <a:solidFill>
                <a:srgbClr val="C0504D"/>
              </a:solidFill>
              <a:ln>
                <a:noFill/>
                <a:headEnd type="none" w="med" len="med"/>
                <a:tailEnd type="none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orbel"/>
                </a:endParaRPr>
              </a:p>
            </p:txBody>
          </p:sp>
          <p:sp>
            <p:nvSpPr>
              <p:cNvPr id="270" name="Oval 269"/>
              <p:cNvSpPr/>
              <p:nvPr/>
            </p:nvSpPr>
            <p:spPr>
              <a:xfrm>
                <a:off x="4591707" y="5101065"/>
                <a:ext cx="95242" cy="95242"/>
              </a:xfrm>
              <a:prstGeom prst="ellipse">
                <a:avLst/>
              </a:prstGeom>
              <a:solidFill>
                <a:srgbClr val="C0504D"/>
              </a:solidFill>
              <a:ln>
                <a:noFill/>
                <a:headEnd type="none" w="med" len="med"/>
                <a:tailEnd type="none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orbel"/>
                </a:endParaRPr>
              </a:p>
            </p:txBody>
          </p:sp>
          <p:sp>
            <p:nvSpPr>
              <p:cNvPr id="271" name="Oval 270"/>
              <p:cNvSpPr/>
              <p:nvPr/>
            </p:nvSpPr>
            <p:spPr>
              <a:xfrm>
                <a:off x="4473431" y="4398651"/>
                <a:ext cx="95242" cy="95242"/>
              </a:xfrm>
              <a:prstGeom prst="ellipse">
                <a:avLst/>
              </a:prstGeom>
              <a:solidFill>
                <a:srgbClr val="C0504D"/>
              </a:solidFill>
              <a:ln>
                <a:noFill/>
                <a:headEnd type="none" w="med" len="med"/>
                <a:tailEnd type="none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orbel"/>
                </a:endParaRPr>
              </a:p>
            </p:txBody>
          </p:sp>
          <p:sp>
            <p:nvSpPr>
              <p:cNvPr id="346" name="TextBox 345"/>
              <p:cNvSpPr txBox="1"/>
              <p:nvPr/>
            </p:nvSpPr>
            <p:spPr>
              <a:xfrm>
                <a:off x="3851958" y="3482711"/>
                <a:ext cx="1605532" cy="4926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 smtClean="0">
                    <a:solidFill>
                      <a:srgbClr val="C0504D">
                        <a:lumMod val="50000"/>
                      </a:srgbClr>
                    </a:solidFill>
                    <a:latin typeface="Gill Sans Light"/>
                    <a:cs typeface="Gill Sans Light"/>
                  </a:rPr>
                  <a:t>Clustering</a:t>
                </a:r>
                <a:endParaRPr lang="en-US" sz="2000" b="1" dirty="0">
                  <a:solidFill>
                    <a:srgbClr val="C0504D">
                      <a:lumMod val="50000"/>
                    </a:srgbClr>
                  </a:solidFill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391" name="Group 390"/>
            <p:cNvGrpSpPr/>
            <p:nvPr/>
          </p:nvGrpSpPr>
          <p:grpSpPr>
            <a:xfrm>
              <a:off x="3251468" y="838200"/>
              <a:ext cx="1777732" cy="2085416"/>
              <a:chOff x="6302795" y="3736170"/>
              <a:chExt cx="2016158" cy="2365100"/>
            </a:xfrm>
          </p:grpSpPr>
          <p:grpSp>
            <p:nvGrpSpPr>
              <p:cNvPr id="389" name="Group 388"/>
              <p:cNvGrpSpPr/>
              <p:nvPr/>
            </p:nvGrpSpPr>
            <p:grpSpPr>
              <a:xfrm>
                <a:off x="6344554" y="4118209"/>
                <a:ext cx="1618861" cy="1983061"/>
                <a:chOff x="6397718" y="4118209"/>
                <a:chExt cx="1618861" cy="1983061"/>
              </a:xfrm>
            </p:grpSpPr>
            <p:pic>
              <p:nvPicPr>
                <p:cNvPr id="354" name="Picture 353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397718" y="4119672"/>
                  <a:ext cx="276578" cy="276578"/>
                </a:xfrm>
                <a:prstGeom prst="rect">
                  <a:avLst/>
                </a:prstGeom>
              </p:spPr>
            </p:pic>
            <p:pic>
              <p:nvPicPr>
                <p:cNvPr id="355" name="Picture 354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489911" y="4598929"/>
                  <a:ext cx="184385" cy="184385"/>
                </a:xfrm>
                <a:prstGeom prst="rect">
                  <a:avLst/>
                </a:prstGeom>
              </p:spPr>
            </p:pic>
            <p:sp>
              <p:nvSpPr>
                <p:cNvPr id="356" name="Rectangle 355"/>
                <p:cNvSpPr/>
                <p:nvPr/>
              </p:nvSpPr>
              <p:spPr>
                <a:xfrm>
                  <a:off x="6397718" y="4118209"/>
                  <a:ext cx="276578" cy="276578"/>
                </a:xfrm>
                <a:prstGeom prst="rect">
                  <a:avLst/>
                </a:prstGeom>
                <a:solidFill>
                  <a:schemeClr val="bg1">
                    <a:alpha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357" name="Picture 356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332818" y="5098858"/>
                  <a:ext cx="276578" cy="276578"/>
                </a:xfrm>
                <a:prstGeom prst="rect">
                  <a:avLst/>
                </a:prstGeom>
              </p:spPr>
            </p:pic>
            <p:cxnSp>
              <p:nvCxnSpPr>
                <p:cNvPr id="358" name="Straight Arrow Connector 357"/>
                <p:cNvCxnSpPr>
                  <a:stCxn id="355" idx="0"/>
                  <a:endCxn id="356" idx="2"/>
                </p:cNvCxnSpPr>
                <p:nvPr/>
              </p:nvCxnSpPr>
              <p:spPr>
                <a:xfrm flipH="1" flipV="1">
                  <a:off x="6536007" y="4394787"/>
                  <a:ext cx="46097" cy="204142"/>
                </a:xfrm>
                <a:prstGeom prst="straightConnector1">
                  <a:avLst/>
                </a:prstGeom>
                <a:ln w="12700" cmpd="sng">
                  <a:solidFill>
                    <a:schemeClr val="tx1">
                      <a:alpha val="25000"/>
                    </a:schemeClr>
                  </a:solidFill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9" name="Straight Arrow Connector 358"/>
                <p:cNvCxnSpPr>
                  <a:stCxn id="355" idx="2"/>
                  <a:endCxn id="357" idx="1"/>
                </p:cNvCxnSpPr>
                <p:nvPr/>
              </p:nvCxnSpPr>
              <p:spPr>
                <a:xfrm>
                  <a:off x="6582103" y="4783314"/>
                  <a:ext cx="750714" cy="453833"/>
                </a:xfrm>
                <a:prstGeom prst="straightConnector1">
                  <a:avLst/>
                </a:prstGeom>
                <a:ln w="12700" cmpd="sng">
                  <a:solidFill>
                    <a:schemeClr val="tx1"/>
                  </a:solidFill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360" name="Picture 359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338182" y="5577138"/>
                  <a:ext cx="184385" cy="184385"/>
                </a:xfrm>
                <a:prstGeom prst="rect">
                  <a:avLst/>
                </a:prstGeom>
              </p:spPr>
            </p:pic>
            <p:pic>
              <p:nvPicPr>
                <p:cNvPr id="361" name="Picture 360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856488" y="5452995"/>
                  <a:ext cx="276578" cy="276578"/>
                </a:xfrm>
                <a:prstGeom prst="rect">
                  <a:avLst/>
                </a:prstGeom>
              </p:spPr>
            </p:pic>
            <p:cxnSp>
              <p:nvCxnSpPr>
                <p:cNvPr id="362" name="Straight Arrow Connector 361"/>
                <p:cNvCxnSpPr>
                  <a:stCxn id="360" idx="0"/>
                  <a:endCxn id="357" idx="2"/>
                </p:cNvCxnSpPr>
                <p:nvPr/>
              </p:nvCxnSpPr>
              <p:spPr>
                <a:xfrm flipV="1">
                  <a:off x="7430375" y="5375436"/>
                  <a:ext cx="40731" cy="201701"/>
                </a:xfrm>
                <a:prstGeom prst="straightConnector1">
                  <a:avLst/>
                </a:prstGeom>
                <a:ln w="12700" cmpd="sng">
                  <a:solidFill>
                    <a:schemeClr val="tx1"/>
                  </a:solidFill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3" name="Straight Arrow Connector 362"/>
                <p:cNvCxnSpPr>
                  <a:stCxn id="364" idx="2"/>
                  <a:endCxn id="357" idx="1"/>
                </p:cNvCxnSpPr>
                <p:nvPr/>
              </p:nvCxnSpPr>
              <p:spPr>
                <a:xfrm>
                  <a:off x="7010142" y="5191050"/>
                  <a:ext cx="322675" cy="46097"/>
                </a:xfrm>
                <a:prstGeom prst="straightConnector1">
                  <a:avLst/>
                </a:prstGeom>
                <a:ln w="12700" cmpd="sng">
                  <a:solidFill>
                    <a:schemeClr val="tx1"/>
                  </a:solidFill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364" name="Picture 363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917950" y="5006665"/>
                  <a:ext cx="184385" cy="184385"/>
                </a:xfrm>
                <a:prstGeom prst="rect">
                  <a:avLst/>
                </a:prstGeom>
              </p:spPr>
            </p:pic>
            <p:pic>
              <p:nvPicPr>
                <p:cNvPr id="365" name="Picture 364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602322" y="4668435"/>
                  <a:ext cx="184385" cy="184385"/>
                </a:xfrm>
                <a:prstGeom prst="rect">
                  <a:avLst/>
                </a:prstGeom>
              </p:spPr>
            </p:pic>
            <p:pic>
              <p:nvPicPr>
                <p:cNvPr id="366" name="Picture 365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684542" y="5916885"/>
                  <a:ext cx="184385" cy="184385"/>
                </a:xfrm>
                <a:prstGeom prst="rect">
                  <a:avLst/>
                </a:prstGeom>
              </p:spPr>
            </p:pic>
            <p:pic>
              <p:nvPicPr>
                <p:cNvPr id="367" name="Picture 366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920997" y="5916885"/>
                  <a:ext cx="184385" cy="184385"/>
                </a:xfrm>
                <a:prstGeom prst="rect">
                  <a:avLst/>
                </a:prstGeom>
              </p:spPr>
            </p:pic>
            <p:pic>
              <p:nvPicPr>
                <p:cNvPr id="368" name="Picture 367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372451" y="4668435"/>
                  <a:ext cx="184385" cy="184385"/>
                </a:xfrm>
                <a:prstGeom prst="rect">
                  <a:avLst/>
                </a:prstGeom>
              </p:spPr>
            </p:pic>
            <p:pic>
              <p:nvPicPr>
                <p:cNvPr id="369" name="Picture 368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832194" y="4668435"/>
                  <a:ext cx="184385" cy="184385"/>
                </a:xfrm>
                <a:prstGeom prst="rect">
                  <a:avLst/>
                </a:prstGeom>
              </p:spPr>
            </p:pic>
            <p:pic>
              <p:nvPicPr>
                <p:cNvPr id="370" name="Picture 369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142579" y="4668435"/>
                  <a:ext cx="184385" cy="184385"/>
                </a:xfrm>
                <a:prstGeom prst="rect">
                  <a:avLst/>
                </a:prstGeom>
              </p:spPr>
            </p:pic>
            <p:pic>
              <p:nvPicPr>
                <p:cNvPr id="371" name="Picture 370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443816" y="5484945"/>
                  <a:ext cx="184385" cy="184385"/>
                </a:xfrm>
                <a:prstGeom prst="rect">
                  <a:avLst/>
                </a:prstGeom>
              </p:spPr>
            </p:pic>
            <p:pic>
              <p:nvPicPr>
                <p:cNvPr id="372" name="Picture 371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443816" y="5700915"/>
                  <a:ext cx="184385" cy="184385"/>
                </a:xfrm>
                <a:prstGeom prst="rect">
                  <a:avLst/>
                </a:prstGeom>
              </p:spPr>
            </p:pic>
            <p:pic>
              <p:nvPicPr>
                <p:cNvPr id="373" name="Picture 372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443816" y="5268976"/>
                  <a:ext cx="184385" cy="184385"/>
                </a:xfrm>
                <a:prstGeom prst="rect">
                  <a:avLst/>
                </a:prstGeom>
              </p:spPr>
            </p:pic>
            <p:pic>
              <p:nvPicPr>
                <p:cNvPr id="374" name="Picture 373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157453" y="5916885"/>
                  <a:ext cx="184385" cy="184385"/>
                </a:xfrm>
                <a:prstGeom prst="rect">
                  <a:avLst/>
                </a:prstGeom>
              </p:spPr>
            </p:pic>
            <p:cxnSp>
              <p:nvCxnSpPr>
                <p:cNvPr id="375" name="Straight Arrow Connector 374"/>
                <p:cNvCxnSpPr>
                  <a:stCxn id="370" idx="0"/>
                  <a:endCxn id="354" idx="2"/>
                </p:cNvCxnSpPr>
                <p:nvPr/>
              </p:nvCxnSpPr>
              <p:spPr>
                <a:xfrm flipH="1" flipV="1">
                  <a:off x="6536007" y="4396250"/>
                  <a:ext cx="698764" cy="272185"/>
                </a:xfrm>
                <a:prstGeom prst="straightConnector1">
                  <a:avLst/>
                </a:prstGeom>
                <a:ln w="12700" cmpd="sng">
                  <a:solidFill>
                    <a:schemeClr val="tx1">
                      <a:alpha val="25000"/>
                    </a:schemeClr>
                  </a:solidFill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6" name="Straight Arrow Connector 375"/>
                <p:cNvCxnSpPr>
                  <a:stCxn id="368" idx="0"/>
                  <a:endCxn id="356" idx="2"/>
                </p:cNvCxnSpPr>
                <p:nvPr/>
              </p:nvCxnSpPr>
              <p:spPr>
                <a:xfrm flipH="1" flipV="1">
                  <a:off x="6536007" y="4394787"/>
                  <a:ext cx="928636" cy="273649"/>
                </a:xfrm>
                <a:prstGeom prst="straightConnector1">
                  <a:avLst/>
                </a:prstGeom>
                <a:ln w="12700" cmpd="sng">
                  <a:solidFill>
                    <a:schemeClr val="tx1">
                      <a:alpha val="25000"/>
                    </a:schemeClr>
                  </a:solidFill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7" name="Straight Arrow Connector 376"/>
                <p:cNvCxnSpPr>
                  <a:stCxn id="370" idx="2"/>
                  <a:endCxn id="357" idx="0"/>
                </p:cNvCxnSpPr>
                <p:nvPr/>
              </p:nvCxnSpPr>
              <p:spPr>
                <a:xfrm>
                  <a:off x="7234771" y="4852821"/>
                  <a:ext cx="236336" cy="246037"/>
                </a:xfrm>
                <a:prstGeom prst="straightConnector1">
                  <a:avLst/>
                </a:prstGeom>
                <a:ln w="12700" cmpd="sng">
                  <a:solidFill>
                    <a:schemeClr val="tx1"/>
                  </a:solidFill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8" name="Straight Arrow Connector 377"/>
                <p:cNvCxnSpPr>
                  <a:stCxn id="368" idx="2"/>
                  <a:endCxn id="357" idx="0"/>
                </p:cNvCxnSpPr>
                <p:nvPr/>
              </p:nvCxnSpPr>
              <p:spPr>
                <a:xfrm>
                  <a:off x="7464643" y="4852821"/>
                  <a:ext cx="6464" cy="246037"/>
                </a:xfrm>
                <a:prstGeom prst="straightConnector1">
                  <a:avLst/>
                </a:prstGeom>
                <a:ln w="12700" cmpd="sng">
                  <a:solidFill>
                    <a:schemeClr val="tx1"/>
                  </a:solidFill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9" name="Straight Arrow Connector 378"/>
                <p:cNvCxnSpPr>
                  <a:stCxn id="365" idx="2"/>
                  <a:endCxn id="357" idx="0"/>
                </p:cNvCxnSpPr>
                <p:nvPr/>
              </p:nvCxnSpPr>
              <p:spPr>
                <a:xfrm flipH="1">
                  <a:off x="7471107" y="4852821"/>
                  <a:ext cx="223408" cy="246037"/>
                </a:xfrm>
                <a:prstGeom prst="straightConnector1">
                  <a:avLst/>
                </a:prstGeom>
                <a:ln w="12700" cmpd="sng">
                  <a:solidFill>
                    <a:schemeClr val="tx1"/>
                  </a:solidFill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0" name="Straight Arrow Connector 379"/>
                <p:cNvCxnSpPr>
                  <a:stCxn id="369" idx="2"/>
                  <a:endCxn id="357" idx="0"/>
                </p:cNvCxnSpPr>
                <p:nvPr/>
              </p:nvCxnSpPr>
              <p:spPr>
                <a:xfrm flipH="1">
                  <a:off x="7471107" y="4852821"/>
                  <a:ext cx="453280" cy="246037"/>
                </a:xfrm>
                <a:prstGeom prst="straightConnector1">
                  <a:avLst/>
                </a:prstGeom>
                <a:ln w="12700" cmpd="sng">
                  <a:solidFill>
                    <a:schemeClr val="tx1"/>
                  </a:solidFill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1" name="Straight Arrow Connector 380"/>
                <p:cNvCxnSpPr>
                  <a:stCxn id="364" idx="2"/>
                  <a:endCxn id="361" idx="0"/>
                </p:cNvCxnSpPr>
                <p:nvPr/>
              </p:nvCxnSpPr>
              <p:spPr>
                <a:xfrm flipH="1">
                  <a:off x="6994778" y="5191050"/>
                  <a:ext cx="15364" cy="261943"/>
                </a:xfrm>
                <a:prstGeom prst="straightConnector1">
                  <a:avLst/>
                </a:prstGeom>
                <a:ln w="12700" cmpd="sng">
                  <a:solidFill>
                    <a:schemeClr val="tx1"/>
                  </a:solidFill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2" name="Straight Arrow Connector 381"/>
                <p:cNvCxnSpPr>
                  <a:stCxn id="360" idx="0"/>
                  <a:endCxn id="361" idx="3"/>
                </p:cNvCxnSpPr>
                <p:nvPr/>
              </p:nvCxnSpPr>
              <p:spPr>
                <a:xfrm flipH="1">
                  <a:off x="7133067" y="5577138"/>
                  <a:ext cx="297309" cy="14145"/>
                </a:xfrm>
                <a:prstGeom prst="straightConnector1">
                  <a:avLst/>
                </a:prstGeom>
                <a:ln w="12700" cmpd="sng">
                  <a:solidFill>
                    <a:schemeClr val="tx1"/>
                  </a:solidFill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3" name="Straight Arrow Connector 382"/>
                <p:cNvCxnSpPr>
                  <a:stCxn id="366" idx="0"/>
                  <a:endCxn id="361" idx="2"/>
                </p:cNvCxnSpPr>
                <p:nvPr/>
              </p:nvCxnSpPr>
              <p:spPr>
                <a:xfrm flipV="1">
                  <a:off x="6776735" y="5729573"/>
                  <a:ext cx="218043" cy="187312"/>
                </a:xfrm>
                <a:prstGeom prst="straightConnector1">
                  <a:avLst/>
                </a:prstGeom>
                <a:ln w="12700" cmpd="sng">
                  <a:solidFill>
                    <a:schemeClr val="tx1"/>
                  </a:solidFill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4" name="Straight Arrow Connector 383"/>
                <p:cNvCxnSpPr>
                  <a:stCxn id="374" idx="0"/>
                  <a:endCxn id="361" idx="2"/>
                </p:cNvCxnSpPr>
                <p:nvPr/>
              </p:nvCxnSpPr>
              <p:spPr>
                <a:xfrm flipH="1" flipV="1">
                  <a:off x="6994778" y="5729573"/>
                  <a:ext cx="254868" cy="187312"/>
                </a:xfrm>
                <a:prstGeom prst="straightConnector1">
                  <a:avLst/>
                </a:prstGeom>
                <a:ln w="12700" cmpd="sng">
                  <a:solidFill>
                    <a:schemeClr val="tx1"/>
                  </a:solidFill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5" name="Straight Arrow Connector 384"/>
                <p:cNvCxnSpPr>
                  <a:stCxn id="372" idx="3"/>
                  <a:endCxn id="361" idx="1"/>
                </p:cNvCxnSpPr>
                <p:nvPr/>
              </p:nvCxnSpPr>
              <p:spPr>
                <a:xfrm flipV="1">
                  <a:off x="6628202" y="5591284"/>
                  <a:ext cx="228287" cy="201824"/>
                </a:xfrm>
                <a:prstGeom prst="straightConnector1">
                  <a:avLst/>
                </a:prstGeom>
                <a:ln w="12700" cmpd="sng">
                  <a:solidFill>
                    <a:schemeClr val="tx1"/>
                  </a:solidFill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6" name="Straight Arrow Connector 385"/>
                <p:cNvCxnSpPr>
                  <a:stCxn id="371" idx="3"/>
                  <a:endCxn id="361" idx="1"/>
                </p:cNvCxnSpPr>
                <p:nvPr/>
              </p:nvCxnSpPr>
              <p:spPr>
                <a:xfrm>
                  <a:off x="6628202" y="5577138"/>
                  <a:ext cx="228287" cy="14145"/>
                </a:xfrm>
                <a:prstGeom prst="straightConnector1">
                  <a:avLst/>
                </a:prstGeom>
                <a:ln w="12700" cmpd="sng">
                  <a:solidFill>
                    <a:schemeClr val="tx1"/>
                  </a:solidFill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7" name="Straight Arrow Connector 386"/>
                <p:cNvCxnSpPr>
                  <a:stCxn id="367" idx="0"/>
                  <a:endCxn id="361" idx="2"/>
                </p:cNvCxnSpPr>
                <p:nvPr/>
              </p:nvCxnSpPr>
              <p:spPr>
                <a:xfrm flipH="1" flipV="1">
                  <a:off x="6994778" y="5729573"/>
                  <a:ext cx="18412" cy="187312"/>
                </a:xfrm>
                <a:prstGeom prst="straightConnector1">
                  <a:avLst/>
                </a:prstGeom>
                <a:ln w="12700" cmpd="sng">
                  <a:solidFill>
                    <a:schemeClr val="tx1"/>
                  </a:solidFill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8" name="Straight Arrow Connector 387"/>
                <p:cNvCxnSpPr>
                  <a:stCxn id="373" idx="3"/>
                  <a:endCxn id="361" idx="1"/>
                </p:cNvCxnSpPr>
                <p:nvPr/>
              </p:nvCxnSpPr>
              <p:spPr>
                <a:xfrm>
                  <a:off x="6628202" y="5361168"/>
                  <a:ext cx="228287" cy="230116"/>
                </a:xfrm>
                <a:prstGeom prst="straightConnector1">
                  <a:avLst/>
                </a:prstGeom>
                <a:ln w="12700" cmpd="sng">
                  <a:solidFill>
                    <a:schemeClr val="tx1"/>
                  </a:solidFill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90" name="TextBox 389"/>
              <p:cNvSpPr txBox="1"/>
              <p:nvPr/>
            </p:nvSpPr>
            <p:spPr>
              <a:xfrm>
                <a:off x="6302795" y="3736170"/>
                <a:ext cx="2016158" cy="80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 smtClean="0">
                    <a:solidFill>
                      <a:srgbClr val="C0504D">
                        <a:lumMod val="50000"/>
                      </a:srgbClr>
                    </a:solidFill>
                    <a:latin typeface="Gill Sans Light"/>
                    <a:cs typeface="Gill Sans Light"/>
                  </a:rPr>
                  <a:t>Online Facility Location</a:t>
                </a:r>
              </a:p>
            </p:txBody>
          </p:sp>
        </p:grpSp>
        <p:grpSp>
          <p:nvGrpSpPr>
            <p:cNvPr id="3" name="Group 2"/>
            <p:cNvGrpSpPr/>
            <p:nvPr/>
          </p:nvGrpSpPr>
          <p:grpSpPr>
            <a:xfrm>
              <a:off x="1798197" y="874486"/>
              <a:ext cx="1448663" cy="1865501"/>
              <a:chOff x="9399912" y="4242231"/>
              <a:chExt cx="1955597" cy="2518301"/>
            </a:xfrm>
          </p:grpSpPr>
          <p:grpSp>
            <p:nvGrpSpPr>
              <p:cNvPr id="438" name="Group 437"/>
              <p:cNvGrpSpPr/>
              <p:nvPr/>
            </p:nvGrpSpPr>
            <p:grpSpPr>
              <a:xfrm>
                <a:off x="9499868" y="5282118"/>
                <a:ext cx="1755684" cy="1478414"/>
                <a:chOff x="1143000" y="1081542"/>
                <a:chExt cx="5267325" cy="4435474"/>
              </a:xfrm>
            </p:grpSpPr>
            <p:grpSp>
              <p:nvGrpSpPr>
                <p:cNvPr id="439" name="Group 438"/>
                <p:cNvGrpSpPr/>
                <p:nvPr/>
              </p:nvGrpSpPr>
              <p:grpSpPr>
                <a:xfrm>
                  <a:off x="1143000" y="1081542"/>
                  <a:ext cx="2377017" cy="1114425"/>
                  <a:chOff x="1143000" y="1081541"/>
                  <a:chExt cx="2377017" cy="1114425"/>
                </a:xfrm>
              </p:grpSpPr>
              <p:pic>
                <p:nvPicPr>
                  <p:cNvPr id="502" name="Picture 501"/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1143000" y="1081541"/>
                    <a:ext cx="927100" cy="1114425"/>
                  </a:xfrm>
                  <a:prstGeom prst="rect">
                    <a:avLst/>
                  </a:prstGeom>
                </p:spPr>
              </p:pic>
              <p:pic>
                <p:nvPicPr>
                  <p:cNvPr id="503" name="Picture 502"/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2589741" y="1084716"/>
                    <a:ext cx="930276" cy="1108074"/>
                  </a:xfrm>
                  <a:prstGeom prst="rect">
                    <a:avLst/>
                  </a:prstGeom>
                </p:spPr>
              </p:pic>
              <p:sp>
                <p:nvSpPr>
                  <p:cNvPr id="504" name="TextBox 503"/>
                  <p:cNvSpPr txBox="1"/>
                  <p:nvPr/>
                </p:nvSpPr>
                <p:spPr>
                  <a:xfrm>
                    <a:off x="2179880" y="1454087"/>
                    <a:ext cx="300082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normAutofit fontScale="40000" lnSpcReduction="20000"/>
                  </a:bodyPr>
                  <a:lstStyle/>
                  <a:p>
                    <a:pPr algn="ctr"/>
                    <a:r>
                      <a:rPr lang="en-US" sz="1800" dirty="0" smtClean="0">
                        <a:latin typeface="ＭＳ ゴシック"/>
                        <a:ea typeface="ＭＳ ゴシック"/>
                        <a:cs typeface="ＭＳ ゴシック"/>
                      </a:rPr>
                      <a:t>≈</a:t>
                    </a:r>
                    <a:endParaRPr lang="en-US" sz="1800" dirty="0" smtClean="0">
                      <a:latin typeface="Gill Sans Light"/>
                      <a:cs typeface="Gill Sans Light"/>
                    </a:endParaRPr>
                  </a:p>
                </p:txBody>
              </p:sp>
            </p:grpSp>
            <p:grpSp>
              <p:nvGrpSpPr>
                <p:cNvPr id="440" name="Group 439"/>
                <p:cNvGrpSpPr/>
                <p:nvPr/>
              </p:nvGrpSpPr>
              <p:grpSpPr>
                <a:xfrm>
                  <a:off x="1143000" y="2191735"/>
                  <a:ext cx="3823759" cy="1111251"/>
                  <a:chOff x="1143000" y="2188595"/>
                  <a:chExt cx="3823759" cy="1111250"/>
                </a:xfrm>
              </p:grpSpPr>
              <p:pic>
                <p:nvPicPr>
                  <p:cNvPr id="497" name="Picture 496"/>
                  <p:cNvPicPr>
                    <a:picLocks noChangeAspect="1"/>
                  </p:cNvPicPr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1143000" y="2190183"/>
                    <a:ext cx="927100" cy="1108075"/>
                  </a:xfrm>
                  <a:prstGeom prst="rect">
                    <a:avLst/>
                  </a:prstGeom>
                </p:spPr>
              </p:pic>
              <p:pic>
                <p:nvPicPr>
                  <p:cNvPr id="498" name="Picture 497"/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2589742" y="2190183"/>
                    <a:ext cx="930275" cy="1108075"/>
                  </a:xfrm>
                  <a:prstGeom prst="rect">
                    <a:avLst/>
                  </a:prstGeom>
                </p:spPr>
              </p:pic>
              <p:pic>
                <p:nvPicPr>
                  <p:cNvPr id="499" name="Picture 498"/>
                  <p:cNvPicPr>
                    <a:picLocks noChangeAspect="1"/>
                  </p:cNvPicPr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4039659" y="2188595"/>
                    <a:ext cx="927100" cy="1111250"/>
                  </a:xfrm>
                  <a:prstGeom prst="rect">
                    <a:avLst/>
                  </a:prstGeom>
                </p:spPr>
              </p:pic>
              <p:sp>
                <p:nvSpPr>
                  <p:cNvPr id="500" name="TextBox 499"/>
                  <p:cNvSpPr txBox="1"/>
                  <p:nvPr/>
                </p:nvSpPr>
                <p:spPr>
                  <a:xfrm>
                    <a:off x="2179880" y="2559554"/>
                    <a:ext cx="300082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normAutofit fontScale="40000" lnSpcReduction="20000"/>
                  </a:bodyPr>
                  <a:lstStyle>
                    <a:defPPr>
                      <a:defRPr lang="en-US"/>
                    </a:defPPr>
                    <a:lvl1pPr algn="ctr">
                      <a:defRPr>
                        <a:latin typeface="ＭＳ ゴシック"/>
                        <a:ea typeface="ＭＳ ゴシック"/>
                        <a:cs typeface="ＭＳ ゴシック"/>
                      </a:defRPr>
                    </a:lvl1pPr>
                  </a:lstStyle>
                  <a:p>
                    <a:r>
                      <a:rPr lang="en-US" dirty="0"/>
                      <a:t>≈</a:t>
                    </a:r>
                  </a:p>
                </p:txBody>
              </p:sp>
              <p:sp>
                <p:nvSpPr>
                  <p:cNvPr id="501" name="TextBox 500"/>
                  <p:cNvSpPr txBox="1"/>
                  <p:nvPr/>
                </p:nvSpPr>
                <p:spPr>
                  <a:xfrm>
                    <a:off x="3629797" y="2559554"/>
                    <a:ext cx="300082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normAutofit fontScale="40000" lnSpcReduction="20000"/>
                  </a:bodyPr>
                  <a:lstStyle>
                    <a:defPPr>
                      <a:defRPr lang="en-US"/>
                    </a:defPPr>
                    <a:lvl1pPr algn="ctr">
                      <a:defRPr>
                        <a:latin typeface="ＭＳ ゴシック"/>
                        <a:ea typeface="ＭＳ ゴシック"/>
                        <a:cs typeface="ＭＳ ゴシック"/>
                      </a:defRPr>
                    </a:lvl1pPr>
                  </a:lstStyle>
                  <a:p>
                    <a:r>
                      <a:rPr lang="en-US" dirty="0"/>
                      <a:t>+</a:t>
                    </a:r>
                  </a:p>
                </p:txBody>
              </p:sp>
            </p:grpSp>
            <p:grpSp>
              <p:nvGrpSpPr>
                <p:cNvPr id="443" name="Group 442"/>
                <p:cNvGrpSpPr/>
                <p:nvPr/>
              </p:nvGrpSpPr>
              <p:grpSpPr>
                <a:xfrm>
                  <a:off x="1143000" y="3298751"/>
                  <a:ext cx="5267325" cy="1111251"/>
                  <a:chOff x="1143000" y="3293722"/>
                  <a:chExt cx="5267325" cy="1111250"/>
                </a:xfrm>
              </p:grpSpPr>
              <p:pic>
                <p:nvPicPr>
                  <p:cNvPr id="492" name="Picture 491"/>
                  <p:cNvPicPr>
                    <a:picLocks noChangeAspect="1"/>
                  </p:cNvPicPr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1143000" y="3293722"/>
                    <a:ext cx="927100" cy="1111250"/>
                  </a:xfrm>
                  <a:prstGeom prst="rect">
                    <a:avLst/>
                  </a:prstGeom>
                </p:spPr>
              </p:pic>
              <p:pic>
                <p:nvPicPr>
                  <p:cNvPr id="493" name="Picture 492"/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2589742" y="3295310"/>
                    <a:ext cx="930275" cy="1108075"/>
                  </a:xfrm>
                  <a:prstGeom prst="rect">
                    <a:avLst/>
                  </a:prstGeom>
                </p:spPr>
              </p:pic>
              <p:pic>
                <p:nvPicPr>
                  <p:cNvPr id="494" name="Picture 493"/>
                  <p:cNvPicPr>
                    <a:picLocks noChangeAspect="1"/>
                  </p:cNvPicPr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5486400" y="3295310"/>
                    <a:ext cx="923925" cy="1108075"/>
                  </a:xfrm>
                  <a:prstGeom prst="rect">
                    <a:avLst/>
                  </a:prstGeom>
                </p:spPr>
              </p:pic>
              <p:sp>
                <p:nvSpPr>
                  <p:cNvPr id="495" name="TextBox 494"/>
                  <p:cNvSpPr txBox="1"/>
                  <p:nvPr/>
                </p:nvSpPr>
                <p:spPr>
                  <a:xfrm>
                    <a:off x="2179880" y="3664681"/>
                    <a:ext cx="300082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normAutofit fontScale="40000" lnSpcReduction="20000"/>
                  </a:bodyPr>
                  <a:lstStyle>
                    <a:defPPr>
                      <a:defRPr lang="en-US"/>
                    </a:defPPr>
                    <a:lvl1pPr algn="ctr">
                      <a:defRPr>
                        <a:latin typeface="ＭＳ ゴシック"/>
                        <a:ea typeface="ＭＳ ゴシック"/>
                        <a:cs typeface="ＭＳ ゴシック"/>
                      </a:defRPr>
                    </a:lvl1pPr>
                  </a:lstStyle>
                  <a:p>
                    <a:r>
                      <a:rPr lang="en-US" dirty="0"/>
                      <a:t>≈</a:t>
                    </a:r>
                  </a:p>
                </p:txBody>
              </p:sp>
              <p:sp>
                <p:nvSpPr>
                  <p:cNvPr id="496" name="TextBox 495"/>
                  <p:cNvSpPr txBox="1"/>
                  <p:nvPr/>
                </p:nvSpPr>
                <p:spPr>
                  <a:xfrm>
                    <a:off x="5076538" y="3664681"/>
                    <a:ext cx="300082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normAutofit fontScale="40000" lnSpcReduction="20000"/>
                  </a:bodyPr>
                  <a:lstStyle>
                    <a:defPPr>
                      <a:defRPr lang="en-US"/>
                    </a:defPPr>
                    <a:lvl1pPr algn="ctr">
                      <a:defRPr>
                        <a:latin typeface="ＭＳ ゴシック"/>
                        <a:ea typeface="ＭＳ ゴシック"/>
                        <a:cs typeface="ＭＳ ゴシック"/>
                      </a:defRPr>
                    </a:lvl1pPr>
                  </a:lstStyle>
                  <a:p>
                    <a:r>
                      <a:rPr lang="en-US" dirty="0"/>
                      <a:t>+</a:t>
                    </a:r>
                  </a:p>
                </p:txBody>
              </p:sp>
            </p:grpSp>
            <p:grpSp>
              <p:nvGrpSpPr>
                <p:cNvPr id="470" name="Group 469"/>
                <p:cNvGrpSpPr/>
                <p:nvPr/>
              </p:nvGrpSpPr>
              <p:grpSpPr>
                <a:xfrm>
                  <a:off x="1143000" y="4405765"/>
                  <a:ext cx="5267325" cy="1111251"/>
                  <a:chOff x="1143000" y="4405766"/>
                  <a:chExt cx="5267325" cy="1111250"/>
                </a:xfrm>
              </p:grpSpPr>
              <p:pic>
                <p:nvPicPr>
                  <p:cNvPr id="473" name="Picture 472"/>
                  <p:cNvPicPr>
                    <a:picLocks noChangeAspect="1"/>
                  </p:cNvPicPr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1143000" y="4408941"/>
                    <a:ext cx="927100" cy="1104900"/>
                  </a:xfrm>
                  <a:prstGeom prst="rect">
                    <a:avLst/>
                  </a:prstGeom>
                </p:spPr>
              </p:pic>
              <p:pic>
                <p:nvPicPr>
                  <p:cNvPr id="479" name="Picture 478"/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2589742" y="4407354"/>
                    <a:ext cx="930275" cy="1108075"/>
                  </a:xfrm>
                  <a:prstGeom prst="rect">
                    <a:avLst/>
                  </a:prstGeom>
                </p:spPr>
              </p:pic>
              <p:pic>
                <p:nvPicPr>
                  <p:cNvPr id="480" name="Picture 479"/>
                  <p:cNvPicPr>
                    <a:picLocks noChangeAspect="1"/>
                  </p:cNvPicPr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4039659" y="4405766"/>
                    <a:ext cx="927100" cy="1111250"/>
                  </a:xfrm>
                  <a:prstGeom prst="rect">
                    <a:avLst/>
                  </a:prstGeom>
                </p:spPr>
              </p:pic>
              <p:pic>
                <p:nvPicPr>
                  <p:cNvPr id="481" name="Picture 480"/>
                  <p:cNvPicPr>
                    <a:picLocks noChangeAspect="1"/>
                  </p:cNvPicPr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5486400" y="4407354"/>
                    <a:ext cx="923925" cy="1108075"/>
                  </a:xfrm>
                  <a:prstGeom prst="rect">
                    <a:avLst/>
                  </a:prstGeom>
                </p:spPr>
              </p:pic>
              <p:sp>
                <p:nvSpPr>
                  <p:cNvPr id="489" name="TextBox 488"/>
                  <p:cNvSpPr txBox="1"/>
                  <p:nvPr/>
                </p:nvSpPr>
                <p:spPr>
                  <a:xfrm>
                    <a:off x="2179880" y="4776725"/>
                    <a:ext cx="300082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normAutofit fontScale="40000" lnSpcReduction="20000"/>
                  </a:bodyPr>
                  <a:lstStyle>
                    <a:defPPr>
                      <a:defRPr lang="en-US"/>
                    </a:defPPr>
                    <a:lvl1pPr algn="ctr">
                      <a:defRPr>
                        <a:latin typeface="ＭＳ ゴシック"/>
                        <a:ea typeface="ＭＳ ゴシック"/>
                        <a:cs typeface="ＭＳ ゴシック"/>
                      </a:defRPr>
                    </a:lvl1pPr>
                  </a:lstStyle>
                  <a:p>
                    <a:r>
                      <a:rPr lang="en-US" dirty="0"/>
                      <a:t>≈</a:t>
                    </a:r>
                  </a:p>
                </p:txBody>
              </p:sp>
              <p:sp>
                <p:nvSpPr>
                  <p:cNvPr id="490" name="TextBox 489"/>
                  <p:cNvSpPr txBox="1"/>
                  <p:nvPr/>
                </p:nvSpPr>
                <p:spPr>
                  <a:xfrm>
                    <a:off x="3629797" y="4776725"/>
                    <a:ext cx="300082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normAutofit fontScale="40000" lnSpcReduction="20000"/>
                  </a:bodyPr>
                  <a:lstStyle>
                    <a:defPPr>
                      <a:defRPr lang="en-US"/>
                    </a:defPPr>
                    <a:lvl1pPr algn="ctr">
                      <a:defRPr>
                        <a:latin typeface="ＭＳ ゴシック"/>
                        <a:ea typeface="ＭＳ ゴシック"/>
                        <a:cs typeface="ＭＳ ゴシック"/>
                      </a:defRPr>
                    </a:lvl1pPr>
                  </a:lstStyle>
                  <a:p>
                    <a:r>
                      <a:rPr lang="en-US" dirty="0"/>
                      <a:t>+</a:t>
                    </a:r>
                  </a:p>
                </p:txBody>
              </p:sp>
              <p:sp>
                <p:nvSpPr>
                  <p:cNvPr id="491" name="TextBox 490"/>
                  <p:cNvSpPr txBox="1"/>
                  <p:nvPr/>
                </p:nvSpPr>
                <p:spPr>
                  <a:xfrm>
                    <a:off x="5076538" y="4776725"/>
                    <a:ext cx="300082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normAutofit fontScale="40000" lnSpcReduction="20000"/>
                  </a:bodyPr>
                  <a:lstStyle>
                    <a:defPPr>
                      <a:defRPr lang="en-US"/>
                    </a:defPPr>
                    <a:lvl1pPr algn="ctr">
                      <a:defRPr>
                        <a:latin typeface="ＭＳ ゴシック"/>
                        <a:ea typeface="ＭＳ ゴシック"/>
                        <a:cs typeface="ＭＳ ゴシック"/>
                      </a:defRPr>
                    </a:lvl1pPr>
                  </a:lstStyle>
                  <a:p>
                    <a:r>
                      <a:rPr lang="en-US" dirty="0"/>
                      <a:t>+</a:t>
                    </a:r>
                  </a:p>
                </p:txBody>
              </p:sp>
            </p:grpSp>
          </p:grpSp>
          <p:sp>
            <p:nvSpPr>
              <p:cNvPr id="505" name="TextBox 504"/>
              <p:cNvSpPr txBox="1"/>
              <p:nvPr/>
            </p:nvSpPr>
            <p:spPr>
              <a:xfrm>
                <a:off x="9399912" y="4242231"/>
                <a:ext cx="1955597" cy="9555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 smtClean="0">
                    <a:solidFill>
                      <a:srgbClr val="C0504D">
                        <a:lumMod val="50000"/>
                      </a:srgbClr>
                    </a:solidFill>
                    <a:latin typeface="Gill Sans Light"/>
                    <a:cs typeface="Gill Sans Light"/>
                  </a:rPr>
                  <a:t>Feature Modeling</a:t>
                </a:r>
              </a:p>
            </p:txBody>
          </p:sp>
        </p:grpSp>
        <p:sp>
          <p:nvSpPr>
            <p:cNvPr id="13" name="Rounded Rectangle 12"/>
            <p:cNvSpPr/>
            <p:nvPr/>
          </p:nvSpPr>
          <p:spPr>
            <a:xfrm>
              <a:off x="1" y="874486"/>
              <a:ext cx="5029200" cy="2149790"/>
            </a:xfrm>
            <a:prstGeom prst="roundRect">
              <a:avLst>
                <a:gd name="adj" fmla="val 6124"/>
              </a:avLst>
            </a:prstGeom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b" anchorCtr="0"/>
            <a:lstStyle/>
            <a:p>
              <a:r>
                <a:rPr lang="en-US" dirty="0" smtClean="0"/>
                <a:t>NIPS 2013</a:t>
              </a:r>
              <a:endParaRPr lang="en-US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5029201" y="870180"/>
            <a:ext cx="4145971" cy="4082820"/>
            <a:chOff x="5074229" y="870180"/>
            <a:chExt cx="4145971" cy="4082820"/>
          </a:xfrm>
        </p:grpSpPr>
        <p:sp>
          <p:nvSpPr>
            <p:cNvPr id="392" name="TextBox 391"/>
            <p:cNvSpPr txBox="1"/>
            <p:nvPr/>
          </p:nvSpPr>
          <p:spPr>
            <a:xfrm>
              <a:off x="5460317" y="940786"/>
              <a:ext cx="3373794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err="1" smtClean="0">
                  <a:solidFill>
                    <a:srgbClr val="C0504D">
                      <a:lumMod val="50000"/>
                    </a:srgbClr>
                  </a:solidFill>
                  <a:latin typeface="Gill Sans Light"/>
                  <a:cs typeface="Gill Sans Light"/>
                </a:rPr>
                <a:t>Submodular</a:t>
              </a:r>
              <a:r>
                <a:rPr lang="en-US" sz="2000" b="1" dirty="0" smtClean="0">
                  <a:solidFill>
                    <a:srgbClr val="C0504D">
                      <a:lumMod val="50000"/>
                    </a:srgbClr>
                  </a:solidFill>
                  <a:latin typeface="Gill Sans Light"/>
                  <a:cs typeface="Gill Sans Light"/>
                </a:rPr>
                <a:t> Maximization</a:t>
              </a:r>
            </a:p>
            <a:p>
              <a:pPr algn="ctr"/>
              <a:r>
                <a:rPr lang="en-US" sz="1200" b="1" dirty="0" smtClean="0">
                  <a:solidFill>
                    <a:srgbClr val="C0504D">
                      <a:lumMod val="50000"/>
                    </a:srgbClr>
                  </a:solidFill>
                  <a:latin typeface="Gill Sans Light"/>
                  <a:cs typeface="Gill Sans Light"/>
                </a:rPr>
                <a:t>Subset selection, diminishing marginal gains</a:t>
              </a:r>
              <a:endParaRPr lang="en-US" sz="1200" b="1" dirty="0">
                <a:solidFill>
                  <a:srgbClr val="C0504D">
                    <a:lumMod val="50000"/>
                  </a:srgbClr>
                </a:solidFill>
                <a:latin typeface="Gill Sans Light"/>
                <a:cs typeface="Gill Sans Light"/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5074229" y="1600200"/>
              <a:ext cx="4145971" cy="3177806"/>
              <a:chOff x="6121433" y="1708499"/>
              <a:chExt cx="4587491" cy="3516222"/>
            </a:xfrm>
          </p:grpSpPr>
          <p:grpSp>
            <p:nvGrpSpPr>
              <p:cNvPr id="478" name="Group 477"/>
              <p:cNvGrpSpPr/>
              <p:nvPr/>
            </p:nvGrpSpPr>
            <p:grpSpPr>
              <a:xfrm>
                <a:off x="6121433" y="1751298"/>
                <a:ext cx="1506600" cy="1804777"/>
                <a:chOff x="2603041" y="1976657"/>
                <a:chExt cx="1605533" cy="1923291"/>
              </a:xfrm>
            </p:grpSpPr>
            <p:pic>
              <p:nvPicPr>
                <p:cNvPr id="76" name="Picture 75" descr="graphpart1.pdf"/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03041" y="2288822"/>
                  <a:ext cx="1605533" cy="1611126"/>
                </a:xfrm>
                <a:prstGeom prst="rect">
                  <a:avLst/>
                </a:prstGeom>
              </p:spPr>
            </p:pic>
            <p:sp>
              <p:nvSpPr>
                <p:cNvPr id="77" name="TextBox 76"/>
                <p:cNvSpPr txBox="1"/>
                <p:nvPr/>
              </p:nvSpPr>
              <p:spPr>
                <a:xfrm>
                  <a:off x="2603041" y="1976657"/>
                  <a:ext cx="1605533" cy="3516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b="1" dirty="0" smtClean="0">
                      <a:solidFill>
                        <a:schemeClr val="accent4"/>
                      </a:solidFill>
                      <a:latin typeface="Gill Sans Light"/>
                      <a:cs typeface="Gill Sans Light"/>
                    </a:rPr>
                    <a:t>Max Graph Cut</a:t>
                  </a:r>
                  <a:endParaRPr lang="en-US" sz="1400" b="1" dirty="0">
                    <a:solidFill>
                      <a:schemeClr val="accent4"/>
                    </a:solidFill>
                    <a:latin typeface="Gill Sans Light"/>
                    <a:cs typeface="Gill Sans Light"/>
                  </a:endParaRPr>
                </a:p>
              </p:txBody>
            </p:sp>
          </p:grpSp>
          <p:grpSp>
            <p:nvGrpSpPr>
              <p:cNvPr id="477" name="Group 476"/>
              <p:cNvGrpSpPr/>
              <p:nvPr/>
            </p:nvGrpSpPr>
            <p:grpSpPr>
              <a:xfrm>
                <a:off x="7659064" y="1708499"/>
                <a:ext cx="1110732" cy="1720531"/>
                <a:chOff x="4241643" y="1931047"/>
                <a:chExt cx="1183670" cy="1833513"/>
              </a:xfrm>
            </p:grpSpPr>
            <p:grpSp>
              <p:nvGrpSpPr>
                <p:cNvPr id="79" name="Group 78"/>
                <p:cNvGrpSpPr/>
                <p:nvPr/>
              </p:nvGrpSpPr>
              <p:grpSpPr>
                <a:xfrm>
                  <a:off x="4241643" y="2234481"/>
                  <a:ext cx="1183670" cy="1530079"/>
                  <a:chOff x="3744872" y="1315529"/>
                  <a:chExt cx="1844522" cy="2384334"/>
                </a:xfrm>
              </p:grpSpPr>
              <p:sp>
                <p:nvSpPr>
                  <p:cNvPr id="81" name="Freeform 80"/>
                  <p:cNvSpPr/>
                  <p:nvPr/>
                </p:nvSpPr>
                <p:spPr>
                  <a:xfrm>
                    <a:off x="3744872" y="2227873"/>
                    <a:ext cx="1844522" cy="1471990"/>
                  </a:xfrm>
                  <a:custGeom>
                    <a:avLst/>
                    <a:gdLst>
                      <a:gd name="connsiteX0" fmla="*/ 0 w 1844522"/>
                      <a:gd name="connsiteY0" fmla="*/ 749035 h 1471990"/>
                      <a:gd name="connsiteX1" fmla="*/ 1563077 w 1844522"/>
                      <a:gd name="connsiteY1" fmla="*/ 61 h 1471990"/>
                      <a:gd name="connsiteX2" fmla="*/ 1843128 w 1844522"/>
                      <a:gd name="connsiteY2" fmla="*/ 788112 h 1471990"/>
                      <a:gd name="connsiteX3" fmla="*/ 1569590 w 1844522"/>
                      <a:gd name="connsiteY3" fmla="*/ 1471959 h 1471990"/>
                      <a:gd name="connsiteX4" fmla="*/ 0 w 1844522"/>
                      <a:gd name="connsiteY4" fmla="*/ 749035 h 14719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44522" h="1471990">
                        <a:moveTo>
                          <a:pt x="0" y="749035"/>
                        </a:moveTo>
                        <a:cubicBezTo>
                          <a:pt x="-1086" y="503719"/>
                          <a:pt x="1255889" y="-6452"/>
                          <a:pt x="1563077" y="61"/>
                        </a:cubicBezTo>
                        <a:cubicBezTo>
                          <a:pt x="1870265" y="6574"/>
                          <a:pt x="1842043" y="542796"/>
                          <a:pt x="1843128" y="788112"/>
                        </a:cubicBezTo>
                        <a:cubicBezTo>
                          <a:pt x="1844214" y="1033428"/>
                          <a:pt x="1875692" y="1476301"/>
                          <a:pt x="1569590" y="1471959"/>
                        </a:cubicBezTo>
                        <a:cubicBezTo>
                          <a:pt x="1263488" y="1467617"/>
                          <a:pt x="1086" y="994351"/>
                          <a:pt x="0" y="749035"/>
                        </a:cubicBezTo>
                        <a:close/>
                      </a:path>
                    </a:pathLst>
                  </a:custGeom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82" name="Freeform 81"/>
                  <p:cNvSpPr/>
                  <p:nvPr/>
                </p:nvSpPr>
                <p:spPr>
                  <a:xfrm>
                    <a:off x="3744872" y="1315529"/>
                    <a:ext cx="1844522" cy="1471990"/>
                  </a:xfrm>
                  <a:custGeom>
                    <a:avLst/>
                    <a:gdLst>
                      <a:gd name="connsiteX0" fmla="*/ 0 w 1844522"/>
                      <a:gd name="connsiteY0" fmla="*/ 749035 h 1471990"/>
                      <a:gd name="connsiteX1" fmla="*/ 1563077 w 1844522"/>
                      <a:gd name="connsiteY1" fmla="*/ 61 h 1471990"/>
                      <a:gd name="connsiteX2" fmla="*/ 1843128 w 1844522"/>
                      <a:gd name="connsiteY2" fmla="*/ 788112 h 1471990"/>
                      <a:gd name="connsiteX3" fmla="*/ 1569590 w 1844522"/>
                      <a:gd name="connsiteY3" fmla="*/ 1471959 h 1471990"/>
                      <a:gd name="connsiteX4" fmla="*/ 0 w 1844522"/>
                      <a:gd name="connsiteY4" fmla="*/ 749035 h 14719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44522" h="1471990">
                        <a:moveTo>
                          <a:pt x="0" y="749035"/>
                        </a:moveTo>
                        <a:cubicBezTo>
                          <a:pt x="-1086" y="503719"/>
                          <a:pt x="1255889" y="-6452"/>
                          <a:pt x="1563077" y="61"/>
                        </a:cubicBezTo>
                        <a:cubicBezTo>
                          <a:pt x="1870265" y="6574"/>
                          <a:pt x="1842043" y="542796"/>
                          <a:pt x="1843128" y="788112"/>
                        </a:cubicBezTo>
                        <a:cubicBezTo>
                          <a:pt x="1844214" y="1033428"/>
                          <a:pt x="1875692" y="1476301"/>
                          <a:pt x="1569590" y="1471959"/>
                        </a:cubicBezTo>
                        <a:cubicBezTo>
                          <a:pt x="1263488" y="1467617"/>
                          <a:pt x="1086" y="994351"/>
                          <a:pt x="0" y="749035"/>
                        </a:cubicBezTo>
                        <a:close/>
                      </a:path>
                    </a:pathLst>
                  </a:custGeom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83" name="Oval 82"/>
                  <p:cNvSpPr/>
                  <p:nvPr/>
                </p:nvSpPr>
                <p:spPr>
                  <a:xfrm>
                    <a:off x="3846245" y="1455991"/>
                    <a:ext cx="309747" cy="309747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84" name="Oval 83"/>
                  <p:cNvSpPr/>
                  <p:nvPr/>
                </p:nvSpPr>
                <p:spPr>
                  <a:xfrm>
                    <a:off x="3846245" y="1918126"/>
                    <a:ext cx="309747" cy="309747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85" name="Oval 84"/>
                  <p:cNvSpPr/>
                  <p:nvPr/>
                </p:nvSpPr>
                <p:spPr>
                  <a:xfrm>
                    <a:off x="3846245" y="2380261"/>
                    <a:ext cx="309747" cy="309747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86" name="Oval 85"/>
                  <p:cNvSpPr/>
                  <p:nvPr/>
                </p:nvSpPr>
                <p:spPr>
                  <a:xfrm>
                    <a:off x="3846245" y="2842396"/>
                    <a:ext cx="309747" cy="309747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87" name="Oval 86"/>
                  <p:cNvSpPr/>
                  <p:nvPr/>
                </p:nvSpPr>
                <p:spPr>
                  <a:xfrm>
                    <a:off x="3846245" y="3304529"/>
                    <a:ext cx="309747" cy="309747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88" name="Oval 87"/>
                  <p:cNvSpPr/>
                  <p:nvPr/>
                </p:nvSpPr>
                <p:spPr>
                  <a:xfrm>
                    <a:off x="5134385" y="1440421"/>
                    <a:ext cx="309747" cy="309747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89" name="Oval 88"/>
                  <p:cNvSpPr/>
                  <p:nvPr/>
                </p:nvSpPr>
                <p:spPr>
                  <a:xfrm>
                    <a:off x="5134385" y="1910340"/>
                    <a:ext cx="309747" cy="309747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90" name="Oval 89"/>
                  <p:cNvSpPr/>
                  <p:nvPr/>
                </p:nvSpPr>
                <p:spPr>
                  <a:xfrm>
                    <a:off x="5134385" y="2380259"/>
                    <a:ext cx="309747" cy="309747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91" name="Oval 90"/>
                  <p:cNvSpPr/>
                  <p:nvPr/>
                </p:nvSpPr>
                <p:spPr>
                  <a:xfrm>
                    <a:off x="5134385" y="2850178"/>
                    <a:ext cx="309747" cy="309747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92" name="Oval 91"/>
                  <p:cNvSpPr/>
                  <p:nvPr/>
                </p:nvSpPr>
                <p:spPr>
                  <a:xfrm>
                    <a:off x="5134385" y="3320097"/>
                    <a:ext cx="309747" cy="309747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cxnSp>
                <p:nvCxnSpPr>
                  <p:cNvPr id="93" name="Straight Connector 92"/>
                  <p:cNvCxnSpPr>
                    <a:stCxn id="83" idx="6"/>
                    <a:endCxn id="88" idx="2"/>
                  </p:cNvCxnSpPr>
                  <p:nvPr/>
                </p:nvCxnSpPr>
                <p:spPr>
                  <a:xfrm flipV="1">
                    <a:off x="4155992" y="1595295"/>
                    <a:ext cx="978393" cy="1557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" name="Straight Connector 93"/>
                  <p:cNvCxnSpPr>
                    <a:stCxn id="84" idx="6"/>
                    <a:endCxn id="89" idx="2"/>
                  </p:cNvCxnSpPr>
                  <p:nvPr/>
                </p:nvCxnSpPr>
                <p:spPr>
                  <a:xfrm flipV="1">
                    <a:off x="4155992" y="2065214"/>
                    <a:ext cx="978393" cy="7786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" name="Straight Connector 94"/>
                  <p:cNvCxnSpPr>
                    <a:stCxn id="84" idx="6"/>
                    <a:endCxn id="90" idx="2"/>
                  </p:cNvCxnSpPr>
                  <p:nvPr/>
                </p:nvCxnSpPr>
                <p:spPr>
                  <a:xfrm>
                    <a:off x="4155992" y="2073000"/>
                    <a:ext cx="978393" cy="462133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6" name="Straight Connector 95"/>
                  <p:cNvCxnSpPr>
                    <a:stCxn id="85" idx="6"/>
                    <a:endCxn id="91" idx="2"/>
                  </p:cNvCxnSpPr>
                  <p:nvPr/>
                </p:nvCxnSpPr>
                <p:spPr>
                  <a:xfrm>
                    <a:off x="4155992" y="2535135"/>
                    <a:ext cx="978393" cy="469917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7" name="Straight Connector 96"/>
                  <p:cNvCxnSpPr>
                    <a:stCxn id="85" idx="6"/>
                    <a:endCxn id="89" idx="2"/>
                  </p:cNvCxnSpPr>
                  <p:nvPr/>
                </p:nvCxnSpPr>
                <p:spPr>
                  <a:xfrm flipV="1">
                    <a:off x="4155992" y="2065214"/>
                    <a:ext cx="978393" cy="469921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8" name="Straight Connector 97"/>
                  <p:cNvCxnSpPr>
                    <a:stCxn id="84" idx="6"/>
                    <a:endCxn id="88" idx="2"/>
                  </p:cNvCxnSpPr>
                  <p:nvPr/>
                </p:nvCxnSpPr>
                <p:spPr>
                  <a:xfrm flipV="1">
                    <a:off x="4155992" y="1595295"/>
                    <a:ext cx="978393" cy="477705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Straight Connector 98"/>
                  <p:cNvCxnSpPr>
                    <a:stCxn id="86" idx="6"/>
                    <a:endCxn id="90" idx="2"/>
                  </p:cNvCxnSpPr>
                  <p:nvPr/>
                </p:nvCxnSpPr>
                <p:spPr>
                  <a:xfrm flipV="1">
                    <a:off x="4155992" y="2535133"/>
                    <a:ext cx="978393" cy="462137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" name="Straight Connector 99"/>
                  <p:cNvCxnSpPr>
                    <a:stCxn id="86" idx="6"/>
                    <a:endCxn id="91" idx="2"/>
                  </p:cNvCxnSpPr>
                  <p:nvPr/>
                </p:nvCxnSpPr>
                <p:spPr>
                  <a:xfrm>
                    <a:off x="4155992" y="2997270"/>
                    <a:ext cx="978393" cy="7782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" name="Straight Connector 100"/>
                  <p:cNvCxnSpPr>
                    <a:stCxn id="86" idx="6"/>
                    <a:endCxn id="92" idx="2"/>
                  </p:cNvCxnSpPr>
                  <p:nvPr/>
                </p:nvCxnSpPr>
                <p:spPr>
                  <a:xfrm>
                    <a:off x="4155992" y="2997270"/>
                    <a:ext cx="978393" cy="477701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2" name="Straight Connector 101"/>
                  <p:cNvCxnSpPr>
                    <a:stCxn id="87" idx="6"/>
                    <a:endCxn id="92" idx="2"/>
                  </p:cNvCxnSpPr>
                  <p:nvPr/>
                </p:nvCxnSpPr>
                <p:spPr>
                  <a:xfrm>
                    <a:off x="4155992" y="3459403"/>
                    <a:ext cx="978393" cy="15568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80" name="TextBox 79"/>
                <p:cNvSpPr txBox="1"/>
                <p:nvPr/>
              </p:nvSpPr>
              <p:spPr>
                <a:xfrm>
                  <a:off x="4281479" y="1931047"/>
                  <a:ext cx="1104000" cy="3516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b="1" dirty="0" smtClean="0">
                      <a:solidFill>
                        <a:schemeClr val="accent4"/>
                      </a:solidFill>
                      <a:latin typeface="Gill Sans Light"/>
                      <a:cs typeface="Gill Sans Light"/>
                    </a:rPr>
                    <a:t>Set </a:t>
                  </a:r>
                  <a:r>
                    <a:rPr lang="en-US" sz="1400" b="1" dirty="0">
                      <a:solidFill>
                        <a:schemeClr val="accent4"/>
                      </a:solidFill>
                      <a:latin typeface="Gill Sans Light"/>
                      <a:cs typeface="Gill Sans Light"/>
                    </a:rPr>
                    <a:t>C</a:t>
                  </a:r>
                  <a:r>
                    <a:rPr lang="en-US" sz="1400" b="1" dirty="0" smtClean="0">
                      <a:solidFill>
                        <a:schemeClr val="accent4"/>
                      </a:solidFill>
                      <a:latin typeface="Gill Sans Light"/>
                      <a:cs typeface="Gill Sans Light"/>
                    </a:rPr>
                    <a:t>over</a:t>
                  </a:r>
                  <a:endParaRPr lang="en-US" sz="1400" b="1" dirty="0">
                    <a:solidFill>
                      <a:schemeClr val="accent4"/>
                    </a:solidFill>
                    <a:latin typeface="Gill Sans Light"/>
                    <a:cs typeface="Gill Sans Light"/>
                  </a:endParaRPr>
                </a:p>
              </p:txBody>
            </p:sp>
          </p:grpSp>
          <p:grpSp>
            <p:nvGrpSpPr>
              <p:cNvPr id="476" name="Group 475"/>
              <p:cNvGrpSpPr/>
              <p:nvPr/>
            </p:nvGrpSpPr>
            <p:grpSpPr>
              <a:xfrm>
                <a:off x="6273471" y="3521248"/>
                <a:ext cx="1980493" cy="1433945"/>
                <a:chOff x="2801347" y="3735840"/>
                <a:chExt cx="2110545" cy="1528108"/>
              </a:xfrm>
            </p:grpSpPr>
            <p:grpSp>
              <p:nvGrpSpPr>
                <p:cNvPr id="395" name="Group 394"/>
                <p:cNvGrpSpPr/>
                <p:nvPr/>
              </p:nvGrpSpPr>
              <p:grpSpPr>
                <a:xfrm>
                  <a:off x="2801347" y="4062901"/>
                  <a:ext cx="2110545" cy="1201047"/>
                  <a:chOff x="5018441" y="742800"/>
                  <a:chExt cx="3549306" cy="2019803"/>
                </a:xfrm>
              </p:grpSpPr>
              <p:pic>
                <p:nvPicPr>
                  <p:cNvPr id="397" name="Picture 396" descr="map.pdf"/>
                  <p:cNvPicPr>
                    <a:picLocks noChangeAspect="1"/>
                  </p:cNvPicPr>
                  <p:nvPr/>
                </p:nvPicPr>
                <p:blipFill>
                  <a:blip r:embed="rId1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rot="5400000">
                    <a:off x="5820972" y="-59731"/>
                    <a:ext cx="1944244" cy="3549306"/>
                  </a:xfrm>
                  <a:prstGeom prst="rect">
                    <a:avLst/>
                  </a:prstGeom>
                  <a:scene3d>
                    <a:camera prst="orthographicFront">
                      <a:rot lat="0" lon="0" rev="0"/>
                    </a:camera>
                    <a:lightRig rig="threePt" dir="t"/>
                  </a:scene3d>
                </p:spPr>
              </p:pic>
              <p:grpSp>
                <p:nvGrpSpPr>
                  <p:cNvPr id="398" name="Group 397"/>
                  <p:cNvGrpSpPr/>
                  <p:nvPr/>
                </p:nvGrpSpPr>
                <p:grpSpPr>
                  <a:xfrm>
                    <a:off x="5613398" y="1329267"/>
                    <a:ext cx="836146" cy="807953"/>
                    <a:chOff x="5613406" y="1236137"/>
                    <a:chExt cx="939803" cy="901085"/>
                  </a:xfrm>
                </p:grpSpPr>
                <p:sp>
                  <p:nvSpPr>
                    <p:cNvPr id="405" name="Oval 404"/>
                    <p:cNvSpPr/>
                    <p:nvPr/>
                  </p:nvSpPr>
                  <p:spPr>
                    <a:xfrm>
                      <a:off x="5613406" y="1236137"/>
                      <a:ext cx="939803" cy="901085"/>
                    </a:xfrm>
                    <a:prstGeom prst="ellipse">
                      <a:avLst/>
                    </a:prstGeom>
                    <a:solidFill>
                      <a:srgbClr val="3366FF">
                        <a:alpha val="45000"/>
                      </a:srgbClr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>
                        <a:solidFill>
                          <a:prstClr val="white"/>
                        </a:solidFill>
                        <a:latin typeface="Gill Sans Light"/>
                        <a:cs typeface="Gill Sans Light"/>
                      </a:endParaRPr>
                    </a:p>
                  </p:txBody>
                </p:sp>
                <p:pic>
                  <p:nvPicPr>
                    <p:cNvPr id="406" name="Picture 405" descr="LS019486.png"/>
                    <p:cNvPicPr>
                      <a:picLocks noChangeAspect="1"/>
                    </p:cNvPicPr>
                    <p:nvPr/>
                  </p:nvPicPr>
                  <p:blipFill>
                    <a:blip r:embed="rId1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925060" y="1547213"/>
                      <a:ext cx="399454" cy="275404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399" name="Group 398"/>
                  <p:cNvGrpSpPr/>
                  <p:nvPr/>
                </p:nvGrpSpPr>
                <p:grpSpPr>
                  <a:xfrm>
                    <a:off x="6224911" y="1199583"/>
                    <a:ext cx="836146" cy="807953"/>
                    <a:chOff x="5613406" y="1236137"/>
                    <a:chExt cx="939803" cy="901085"/>
                  </a:xfrm>
                </p:grpSpPr>
                <p:sp>
                  <p:nvSpPr>
                    <p:cNvPr id="403" name="Oval 402"/>
                    <p:cNvSpPr/>
                    <p:nvPr/>
                  </p:nvSpPr>
                  <p:spPr>
                    <a:xfrm>
                      <a:off x="5613406" y="1236137"/>
                      <a:ext cx="939803" cy="901085"/>
                    </a:xfrm>
                    <a:prstGeom prst="ellipse">
                      <a:avLst/>
                    </a:prstGeom>
                    <a:solidFill>
                      <a:srgbClr val="3366FF">
                        <a:alpha val="45000"/>
                      </a:srgbClr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>
                        <a:solidFill>
                          <a:prstClr val="white"/>
                        </a:solidFill>
                        <a:latin typeface="Gill Sans Light"/>
                        <a:cs typeface="Gill Sans Light"/>
                      </a:endParaRPr>
                    </a:p>
                  </p:txBody>
                </p:sp>
                <p:pic>
                  <p:nvPicPr>
                    <p:cNvPr id="404" name="Picture 403" descr="LS019486.png"/>
                    <p:cNvPicPr>
                      <a:picLocks noChangeAspect="1"/>
                    </p:cNvPicPr>
                    <p:nvPr/>
                  </p:nvPicPr>
                  <p:blipFill>
                    <a:blip r:embed="rId1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925060" y="1547213"/>
                      <a:ext cx="399454" cy="275404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400" name="Group 399"/>
                  <p:cNvGrpSpPr/>
                  <p:nvPr/>
                </p:nvGrpSpPr>
                <p:grpSpPr>
                  <a:xfrm>
                    <a:off x="7163303" y="1954650"/>
                    <a:ext cx="836146" cy="807953"/>
                    <a:chOff x="5613400" y="1236135"/>
                    <a:chExt cx="939802" cy="901084"/>
                  </a:xfrm>
                </p:grpSpPr>
                <p:sp>
                  <p:nvSpPr>
                    <p:cNvPr id="401" name="Oval 400"/>
                    <p:cNvSpPr/>
                    <p:nvPr/>
                  </p:nvSpPr>
                  <p:spPr>
                    <a:xfrm>
                      <a:off x="5613400" y="1236135"/>
                      <a:ext cx="939802" cy="901084"/>
                    </a:xfrm>
                    <a:prstGeom prst="ellipse">
                      <a:avLst/>
                    </a:prstGeom>
                    <a:solidFill>
                      <a:srgbClr val="3366FF">
                        <a:alpha val="45000"/>
                      </a:srgbClr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>
                        <a:solidFill>
                          <a:prstClr val="white"/>
                        </a:solidFill>
                        <a:latin typeface="Gill Sans Light"/>
                        <a:cs typeface="Gill Sans Light"/>
                      </a:endParaRPr>
                    </a:p>
                  </p:txBody>
                </p:sp>
                <p:pic>
                  <p:nvPicPr>
                    <p:cNvPr id="402" name="Picture 401" descr="LS019486.png"/>
                    <p:cNvPicPr>
                      <a:picLocks noChangeAspect="1"/>
                    </p:cNvPicPr>
                    <p:nvPr/>
                  </p:nvPicPr>
                  <p:blipFill>
                    <a:blip r:embed="rId1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925060" y="1547215"/>
                      <a:ext cx="399454" cy="275404"/>
                    </a:xfrm>
                    <a:prstGeom prst="rect">
                      <a:avLst/>
                    </a:prstGeom>
                  </p:spPr>
                </p:pic>
              </p:grpSp>
            </p:grpSp>
            <p:sp>
              <p:nvSpPr>
                <p:cNvPr id="396" name="TextBox 395"/>
                <p:cNvSpPr txBox="1"/>
                <p:nvPr/>
              </p:nvSpPr>
              <p:spPr>
                <a:xfrm>
                  <a:off x="2801347" y="3735840"/>
                  <a:ext cx="2085710" cy="3516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b="1" dirty="0" smtClean="0">
                      <a:solidFill>
                        <a:schemeClr val="accent4"/>
                      </a:solidFill>
                      <a:latin typeface="Gill Sans Light"/>
                      <a:cs typeface="Gill Sans Light"/>
                    </a:rPr>
                    <a:t>Sensor Placement</a:t>
                  </a:r>
                  <a:endParaRPr lang="en-US" sz="1400" b="1" dirty="0">
                    <a:solidFill>
                      <a:schemeClr val="accent4"/>
                    </a:solidFill>
                    <a:latin typeface="Gill Sans Light"/>
                    <a:cs typeface="Gill Sans Light"/>
                  </a:endParaRPr>
                </a:p>
              </p:txBody>
            </p:sp>
          </p:grpSp>
          <p:grpSp>
            <p:nvGrpSpPr>
              <p:cNvPr id="506" name="Group 505"/>
              <p:cNvGrpSpPr/>
              <p:nvPr/>
            </p:nvGrpSpPr>
            <p:grpSpPr>
              <a:xfrm>
                <a:off x="8769796" y="1783404"/>
                <a:ext cx="1939128" cy="1918343"/>
                <a:chOff x="5436988" y="2103396"/>
                <a:chExt cx="1783443" cy="1764328"/>
              </a:xfrm>
            </p:grpSpPr>
            <p:sp>
              <p:nvSpPr>
                <p:cNvPr id="507" name="TextBox 506"/>
                <p:cNvSpPr txBox="1"/>
                <p:nvPr/>
              </p:nvSpPr>
              <p:spPr>
                <a:xfrm>
                  <a:off x="5436988" y="2103396"/>
                  <a:ext cx="1783443" cy="5159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b="1" dirty="0" smtClean="0">
                      <a:solidFill>
                        <a:schemeClr val="accent4"/>
                      </a:solidFill>
                      <a:latin typeface="Gill Sans Light"/>
                      <a:cs typeface="Gill Sans Light"/>
                    </a:rPr>
                    <a:t>Social Network</a:t>
                  </a:r>
                </a:p>
                <a:p>
                  <a:pPr algn="ctr"/>
                  <a:r>
                    <a:rPr lang="en-US" sz="1400" b="1" dirty="0" smtClean="0">
                      <a:solidFill>
                        <a:schemeClr val="accent4"/>
                      </a:solidFill>
                      <a:latin typeface="Gill Sans Light"/>
                      <a:cs typeface="Gill Sans Light"/>
                    </a:rPr>
                    <a:t>Influence Propagation</a:t>
                  </a:r>
                  <a:endParaRPr lang="en-US" sz="1400" b="1" dirty="0">
                    <a:solidFill>
                      <a:schemeClr val="accent4"/>
                    </a:solidFill>
                    <a:latin typeface="Gill Sans Light"/>
                    <a:cs typeface="Gill Sans Light"/>
                  </a:endParaRPr>
                </a:p>
              </p:txBody>
            </p:sp>
            <p:pic>
              <p:nvPicPr>
                <p:cNvPr id="508" name="Picture 18" descr="network_big"/>
                <p:cNvPicPr>
                  <a:picLocks noChangeAspect="1" noChangeArrowheads="1"/>
                </p:cNvPicPr>
                <p:nvPr/>
              </p:nvPicPr>
              <p:blipFill>
                <a:blip r:embed="rId15" cstate="screen">
                  <a:lum bright="24000" contrast="12000"/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440902" y="2486142"/>
                  <a:ext cx="1775612" cy="13815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509" name="Group 508"/>
              <p:cNvGrpSpPr/>
              <p:nvPr/>
            </p:nvGrpSpPr>
            <p:grpSpPr>
              <a:xfrm>
                <a:off x="8284712" y="3637689"/>
                <a:ext cx="2286407" cy="1587032"/>
                <a:chOff x="5043801" y="3902342"/>
                <a:chExt cx="1909653" cy="1325522"/>
              </a:xfrm>
            </p:grpSpPr>
            <p:sp>
              <p:nvSpPr>
                <p:cNvPr id="510" name="TextBox 509"/>
                <p:cNvSpPr txBox="1"/>
                <p:nvPr/>
              </p:nvSpPr>
              <p:spPr>
                <a:xfrm>
                  <a:off x="5043801" y="3902342"/>
                  <a:ext cx="1909653" cy="2827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b="1" dirty="0" smtClean="0">
                      <a:solidFill>
                        <a:schemeClr val="accent4"/>
                      </a:solidFill>
                      <a:latin typeface="Gill Sans Light"/>
                      <a:cs typeface="Gill Sans Light"/>
                    </a:rPr>
                    <a:t>Document Summarization</a:t>
                  </a:r>
                </a:p>
              </p:txBody>
            </p:sp>
            <p:grpSp>
              <p:nvGrpSpPr>
                <p:cNvPr id="511" name="Group 510"/>
                <p:cNvGrpSpPr/>
                <p:nvPr/>
              </p:nvGrpSpPr>
              <p:grpSpPr>
                <a:xfrm>
                  <a:off x="5084696" y="4191706"/>
                  <a:ext cx="1794540" cy="1036158"/>
                  <a:chOff x="1233214" y="5027006"/>
                  <a:chExt cx="2141341" cy="1236401"/>
                </a:xfrm>
              </p:grpSpPr>
              <p:pic>
                <p:nvPicPr>
                  <p:cNvPr id="512" name="Picture 511" descr="docs2.jpg"/>
                  <p:cNvPicPr>
                    <a:picLocks noChangeAspect="1"/>
                  </p:cNvPicPr>
                  <p:nvPr/>
                </p:nvPicPr>
                <p:blipFill>
                  <a:blip r:embed="rId1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233214" y="5027006"/>
                    <a:ext cx="821843" cy="1236401"/>
                  </a:xfrm>
                  <a:prstGeom prst="rect">
                    <a:avLst/>
                  </a:prstGeom>
                </p:spPr>
              </p:pic>
              <p:grpSp>
                <p:nvGrpSpPr>
                  <p:cNvPr id="513" name="Group 512"/>
                  <p:cNvGrpSpPr/>
                  <p:nvPr/>
                </p:nvGrpSpPr>
                <p:grpSpPr>
                  <a:xfrm>
                    <a:off x="2502934" y="5165421"/>
                    <a:ext cx="414421" cy="527851"/>
                    <a:chOff x="3943684" y="2264663"/>
                    <a:chExt cx="614948" cy="783264"/>
                  </a:xfrm>
                </p:grpSpPr>
                <p:sp>
                  <p:nvSpPr>
                    <p:cNvPr id="530" name="Rectangle 529"/>
                    <p:cNvSpPr/>
                    <p:nvPr/>
                  </p:nvSpPr>
                  <p:spPr>
                    <a:xfrm>
                      <a:off x="3943684" y="2264663"/>
                      <a:ext cx="614948" cy="78326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dirty="0">
                        <a:solidFill>
                          <a:prstClr val="white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531" name="Straight Connector 530"/>
                    <p:cNvCxnSpPr/>
                    <p:nvPr/>
                  </p:nvCxnSpPr>
                  <p:spPr>
                    <a:xfrm>
                      <a:off x="4037263" y="2334061"/>
                      <a:ext cx="414421" cy="0"/>
                    </a:xfrm>
                    <a:prstGeom prst="line">
                      <a:avLst/>
                    </a:prstGeom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32" name="Straight Connector 531"/>
                    <p:cNvCxnSpPr/>
                    <p:nvPr/>
                  </p:nvCxnSpPr>
                  <p:spPr>
                    <a:xfrm>
                      <a:off x="4037263" y="2871571"/>
                      <a:ext cx="414421" cy="0"/>
                    </a:xfrm>
                    <a:prstGeom prst="line">
                      <a:avLst/>
                    </a:prstGeom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33" name="Straight Connector 532"/>
                    <p:cNvCxnSpPr/>
                    <p:nvPr/>
                  </p:nvCxnSpPr>
                  <p:spPr>
                    <a:xfrm>
                      <a:off x="4037263" y="2423646"/>
                      <a:ext cx="414421" cy="0"/>
                    </a:xfrm>
                    <a:prstGeom prst="line">
                      <a:avLst/>
                    </a:prstGeom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34" name="Straight Connector 533"/>
                    <p:cNvCxnSpPr/>
                    <p:nvPr/>
                  </p:nvCxnSpPr>
                  <p:spPr>
                    <a:xfrm>
                      <a:off x="4037263" y="2602816"/>
                      <a:ext cx="414421" cy="0"/>
                    </a:xfrm>
                    <a:prstGeom prst="line">
                      <a:avLst/>
                    </a:prstGeom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514" name="Group 513"/>
                  <p:cNvGrpSpPr/>
                  <p:nvPr/>
                </p:nvGrpSpPr>
                <p:grpSpPr>
                  <a:xfrm>
                    <a:off x="2655334" y="5317821"/>
                    <a:ext cx="414421" cy="527851"/>
                    <a:chOff x="3943684" y="2264663"/>
                    <a:chExt cx="614948" cy="783264"/>
                  </a:xfrm>
                </p:grpSpPr>
                <p:sp>
                  <p:nvSpPr>
                    <p:cNvPr id="526" name="Rectangle 525"/>
                    <p:cNvSpPr/>
                    <p:nvPr/>
                  </p:nvSpPr>
                  <p:spPr>
                    <a:xfrm>
                      <a:off x="3943684" y="2264663"/>
                      <a:ext cx="614948" cy="78326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dirty="0">
                        <a:solidFill>
                          <a:prstClr val="white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527" name="Straight Connector 526"/>
                    <p:cNvCxnSpPr/>
                    <p:nvPr/>
                  </p:nvCxnSpPr>
                  <p:spPr>
                    <a:xfrm>
                      <a:off x="4037263" y="2692401"/>
                      <a:ext cx="414421" cy="0"/>
                    </a:xfrm>
                    <a:prstGeom prst="line">
                      <a:avLst/>
                    </a:prstGeom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28" name="Straight Connector 527"/>
                    <p:cNvCxnSpPr/>
                    <p:nvPr/>
                  </p:nvCxnSpPr>
                  <p:spPr>
                    <a:xfrm>
                      <a:off x="4037263" y="2423646"/>
                      <a:ext cx="414421" cy="0"/>
                    </a:xfrm>
                    <a:prstGeom prst="line">
                      <a:avLst/>
                    </a:prstGeom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29" name="Straight Connector 528"/>
                    <p:cNvCxnSpPr/>
                    <p:nvPr/>
                  </p:nvCxnSpPr>
                  <p:spPr>
                    <a:xfrm>
                      <a:off x="4037263" y="2781986"/>
                      <a:ext cx="414421" cy="0"/>
                    </a:xfrm>
                    <a:prstGeom prst="line">
                      <a:avLst/>
                    </a:prstGeom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515" name="Group 514"/>
                  <p:cNvGrpSpPr/>
                  <p:nvPr/>
                </p:nvGrpSpPr>
                <p:grpSpPr>
                  <a:xfrm>
                    <a:off x="2807734" y="5470221"/>
                    <a:ext cx="414421" cy="527851"/>
                    <a:chOff x="3943684" y="2264663"/>
                    <a:chExt cx="614948" cy="783264"/>
                  </a:xfrm>
                </p:grpSpPr>
                <p:sp>
                  <p:nvSpPr>
                    <p:cNvPr id="522" name="Rectangle 521"/>
                    <p:cNvSpPr/>
                    <p:nvPr/>
                  </p:nvSpPr>
                  <p:spPr>
                    <a:xfrm>
                      <a:off x="3943684" y="2264663"/>
                      <a:ext cx="614948" cy="78326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dirty="0">
                        <a:solidFill>
                          <a:prstClr val="white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523" name="Straight Connector 522"/>
                    <p:cNvCxnSpPr/>
                    <p:nvPr/>
                  </p:nvCxnSpPr>
                  <p:spPr>
                    <a:xfrm>
                      <a:off x="4037263" y="2334061"/>
                      <a:ext cx="414421" cy="0"/>
                    </a:xfrm>
                    <a:prstGeom prst="line">
                      <a:avLst/>
                    </a:prstGeom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24" name="Straight Connector 523"/>
                    <p:cNvCxnSpPr/>
                    <p:nvPr/>
                  </p:nvCxnSpPr>
                  <p:spPr>
                    <a:xfrm>
                      <a:off x="4037263" y="2513231"/>
                      <a:ext cx="414421" cy="0"/>
                    </a:xfrm>
                    <a:prstGeom prst="line">
                      <a:avLst/>
                    </a:prstGeom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25" name="Straight Connector 524"/>
                    <p:cNvCxnSpPr/>
                    <p:nvPr/>
                  </p:nvCxnSpPr>
                  <p:spPr>
                    <a:xfrm>
                      <a:off x="4037263" y="2871571"/>
                      <a:ext cx="414421" cy="0"/>
                    </a:xfrm>
                    <a:prstGeom prst="line">
                      <a:avLst/>
                    </a:prstGeom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516" name="Group 515"/>
                  <p:cNvGrpSpPr/>
                  <p:nvPr/>
                </p:nvGrpSpPr>
                <p:grpSpPr>
                  <a:xfrm>
                    <a:off x="2960134" y="5622621"/>
                    <a:ext cx="414421" cy="527851"/>
                    <a:chOff x="3943684" y="2264663"/>
                    <a:chExt cx="614948" cy="783264"/>
                  </a:xfrm>
                </p:grpSpPr>
                <p:sp>
                  <p:nvSpPr>
                    <p:cNvPr id="518" name="Rectangle 517"/>
                    <p:cNvSpPr/>
                    <p:nvPr/>
                  </p:nvSpPr>
                  <p:spPr>
                    <a:xfrm>
                      <a:off x="3943684" y="2264663"/>
                      <a:ext cx="614948" cy="78326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dirty="0">
                        <a:solidFill>
                          <a:prstClr val="white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519" name="Straight Connector 518"/>
                    <p:cNvCxnSpPr/>
                    <p:nvPr/>
                  </p:nvCxnSpPr>
                  <p:spPr>
                    <a:xfrm>
                      <a:off x="4037263" y="2871571"/>
                      <a:ext cx="414421" cy="0"/>
                    </a:xfrm>
                    <a:prstGeom prst="line">
                      <a:avLst/>
                    </a:prstGeom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20" name="Straight Connector 519"/>
                    <p:cNvCxnSpPr/>
                    <p:nvPr/>
                  </p:nvCxnSpPr>
                  <p:spPr>
                    <a:xfrm>
                      <a:off x="4037263" y="2602816"/>
                      <a:ext cx="414421" cy="0"/>
                    </a:xfrm>
                    <a:prstGeom prst="line">
                      <a:avLst/>
                    </a:prstGeom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21" name="Straight Connector 520"/>
                    <p:cNvCxnSpPr/>
                    <p:nvPr/>
                  </p:nvCxnSpPr>
                  <p:spPr>
                    <a:xfrm>
                      <a:off x="4037263" y="2781986"/>
                      <a:ext cx="414421" cy="0"/>
                    </a:xfrm>
                    <a:prstGeom prst="line">
                      <a:avLst/>
                    </a:prstGeom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517" name="Right Arrow 516"/>
                  <p:cNvSpPr/>
                  <p:nvPr/>
                </p:nvSpPr>
                <p:spPr>
                  <a:xfrm>
                    <a:off x="2055057" y="5502346"/>
                    <a:ext cx="357943" cy="454262"/>
                  </a:xfrm>
                  <a:prstGeom prst="right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</p:grpSp>
          </p:grpSp>
        </p:grpSp>
        <p:sp>
          <p:nvSpPr>
            <p:cNvPr id="535" name="Rounded Rectangle 534"/>
            <p:cNvSpPr/>
            <p:nvPr/>
          </p:nvSpPr>
          <p:spPr>
            <a:xfrm>
              <a:off x="5074230" y="870180"/>
              <a:ext cx="4069770" cy="4082820"/>
            </a:xfrm>
            <a:prstGeom prst="roundRect">
              <a:avLst>
                <a:gd name="adj" fmla="val 6124"/>
              </a:avLst>
            </a:prstGeom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b" anchorCtr="0"/>
            <a:lstStyle/>
            <a:p>
              <a:r>
                <a:rPr lang="en-US" dirty="0" smtClean="0"/>
                <a:t>NIPS 2014</a:t>
              </a:r>
              <a:endParaRPr lang="en-US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5026909" y="4991923"/>
            <a:ext cx="4081464" cy="1875060"/>
            <a:chOff x="1" y="3077940"/>
            <a:chExt cx="5029200" cy="1875060"/>
          </a:xfrm>
        </p:grpSpPr>
        <p:sp>
          <p:nvSpPr>
            <p:cNvPr id="565" name="TextBox 564"/>
            <p:cNvSpPr txBox="1"/>
            <p:nvPr/>
          </p:nvSpPr>
          <p:spPr>
            <a:xfrm>
              <a:off x="96718" y="3105090"/>
              <a:ext cx="48613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C0504D">
                      <a:lumMod val="50000"/>
                    </a:srgbClr>
                  </a:solidFill>
                  <a:latin typeface="Gill Sans Light"/>
                  <a:cs typeface="Gill Sans Light"/>
                </a:rPr>
                <a:t>Correlation Clustering</a:t>
              </a: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2498627" y="3429000"/>
              <a:ext cx="2459423" cy="1144785"/>
              <a:chOff x="2352626" y="3556872"/>
              <a:chExt cx="2459423" cy="1144785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2680271" y="3860697"/>
                <a:ext cx="1494282" cy="840960"/>
                <a:chOff x="2133600" y="3654840"/>
                <a:chExt cx="1494282" cy="840960"/>
              </a:xfrm>
            </p:grpSpPr>
            <p:sp>
              <p:nvSpPr>
                <p:cNvPr id="105" name="Oval 104"/>
                <p:cNvSpPr/>
                <p:nvPr/>
              </p:nvSpPr>
              <p:spPr>
                <a:xfrm>
                  <a:off x="2133600" y="4231562"/>
                  <a:ext cx="122682" cy="122682"/>
                </a:xfrm>
                <a:prstGeom prst="ellipse">
                  <a:avLst/>
                </a:prstGeom>
                <a:ln/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Oval 108"/>
                <p:cNvSpPr/>
                <p:nvPr/>
              </p:nvSpPr>
              <p:spPr>
                <a:xfrm>
                  <a:off x="2194941" y="4018284"/>
                  <a:ext cx="122682" cy="122682"/>
                </a:xfrm>
                <a:prstGeom prst="ellipse">
                  <a:avLst/>
                </a:prstGeom>
                <a:ln/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Oval 111"/>
                <p:cNvSpPr/>
                <p:nvPr/>
              </p:nvSpPr>
              <p:spPr>
                <a:xfrm>
                  <a:off x="2422059" y="4250436"/>
                  <a:ext cx="122682" cy="122682"/>
                </a:xfrm>
                <a:prstGeom prst="ellipse">
                  <a:avLst/>
                </a:prstGeom>
                <a:ln/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Oval 114"/>
                <p:cNvSpPr/>
                <p:nvPr/>
              </p:nvSpPr>
              <p:spPr>
                <a:xfrm>
                  <a:off x="2350476" y="4079626"/>
                  <a:ext cx="122682" cy="122682"/>
                </a:xfrm>
                <a:prstGeom prst="ellipse">
                  <a:avLst/>
                </a:prstGeom>
                <a:ln/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Oval 117"/>
                <p:cNvSpPr/>
                <p:nvPr/>
              </p:nvSpPr>
              <p:spPr>
                <a:xfrm>
                  <a:off x="2289135" y="4373118"/>
                  <a:ext cx="122682" cy="122682"/>
                </a:xfrm>
                <a:prstGeom prst="ellipse">
                  <a:avLst/>
                </a:prstGeom>
                <a:ln/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3" name="Oval 212"/>
                <p:cNvSpPr/>
                <p:nvPr/>
              </p:nvSpPr>
              <p:spPr>
                <a:xfrm>
                  <a:off x="2620518" y="4038600"/>
                  <a:ext cx="122682" cy="122682"/>
                </a:xfrm>
                <a:prstGeom prst="ellipse">
                  <a:avLst/>
                </a:prstGeom>
                <a:ln/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8" name="Oval 167"/>
                <p:cNvSpPr/>
                <p:nvPr/>
              </p:nvSpPr>
              <p:spPr>
                <a:xfrm>
                  <a:off x="2632233" y="3868117"/>
                  <a:ext cx="122682" cy="122682"/>
                </a:xfrm>
                <a:prstGeom prst="ellipse">
                  <a:avLst/>
                </a:prstGeom>
                <a:ln/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1" name="Oval 170"/>
                <p:cNvSpPr/>
                <p:nvPr/>
              </p:nvSpPr>
              <p:spPr>
                <a:xfrm>
                  <a:off x="2693574" y="3654840"/>
                  <a:ext cx="122682" cy="122682"/>
                </a:xfrm>
                <a:prstGeom prst="ellipse">
                  <a:avLst/>
                </a:prstGeom>
                <a:ln/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4" name="Oval 173"/>
                <p:cNvSpPr/>
                <p:nvPr/>
              </p:nvSpPr>
              <p:spPr>
                <a:xfrm>
                  <a:off x="2958471" y="3929459"/>
                  <a:ext cx="122682" cy="122682"/>
                </a:xfrm>
                <a:prstGeom prst="ellipse">
                  <a:avLst/>
                </a:prstGeom>
                <a:ln/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7" name="Oval 176"/>
                <p:cNvSpPr/>
                <p:nvPr/>
              </p:nvSpPr>
              <p:spPr>
                <a:xfrm>
                  <a:off x="2849109" y="3665537"/>
                  <a:ext cx="122682" cy="122682"/>
                </a:xfrm>
                <a:prstGeom prst="ellipse">
                  <a:avLst/>
                </a:prstGeom>
                <a:ln/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0" name="Oval 179"/>
                <p:cNvSpPr/>
                <p:nvPr/>
              </p:nvSpPr>
              <p:spPr>
                <a:xfrm>
                  <a:off x="2787768" y="4009674"/>
                  <a:ext cx="122682" cy="122682"/>
                </a:xfrm>
                <a:prstGeom prst="ellipse">
                  <a:avLst/>
                </a:prstGeom>
                <a:ln/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0" name="Oval 189"/>
                <p:cNvSpPr/>
                <p:nvPr/>
              </p:nvSpPr>
              <p:spPr>
                <a:xfrm>
                  <a:off x="2945310" y="3770252"/>
                  <a:ext cx="122682" cy="122682"/>
                </a:xfrm>
                <a:prstGeom prst="ellipse">
                  <a:avLst/>
                </a:prstGeom>
                <a:ln/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7" name="Oval 206"/>
                <p:cNvSpPr/>
                <p:nvPr/>
              </p:nvSpPr>
              <p:spPr>
                <a:xfrm>
                  <a:off x="3000587" y="4068318"/>
                  <a:ext cx="122682" cy="122682"/>
                </a:xfrm>
                <a:prstGeom prst="ellipse">
                  <a:avLst/>
                </a:prstGeom>
                <a:ln/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6" name="Oval 145"/>
                <p:cNvSpPr/>
                <p:nvPr/>
              </p:nvSpPr>
              <p:spPr>
                <a:xfrm>
                  <a:off x="3216740" y="4147456"/>
                  <a:ext cx="122682" cy="122682"/>
                </a:xfrm>
                <a:prstGeom prst="ellipse">
                  <a:avLst/>
                </a:prstGeom>
                <a:ln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2" name="Oval 151"/>
                <p:cNvSpPr/>
                <p:nvPr/>
              </p:nvSpPr>
              <p:spPr>
                <a:xfrm>
                  <a:off x="3505200" y="4166330"/>
                  <a:ext cx="122682" cy="122682"/>
                </a:xfrm>
                <a:prstGeom prst="ellipse">
                  <a:avLst/>
                </a:prstGeom>
                <a:ln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8" name="Oval 157"/>
                <p:cNvSpPr/>
                <p:nvPr/>
              </p:nvSpPr>
              <p:spPr>
                <a:xfrm>
                  <a:off x="3372275" y="4289012"/>
                  <a:ext cx="122682" cy="122682"/>
                </a:xfrm>
                <a:prstGeom prst="ellipse">
                  <a:avLst/>
                </a:prstGeom>
                <a:ln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0" name="Oval 209"/>
                <p:cNvSpPr/>
                <p:nvPr/>
              </p:nvSpPr>
              <p:spPr>
                <a:xfrm>
                  <a:off x="3048000" y="4296918"/>
                  <a:ext cx="122682" cy="122682"/>
                </a:xfrm>
                <a:prstGeom prst="ellipse">
                  <a:avLst/>
                </a:prstGeom>
                <a:ln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04" name="Picture 103"/>
                <p:cNvPicPr>
                  <a:picLocks noChangeAspect="1"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133600" y="4231562"/>
                  <a:ext cx="122682" cy="122682"/>
                </a:xfrm>
                <a:prstGeom prst="rect">
                  <a:avLst/>
                </a:prstGeom>
              </p:spPr>
            </p:pic>
            <p:pic>
              <p:nvPicPr>
                <p:cNvPr id="108" name="Picture 107"/>
                <p:cNvPicPr>
                  <a:picLocks noChangeAspect="1"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194941" y="4018284"/>
                  <a:ext cx="122682" cy="122682"/>
                </a:xfrm>
                <a:prstGeom prst="rect">
                  <a:avLst/>
                </a:prstGeom>
              </p:spPr>
            </p:pic>
            <p:pic>
              <p:nvPicPr>
                <p:cNvPr id="111" name="Picture 110"/>
                <p:cNvPicPr>
                  <a:picLocks noChangeAspect="1"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422059" y="4250436"/>
                  <a:ext cx="122682" cy="122682"/>
                </a:xfrm>
                <a:prstGeom prst="rect">
                  <a:avLst/>
                </a:prstGeom>
              </p:spPr>
            </p:pic>
            <p:pic>
              <p:nvPicPr>
                <p:cNvPr id="114" name="Picture 113"/>
                <p:cNvPicPr>
                  <a:picLocks noChangeAspect="1"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350476" y="4079626"/>
                  <a:ext cx="122682" cy="122682"/>
                </a:xfrm>
                <a:prstGeom prst="rect">
                  <a:avLst/>
                </a:prstGeom>
              </p:spPr>
            </p:pic>
            <p:pic>
              <p:nvPicPr>
                <p:cNvPr id="117" name="Picture 116"/>
                <p:cNvPicPr>
                  <a:picLocks noChangeAspect="1"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289135" y="4373118"/>
                  <a:ext cx="122682" cy="122682"/>
                </a:xfrm>
                <a:prstGeom prst="rect">
                  <a:avLst/>
                </a:prstGeom>
              </p:spPr>
            </p:pic>
            <p:cxnSp>
              <p:nvCxnSpPr>
                <p:cNvPr id="120" name="Straight Connector 119"/>
                <p:cNvCxnSpPr>
                  <a:stCxn id="108" idx="2"/>
                  <a:endCxn id="105" idx="6"/>
                </p:cNvCxnSpPr>
                <p:nvPr/>
              </p:nvCxnSpPr>
              <p:spPr>
                <a:xfrm>
                  <a:off x="2256282" y="4140966"/>
                  <a:ext cx="0" cy="15193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/>
                <p:cNvCxnSpPr>
                  <a:stCxn id="105" idx="6"/>
                  <a:endCxn id="118" idx="0"/>
                </p:cNvCxnSpPr>
                <p:nvPr/>
              </p:nvCxnSpPr>
              <p:spPr>
                <a:xfrm>
                  <a:off x="2256282" y="4292903"/>
                  <a:ext cx="94194" cy="80215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/>
                <p:cNvCxnSpPr>
                  <a:stCxn id="115" idx="3"/>
                  <a:endCxn id="105" idx="6"/>
                </p:cNvCxnSpPr>
                <p:nvPr/>
              </p:nvCxnSpPr>
              <p:spPr>
                <a:xfrm flipH="1">
                  <a:off x="2256282" y="4184341"/>
                  <a:ext cx="112160" cy="10856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>
                  <a:stCxn id="112" idx="2"/>
                  <a:endCxn id="105" idx="6"/>
                </p:cNvCxnSpPr>
                <p:nvPr/>
              </p:nvCxnSpPr>
              <p:spPr>
                <a:xfrm flipH="1" flipV="1">
                  <a:off x="2256282" y="4292903"/>
                  <a:ext cx="165777" cy="18874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/>
                <p:cNvCxnSpPr>
                  <a:stCxn id="112" idx="2"/>
                  <a:endCxn id="118" idx="0"/>
                </p:cNvCxnSpPr>
                <p:nvPr/>
              </p:nvCxnSpPr>
              <p:spPr>
                <a:xfrm flipH="1">
                  <a:off x="2350476" y="4311777"/>
                  <a:ext cx="71584" cy="61341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/>
                <p:cNvCxnSpPr>
                  <a:stCxn id="112" idx="2"/>
                  <a:endCxn id="109" idx="4"/>
                </p:cNvCxnSpPr>
                <p:nvPr/>
              </p:nvCxnSpPr>
              <p:spPr>
                <a:xfrm flipH="1" flipV="1">
                  <a:off x="2256282" y="4140966"/>
                  <a:ext cx="165777" cy="170811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/>
                <p:cNvCxnSpPr>
                  <a:stCxn id="115" idx="3"/>
                  <a:endCxn id="112" idx="2"/>
                </p:cNvCxnSpPr>
                <p:nvPr/>
              </p:nvCxnSpPr>
              <p:spPr>
                <a:xfrm>
                  <a:off x="2368442" y="4184341"/>
                  <a:ext cx="53617" cy="12743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pic>
              <p:nvPicPr>
                <p:cNvPr id="145" name="Picture 144"/>
                <p:cNvPicPr>
                  <a:picLocks noChangeAspect="1"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216740" y="4147456"/>
                  <a:ext cx="122682" cy="122682"/>
                </a:xfrm>
                <a:prstGeom prst="rect">
                  <a:avLst/>
                </a:prstGeom>
              </p:spPr>
            </p:pic>
            <p:pic>
              <p:nvPicPr>
                <p:cNvPr id="151" name="Picture 150"/>
                <p:cNvPicPr>
                  <a:picLocks noChangeAspect="1"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505200" y="4166330"/>
                  <a:ext cx="122682" cy="122682"/>
                </a:xfrm>
                <a:prstGeom prst="rect">
                  <a:avLst/>
                </a:prstGeom>
              </p:spPr>
            </p:pic>
            <p:sp>
              <p:nvSpPr>
                <p:cNvPr id="155" name="Oval 154"/>
                <p:cNvSpPr/>
                <p:nvPr/>
              </p:nvSpPr>
              <p:spPr>
                <a:xfrm>
                  <a:off x="3433617" y="3995519"/>
                  <a:ext cx="122682" cy="122682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54" name="Picture 153"/>
                <p:cNvPicPr>
                  <a:picLocks noChangeAspect="1"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433617" y="3995519"/>
                  <a:ext cx="122682" cy="122682"/>
                </a:xfrm>
                <a:prstGeom prst="rect">
                  <a:avLst/>
                </a:prstGeom>
              </p:spPr>
            </p:pic>
            <p:pic>
              <p:nvPicPr>
                <p:cNvPr id="157" name="Picture 156"/>
                <p:cNvPicPr>
                  <a:picLocks noChangeAspect="1"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372275" y="4289012"/>
                  <a:ext cx="122682" cy="122682"/>
                </a:xfrm>
                <a:prstGeom prst="rect">
                  <a:avLst/>
                </a:prstGeom>
              </p:spPr>
            </p:pic>
            <p:cxnSp>
              <p:nvCxnSpPr>
                <p:cNvPr id="160" name="Straight Connector 159"/>
                <p:cNvCxnSpPr>
                  <a:stCxn id="146" idx="6"/>
                  <a:endCxn id="158" idx="0"/>
                </p:cNvCxnSpPr>
                <p:nvPr/>
              </p:nvCxnSpPr>
              <p:spPr>
                <a:xfrm>
                  <a:off x="3339423" y="4208797"/>
                  <a:ext cx="94194" cy="80215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Connector 160"/>
                <p:cNvCxnSpPr>
                  <a:stCxn id="155" idx="3"/>
                  <a:endCxn id="146" idx="6"/>
                </p:cNvCxnSpPr>
                <p:nvPr/>
              </p:nvCxnSpPr>
              <p:spPr>
                <a:xfrm flipH="1">
                  <a:off x="3339423" y="4100235"/>
                  <a:ext cx="112160" cy="10856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Straight Connector 161"/>
                <p:cNvCxnSpPr>
                  <a:stCxn id="152" idx="2"/>
                  <a:endCxn id="146" idx="6"/>
                </p:cNvCxnSpPr>
                <p:nvPr/>
              </p:nvCxnSpPr>
              <p:spPr>
                <a:xfrm flipH="1" flipV="1">
                  <a:off x="3339423" y="4208797"/>
                  <a:ext cx="165777" cy="18874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Connector 162"/>
                <p:cNvCxnSpPr>
                  <a:stCxn id="152" idx="2"/>
                  <a:endCxn id="158" idx="0"/>
                </p:cNvCxnSpPr>
                <p:nvPr/>
              </p:nvCxnSpPr>
              <p:spPr>
                <a:xfrm flipH="1">
                  <a:off x="3433617" y="4227671"/>
                  <a:ext cx="71584" cy="61341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Straight Connector 164"/>
                <p:cNvCxnSpPr>
                  <a:stCxn id="155" idx="3"/>
                  <a:endCxn id="152" idx="2"/>
                </p:cNvCxnSpPr>
                <p:nvPr/>
              </p:nvCxnSpPr>
              <p:spPr>
                <a:xfrm>
                  <a:off x="3451583" y="4100235"/>
                  <a:ext cx="53617" cy="12743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pic>
              <p:nvPicPr>
                <p:cNvPr id="167" name="Picture 166"/>
                <p:cNvPicPr>
                  <a:picLocks noChangeAspect="1"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632233" y="3868117"/>
                  <a:ext cx="122682" cy="122682"/>
                </a:xfrm>
                <a:prstGeom prst="rect">
                  <a:avLst/>
                </a:prstGeom>
              </p:spPr>
            </p:pic>
            <p:pic>
              <p:nvPicPr>
                <p:cNvPr id="170" name="Picture 169"/>
                <p:cNvPicPr>
                  <a:picLocks noChangeAspect="1"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693574" y="3654840"/>
                  <a:ext cx="122682" cy="122682"/>
                </a:xfrm>
                <a:prstGeom prst="rect">
                  <a:avLst/>
                </a:prstGeom>
              </p:spPr>
            </p:pic>
            <p:pic>
              <p:nvPicPr>
                <p:cNvPr id="173" name="Picture 172"/>
                <p:cNvPicPr>
                  <a:picLocks noChangeAspect="1"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958471" y="3929459"/>
                  <a:ext cx="122682" cy="122682"/>
                </a:xfrm>
                <a:prstGeom prst="rect">
                  <a:avLst/>
                </a:prstGeom>
              </p:spPr>
            </p:pic>
            <p:pic>
              <p:nvPicPr>
                <p:cNvPr id="176" name="Picture 175"/>
                <p:cNvPicPr>
                  <a:picLocks noChangeAspect="1"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849109" y="3665537"/>
                  <a:ext cx="122682" cy="122682"/>
                </a:xfrm>
                <a:prstGeom prst="rect">
                  <a:avLst/>
                </a:prstGeom>
              </p:spPr>
            </p:pic>
            <p:pic>
              <p:nvPicPr>
                <p:cNvPr id="179" name="Picture 178"/>
                <p:cNvPicPr>
                  <a:picLocks noChangeAspect="1"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787768" y="4009674"/>
                  <a:ext cx="122682" cy="122682"/>
                </a:xfrm>
                <a:prstGeom prst="rect">
                  <a:avLst/>
                </a:prstGeom>
              </p:spPr>
            </p:pic>
            <p:cxnSp>
              <p:nvCxnSpPr>
                <p:cNvPr id="181" name="Straight Connector 180"/>
                <p:cNvCxnSpPr>
                  <a:stCxn id="170" idx="2"/>
                  <a:endCxn id="168" idx="6"/>
                </p:cNvCxnSpPr>
                <p:nvPr/>
              </p:nvCxnSpPr>
              <p:spPr>
                <a:xfrm>
                  <a:off x="2754916" y="3777522"/>
                  <a:ext cx="0" cy="15193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Connector 181"/>
                <p:cNvCxnSpPr>
                  <a:stCxn id="168" idx="6"/>
                </p:cNvCxnSpPr>
                <p:nvPr/>
              </p:nvCxnSpPr>
              <p:spPr>
                <a:xfrm>
                  <a:off x="2754916" y="3929459"/>
                  <a:ext cx="94194" cy="80215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/>
                <p:cNvCxnSpPr>
                  <a:stCxn id="177" idx="3"/>
                  <a:endCxn id="168" idx="6"/>
                </p:cNvCxnSpPr>
                <p:nvPr/>
              </p:nvCxnSpPr>
              <p:spPr>
                <a:xfrm flipH="1">
                  <a:off x="2754916" y="3770252"/>
                  <a:ext cx="112160" cy="15920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Straight Connector 183"/>
                <p:cNvCxnSpPr>
                  <a:stCxn id="174" idx="2"/>
                  <a:endCxn id="168" idx="6"/>
                </p:cNvCxnSpPr>
                <p:nvPr/>
              </p:nvCxnSpPr>
              <p:spPr>
                <a:xfrm flipH="1" flipV="1">
                  <a:off x="2754916" y="3929459"/>
                  <a:ext cx="203555" cy="61341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Straight Connector 184"/>
                <p:cNvCxnSpPr>
                  <a:stCxn id="174" idx="2"/>
                  <a:endCxn id="180" idx="0"/>
                </p:cNvCxnSpPr>
                <p:nvPr/>
              </p:nvCxnSpPr>
              <p:spPr>
                <a:xfrm flipH="1">
                  <a:off x="2849109" y="3990799"/>
                  <a:ext cx="109361" cy="18874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Straight Connector 185"/>
                <p:cNvCxnSpPr>
                  <a:stCxn id="174" idx="2"/>
                  <a:endCxn id="171" idx="4"/>
                </p:cNvCxnSpPr>
                <p:nvPr/>
              </p:nvCxnSpPr>
              <p:spPr>
                <a:xfrm flipH="1" flipV="1">
                  <a:off x="2754916" y="3777522"/>
                  <a:ext cx="203555" cy="213277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6"/>
                <p:cNvCxnSpPr>
                  <a:stCxn id="177" idx="3"/>
                  <a:endCxn id="174" idx="2"/>
                </p:cNvCxnSpPr>
                <p:nvPr/>
              </p:nvCxnSpPr>
              <p:spPr>
                <a:xfrm>
                  <a:off x="2867076" y="3770252"/>
                  <a:ext cx="91395" cy="220547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pic>
              <p:nvPicPr>
                <p:cNvPr id="189" name="Picture 188"/>
                <p:cNvPicPr>
                  <a:picLocks noChangeAspect="1"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945310" y="3770252"/>
                  <a:ext cx="122682" cy="122682"/>
                </a:xfrm>
                <a:prstGeom prst="rect">
                  <a:avLst/>
                </a:prstGeom>
              </p:spPr>
            </p:pic>
            <p:cxnSp>
              <p:nvCxnSpPr>
                <p:cNvPr id="192" name="Straight Connector 191"/>
                <p:cNvCxnSpPr>
                  <a:stCxn id="190" idx="2"/>
                  <a:endCxn id="174" idx="2"/>
                </p:cNvCxnSpPr>
                <p:nvPr/>
              </p:nvCxnSpPr>
              <p:spPr>
                <a:xfrm>
                  <a:off x="2945310" y="3831593"/>
                  <a:ext cx="13160" cy="15920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>
                  <a:stCxn id="190" idx="2"/>
                  <a:endCxn id="177" idx="3"/>
                </p:cNvCxnSpPr>
                <p:nvPr/>
              </p:nvCxnSpPr>
              <p:spPr>
                <a:xfrm flipH="1" flipV="1">
                  <a:off x="2867076" y="3770252"/>
                  <a:ext cx="78235" cy="61341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/>
                <p:cNvCxnSpPr>
                  <a:stCxn id="190" idx="2"/>
                  <a:endCxn id="180" idx="0"/>
                </p:cNvCxnSpPr>
                <p:nvPr/>
              </p:nvCxnSpPr>
              <p:spPr>
                <a:xfrm flipH="1">
                  <a:off x="2849109" y="3831593"/>
                  <a:ext cx="96202" cy="178081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Straight Connector 198"/>
                <p:cNvCxnSpPr>
                  <a:stCxn id="190" idx="2"/>
                  <a:endCxn id="168" idx="6"/>
                </p:cNvCxnSpPr>
                <p:nvPr/>
              </p:nvCxnSpPr>
              <p:spPr>
                <a:xfrm flipH="1">
                  <a:off x="2754916" y="3831593"/>
                  <a:ext cx="190396" cy="97865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Straight Connector 201"/>
                <p:cNvCxnSpPr>
                  <a:stCxn id="190" idx="2"/>
                  <a:endCxn id="171" idx="4"/>
                </p:cNvCxnSpPr>
                <p:nvPr/>
              </p:nvCxnSpPr>
              <p:spPr>
                <a:xfrm flipH="1" flipV="1">
                  <a:off x="2754916" y="3777522"/>
                  <a:ext cx="190396" cy="54071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pic>
              <p:nvPicPr>
                <p:cNvPr id="206" name="Picture 205"/>
                <p:cNvPicPr>
                  <a:picLocks noChangeAspect="1"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000587" y="4068318"/>
                  <a:ext cx="122682" cy="122682"/>
                </a:xfrm>
                <a:prstGeom prst="rect">
                  <a:avLst/>
                </a:prstGeom>
              </p:spPr>
            </p:pic>
            <p:pic>
              <p:nvPicPr>
                <p:cNvPr id="209" name="Picture 208"/>
                <p:cNvPicPr>
                  <a:picLocks noChangeAspect="1"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048000" y="4296918"/>
                  <a:ext cx="122682" cy="122682"/>
                </a:xfrm>
                <a:prstGeom prst="rect">
                  <a:avLst/>
                </a:prstGeom>
              </p:spPr>
            </p:pic>
            <p:pic>
              <p:nvPicPr>
                <p:cNvPr id="212" name="Picture 211"/>
                <p:cNvPicPr>
                  <a:picLocks noChangeAspect="1"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620518" y="4038600"/>
                  <a:ext cx="122682" cy="122682"/>
                </a:xfrm>
                <a:prstGeom prst="rect">
                  <a:avLst/>
                </a:prstGeom>
              </p:spPr>
            </p:pic>
            <p:cxnSp>
              <p:nvCxnSpPr>
                <p:cNvPr id="214" name="Straight Connector 213"/>
                <p:cNvCxnSpPr>
                  <a:stCxn id="109" idx="7"/>
                  <a:endCxn id="213" idx="2"/>
                </p:cNvCxnSpPr>
                <p:nvPr/>
              </p:nvCxnSpPr>
              <p:spPr>
                <a:xfrm>
                  <a:off x="2299657" y="4036250"/>
                  <a:ext cx="320861" cy="63691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Straight Connector 216"/>
                <p:cNvCxnSpPr>
                  <a:stCxn id="213" idx="0"/>
                  <a:endCxn id="168" idx="4"/>
                </p:cNvCxnSpPr>
                <p:nvPr/>
              </p:nvCxnSpPr>
              <p:spPr>
                <a:xfrm flipV="1">
                  <a:off x="2681859" y="3990799"/>
                  <a:ext cx="11715" cy="47801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Straight Connector 219"/>
                <p:cNvCxnSpPr>
                  <a:stCxn id="213" idx="2"/>
                  <a:endCxn id="115" idx="6"/>
                </p:cNvCxnSpPr>
                <p:nvPr/>
              </p:nvCxnSpPr>
              <p:spPr>
                <a:xfrm flipH="1">
                  <a:off x="2473158" y="4099941"/>
                  <a:ext cx="147360" cy="4102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Straight Connector 222"/>
                <p:cNvCxnSpPr>
                  <a:stCxn id="209" idx="1"/>
                  <a:endCxn id="111" idx="3"/>
                </p:cNvCxnSpPr>
                <p:nvPr/>
              </p:nvCxnSpPr>
              <p:spPr>
                <a:xfrm flipH="1" flipV="1">
                  <a:off x="2544741" y="4311777"/>
                  <a:ext cx="503259" cy="4648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/>
                <p:cNvCxnSpPr>
                  <a:stCxn id="145" idx="1"/>
                  <a:endCxn id="209" idx="3"/>
                </p:cNvCxnSpPr>
                <p:nvPr/>
              </p:nvCxnSpPr>
              <p:spPr>
                <a:xfrm flipH="1">
                  <a:off x="3170682" y="4208797"/>
                  <a:ext cx="46058" cy="14946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Straight Connector 228"/>
                <p:cNvCxnSpPr>
                  <a:stCxn id="209" idx="1"/>
                  <a:endCxn id="213" idx="4"/>
                </p:cNvCxnSpPr>
                <p:nvPr/>
              </p:nvCxnSpPr>
              <p:spPr>
                <a:xfrm flipH="1" flipV="1">
                  <a:off x="2681859" y="4161282"/>
                  <a:ext cx="366141" cy="196977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2" name="Straight Connector 231"/>
                <p:cNvCxnSpPr>
                  <a:stCxn id="174" idx="4"/>
                  <a:endCxn id="207" idx="0"/>
                </p:cNvCxnSpPr>
                <p:nvPr/>
              </p:nvCxnSpPr>
              <p:spPr>
                <a:xfrm>
                  <a:off x="3019812" y="4052141"/>
                  <a:ext cx="42116" cy="16177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5" name="Straight Connector 234"/>
                <p:cNvCxnSpPr>
                  <a:stCxn id="210" idx="2"/>
                  <a:endCxn id="207" idx="4"/>
                </p:cNvCxnSpPr>
                <p:nvPr/>
              </p:nvCxnSpPr>
              <p:spPr>
                <a:xfrm flipV="1">
                  <a:off x="3048000" y="4191000"/>
                  <a:ext cx="13928" cy="16725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51" name="TextBox 250"/>
              <p:cNvSpPr txBox="1"/>
              <p:nvPr/>
            </p:nvSpPr>
            <p:spPr>
              <a:xfrm>
                <a:off x="2352626" y="3556872"/>
                <a:ext cx="245942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1600" b="1">
                    <a:solidFill>
                      <a:schemeClr val="accent4"/>
                    </a:solidFill>
                    <a:latin typeface="Gill Sans Light"/>
                    <a:cs typeface="Gill Sans Light"/>
                  </a:defRPr>
                </a:lvl1pPr>
              </a:lstStyle>
              <a:p>
                <a:r>
                  <a:rPr lang="en-US" sz="1400" dirty="0"/>
                  <a:t>Community Detection</a:t>
                </a:r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613704" y="3429001"/>
              <a:ext cx="1672296" cy="1109960"/>
              <a:chOff x="188079" y="2161262"/>
              <a:chExt cx="2073772" cy="1376433"/>
            </a:xfrm>
          </p:grpSpPr>
          <p:sp>
            <p:nvSpPr>
              <p:cNvPr id="488" name="TextBox 487"/>
              <p:cNvSpPr txBox="1"/>
              <p:nvPr/>
            </p:nvSpPr>
            <p:spPr>
              <a:xfrm>
                <a:off x="247166" y="2161262"/>
                <a:ext cx="1955597" cy="381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1600" b="1">
                    <a:solidFill>
                      <a:schemeClr val="accent4"/>
                    </a:solidFill>
                    <a:latin typeface="Gill Sans Light"/>
                    <a:cs typeface="Gill Sans Light"/>
                  </a:defRPr>
                </a:lvl1pPr>
              </a:lstStyle>
              <a:p>
                <a:r>
                  <a:rPr lang="en-US" sz="1400" dirty="0" err="1"/>
                  <a:t>Deduplication</a:t>
                </a:r>
                <a:endParaRPr lang="en-US" sz="1400" dirty="0"/>
              </a:p>
            </p:txBody>
          </p:sp>
          <p:grpSp>
            <p:nvGrpSpPr>
              <p:cNvPr id="2" name="Group 1"/>
              <p:cNvGrpSpPr/>
              <p:nvPr/>
            </p:nvGrpSpPr>
            <p:grpSpPr>
              <a:xfrm>
                <a:off x="188079" y="2590548"/>
                <a:ext cx="2073772" cy="947147"/>
                <a:chOff x="1421932" y="2447544"/>
                <a:chExt cx="6490611" cy="2964436"/>
              </a:xfrm>
            </p:grpSpPr>
            <p:sp>
              <p:nvSpPr>
                <p:cNvPr id="344" name="Freeform 343"/>
                <p:cNvSpPr/>
                <p:nvPr/>
              </p:nvSpPr>
              <p:spPr>
                <a:xfrm>
                  <a:off x="5649949" y="4118257"/>
                  <a:ext cx="2262594" cy="979926"/>
                </a:xfrm>
                <a:custGeom>
                  <a:avLst/>
                  <a:gdLst>
                    <a:gd name="connsiteX0" fmla="*/ 1062908 w 2262594"/>
                    <a:gd name="connsiteY0" fmla="*/ 979888 h 979926"/>
                    <a:gd name="connsiteX1" fmla="*/ 28765 w 2262594"/>
                    <a:gd name="connsiteY1" fmla="*/ 127174 h 979926"/>
                    <a:gd name="connsiteX2" fmla="*/ 2242194 w 2262594"/>
                    <a:gd name="connsiteY2" fmla="*/ 90888 h 979926"/>
                    <a:gd name="connsiteX3" fmla="*/ 1062908 w 2262594"/>
                    <a:gd name="connsiteY3" fmla="*/ 979888 h 9799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262594" h="979926">
                      <a:moveTo>
                        <a:pt x="1062908" y="979888"/>
                      </a:moveTo>
                      <a:cubicBezTo>
                        <a:pt x="694003" y="985936"/>
                        <a:pt x="-167783" y="275341"/>
                        <a:pt x="28765" y="127174"/>
                      </a:cubicBezTo>
                      <a:cubicBezTo>
                        <a:pt x="225313" y="-20993"/>
                        <a:pt x="2068325" y="-48207"/>
                        <a:pt x="2242194" y="90888"/>
                      </a:cubicBezTo>
                      <a:cubicBezTo>
                        <a:pt x="2416063" y="229983"/>
                        <a:pt x="1431813" y="973840"/>
                        <a:pt x="1062908" y="979888"/>
                      </a:cubicBezTo>
                      <a:close/>
                    </a:path>
                  </a:pathLst>
                </a:cu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345" name="Freeform 344"/>
                <p:cNvSpPr/>
                <p:nvPr/>
              </p:nvSpPr>
              <p:spPr>
                <a:xfrm>
                  <a:off x="5722711" y="2447544"/>
                  <a:ext cx="2089496" cy="1437050"/>
                </a:xfrm>
                <a:custGeom>
                  <a:avLst/>
                  <a:gdLst>
                    <a:gd name="connsiteX0" fmla="*/ 1360 w 2089496"/>
                    <a:gd name="connsiteY0" fmla="*/ 618599 h 1437050"/>
                    <a:gd name="connsiteX1" fmla="*/ 1226003 w 2089496"/>
                    <a:gd name="connsiteY1" fmla="*/ 1742 h 1437050"/>
                    <a:gd name="connsiteX2" fmla="*/ 2087789 w 2089496"/>
                    <a:gd name="connsiteY2" fmla="*/ 809099 h 1437050"/>
                    <a:gd name="connsiteX3" fmla="*/ 1008289 w 2089496"/>
                    <a:gd name="connsiteY3" fmla="*/ 1435027 h 1437050"/>
                    <a:gd name="connsiteX4" fmla="*/ 1360 w 2089496"/>
                    <a:gd name="connsiteY4" fmla="*/ 618599 h 1437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89496" h="1437050">
                      <a:moveTo>
                        <a:pt x="1360" y="618599"/>
                      </a:moveTo>
                      <a:cubicBezTo>
                        <a:pt x="37646" y="379718"/>
                        <a:pt x="878265" y="-30008"/>
                        <a:pt x="1226003" y="1742"/>
                      </a:cubicBezTo>
                      <a:cubicBezTo>
                        <a:pt x="1573741" y="33492"/>
                        <a:pt x="2124075" y="570218"/>
                        <a:pt x="2087789" y="809099"/>
                      </a:cubicBezTo>
                      <a:cubicBezTo>
                        <a:pt x="2051503" y="1047980"/>
                        <a:pt x="1353003" y="1469801"/>
                        <a:pt x="1008289" y="1435027"/>
                      </a:cubicBezTo>
                      <a:cubicBezTo>
                        <a:pt x="663575" y="1400253"/>
                        <a:pt x="-34926" y="857480"/>
                        <a:pt x="1360" y="618599"/>
                      </a:cubicBezTo>
                      <a:close/>
                    </a:path>
                  </a:pathLst>
                </a:cu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347" name="Freeform 346"/>
                <p:cNvSpPr/>
                <p:nvPr/>
              </p:nvSpPr>
              <p:spPr>
                <a:xfrm>
                  <a:off x="3825003" y="3629836"/>
                  <a:ext cx="1535820" cy="1302452"/>
                </a:xfrm>
                <a:custGeom>
                  <a:avLst/>
                  <a:gdLst>
                    <a:gd name="connsiteX0" fmla="*/ 3140 w 1535820"/>
                    <a:gd name="connsiteY0" fmla="*/ 506735 h 1302452"/>
                    <a:gd name="connsiteX1" fmla="*/ 1481783 w 1535820"/>
                    <a:gd name="connsiteY1" fmla="*/ 25950 h 1302452"/>
                    <a:gd name="connsiteX2" fmla="*/ 1100783 w 1535820"/>
                    <a:gd name="connsiteY2" fmla="*/ 1295950 h 1302452"/>
                    <a:gd name="connsiteX3" fmla="*/ 3140 w 1535820"/>
                    <a:gd name="connsiteY3" fmla="*/ 506735 h 13024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35820" h="1302452">
                      <a:moveTo>
                        <a:pt x="3140" y="506735"/>
                      </a:moveTo>
                      <a:cubicBezTo>
                        <a:pt x="66640" y="295068"/>
                        <a:pt x="1298843" y="-105586"/>
                        <a:pt x="1481783" y="25950"/>
                      </a:cubicBezTo>
                      <a:cubicBezTo>
                        <a:pt x="1664723" y="157486"/>
                        <a:pt x="1344200" y="1217331"/>
                        <a:pt x="1100783" y="1295950"/>
                      </a:cubicBezTo>
                      <a:cubicBezTo>
                        <a:pt x="857366" y="1374569"/>
                        <a:pt x="-60360" y="718402"/>
                        <a:pt x="3140" y="506735"/>
                      </a:cubicBezTo>
                      <a:close/>
                    </a:path>
                  </a:pathLst>
                </a:cu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348" name="Freeform 347"/>
                <p:cNvSpPr/>
                <p:nvPr/>
              </p:nvSpPr>
              <p:spPr>
                <a:xfrm>
                  <a:off x="1676157" y="2570364"/>
                  <a:ext cx="1818197" cy="1466814"/>
                </a:xfrm>
                <a:custGeom>
                  <a:avLst/>
                  <a:gdLst>
                    <a:gd name="connsiteX0" fmla="*/ 2057 w 1818197"/>
                    <a:gd name="connsiteY0" fmla="*/ 622779 h 1466814"/>
                    <a:gd name="connsiteX1" fmla="*/ 1734700 w 1818197"/>
                    <a:gd name="connsiteY1" fmla="*/ 24065 h 1466814"/>
                    <a:gd name="connsiteX2" fmla="*/ 1389986 w 1818197"/>
                    <a:gd name="connsiteY2" fmla="*/ 1457350 h 1466814"/>
                    <a:gd name="connsiteX3" fmla="*/ 2057 w 1818197"/>
                    <a:gd name="connsiteY3" fmla="*/ 622779 h 14668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18197" h="1466814">
                      <a:moveTo>
                        <a:pt x="2057" y="622779"/>
                      </a:moveTo>
                      <a:cubicBezTo>
                        <a:pt x="59509" y="383898"/>
                        <a:pt x="1503378" y="-115030"/>
                        <a:pt x="1734700" y="24065"/>
                      </a:cubicBezTo>
                      <a:cubicBezTo>
                        <a:pt x="1966022" y="163160"/>
                        <a:pt x="1672712" y="1359076"/>
                        <a:pt x="1389986" y="1457350"/>
                      </a:cubicBezTo>
                      <a:cubicBezTo>
                        <a:pt x="1107260" y="1555624"/>
                        <a:pt x="-55395" y="861660"/>
                        <a:pt x="2057" y="622779"/>
                      </a:cubicBezTo>
                      <a:close/>
                    </a:path>
                  </a:pathLst>
                </a:cu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349" name="Freeform 348"/>
                <p:cNvSpPr/>
                <p:nvPr/>
              </p:nvSpPr>
              <p:spPr>
                <a:xfrm>
                  <a:off x="1421932" y="4261761"/>
                  <a:ext cx="1936313" cy="1150219"/>
                </a:xfrm>
                <a:custGeom>
                  <a:avLst/>
                  <a:gdLst>
                    <a:gd name="connsiteX0" fmla="*/ 22566 w 2139503"/>
                    <a:gd name="connsiteY0" fmla="*/ 1034706 h 1270919"/>
                    <a:gd name="connsiteX1" fmla="*/ 1074851 w 2139503"/>
                    <a:gd name="connsiteY1" fmla="*/ 563 h 1270919"/>
                    <a:gd name="connsiteX2" fmla="*/ 2118066 w 2139503"/>
                    <a:gd name="connsiteY2" fmla="*/ 1188920 h 1270919"/>
                    <a:gd name="connsiteX3" fmla="*/ 22566 w 2139503"/>
                    <a:gd name="connsiteY3" fmla="*/ 1034706 h 12709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139503" h="1270919">
                      <a:moveTo>
                        <a:pt x="22566" y="1034706"/>
                      </a:moveTo>
                      <a:cubicBezTo>
                        <a:pt x="-151303" y="836647"/>
                        <a:pt x="725601" y="-25139"/>
                        <a:pt x="1074851" y="563"/>
                      </a:cubicBezTo>
                      <a:cubicBezTo>
                        <a:pt x="1424101" y="26265"/>
                        <a:pt x="2285887" y="1013539"/>
                        <a:pt x="2118066" y="1188920"/>
                      </a:cubicBezTo>
                      <a:cubicBezTo>
                        <a:pt x="1950245" y="1364301"/>
                        <a:pt x="196435" y="1232765"/>
                        <a:pt x="22566" y="1034706"/>
                      </a:cubicBezTo>
                      <a:close/>
                    </a:path>
                  </a:pathLst>
                </a:cu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351" name="Oval 350"/>
                <p:cNvSpPr/>
                <p:nvPr/>
              </p:nvSpPr>
              <p:spPr>
                <a:xfrm>
                  <a:off x="2226127" y="4377872"/>
                  <a:ext cx="235858" cy="235858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352" name="Oval 351"/>
                <p:cNvSpPr/>
                <p:nvPr/>
              </p:nvSpPr>
              <p:spPr>
                <a:xfrm>
                  <a:off x="2950027" y="5072744"/>
                  <a:ext cx="235858" cy="235858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353" name="Oval 352"/>
                <p:cNvSpPr/>
                <p:nvPr/>
              </p:nvSpPr>
              <p:spPr>
                <a:xfrm>
                  <a:off x="1578427" y="4960256"/>
                  <a:ext cx="235858" cy="23585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393" name="Oval 392"/>
                <p:cNvSpPr/>
                <p:nvPr/>
              </p:nvSpPr>
              <p:spPr>
                <a:xfrm>
                  <a:off x="1814285" y="3109687"/>
                  <a:ext cx="235858" cy="235858"/>
                </a:xfrm>
                <a:prstGeom prst="ellipse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394" name="Oval 393"/>
                <p:cNvSpPr/>
                <p:nvPr/>
              </p:nvSpPr>
              <p:spPr>
                <a:xfrm>
                  <a:off x="3122387" y="2690586"/>
                  <a:ext cx="235858" cy="235858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407" name="Oval 406"/>
                <p:cNvSpPr/>
                <p:nvPr/>
              </p:nvSpPr>
              <p:spPr>
                <a:xfrm>
                  <a:off x="2872014" y="3686629"/>
                  <a:ext cx="235858" cy="235858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408" name="Oval 407"/>
                <p:cNvSpPr/>
                <p:nvPr/>
              </p:nvSpPr>
              <p:spPr>
                <a:xfrm>
                  <a:off x="3976916" y="4025903"/>
                  <a:ext cx="235858" cy="235858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409" name="Oval 408"/>
                <p:cNvSpPr/>
                <p:nvPr/>
              </p:nvSpPr>
              <p:spPr>
                <a:xfrm>
                  <a:off x="5054602" y="3717473"/>
                  <a:ext cx="235858" cy="235858"/>
                </a:xfrm>
                <a:prstGeom prst="ellips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410" name="Oval 409"/>
                <p:cNvSpPr/>
                <p:nvPr/>
              </p:nvSpPr>
              <p:spPr>
                <a:xfrm>
                  <a:off x="4728030" y="4590147"/>
                  <a:ext cx="235858" cy="235858"/>
                </a:xfrm>
                <a:prstGeom prst="ellips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411" name="Oval 410"/>
                <p:cNvSpPr/>
                <p:nvPr/>
              </p:nvSpPr>
              <p:spPr>
                <a:xfrm>
                  <a:off x="5898245" y="2975429"/>
                  <a:ext cx="235858" cy="235858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412" name="Oval 411"/>
                <p:cNvSpPr/>
                <p:nvPr/>
              </p:nvSpPr>
              <p:spPr>
                <a:xfrm>
                  <a:off x="6767288" y="2572657"/>
                  <a:ext cx="235858" cy="235858"/>
                </a:xfrm>
                <a:prstGeom prst="ellipse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413" name="Oval 412"/>
                <p:cNvSpPr/>
                <p:nvPr/>
              </p:nvSpPr>
              <p:spPr>
                <a:xfrm>
                  <a:off x="6649359" y="3539673"/>
                  <a:ext cx="235858" cy="235858"/>
                </a:xfrm>
                <a:prstGeom prst="ellipse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414" name="Oval 413"/>
                <p:cNvSpPr/>
                <p:nvPr/>
              </p:nvSpPr>
              <p:spPr>
                <a:xfrm>
                  <a:off x="7463973" y="3116945"/>
                  <a:ext cx="235858" cy="235858"/>
                </a:xfrm>
                <a:prstGeom prst="ellipse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415" name="Oval 414"/>
                <p:cNvSpPr/>
                <p:nvPr/>
              </p:nvSpPr>
              <p:spPr>
                <a:xfrm>
                  <a:off x="6106423" y="4236357"/>
                  <a:ext cx="235858" cy="235858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416" name="Oval 415"/>
                <p:cNvSpPr/>
                <p:nvPr/>
              </p:nvSpPr>
              <p:spPr>
                <a:xfrm>
                  <a:off x="7496634" y="4261757"/>
                  <a:ext cx="235858" cy="235858"/>
                </a:xfrm>
                <a:prstGeom prst="ellipse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417" name="Oval 416"/>
                <p:cNvSpPr/>
                <p:nvPr/>
              </p:nvSpPr>
              <p:spPr>
                <a:xfrm>
                  <a:off x="6598562" y="4800601"/>
                  <a:ext cx="235858" cy="235858"/>
                </a:xfrm>
                <a:prstGeom prst="ellipse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cxnSp>
              <p:nvCxnSpPr>
                <p:cNvPr id="418" name="Straight Connector 417"/>
                <p:cNvCxnSpPr>
                  <a:stCxn id="353" idx="7"/>
                  <a:endCxn id="351" idx="3"/>
                </p:cNvCxnSpPr>
                <p:nvPr/>
              </p:nvCxnSpPr>
              <p:spPr>
                <a:xfrm flipV="1">
                  <a:off x="1779744" y="4579189"/>
                  <a:ext cx="480924" cy="415608"/>
                </a:xfrm>
                <a:prstGeom prst="line">
                  <a:avLst/>
                </a:prstGeom>
                <a:ln w="38100" cmpd="sng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9" name="Straight Connector 418"/>
                <p:cNvCxnSpPr>
                  <a:stCxn id="353" idx="6"/>
                  <a:endCxn id="352" idx="2"/>
                </p:cNvCxnSpPr>
                <p:nvPr/>
              </p:nvCxnSpPr>
              <p:spPr>
                <a:xfrm>
                  <a:off x="1814285" y="5078185"/>
                  <a:ext cx="1135742" cy="112488"/>
                </a:xfrm>
                <a:prstGeom prst="line">
                  <a:avLst/>
                </a:prstGeom>
                <a:ln w="38100" cmpd="sng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0" name="Straight Connector 419"/>
                <p:cNvCxnSpPr>
                  <a:stCxn id="352" idx="1"/>
                  <a:endCxn id="351" idx="5"/>
                </p:cNvCxnSpPr>
                <p:nvPr/>
              </p:nvCxnSpPr>
              <p:spPr>
                <a:xfrm flipH="1" flipV="1">
                  <a:off x="2427444" y="4579189"/>
                  <a:ext cx="557124" cy="528096"/>
                </a:xfrm>
                <a:prstGeom prst="line">
                  <a:avLst/>
                </a:prstGeom>
                <a:ln w="12700" cmpd="sng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21" name="Straight Connector 420"/>
                <p:cNvCxnSpPr>
                  <a:stCxn id="407" idx="2"/>
                  <a:endCxn id="393" idx="5"/>
                </p:cNvCxnSpPr>
                <p:nvPr/>
              </p:nvCxnSpPr>
              <p:spPr>
                <a:xfrm flipH="1" flipV="1">
                  <a:off x="2015602" y="3311004"/>
                  <a:ext cx="856412" cy="493554"/>
                </a:xfrm>
                <a:prstGeom prst="line">
                  <a:avLst/>
                </a:prstGeom>
                <a:ln w="38100" cmpd="sng"/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22" name="Straight Connector 421"/>
                <p:cNvCxnSpPr>
                  <a:stCxn id="394" idx="2"/>
                  <a:endCxn id="393" idx="7"/>
                </p:cNvCxnSpPr>
                <p:nvPr/>
              </p:nvCxnSpPr>
              <p:spPr>
                <a:xfrm flipH="1">
                  <a:off x="2015602" y="2808515"/>
                  <a:ext cx="1106785" cy="335713"/>
                </a:xfrm>
                <a:prstGeom prst="line">
                  <a:avLst/>
                </a:prstGeom>
                <a:ln w="38100" cmpd="sng"/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23" name="Straight Connector 422"/>
                <p:cNvCxnSpPr>
                  <a:stCxn id="394" idx="4"/>
                  <a:endCxn id="407" idx="7"/>
                </p:cNvCxnSpPr>
                <p:nvPr/>
              </p:nvCxnSpPr>
              <p:spPr>
                <a:xfrm flipH="1">
                  <a:off x="3073331" y="2926444"/>
                  <a:ext cx="166985" cy="794726"/>
                </a:xfrm>
                <a:prstGeom prst="line">
                  <a:avLst/>
                </a:prstGeom>
                <a:ln w="12700" cmpd="sng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24" name="Straight Connector 423"/>
                <p:cNvCxnSpPr>
                  <a:stCxn id="408" idx="3"/>
                  <a:endCxn id="352" idx="7"/>
                </p:cNvCxnSpPr>
                <p:nvPr/>
              </p:nvCxnSpPr>
              <p:spPr>
                <a:xfrm flipH="1">
                  <a:off x="3151344" y="4227220"/>
                  <a:ext cx="860113" cy="880065"/>
                </a:xfrm>
                <a:prstGeom prst="line">
                  <a:avLst/>
                </a:prstGeom>
                <a:ln w="12700" cmpd="sng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25" name="Straight Connector 424"/>
                <p:cNvCxnSpPr>
                  <a:stCxn id="408" idx="2"/>
                  <a:endCxn id="407" idx="5"/>
                </p:cNvCxnSpPr>
                <p:nvPr/>
              </p:nvCxnSpPr>
              <p:spPr>
                <a:xfrm flipH="1" flipV="1">
                  <a:off x="3073331" y="3887946"/>
                  <a:ext cx="903585" cy="255886"/>
                </a:xfrm>
                <a:prstGeom prst="line">
                  <a:avLst/>
                </a:prstGeom>
                <a:ln w="12700" cmpd="sng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26" name="Straight Connector 425"/>
                <p:cNvCxnSpPr>
                  <a:stCxn id="408" idx="6"/>
                  <a:endCxn id="409" idx="2"/>
                </p:cNvCxnSpPr>
                <p:nvPr/>
              </p:nvCxnSpPr>
              <p:spPr>
                <a:xfrm flipV="1">
                  <a:off x="4212774" y="3835402"/>
                  <a:ext cx="841828" cy="308430"/>
                </a:xfrm>
                <a:prstGeom prst="line">
                  <a:avLst/>
                </a:prstGeom>
                <a:ln w="38100" cmpd="sng">
                  <a:solidFill>
                    <a:srgbClr val="F79646"/>
                  </a:solidFill>
                </a:ln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427" name="Straight Connector 426"/>
                <p:cNvCxnSpPr>
                  <a:stCxn id="408" idx="5"/>
                  <a:endCxn id="410" idx="1"/>
                </p:cNvCxnSpPr>
                <p:nvPr/>
              </p:nvCxnSpPr>
              <p:spPr>
                <a:xfrm>
                  <a:off x="4178233" y="4227220"/>
                  <a:ext cx="584338" cy="397468"/>
                </a:xfrm>
                <a:prstGeom prst="line">
                  <a:avLst/>
                </a:prstGeom>
                <a:ln w="38100" cmpd="sng">
                  <a:solidFill>
                    <a:srgbClr val="F79646"/>
                  </a:solidFill>
                </a:ln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428" name="Straight Connector 427"/>
                <p:cNvCxnSpPr>
                  <a:stCxn id="411" idx="7"/>
                  <a:endCxn id="412" idx="2"/>
                </p:cNvCxnSpPr>
                <p:nvPr/>
              </p:nvCxnSpPr>
              <p:spPr>
                <a:xfrm flipV="1">
                  <a:off x="6099562" y="2690586"/>
                  <a:ext cx="667726" cy="319384"/>
                </a:xfrm>
                <a:prstGeom prst="line">
                  <a:avLst/>
                </a:prstGeom>
                <a:ln w="38100" cmpd="sng"/>
              </p:spPr>
              <p:style>
                <a:lnRef idx="2">
                  <a:schemeClr val="accent4"/>
                </a:lnRef>
                <a:fillRef idx="0">
                  <a:schemeClr val="accent4"/>
                </a:fillRef>
                <a:effectRef idx="1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429" name="Straight Connector 428"/>
                <p:cNvCxnSpPr>
                  <a:stCxn id="411" idx="6"/>
                  <a:endCxn id="414" idx="2"/>
                </p:cNvCxnSpPr>
                <p:nvPr/>
              </p:nvCxnSpPr>
              <p:spPr>
                <a:xfrm>
                  <a:off x="6134103" y="3093358"/>
                  <a:ext cx="1329870" cy="141516"/>
                </a:xfrm>
                <a:prstGeom prst="line">
                  <a:avLst/>
                </a:prstGeom>
                <a:ln w="38100" cmpd="sng"/>
              </p:spPr>
              <p:style>
                <a:lnRef idx="2">
                  <a:schemeClr val="accent4"/>
                </a:lnRef>
                <a:fillRef idx="0">
                  <a:schemeClr val="accent4"/>
                </a:fillRef>
                <a:effectRef idx="1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430" name="Straight Connector 429"/>
                <p:cNvCxnSpPr>
                  <a:stCxn id="411" idx="5"/>
                  <a:endCxn id="413" idx="1"/>
                </p:cNvCxnSpPr>
                <p:nvPr/>
              </p:nvCxnSpPr>
              <p:spPr>
                <a:xfrm>
                  <a:off x="6099562" y="3176746"/>
                  <a:ext cx="584338" cy="397468"/>
                </a:xfrm>
                <a:prstGeom prst="line">
                  <a:avLst/>
                </a:prstGeom>
                <a:ln w="38100" cmpd="sng"/>
              </p:spPr>
              <p:style>
                <a:lnRef idx="2">
                  <a:schemeClr val="accent4"/>
                </a:lnRef>
                <a:fillRef idx="0">
                  <a:schemeClr val="accent4"/>
                </a:fillRef>
                <a:effectRef idx="1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431" name="Straight Connector 430"/>
                <p:cNvCxnSpPr>
                  <a:stCxn id="413" idx="0"/>
                  <a:endCxn id="412" idx="4"/>
                </p:cNvCxnSpPr>
                <p:nvPr/>
              </p:nvCxnSpPr>
              <p:spPr>
                <a:xfrm flipV="1">
                  <a:off x="6767288" y="2808515"/>
                  <a:ext cx="117929" cy="731158"/>
                </a:xfrm>
                <a:prstGeom prst="line">
                  <a:avLst/>
                </a:prstGeom>
                <a:ln w="12700" cmpd="sng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32" name="Straight Connector 431"/>
                <p:cNvCxnSpPr>
                  <a:stCxn id="412" idx="5"/>
                  <a:endCxn id="414" idx="1"/>
                </p:cNvCxnSpPr>
                <p:nvPr/>
              </p:nvCxnSpPr>
              <p:spPr>
                <a:xfrm>
                  <a:off x="6968605" y="2773974"/>
                  <a:ext cx="529909" cy="377512"/>
                </a:xfrm>
                <a:prstGeom prst="line">
                  <a:avLst/>
                </a:prstGeom>
                <a:ln w="12700" cmpd="sng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33" name="Straight Connector 432"/>
                <p:cNvCxnSpPr>
                  <a:stCxn id="413" idx="6"/>
                  <a:endCxn id="414" idx="3"/>
                </p:cNvCxnSpPr>
                <p:nvPr/>
              </p:nvCxnSpPr>
              <p:spPr>
                <a:xfrm flipV="1">
                  <a:off x="6885217" y="3318262"/>
                  <a:ext cx="613297" cy="339340"/>
                </a:xfrm>
                <a:prstGeom prst="line">
                  <a:avLst/>
                </a:prstGeom>
                <a:ln w="12700" cmpd="sng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34" name="Straight Connector 433"/>
                <p:cNvCxnSpPr>
                  <a:stCxn id="415" idx="7"/>
                  <a:endCxn id="413" idx="3"/>
                </p:cNvCxnSpPr>
                <p:nvPr/>
              </p:nvCxnSpPr>
              <p:spPr>
                <a:xfrm flipV="1">
                  <a:off x="6307740" y="3740990"/>
                  <a:ext cx="376160" cy="529908"/>
                </a:xfrm>
                <a:prstGeom prst="line">
                  <a:avLst/>
                </a:prstGeom>
                <a:ln w="12700" cmpd="sng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35" name="Straight Connector 434"/>
                <p:cNvCxnSpPr>
                  <a:stCxn id="415" idx="6"/>
                  <a:endCxn id="416" idx="2"/>
                </p:cNvCxnSpPr>
                <p:nvPr/>
              </p:nvCxnSpPr>
              <p:spPr>
                <a:xfrm>
                  <a:off x="6342281" y="4354286"/>
                  <a:ext cx="1154353" cy="25400"/>
                </a:xfrm>
                <a:prstGeom prst="line">
                  <a:avLst/>
                </a:prstGeom>
                <a:ln w="38100" cmpd="sng"/>
              </p:spPr>
              <p:style>
                <a:lnRef idx="2">
                  <a:schemeClr val="accent5"/>
                </a:lnRef>
                <a:fillRef idx="0">
                  <a:schemeClr val="accent5"/>
                </a:fillRef>
                <a:effectRef idx="1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436" name="Straight Connector 435"/>
                <p:cNvCxnSpPr>
                  <a:stCxn id="415" idx="5"/>
                  <a:endCxn id="417" idx="1"/>
                </p:cNvCxnSpPr>
                <p:nvPr/>
              </p:nvCxnSpPr>
              <p:spPr>
                <a:xfrm>
                  <a:off x="6307740" y="4437674"/>
                  <a:ext cx="325363" cy="397468"/>
                </a:xfrm>
                <a:prstGeom prst="line">
                  <a:avLst/>
                </a:prstGeom>
                <a:ln w="38100" cmpd="sng"/>
              </p:spPr>
              <p:style>
                <a:lnRef idx="2">
                  <a:schemeClr val="accent5"/>
                </a:lnRef>
                <a:fillRef idx="0">
                  <a:schemeClr val="accent5"/>
                </a:fillRef>
                <a:effectRef idx="1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437" name="Straight Connector 436"/>
                <p:cNvCxnSpPr>
                  <a:stCxn id="413" idx="5"/>
                  <a:endCxn id="416" idx="1"/>
                </p:cNvCxnSpPr>
                <p:nvPr/>
              </p:nvCxnSpPr>
              <p:spPr>
                <a:xfrm>
                  <a:off x="6850676" y="3740990"/>
                  <a:ext cx="680499" cy="555308"/>
                </a:xfrm>
                <a:prstGeom prst="line">
                  <a:avLst/>
                </a:prstGeom>
                <a:ln w="12700" cmpd="sng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36" name="Rounded Rectangle 535"/>
            <p:cNvSpPr/>
            <p:nvPr/>
          </p:nvSpPr>
          <p:spPr>
            <a:xfrm>
              <a:off x="1" y="3077940"/>
              <a:ext cx="5029200" cy="1875060"/>
            </a:xfrm>
            <a:prstGeom prst="roundRect">
              <a:avLst>
                <a:gd name="adj" fmla="val 6124"/>
              </a:avLst>
            </a:prstGeom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b" anchorCtr="0"/>
            <a:lstStyle/>
            <a:p>
              <a:r>
                <a:rPr lang="en-US" dirty="0" smtClean="0"/>
                <a:t>NIPS 2015</a:t>
              </a:r>
              <a:endParaRPr lang="en-US" dirty="0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31171" y="4991923"/>
            <a:ext cx="4953002" cy="1875060"/>
            <a:chOff x="1" y="4991923"/>
            <a:chExt cx="5029200" cy="1875060"/>
          </a:xfrm>
        </p:grpSpPr>
        <p:grpSp>
          <p:nvGrpSpPr>
            <p:cNvPr id="67" name="Group 66"/>
            <p:cNvGrpSpPr/>
            <p:nvPr/>
          </p:nvGrpSpPr>
          <p:grpSpPr>
            <a:xfrm>
              <a:off x="457217" y="5029200"/>
              <a:ext cx="4177200" cy="1485583"/>
              <a:chOff x="386874" y="5168030"/>
              <a:chExt cx="4689659" cy="1667835"/>
            </a:xfrm>
          </p:grpSpPr>
          <p:sp>
            <p:nvSpPr>
              <p:cNvPr id="537" name="TextBox 536"/>
              <p:cNvSpPr txBox="1"/>
              <p:nvPr/>
            </p:nvSpPr>
            <p:spPr>
              <a:xfrm>
                <a:off x="386874" y="5168030"/>
                <a:ext cx="4689659" cy="4491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 smtClean="0">
                    <a:solidFill>
                      <a:srgbClr val="C0504D">
                        <a:lumMod val="50000"/>
                      </a:srgbClr>
                    </a:solidFill>
                    <a:latin typeface="Gill Sans Light"/>
                    <a:cs typeface="Gill Sans Light"/>
                  </a:rPr>
                  <a:t>Sparse Convex Optimization</a:t>
                </a:r>
              </a:p>
            </p:txBody>
          </p:sp>
          <p:grpSp>
            <p:nvGrpSpPr>
              <p:cNvPr id="66" name="Group 65"/>
              <p:cNvGrpSpPr/>
              <p:nvPr/>
            </p:nvGrpSpPr>
            <p:grpSpPr>
              <a:xfrm>
                <a:off x="448465" y="5452387"/>
                <a:ext cx="4536806" cy="1383478"/>
                <a:chOff x="448465" y="5452387"/>
                <a:chExt cx="4536806" cy="1383478"/>
              </a:xfrm>
            </p:grpSpPr>
            <p:pic>
              <p:nvPicPr>
                <p:cNvPr id="29" name="Picture 28"/>
                <p:cNvPicPr>
                  <a:picLocks noChangeAspect="1"/>
                </p:cNvPicPr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074491" y="5606830"/>
                  <a:ext cx="1284840" cy="1074593"/>
                </a:xfrm>
                <a:prstGeom prst="rect">
                  <a:avLst/>
                </a:prstGeom>
              </p:spPr>
            </p:pic>
            <p:grpSp>
              <p:nvGrpSpPr>
                <p:cNvPr id="65" name="Group 64"/>
                <p:cNvGrpSpPr/>
                <p:nvPr/>
              </p:nvGrpSpPr>
              <p:grpSpPr>
                <a:xfrm>
                  <a:off x="448465" y="5505538"/>
                  <a:ext cx="1473888" cy="1277177"/>
                  <a:chOff x="448465" y="5414251"/>
                  <a:chExt cx="1473888" cy="1277177"/>
                </a:xfrm>
              </p:grpSpPr>
              <p:pic>
                <p:nvPicPr>
                  <p:cNvPr id="30" name="Picture 29"/>
                  <p:cNvPicPr>
                    <a:picLocks noChangeAspect="1"/>
                  </p:cNvPicPr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448465" y="5718662"/>
                    <a:ext cx="1473888" cy="972766"/>
                  </a:xfrm>
                  <a:prstGeom prst="rect">
                    <a:avLst/>
                  </a:prstGeom>
                </p:spPr>
              </p:pic>
              <p:sp>
                <p:nvSpPr>
                  <p:cNvPr id="539" name="TextBox 538"/>
                  <p:cNvSpPr txBox="1"/>
                  <p:nvPr/>
                </p:nvSpPr>
                <p:spPr>
                  <a:xfrm>
                    <a:off x="548055" y="5414251"/>
                    <a:ext cx="1274708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en-US"/>
                    </a:defPPr>
                    <a:lvl1pPr algn="ctr">
                      <a:defRPr sz="1400" b="1">
                        <a:solidFill>
                          <a:schemeClr val="accent4"/>
                        </a:solidFill>
                        <a:latin typeface="Gill Sans Light"/>
                        <a:cs typeface="Gill Sans Light"/>
                      </a:defRPr>
                    </a:lvl1pPr>
                  </a:lstStyle>
                  <a:p>
                    <a:r>
                      <a:rPr lang="en-US" dirty="0" smtClean="0"/>
                      <a:t>Regression</a:t>
                    </a:r>
                    <a:endParaRPr lang="en-US" dirty="0"/>
                  </a:p>
                </p:txBody>
              </p:sp>
            </p:grpSp>
            <p:grpSp>
              <p:nvGrpSpPr>
                <p:cNvPr id="64" name="Group 63"/>
                <p:cNvGrpSpPr/>
                <p:nvPr/>
              </p:nvGrpSpPr>
              <p:grpSpPr>
                <a:xfrm>
                  <a:off x="3511469" y="5452387"/>
                  <a:ext cx="1473802" cy="1383478"/>
                  <a:chOff x="3511469" y="5446254"/>
                  <a:chExt cx="1473802" cy="1383478"/>
                </a:xfrm>
              </p:grpSpPr>
              <p:pic>
                <p:nvPicPr>
                  <p:cNvPr id="31" name="Picture 30"/>
                  <p:cNvPicPr>
                    <a:picLocks noChangeAspect="1"/>
                  </p:cNvPicPr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3511469" y="5718662"/>
                    <a:ext cx="1473802" cy="1111070"/>
                  </a:xfrm>
                  <a:prstGeom prst="rect">
                    <a:avLst/>
                  </a:prstGeom>
                </p:spPr>
              </p:pic>
              <p:sp>
                <p:nvSpPr>
                  <p:cNvPr id="540" name="TextBox 539"/>
                  <p:cNvSpPr txBox="1"/>
                  <p:nvPr/>
                </p:nvSpPr>
                <p:spPr>
                  <a:xfrm>
                    <a:off x="3611016" y="5446254"/>
                    <a:ext cx="1274708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en-US"/>
                    </a:defPPr>
                    <a:lvl1pPr algn="ctr">
                      <a:defRPr sz="1400" b="1">
                        <a:solidFill>
                          <a:schemeClr val="accent4"/>
                        </a:solidFill>
                        <a:latin typeface="Gill Sans Light"/>
                        <a:cs typeface="Gill Sans Light"/>
                      </a:defRPr>
                    </a:lvl1pPr>
                  </a:lstStyle>
                  <a:p>
                    <a:r>
                      <a:rPr lang="en-US" dirty="0" smtClean="0"/>
                      <a:t>Classification</a:t>
                    </a:r>
                    <a:endParaRPr lang="en-US" dirty="0"/>
                  </a:p>
                </p:txBody>
              </p:sp>
            </p:grpSp>
          </p:grpSp>
        </p:grpSp>
        <p:sp>
          <p:nvSpPr>
            <p:cNvPr id="541" name="Rounded Rectangle 540"/>
            <p:cNvSpPr/>
            <p:nvPr/>
          </p:nvSpPr>
          <p:spPr>
            <a:xfrm>
              <a:off x="1" y="4991923"/>
              <a:ext cx="5029200" cy="1875060"/>
            </a:xfrm>
            <a:prstGeom prst="roundRect">
              <a:avLst>
                <a:gd name="adj" fmla="val 6124"/>
              </a:avLst>
            </a:prstGeom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b" anchorCtr="0"/>
            <a:lstStyle/>
            <a:p>
              <a:r>
                <a:rPr lang="en-US" dirty="0" smtClean="0"/>
                <a:t>NIPS 2016</a:t>
              </a:r>
              <a:endParaRPr lang="en-US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1171" y="3034937"/>
            <a:ext cx="4953002" cy="1913983"/>
            <a:chOff x="-93" y="3034937"/>
            <a:chExt cx="4967102" cy="1913983"/>
          </a:xfrm>
        </p:grpSpPr>
        <p:grpSp>
          <p:nvGrpSpPr>
            <p:cNvPr id="485" name="Group 484"/>
            <p:cNvGrpSpPr/>
            <p:nvPr/>
          </p:nvGrpSpPr>
          <p:grpSpPr>
            <a:xfrm>
              <a:off x="152400" y="3515851"/>
              <a:ext cx="3382561" cy="1045079"/>
              <a:chOff x="2931842" y="5691102"/>
              <a:chExt cx="3766920" cy="1163831"/>
            </a:xfrm>
          </p:grpSpPr>
          <p:pic>
            <p:nvPicPr>
              <p:cNvPr id="471" name="Picture 470" descr="docs2.jpg"/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31842" y="5691102"/>
                <a:ext cx="773606" cy="1163831"/>
              </a:xfrm>
              <a:prstGeom prst="rect">
                <a:avLst/>
              </a:prstGeom>
            </p:spPr>
          </p:pic>
          <p:sp>
            <p:nvSpPr>
              <p:cNvPr id="472" name="Right Arrow 471"/>
              <p:cNvSpPr/>
              <p:nvPr/>
            </p:nvSpPr>
            <p:spPr>
              <a:xfrm>
                <a:off x="3734148" y="6065136"/>
                <a:ext cx="299972" cy="380692"/>
              </a:xfrm>
              <a:prstGeom prst="right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82" name="TextBox 481"/>
              <p:cNvSpPr txBox="1"/>
              <p:nvPr/>
            </p:nvSpPr>
            <p:spPr>
              <a:xfrm>
                <a:off x="4062819" y="5770686"/>
                <a:ext cx="883030" cy="1015663"/>
              </a:xfrm>
              <a:prstGeom prst="rect">
                <a:avLst/>
              </a:prstGeom>
              <a:solidFill>
                <a:schemeClr val="accent3">
                  <a:alpha val="25000"/>
                </a:schemeClr>
              </a:solidFill>
              <a:ln>
                <a:solidFill>
                  <a:schemeClr val="accent3"/>
                </a:solidFill>
              </a:ln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200" b="1" dirty="0" smtClean="0">
                    <a:latin typeface="Gill Sans"/>
                    <a:cs typeface="Gill Sans"/>
                  </a:rPr>
                  <a:t>Sports</a:t>
                </a:r>
              </a:p>
              <a:p>
                <a:pPr algn="ctr"/>
                <a:r>
                  <a:rPr lang="en-US" sz="1050" dirty="0" smtClean="0">
                    <a:latin typeface="Gill Sans Light"/>
                    <a:cs typeface="Gill Sans Light"/>
                  </a:rPr>
                  <a:t>Curry</a:t>
                </a:r>
              </a:p>
              <a:p>
                <a:pPr algn="ctr"/>
                <a:r>
                  <a:rPr lang="en-US" sz="1050" dirty="0" smtClean="0">
                    <a:latin typeface="Gill Sans Light"/>
                    <a:cs typeface="Gill Sans Light"/>
                  </a:rPr>
                  <a:t>Warriors</a:t>
                </a:r>
              </a:p>
              <a:p>
                <a:pPr algn="ctr"/>
                <a:r>
                  <a:rPr lang="en-US" sz="1050" dirty="0" smtClean="0">
                    <a:latin typeface="Gill Sans Light"/>
                    <a:cs typeface="Gill Sans Light"/>
                  </a:rPr>
                  <a:t>Steelers</a:t>
                </a:r>
              </a:p>
              <a:p>
                <a:pPr algn="ctr"/>
                <a:r>
                  <a:rPr lang="en-US" sz="1050" dirty="0" err="1" smtClean="0">
                    <a:latin typeface="Gill Sans Light"/>
                    <a:cs typeface="Gill Sans Light"/>
                  </a:rPr>
                  <a:t>Pogba</a:t>
                </a:r>
                <a:endParaRPr lang="en-US" sz="1050" dirty="0">
                  <a:latin typeface="Gill Sans Light"/>
                  <a:cs typeface="Gill Sans Light"/>
                </a:endParaRPr>
              </a:p>
            </p:txBody>
          </p:sp>
          <p:sp>
            <p:nvSpPr>
              <p:cNvPr id="483" name="TextBox 482"/>
              <p:cNvSpPr txBox="1"/>
              <p:nvPr/>
            </p:nvSpPr>
            <p:spPr>
              <a:xfrm>
                <a:off x="4974548" y="5770688"/>
                <a:ext cx="847758" cy="1015663"/>
              </a:xfrm>
              <a:prstGeom prst="rect">
                <a:avLst/>
              </a:prstGeom>
              <a:solidFill>
                <a:schemeClr val="accent5">
                  <a:alpha val="25000"/>
                </a:schemeClr>
              </a:solidFill>
              <a:ln>
                <a:solidFill>
                  <a:schemeClr val="accent5"/>
                </a:solidFill>
              </a:ln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200" b="1" dirty="0" smtClean="0">
                    <a:latin typeface="Gill Sans"/>
                    <a:cs typeface="Gill Sans"/>
                  </a:rPr>
                  <a:t>Politics</a:t>
                </a:r>
              </a:p>
              <a:p>
                <a:pPr algn="ctr"/>
                <a:r>
                  <a:rPr lang="en-US" sz="1050" dirty="0" smtClean="0">
                    <a:latin typeface="Gill Sans Light"/>
                    <a:cs typeface="Gill Sans Light"/>
                  </a:rPr>
                  <a:t>Clinton</a:t>
                </a:r>
              </a:p>
              <a:p>
                <a:pPr algn="ctr"/>
                <a:r>
                  <a:rPr lang="en-US" sz="1050" dirty="0" smtClean="0">
                    <a:latin typeface="Gill Sans Light"/>
                    <a:cs typeface="Gill Sans Light"/>
                  </a:rPr>
                  <a:t>Trump</a:t>
                </a:r>
              </a:p>
              <a:p>
                <a:pPr algn="ctr"/>
                <a:r>
                  <a:rPr lang="en-US" sz="1050" dirty="0" smtClean="0">
                    <a:latin typeface="Gill Sans Light"/>
                    <a:cs typeface="Gill Sans Light"/>
                  </a:rPr>
                  <a:t>Emails</a:t>
                </a:r>
              </a:p>
              <a:p>
                <a:pPr algn="ctr"/>
                <a:r>
                  <a:rPr lang="en-US" sz="1050" dirty="0" smtClean="0">
                    <a:latin typeface="Gill Sans Light"/>
                    <a:cs typeface="Gill Sans Light"/>
                  </a:rPr>
                  <a:t>Wall</a:t>
                </a:r>
                <a:endParaRPr lang="en-US" sz="1050" dirty="0">
                  <a:latin typeface="Gill Sans Light"/>
                  <a:cs typeface="Gill Sans Light"/>
                </a:endParaRPr>
              </a:p>
            </p:txBody>
          </p:sp>
          <p:sp>
            <p:nvSpPr>
              <p:cNvPr id="484" name="TextBox 483"/>
              <p:cNvSpPr txBox="1"/>
              <p:nvPr/>
            </p:nvSpPr>
            <p:spPr>
              <a:xfrm>
                <a:off x="5851004" y="5770687"/>
                <a:ext cx="847758" cy="1015663"/>
              </a:xfrm>
              <a:prstGeom prst="rect">
                <a:avLst/>
              </a:prstGeom>
              <a:solidFill>
                <a:schemeClr val="accent4">
                  <a:alpha val="25000"/>
                </a:schemeClr>
              </a:solidFill>
              <a:ln>
                <a:solidFill>
                  <a:schemeClr val="accent4"/>
                </a:solidFill>
              </a:ln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200" b="1" dirty="0" smtClean="0">
                    <a:latin typeface="Gill Sans"/>
                    <a:cs typeface="Gill Sans"/>
                  </a:rPr>
                  <a:t>Finance</a:t>
                </a:r>
              </a:p>
              <a:p>
                <a:pPr algn="ctr"/>
                <a:r>
                  <a:rPr lang="en-US" sz="1050" dirty="0" smtClean="0">
                    <a:latin typeface="Gill Sans Light"/>
                    <a:cs typeface="Gill Sans Light"/>
                  </a:rPr>
                  <a:t>QE</a:t>
                </a:r>
              </a:p>
              <a:p>
                <a:pPr algn="ctr"/>
                <a:r>
                  <a:rPr lang="en-US" sz="1050" dirty="0" smtClean="0">
                    <a:latin typeface="Gill Sans Light"/>
                    <a:cs typeface="Gill Sans Light"/>
                  </a:rPr>
                  <a:t>market</a:t>
                </a:r>
              </a:p>
              <a:p>
                <a:pPr algn="ctr"/>
                <a:r>
                  <a:rPr lang="en-US" sz="1050" dirty="0" smtClean="0">
                    <a:latin typeface="Gill Sans Light"/>
                    <a:cs typeface="Gill Sans Light"/>
                  </a:rPr>
                  <a:t>interest</a:t>
                </a:r>
              </a:p>
              <a:p>
                <a:pPr algn="ctr"/>
                <a:r>
                  <a:rPr lang="en-US" sz="1050" dirty="0" smtClean="0">
                    <a:latin typeface="Gill Sans Light"/>
                    <a:cs typeface="Gill Sans Light"/>
                  </a:rPr>
                  <a:t>Dow</a:t>
                </a:r>
                <a:endParaRPr lang="en-US" sz="1050" dirty="0">
                  <a:latin typeface="Gill Sans Light"/>
                  <a:cs typeface="Gill Sans Light"/>
                </a:endParaRPr>
              </a:p>
            </p:txBody>
          </p:sp>
        </p:grpSp>
        <p:sp>
          <p:nvSpPr>
            <p:cNvPr id="486" name="TextBox 485"/>
            <p:cNvSpPr txBox="1"/>
            <p:nvPr/>
          </p:nvSpPr>
          <p:spPr>
            <a:xfrm>
              <a:off x="160693" y="3034937"/>
              <a:ext cx="36012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C0504D">
                      <a:lumMod val="50000"/>
                    </a:srgbClr>
                  </a:solidFill>
                  <a:latin typeface="Gill Sans Light"/>
                  <a:cs typeface="Gill Sans Light"/>
                </a:rPr>
                <a:t>Non-parametric Bayes Sampling</a:t>
              </a:r>
            </a:p>
          </p:txBody>
        </p:sp>
        <p:sp>
          <p:nvSpPr>
            <p:cNvPr id="542" name="Rounded Rectangle 541"/>
            <p:cNvSpPr/>
            <p:nvPr/>
          </p:nvSpPr>
          <p:spPr>
            <a:xfrm>
              <a:off x="-93" y="3073860"/>
              <a:ext cx="4967101" cy="1875060"/>
            </a:xfrm>
            <a:prstGeom prst="roundRect">
              <a:avLst>
                <a:gd name="adj" fmla="val 6124"/>
              </a:avLst>
            </a:prstGeom>
            <a:ln>
              <a:solidFill>
                <a:schemeClr val="accent5">
                  <a:lumMod val="75000"/>
                </a:schemeClr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b" anchorCtr="0"/>
            <a:lstStyle/>
            <a:p>
              <a:r>
                <a:rPr lang="en-US" dirty="0" smtClean="0"/>
                <a:t>Work in progress</a:t>
              </a:r>
              <a:endParaRPr lang="en-US" dirty="0"/>
            </a:p>
          </p:txBody>
        </p:sp>
        <p:pic>
          <p:nvPicPr>
            <p:cNvPr id="441" name="Picture 440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3539725" y="3073860"/>
              <a:ext cx="1427284" cy="18750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622862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Title 468"/>
          <p:cNvSpPr>
            <a:spLocks noGrp="1"/>
          </p:cNvSpPr>
          <p:nvPr>
            <p:ph type="title"/>
          </p:nvPr>
        </p:nvSpPr>
        <p:spPr>
          <a:xfrm>
            <a:off x="533400" y="76200"/>
            <a:ext cx="8229600" cy="8382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Gill Sans Light"/>
                <a:cs typeface="Gill Sans Light"/>
              </a:rPr>
              <a:t>Machine Learning + Concurrency Control</a:t>
            </a:r>
            <a:endParaRPr lang="en-US" sz="3600" dirty="0">
              <a:latin typeface="Gill Sans Light"/>
              <a:cs typeface="Gill Sans Light"/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31172" y="838200"/>
            <a:ext cx="4953001" cy="2186076"/>
            <a:chOff x="1" y="838200"/>
            <a:chExt cx="5029200" cy="2186076"/>
          </a:xfrm>
        </p:grpSpPr>
        <p:grpSp>
          <p:nvGrpSpPr>
            <p:cNvPr id="350" name="Group 349"/>
            <p:cNvGrpSpPr/>
            <p:nvPr/>
          </p:nvGrpSpPr>
          <p:grpSpPr>
            <a:xfrm>
              <a:off x="76200" y="970634"/>
              <a:ext cx="1717042" cy="1633340"/>
              <a:chOff x="3545275" y="3482711"/>
              <a:chExt cx="2218898" cy="2110733"/>
            </a:xfrm>
          </p:grpSpPr>
          <p:sp>
            <p:nvSpPr>
              <p:cNvPr id="254" name="Oval 253"/>
              <p:cNvSpPr/>
              <p:nvPr/>
            </p:nvSpPr>
            <p:spPr>
              <a:xfrm>
                <a:off x="3545275" y="4553637"/>
                <a:ext cx="889516" cy="889516"/>
              </a:xfrm>
              <a:prstGeom prst="ellipse">
                <a:avLst/>
              </a:prstGeom>
              <a:solidFill>
                <a:schemeClr val="accent1">
                  <a:alpha val="71000"/>
                </a:schemeClr>
              </a:solidFill>
              <a:ln>
                <a:headEnd type="none" w="med" len="med"/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orbel"/>
                </a:endParaRPr>
              </a:p>
            </p:txBody>
          </p:sp>
          <p:sp>
            <p:nvSpPr>
              <p:cNvPr id="255" name="Oval 254"/>
              <p:cNvSpPr/>
              <p:nvPr/>
            </p:nvSpPr>
            <p:spPr>
              <a:xfrm>
                <a:off x="4874657" y="4318308"/>
                <a:ext cx="889516" cy="889516"/>
              </a:xfrm>
              <a:prstGeom prst="ellipse">
                <a:avLst/>
              </a:prstGeom>
              <a:solidFill>
                <a:schemeClr val="accent1">
                  <a:alpha val="71000"/>
                </a:schemeClr>
              </a:solidFill>
              <a:ln>
                <a:headEnd type="none" w="med" len="med"/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orbel"/>
                </a:endParaRPr>
              </a:p>
            </p:txBody>
          </p:sp>
          <p:sp>
            <p:nvSpPr>
              <p:cNvPr id="256" name="Oval 255"/>
              <p:cNvSpPr/>
              <p:nvPr/>
            </p:nvSpPr>
            <p:spPr>
              <a:xfrm>
                <a:off x="4194570" y="4703928"/>
                <a:ext cx="889516" cy="889516"/>
              </a:xfrm>
              <a:prstGeom prst="ellipse">
                <a:avLst/>
              </a:prstGeom>
              <a:solidFill>
                <a:schemeClr val="accent1">
                  <a:alpha val="71000"/>
                </a:schemeClr>
              </a:solidFill>
              <a:ln>
                <a:headEnd type="none" w="med" len="med"/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orbel"/>
                </a:endParaRPr>
              </a:p>
            </p:txBody>
          </p:sp>
          <p:sp>
            <p:nvSpPr>
              <p:cNvPr id="257" name="Oval 256"/>
              <p:cNvSpPr/>
              <p:nvPr/>
            </p:nvSpPr>
            <p:spPr>
              <a:xfrm>
                <a:off x="4076294" y="4001514"/>
                <a:ext cx="889516" cy="889516"/>
              </a:xfrm>
              <a:prstGeom prst="ellipse">
                <a:avLst/>
              </a:prstGeom>
              <a:solidFill>
                <a:schemeClr val="accent1">
                  <a:alpha val="71000"/>
                </a:schemeClr>
              </a:solidFill>
              <a:ln>
                <a:headEnd type="none" w="med" len="med"/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orbel"/>
                </a:endParaRPr>
              </a:p>
            </p:txBody>
          </p:sp>
          <p:sp>
            <p:nvSpPr>
              <p:cNvPr id="258" name="Oval 257"/>
              <p:cNvSpPr/>
              <p:nvPr/>
            </p:nvSpPr>
            <p:spPr>
              <a:xfrm>
                <a:off x="3990033" y="4763066"/>
                <a:ext cx="59138" cy="59138"/>
              </a:xfrm>
              <a:prstGeom prst="ellipse">
                <a:avLst/>
              </a:prstGeom>
              <a:ln>
                <a:noFill/>
                <a:headEnd type="none" w="med" len="med"/>
                <a:tailEnd type="none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orbel"/>
                </a:endParaRPr>
              </a:p>
            </p:txBody>
          </p:sp>
          <p:grpSp>
            <p:nvGrpSpPr>
              <p:cNvPr id="259" name="Group 258"/>
              <p:cNvGrpSpPr/>
              <p:nvPr/>
            </p:nvGrpSpPr>
            <p:grpSpPr>
              <a:xfrm>
                <a:off x="4964587" y="4433891"/>
                <a:ext cx="561811" cy="680087"/>
                <a:chOff x="6629400" y="4114800"/>
                <a:chExt cx="1447800" cy="1752600"/>
              </a:xfrm>
            </p:grpSpPr>
            <p:sp>
              <p:nvSpPr>
                <p:cNvPr id="327" name="Oval 326"/>
                <p:cNvSpPr/>
                <p:nvPr/>
              </p:nvSpPr>
              <p:spPr>
                <a:xfrm>
                  <a:off x="7086600" y="4495800"/>
                  <a:ext cx="152400" cy="152400"/>
                </a:xfrm>
                <a:prstGeom prst="ellipse">
                  <a:avLst/>
                </a:prstGeom>
                <a:ln>
                  <a:noFill/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orbel"/>
                  </a:endParaRPr>
                </a:p>
              </p:txBody>
            </p:sp>
            <p:sp>
              <p:nvSpPr>
                <p:cNvPr id="328" name="Oval 327"/>
                <p:cNvSpPr/>
                <p:nvPr/>
              </p:nvSpPr>
              <p:spPr>
                <a:xfrm>
                  <a:off x="7315200" y="4724400"/>
                  <a:ext cx="152400" cy="152400"/>
                </a:xfrm>
                <a:prstGeom prst="ellipse">
                  <a:avLst/>
                </a:prstGeom>
                <a:ln>
                  <a:noFill/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orbel"/>
                  </a:endParaRPr>
                </a:p>
              </p:txBody>
            </p:sp>
            <p:sp>
              <p:nvSpPr>
                <p:cNvPr id="329" name="Oval 328"/>
                <p:cNvSpPr/>
                <p:nvPr/>
              </p:nvSpPr>
              <p:spPr>
                <a:xfrm>
                  <a:off x="7467600" y="4114800"/>
                  <a:ext cx="152400" cy="152400"/>
                </a:xfrm>
                <a:prstGeom prst="ellipse">
                  <a:avLst/>
                </a:prstGeom>
                <a:ln>
                  <a:noFill/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orbel"/>
                  </a:endParaRPr>
                </a:p>
              </p:txBody>
            </p:sp>
            <p:sp>
              <p:nvSpPr>
                <p:cNvPr id="330" name="Oval 329"/>
                <p:cNvSpPr/>
                <p:nvPr/>
              </p:nvSpPr>
              <p:spPr>
                <a:xfrm>
                  <a:off x="7010400" y="4953000"/>
                  <a:ext cx="152400" cy="152400"/>
                </a:xfrm>
                <a:prstGeom prst="ellipse">
                  <a:avLst/>
                </a:prstGeom>
                <a:ln>
                  <a:noFill/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orbel"/>
                  </a:endParaRPr>
                </a:p>
              </p:txBody>
            </p:sp>
            <p:sp>
              <p:nvSpPr>
                <p:cNvPr id="331" name="Oval 330"/>
                <p:cNvSpPr/>
                <p:nvPr/>
              </p:nvSpPr>
              <p:spPr>
                <a:xfrm>
                  <a:off x="7848600" y="4495800"/>
                  <a:ext cx="152400" cy="152400"/>
                </a:xfrm>
                <a:prstGeom prst="ellipse">
                  <a:avLst/>
                </a:prstGeom>
                <a:ln>
                  <a:noFill/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orbel"/>
                  </a:endParaRPr>
                </a:p>
              </p:txBody>
            </p:sp>
            <p:sp>
              <p:nvSpPr>
                <p:cNvPr id="332" name="Oval 331"/>
                <p:cNvSpPr/>
                <p:nvPr/>
              </p:nvSpPr>
              <p:spPr>
                <a:xfrm>
                  <a:off x="7315200" y="4953000"/>
                  <a:ext cx="152400" cy="152400"/>
                </a:xfrm>
                <a:prstGeom prst="ellipse">
                  <a:avLst/>
                </a:prstGeom>
                <a:ln>
                  <a:noFill/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orbel"/>
                  </a:endParaRPr>
                </a:p>
              </p:txBody>
            </p:sp>
            <p:sp>
              <p:nvSpPr>
                <p:cNvPr id="333" name="Oval 332"/>
                <p:cNvSpPr/>
                <p:nvPr/>
              </p:nvSpPr>
              <p:spPr>
                <a:xfrm>
                  <a:off x="7239000" y="5334000"/>
                  <a:ext cx="152400" cy="152400"/>
                </a:xfrm>
                <a:prstGeom prst="ellipse">
                  <a:avLst/>
                </a:prstGeom>
                <a:ln>
                  <a:noFill/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orbel"/>
                  </a:endParaRPr>
                </a:p>
              </p:txBody>
            </p:sp>
            <p:sp>
              <p:nvSpPr>
                <p:cNvPr id="334" name="Oval 333"/>
                <p:cNvSpPr/>
                <p:nvPr/>
              </p:nvSpPr>
              <p:spPr>
                <a:xfrm>
                  <a:off x="7467600" y="4572000"/>
                  <a:ext cx="152400" cy="152400"/>
                </a:xfrm>
                <a:prstGeom prst="ellipse">
                  <a:avLst/>
                </a:prstGeom>
                <a:ln>
                  <a:noFill/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orbel"/>
                  </a:endParaRPr>
                </a:p>
              </p:txBody>
            </p:sp>
            <p:sp>
              <p:nvSpPr>
                <p:cNvPr id="335" name="Oval 334"/>
                <p:cNvSpPr/>
                <p:nvPr/>
              </p:nvSpPr>
              <p:spPr>
                <a:xfrm>
                  <a:off x="7924800" y="5181600"/>
                  <a:ext cx="152400" cy="152400"/>
                </a:xfrm>
                <a:prstGeom prst="ellipse">
                  <a:avLst/>
                </a:prstGeom>
                <a:ln>
                  <a:noFill/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orbel"/>
                  </a:endParaRPr>
                </a:p>
              </p:txBody>
            </p:sp>
            <p:sp>
              <p:nvSpPr>
                <p:cNvPr id="336" name="Oval 335"/>
                <p:cNvSpPr/>
                <p:nvPr/>
              </p:nvSpPr>
              <p:spPr>
                <a:xfrm>
                  <a:off x="7010400" y="5334000"/>
                  <a:ext cx="152400" cy="152400"/>
                </a:xfrm>
                <a:prstGeom prst="ellipse">
                  <a:avLst/>
                </a:prstGeom>
                <a:ln>
                  <a:noFill/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orbel"/>
                  </a:endParaRPr>
                </a:p>
              </p:txBody>
            </p:sp>
            <p:sp>
              <p:nvSpPr>
                <p:cNvPr id="337" name="Oval 336"/>
                <p:cNvSpPr/>
                <p:nvPr/>
              </p:nvSpPr>
              <p:spPr>
                <a:xfrm>
                  <a:off x="6629400" y="4800600"/>
                  <a:ext cx="152400" cy="152400"/>
                </a:xfrm>
                <a:prstGeom prst="ellipse">
                  <a:avLst/>
                </a:prstGeom>
                <a:ln>
                  <a:noFill/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orbel"/>
                  </a:endParaRPr>
                </a:p>
              </p:txBody>
            </p:sp>
            <p:sp>
              <p:nvSpPr>
                <p:cNvPr id="338" name="Oval 337"/>
                <p:cNvSpPr/>
                <p:nvPr/>
              </p:nvSpPr>
              <p:spPr>
                <a:xfrm>
                  <a:off x="7620000" y="5715000"/>
                  <a:ext cx="152400" cy="152400"/>
                </a:xfrm>
                <a:prstGeom prst="ellipse">
                  <a:avLst/>
                </a:prstGeom>
                <a:ln>
                  <a:noFill/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orbel"/>
                  </a:endParaRPr>
                </a:p>
              </p:txBody>
            </p:sp>
            <p:sp>
              <p:nvSpPr>
                <p:cNvPr id="339" name="Oval 338"/>
                <p:cNvSpPr/>
                <p:nvPr/>
              </p:nvSpPr>
              <p:spPr>
                <a:xfrm>
                  <a:off x="7620000" y="5181600"/>
                  <a:ext cx="152400" cy="152400"/>
                </a:xfrm>
                <a:prstGeom prst="ellipse">
                  <a:avLst/>
                </a:prstGeom>
                <a:ln>
                  <a:noFill/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orbel"/>
                  </a:endParaRPr>
                </a:p>
              </p:txBody>
            </p:sp>
            <p:sp>
              <p:nvSpPr>
                <p:cNvPr id="340" name="Oval 339"/>
                <p:cNvSpPr/>
                <p:nvPr/>
              </p:nvSpPr>
              <p:spPr>
                <a:xfrm>
                  <a:off x="7848600" y="4800600"/>
                  <a:ext cx="152400" cy="152400"/>
                </a:xfrm>
                <a:prstGeom prst="ellipse">
                  <a:avLst/>
                </a:prstGeom>
                <a:ln>
                  <a:noFill/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orbel"/>
                  </a:endParaRPr>
                </a:p>
              </p:txBody>
            </p:sp>
            <p:sp>
              <p:nvSpPr>
                <p:cNvPr id="341" name="Oval 340"/>
                <p:cNvSpPr/>
                <p:nvPr/>
              </p:nvSpPr>
              <p:spPr>
                <a:xfrm>
                  <a:off x="7391400" y="5181600"/>
                  <a:ext cx="152400" cy="152400"/>
                </a:xfrm>
                <a:prstGeom prst="ellipse">
                  <a:avLst/>
                </a:prstGeom>
                <a:ln>
                  <a:noFill/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orbel"/>
                  </a:endParaRPr>
                </a:p>
              </p:txBody>
            </p:sp>
            <p:sp>
              <p:nvSpPr>
                <p:cNvPr id="342" name="Oval 341"/>
                <p:cNvSpPr/>
                <p:nvPr/>
              </p:nvSpPr>
              <p:spPr>
                <a:xfrm>
                  <a:off x="7848600" y="5486400"/>
                  <a:ext cx="152400" cy="152400"/>
                </a:xfrm>
                <a:prstGeom prst="ellipse">
                  <a:avLst/>
                </a:prstGeom>
                <a:ln>
                  <a:noFill/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orbel"/>
                  </a:endParaRPr>
                </a:p>
              </p:txBody>
            </p:sp>
            <p:sp>
              <p:nvSpPr>
                <p:cNvPr id="343" name="Oval 342"/>
                <p:cNvSpPr/>
                <p:nvPr/>
              </p:nvSpPr>
              <p:spPr>
                <a:xfrm>
                  <a:off x="7696200" y="4953000"/>
                  <a:ext cx="152400" cy="152400"/>
                </a:xfrm>
                <a:prstGeom prst="ellipse">
                  <a:avLst/>
                </a:prstGeom>
                <a:ln>
                  <a:noFill/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orbel"/>
                  </a:endParaRPr>
                </a:p>
              </p:txBody>
            </p:sp>
          </p:grpSp>
          <p:grpSp>
            <p:nvGrpSpPr>
              <p:cNvPr id="260" name="Group 259"/>
              <p:cNvGrpSpPr/>
              <p:nvPr/>
            </p:nvGrpSpPr>
            <p:grpSpPr>
              <a:xfrm>
                <a:off x="3694343" y="4703928"/>
                <a:ext cx="561811" cy="628565"/>
                <a:chOff x="1447800" y="4267200"/>
                <a:chExt cx="1447800" cy="1619826"/>
              </a:xfrm>
            </p:grpSpPr>
            <p:sp>
              <p:nvSpPr>
                <p:cNvPr id="310" name="Oval 309"/>
                <p:cNvSpPr/>
                <p:nvPr/>
              </p:nvSpPr>
              <p:spPr>
                <a:xfrm>
                  <a:off x="1905000" y="4267200"/>
                  <a:ext cx="152400" cy="152400"/>
                </a:xfrm>
                <a:prstGeom prst="ellipse">
                  <a:avLst/>
                </a:prstGeom>
                <a:ln>
                  <a:noFill/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orbel"/>
                  </a:endParaRPr>
                </a:p>
              </p:txBody>
            </p:sp>
            <p:sp>
              <p:nvSpPr>
                <p:cNvPr id="311" name="Oval 310"/>
                <p:cNvSpPr/>
                <p:nvPr/>
              </p:nvSpPr>
              <p:spPr>
                <a:xfrm>
                  <a:off x="2133600" y="4724400"/>
                  <a:ext cx="152400" cy="152400"/>
                </a:xfrm>
                <a:prstGeom prst="ellipse">
                  <a:avLst/>
                </a:prstGeom>
                <a:ln>
                  <a:noFill/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orbel"/>
                  </a:endParaRPr>
                </a:p>
              </p:txBody>
            </p:sp>
            <p:sp>
              <p:nvSpPr>
                <p:cNvPr id="312" name="Oval 311"/>
                <p:cNvSpPr/>
                <p:nvPr/>
              </p:nvSpPr>
              <p:spPr>
                <a:xfrm>
                  <a:off x="2514600" y="4267200"/>
                  <a:ext cx="152400" cy="152400"/>
                </a:xfrm>
                <a:prstGeom prst="ellipse">
                  <a:avLst/>
                </a:prstGeom>
                <a:ln>
                  <a:noFill/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orbel"/>
                  </a:endParaRPr>
                </a:p>
              </p:txBody>
            </p:sp>
            <p:sp>
              <p:nvSpPr>
                <p:cNvPr id="313" name="Oval 312"/>
                <p:cNvSpPr/>
                <p:nvPr/>
              </p:nvSpPr>
              <p:spPr>
                <a:xfrm>
                  <a:off x="1828800" y="4953000"/>
                  <a:ext cx="152400" cy="152400"/>
                </a:xfrm>
                <a:prstGeom prst="ellipse">
                  <a:avLst/>
                </a:prstGeom>
                <a:ln>
                  <a:noFill/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orbel"/>
                  </a:endParaRPr>
                </a:p>
              </p:txBody>
            </p:sp>
            <p:sp>
              <p:nvSpPr>
                <p:cNvPr id="314" name="Oval 313"/>
                <p:cNvSpPr/>
                <p:nvPr/>
              </p:nvSpPr>
              <p:spPr>
                <a:xfrm>
                  <a:off x="1447800" y="4505256"/>
                  <a:ext cx="152400" cy="152400"/>
                </a:xfrm>
                <a:prstGeom prst="ellipse">
                  <a:avLst/>
                </a:prstGeom>
                <a:ln>
                  <a:noFill/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orbel"/>
                  </a:endParaRPr>
                </a:p>
              </p:txBody>
            </p:sp>
            <p:sp>
              <p:nvSpPr>
                <p:cNvPr id="315" name="Oval 314"/>
                <p:cNvSpPr/>
                <p:nvPr/>
              </p:nvSpPr>
              <p:spPr>
                <a:xfrm>
                  <a:off x="2057400" y="5334000"/>
                  <a:ext cx="152400" cy="152400"/>
                </a:xfrm>
                <a:prstGeom prst="ellipse">
                  <a:avLst/>
                </a:prstGeom>
                <a:ln>
                  <a:noFill/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orbel"/>
                  </a:endParaRPr>
                </a:p>
              </p:txBody>
            </p:sp>
            <p:sp>
              <p:nvSpPr>
                <p:cNvPr id="316" name="Oval 315"/>
                <p:cNvSpPr/>
                <p:nvPr/>
              </p:nvSpPr>
              <p:spPr>
                <a:xfrm>
                  <a:off x="2590800" y="4532907"/>
                  <a:ext cx="152400" cy="152400"/>
                </a:xfrm>
                <a:prstGeom prst="ellipse">
                  <a:avLst/>
                </a:prstGeom>
                <a:ln>
                  <a:noFill/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orbel"/>
                  </a:endParaRPr>
                </a:p>
              </p:txBody>
            </p:sp>
            <p:sp>
              <p:nvSpPr>
                <p:cNvPr id="317" name="Oval 316"/>
                <p:cNvSpPr/>
                <p:nvPr/>
              </p:nvSpPr>
              <p:spPr>
                <a:xfrm>
                  <a:off x="1981200" y="5039291"/>
                  <a:ext cx="152400" cy="152400"/>
                </a:xfrm>
                <a:prstGeom prst="ellipse">
                  <a:avLst/>
                </a:prstGeom>
                <a:ln>
                  <a:noFill/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orbel"/>
                  </a:endParaRPr>
                </a:p>
              </p:txBody>
            </p:sp>
            <p:sp>
              <p:nvSpPr>
                <p:cNvPr id="318" name="Oval 317"/>
                <p:cNvSpPr/>
                <p:nvPr/>
              </p:nvSpPr>
              <p:spPr>
                <a:xfrm>
                  <a:off x="2743200" y="5181600"/>
                  <a:ext cx="152400" cy="152400"/>
                </a:xfrm>
                <a:prstGeom prst="ellipse">
                  <a:avLst/>
                </a:prstGeom>
                <a:ln>
                  <a:noFill/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orbel"/>
                  </a:endParaRPr>
                </a:p>
              </p:txBody>
            </p:sp>
            <p:sp>
              <p:nvSpPr>
                <p:cNvPr id="319" name="Oval 318"/>
                <p:cNvSpPr/>
                <p:nvPr/>
              </p:nvSpPr>
              <p:spPr>
                <a:xfrm>
                  <a:off x="1828800" y="5334000"/>
                  <a:ext cx="152400" cy="152400"/>
                </a:xfrm>
                <a:prstGeom prst="ellipse">
                  <a:avLst/>
                </a:prstGeom>
                <a:ln>
                  <a:noFill/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orbel"/>
                  </a:endParaRPr>
                </a:p>
              </p:txBody>
            </p:sp>
            <p:sp>
              <p:nvSpPr>
                <p:cNvPr id="320" name="Oval 319"/>
                <p:cNvSpPr/>
                <p:nvPr/>
              </p:nvSpPr>
              <p:spPr>
                <a:xfrm>
                  <a:off x="1447800" y="5105400"/>
                  <a:ext cx="152400" cy="152400"/>
                </a:xfrm>
                <a:prstGeom prst="ellipse">
                  <a:avLst/>
                </a:prstGeom>
                <a:ln>
                  <a:noFill/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orbel"/>
                  </a:endParaRPr>
                </a:p>
              </p:txBody>
            </p:sp>
            <p:sp>
              <p:nvSpPr>
                <p:cNvPr id="321" name="Oval 320"/>
                <p:cNvSpPr/>
                <p:nvPr/>
              </p:nvSpPr>
              <p:spPr>
                <a:xfrm>
                  <a:off x="2183939" y="5734626"/>
                  <a:ext cx="152400" cy="152400"/>
                </a:xfrm>
                <a:prstGeom prst="ellipse">
                  <a:avLst/>
                </a:prstGeom>
                <a:ln>
                  <a:noFill/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orbel"/>
                  </a:endParaRPr>
                </a:p>
              </p:txBody>
            </p:sp>
            <p:sp>
              <p:nvSpPr>
                <p:cNvPr id="322" name="Oval 321"/>
                <p:cNvSpPr/>
                <p:nvPr/>
              </p:nvSpPr>
              <p:spPr>
                <a:xfrm>
                  <a:off x="2514600" y="4800600"/>
                  <a:ext cx="152400" cy="152400"/>
                </a:xfrm>
                <a:prstGeom prst="ellipse">
                  <a:avLst/>
                </a:prstGeom>
                <a:ln>
                  <a:noFill/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orbel"/>
                  </a:endParaRPr>
                </a:p>
              </p:txBody>
            </p:sp>
            <p:sp>
              <p:nvSpPr>
                <p:cNvPr id="323" name="Oval 322"/>
                <p:cNvSpPr/>
                <p:nvPr/>
              </p:nvSpPr>
              <p:spPr>
                <a:xfrm>
                  <a:off x="2209800" y="5181600"/>
                  <a:ext cx="152400" cy="152400"/>
                </a:xfrm>
                <a:prstGeom prst="ellipse">
                  <a:avLst/>
                </a:prstGeom>
                <a:ln>
                  <a:noFill/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orbel"/>
                  </a:endParaRPr>
                </a:p>
              </p:txBody>
            </p:sp>
            <p:sp>
              <p:nvSpPr>
                <p:cNvPr id="324" name="Oval 323"/>
                <p:cNvSpPr/>
                <p:nvPr/>
              </p:nvSpPr>
              <p:spPr>
                <a:xfrm>
                  <a:off x="2489359" y="5486400"/>
                  <a:ext cx="152400" cy="152400"/>
                </a:xfrm>
                <a:prstGeom prst="ellipse">
                  <a:avLst/>
                </a:prstGeom>
                <a:ln>
                  <a:noFill/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orbel"/>
                  </a:endParaRPr>
                </a:p>
              </p:txBody>
            </p:sp>
            <p:sp>
              <p:nvSpPr>
                <p:cNvPr id="325" name="Oval 324"/>
                <p:cNvSpPr/>
                <p:nvPr/>
              </p:nvSpPr>
              <p:spPr>
                <a:xfrm>
                  <a:off x="2743200" y="4953000"/>
                  <a:ext cx="152400" cy="152400"/>
                </a:xfrm>
                <a:prstGeom prst="ellipse">
                  <a:avLst/>
                </a:prstGeom>
                <a:ln>
                  <a:noFill/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orbel"/>
                  </a:endParaRPr>
                </a:p>
              </p:txBody>
            </p:sp>
            <p:sp>
              <p:nvSpPr>
                <p:cNvPr id="326" name="Oval 325"/>
                <p:cNvSpPr/>
                <p:nvPr/>
              </p:nvSpPr>
              <p:spPr>
                <a:xfrm>
                  <a:off x="1676400" y="5715000"/>
                  <a:ext cx="152400" cy="152400"/>
                </a:xfrm>
                <a:prstGeom prst="ellipse">
                  <a:avLst/>
                </a:prstGeom>
                <a:ln>
                  <a:noFill/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orbel"/>
                  </a:endParaRPr>
                </a:p>
              </p:txBody>
            </p:sp>
          </p:grpSp>
          <p:grpSp>
            <p:nvGrpSpPr>
              <p:cNvPr id="261" name="Group 260"/>
              <p:cNvGrpSpPr/>
              <p:nvPr/>
            </p:nvGrpSpPr>
            <p:grpSpPr>
              <a:xfrm>
                <a:off x="4194570" y="4239289"/>
                <a:ext cx="591380" cy="561811"/>
                <a:chOff x="4876800" y="2438400"/>
                <a:chExt cx="1524000" cy="1447800"/>
              </a:xfrm>
            </p:grpSpPr>
            <p:sp>
              <p:nvSpPr>
                <p:cNvPr id="292" name="Oval 291"/>
                <p:cNvSpPr/>
                <p:nvPr/>
              </p:nvSpPr>
              <p:spPr>
                <a:xfrm>
                  <a:off x="5410200" y="2895600"/>
                  <a:ext cx="152400" cy="152400"/>
                </a:xfrm>
                <a:prstGeom prst="ellipse">
                  <a:avLst/>
                </a:prstGeom>
                <a:ln>
                  <a:noFill/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orbel"/>
                  </a:endParaRPr>
                </a:p>
              </p:txBody>
            </p:sp>
            <p:sp>
              <p:nvSpPr>
                <p:cNvPr id="293" name="Oval 292"/>
                <p:cNvSpPr/>
                <p:nvPr/>
              </p:nvSpPr>
              <p:spPr>
                <a:xfrm>
                  <a:off x="5638800" y="3124200"/>
                  <a:ext cx="152400" cy="152400"/>
                </a:xfrm>
                <a:prstGeom prst="ellipse">
                  <a:avLst/>
                </a:prstGeom>
                <a:ln>
                  <a:noFill/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orbel"/>
                  </a:endParaRPr>
                </a:p>
              </p:txBody>
            </p:sp>
            <p:sp>
              <p:nvSpPr>
                <p:cNvPr id="294" name="Oval 293"/>
                <p:cNvSpPr/>
                <p:nvPr/>
              </p:nvSpPr>
              <p:spPr>
                <a:xfrm>
                  <a:off x="5562600" y="2743200"/>
                  <a:ext cx="152400" cy="152400"/>
                </a:xfrm>
                <a:prstGeom prst="ellipse">
                  <a:avLst/>
                </a:prstGeom>
                <a:ln>
                  <a:noFill/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orbel"/>
                  </a:endParaRPr>
                </a:p>
              </p:txBody>
            </p:sp>
            <p:sp>
              <p:nvSpPr>
                <p:cNvPr id="295" name="Oval 294"/>
                <p:cNvSpPr/>
                <p:nvPr/>
              </p:nvSpPr>
              <p:spPr>
                <a:xfrm>
                  <a:off x="5334000" y="3352800"/>
                  <a:ext cx="152400" cy="152400"/>
                </a:xfrm>
                <a:prstGeom prst="ellipse">
                  <a:avLst/>
                </a:prstGeom>
                <a:ln>
                  <a:noFill/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orbel"/>
                  </a:endParaRPr>
                </a:p>
              </p:txBody>
            </p:sp>
            <p:sp>
              <p:nvSpPr>
                <p:cNvPr id="296" name="Oval 295"/>
                <p:cNvSpPr/>
                <p:nvPr/>
              </p:nvSpPr>
              <p:spPr>
                <a:xfrm>
                  <a:off x="5791200" y="2895600"/>
                  <a:ext cx="152400" cy="152400"/>
                </a:xfrm>
                <a:prstGeom prst="ellipse">
                  <a:avLst/>
                </a:prstGeom>
                <a:ln>
                  <a:noFill/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orbel"/>
                  </a:endParaRPr>
                </a:p>
              </p:txBody>
            </p:sp>
            <p:sp>
              <p:nvSpPr>
                <p:cNvPr id="297" name="Oval 296"/>
                <p:cNvSpPr/>
                <p:nvPr/>
              </p:nvSpPr>
              <p:spPr>
                <a:xfrm>
                  <a:off x="5638800" y="3352800"/>
                  <a:ext cx="152400" cy="152400"/>
                </a:xfrm>
                <a:prstGeom prst="ellipse">
                  <a:avLst/>
                </a:prstGeom>
                <a:ln>
                  <a:noFill/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orbel"/>
                  </a:endParaRPr>
                </a:p>
              </p:txBody>
            </p:sp>
            <p:sp>
              <p:nvSpPr>
                <p:cNvPr id="298" name="Oval 297"/>
                <p:cNvSpPr/>
                <p:nvPr/>
              </p:nvSpPr>
              <p:spPr>
                <a:xfrm>
                  <a:off x="5562600" y="3733800"/>
                  <a:ext cx="152400" cy="152400"/>
                </a:xfrm>
                <a:prstGeom prst="ellipse">
                  <a:avLst/>
                </a:prstGeom>
                <a:ln>
                  <a:noFill/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orbel"/>
                  </a:endParaRPr>
                </a:p>
              </p:txBody>
            </p:sp>
            <p:sp>
              <p:nvSpPr>
                <p:cNvPr id="299" name="Oval 298"/>
                <p:cNvSpPr/>
                <p:nvPr/>
              </p:nvSpPr>
              <p:spPr>
                <a:xfrm>
                  <a:off x="5943600" y="3124200"/>
                  <a:ext cx="152400" cy="152400"/>
                </a:xfrm>
                <a:prstGeom prst="ellipse">
                  <a:avLst/>
                </a:prstGeom>
                <a:ln>
                  <a:noFill/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orbel"/>
                  </a:endParaRPr>
                </a:p>
              </p:txBody>
            </p:sp>
            <p:sp>
              <p:nvSpPr>
                <p:cNvPr id="300" name="Oval 299"/>
                <p:cNvSpPr/>
                <p:nvPr/>
              </p:nvSpPr>
              <p:spPr>
                <a:xfrm>
                  <a:off x="5791200" y="3276600"/>
                  <a:ext cx="152400" cy="152400"/>
                </a:xfrm>
                <a:prstGeom prst="ellipse">
                  <a:avLst/>
                </a:prstGeom>
                <a:ln>
                  <a:noFill/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orbel"/>
                  </a:endParaRPr>
                </a:p>
              </p:txBody>
            </p:sp>
            <p:sp>
              <p:nvSpPr>
                <p:cNvPr id="301" name="Oval 300"/>
                <p:cNvSpPr/>
                <p:nvPr/>
              </p:nvSpPr>
              <p:spPr>
                <a:xfrm>
                  <a:off x="6248400" y="3581400"/>
                  <a:ext cx="152400" cy="152400"/>
                </a:xfrm>
                <a:prstGeom prst="ellipse">
                  <a:avLst/>
                </a:prstGeom>
                <a:ln>
                  <a:noFill/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orbel"/>
                  </a:endParaRPr>
                </a:p>
              </p:txBody>
            </p:sp>
            <p:sp>
              <p:nvSpPr>
                <p:cNvPr id="302" name="Oval 301"/>
                <p:cNvSpPr/>
                <p:nvPr/>
              </p:nvSpPr>
              <p:spPr>
                <a:xfrm>
                  <a:off x="5029200" y="3657600"/>
                  <a:ext cx="152400" cy="152400"/>
                </a:xfrm>
                <a:prstGeom prst="ellipse">
                  <a:avLst/>
                </a:prstGeom>
                <a:ln>
                  <a:noFill/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orbel"/>
                  </a:endParaRPr>
                </a:p>
              </p:txBody>
            </p:sp>
            <p:sp>
              <p:nvSpPr>
                <p:cNvPr id="303" name="Oval 302"/>
                <p:cNvSpPr/>
                <p:nvPr/>
              </p:nvSpPr>
              <p:spPr>
                <a:xfrm>
                  <a:off x="5105400" y="2971800"/>
                  <a:ext cx="152400" cy="152400"/>
                </a:xfrm>
                <a:prstGeom prst="ellipse">
                  <a:avLst/>
                </a:prstGeom>
                <a:ln>
                  <a:noFill/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orbel"/>
                  </a:endParaRPr>
                </a:p>
              </p:txBody>
            </p:sp>
            <p:sp>
              <p:nvSpPr>
                <p:cNvPr id="304" name="Oval 303"/>
                <p:cNvSpPr/>
                <p:nvPr/>
              </p:nvSpPr>
              <p:spPr>
                <a:xfrm>
                  <a:off x="6172200" y="2438400"/>
                  <a:ext cx="152400" cy="152400"/>
                </a:xfrm>
                <a:prstGeom prst="ellipse">
                  <a:avLst/>
                </a:prstGeom>
                <a:ln>
                  <a:noFill/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orbel"/>
                  </a:endParaRPr>
                </a:p>
              </p:txBody>
            </p:sp>
            <p:sp>
              <p:nvSpPr>
                <p:cNvPr id="305" name="Oval 304"/>
                <p:cNvSpPr/>
                <p:nvPr/>
              </p:nvSpPr>
              <p:spPr>
                <a:xfrm>
                  <a:off x="5361219" y="3128490"/>
                  <a:ext cx="152400" cy="152400"/>
                </a:xfrm>
                <a:prstGeom prst="ellipse">
                  <a:avLst/>
                </a:prstGeom>
                <a:ln>
                  <a:noFill/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orbel"/>
                  </a:endParaRPr>
                </a:p>
              </p:txBody>
            </p:sp>
            <p:sp>
              <p:nvSpPr>
                <p:cNvPr id="306" name="Oval 305"/>
                <p:cNvSpPr/>
                <p:nvPr/>
              </p:nvSpPr>
              <p:spPr>
                <a:xfrm>
                  <a:off x="5410200" y="3505200"/>
                  <a:ext cx="152400" cy="152400"/>
                </a:xfrm>
                <a:prstGeom prst="ellipse">
                  <a:avLst/>
                </a:prstGeom>
                <a:ln>
                  <a:noFill/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orbel"/>
                  </a:endParaRPr>
                </a:p>
              </p:txBody>
            </p:sp>
            <p:sp>
              <p:nvSpPr>
                <p:cNvPr id="307" name="Oval 306"/>
                <p:cNvSpPr/>
                <p:nvPr/>
              </p:nvSpPr>
              <p:spPr>
                <a:xfrm>
                  <a:off x="5513619" y="3276600"/>
                  <a:ext cx="152400" cy="152400"/>
                </a:xfrm>
                <a:prstGeom prst="ellipse">
                  <a:avLst/>
                </a:prstGeom>
                <a:ln>
                  <a:noFill/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orbel"/>
                  </a:endParaRPr>
                </a:p>
              </p:txBody>
            </p:sp>
            <p:sp>
              <p:nvSpPr>
                <p:cNvPr id="308" name="Oval 307"/>
                <p:cNvSpPr/>
                <p:nvPr/>
              </p:nvSpPr>
              <p:spPr>
                <a:xfrm>
                  <a:off x="6096000" y="2819400"/>
                  <a:ext cx="152400" cy="152400"/>
                </a:xfrm>
                <a:prstGeom prst="ellipse">
                  <a:avLst/>
                </a:prstGeom>
                <a:ln>
                  <a:noFill/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orbel"/>
                  </a:endParaRPr>
                </a:p>
              </p:txBody>
            </p:sp>
            <p:sp>
              <p:nvSpPr>
                <p:cNvPr id="309" name="Oval 308"/>
                <p:cNvSpPr/>
                <p:nvPr/>
              </p:nvSpPr>
              <p:spPr>
                <a:xfrm>
                  <a:off x="4876800" y="2438400"/>
                  <a:ext cx="152400" cy="152400"/>
                </a:xfrm>
                <a:prstGeom prst="ellipse">
                  <a:avLst/>
                </a:prstGeom>
                <a:ln>
                  <a:noFill/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orbel"/>
                  </a:endParaRPr>
                </a:p>
              </p:txBody>
            </p:sp>
          </p:grpSp>
          <p:grpSp>
            <p:nvGrpSpPr>
              <p:cNvPr id="262" name="Group 261"/>
              <p:cNvGrpSpPr/>
              <p:nvPr/>
            </p:nvGrpSpPr>
            <p:grpSpPr>
              <a:xfrm>
                <a:off x="4398737" y="4851773"/>
                <a:ext cx="626211" cy="680087"/>
                <a:chOff x="3263040" y="4648200"/>
                <a:chExt cx="1613760" cy="1752600"/>
              </a:xfrm>
            </p:grpSpPr>
            <p:sp>
              <p:nvSpPr>
                <p:cNvPr id="272" name="Oval 271"/>
                <p:cNvSpPr/>
                <p:nvPr/>
              </p:nvSpPr>
              <p:spPr>
                <a:xfrm>
                  <a:off x="3657600" y="4876800"/>
                  <a:ext cx="152400" cy="152400"/>
                </a:xfrm>
                <a:prstGeom prst="ellipse">
                  <a:avLst/>
                </a:prstGeom>
                <a:ln>
                  <a:noFill/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orbel"/>
                  </a:endParaRPr>
                </a:p>
              </p:txBody>
            </p:sp>
            <p:sp>
              <p:nvSpPr>
                <p:cNvPr id="273" name="Oval 272"/>
                <p:cNvSpPr/>
                <p:nvPr/>
              </p:nvSpPr>
              <p:spPr>
                <a:xfrm>
                  <a:off x="4114800" y="5257800"/>
                  <a:ext cx="152400" cy="152400"/>
                </a:xfrm>
                <a:prstGeom prst="ellipse">
                  <a:avLst/>
                </a:prstGeom>
                <a:ln>
                  <a:noFill/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orbel"/>
                  </a:endParaRPr>
                </a:p>
              </p:txBody>
            </p:sp>
            <p:sp>
              <p:nvSpPr>
                <p:cNvPr id="274" name="Oval 273"/>
                <p:cNvSpPr/>
                <p:nvPr/>
              </p:nvSpPr>
              <p:spPr>
                <a:xfrm>
                  <a:off x="4343400" y="4648200"/>
                  <a:ext cx="152400" cy="152400"/>
                </a:xfrm>
                <a:prstGeom prst="ellipse">
                  <a:avLst/>
                </a:prstGeom>
                <a:ln>
                  <a:noFill/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orbel"/>
                  </a:endParaRPr>
                </a:p>
              </p:txBody>
            </p:sp>
            <p:sp>
              <p:nvSpPr>
                <p:cNvPr id="275" name="Oval 274"/>
                <p:cNvSpPr/>
                <p:nvPr/>
              </p:nvSpPr>
              <p:spPr>
                <a:xfrm>
                  <a:off x="3581400" y="5486400"/>
                  <a:ext cx="152400" cy="152400"/>
                </a:xfrm>
                <a:prstGeom prst="ellipse">
                  <a:avLst/>
                </a:prstGeom>
                <a:ln>
                  <a:noFill/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orbel"/>
                  </a:endParaRPr>
                </a:p>
              </p:txBody>
            </p:sp>
            <p:sp>
              <p:nvSpPr>
                <p:cNvPr id="276" name="Oval 275"/>
                <p:cNvSpPr/>
                <p:nvPr/>
              </p:nvSpPr>
              <p:spPr>
                <a:xfrm>
                  <a:off x="4572000" y="5257800"/>
                  <a:ext cx="152400" cy="152400"/>
                </a:xfrm>
                <a:prstGeom prst="ellipse">
                  <a:avLst/>
                </a:prstGeom>
                <a:ln>
                  <a:noFill/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orbel"/>
                  </a:endParaRPr>
                </a:p>
              </p:txBody>
            </p:sp>
            <p:sp>
              <p:nvSpPr>
                <p:cNvPr id="277" name="Oval 276"/>
                <p:cNvSpPr/>
                <p:nvPr/>
              </p:nvSpPr>
              <p:spPr>
                <a:xfrm>
                  <a:off x="4038600" y="5410200"/>
                  <a:ext cx="152400" cy="152400"/>
                </a:xfrm>
                <a:prstGeom prst="ellipse">
                  <a:avLst/>
                </a:prstGeom>
                <a:ln>
                  <a:noFill/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orbel"/>
                  </a:endParaRPr>
                </a:p>
              </p:txBody>
            </p:sp>
            <p:sp>
              <p:nvSpPr>
                <p:cNvPr id="278" name="Oval 277"/>
                <p:cNvSpPr/>
                <p:nvPr/>
              </p:nvSpPr>
              <p:spPr>
                <a:xfrm>
                  <a:off x="3810000" y="5867400"/>
                  <a:ext cx="152400" cy="152400"/>
                </a:xfrm>
                <a:prstGeom prst="ellipse">
                  <a:avLst/>
                </a:prstGeom>
                <a:ln>
                  <a:noFill/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orbel"/>
                  </a:endParaRPr>
                </a:p>
              </p:txBody>
            </p:sp>
            <p:sp>
              <p:nvSpPr>
                <p:cNvPr id="279" name="Oval 278"/>
                <p:cNvSpPr/>
                <p:nvPr/>
              </p:nvSpPr>
              <p:spPr>
                <a:xfrm>
                  <a:off x="4038600" y="5105400"/>
                  <a:ext cx="152400" cy="152400"/>
                </a:xfrm>
                <a:prstGeom prst="ellipse">
                  <a:avLst/>
                </a:prstGeom>
                <a:ln>
                  <a:noFill/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orbel"/>
                  </a:endParaRPr>
                </a:p>
              </p:txBody>
            </p:sp>
            <p:sp>
              <p:nvSpPr>
                <p:cNvPr id="280" name="Oval 279"/>
                <p:cNvSpPr/>
                <p:nvPr/>
              </p:nvSpPr>
              <p:spPr>
                <a:xfrm>
                  <a:off x="4038600" y="4876800"/>
                  <a:ext cx="152400" cy="152400"/>
                </a:xfrm>
                <a:prstGeom prst="ellipse">
                  <a:avLst/>
                </a:prstGeom>
                <a:ln>
                  <a:noFill/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orbel"/>
                  </a:endParaRPr>
                </a:p>
              </p:txBody>
            </p:sp>
            <p:sp>
              <p:nvSpPr>
                <p:cNvPr id="281" name="Oval 280"/>
                <p:cNvSpPr/>
                <p:nvPr/>
              </p:nvSpPr>
              <p:spPr>
                <a:xfrm>
                  <a:off x="4724400" y="5715000"/>
                  <a:ext cx="152400" cy="152400"/>
                </a:xfrm>
                <a:prstGeom prst="ellipse">
                  <a:avLst/>
                </a:prstGeom>
                <a:ln>
                  <a:noFill/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orbel"/>
                  </a:endParaRPr>
                </a:p>
              </p:txBody>
            </p:sp>
            <p:sp>
              <p:nvSpPr>
                <p:cNvPr id="282" name="Oval 281"/>
                <p:cNvSpPr/>
                <p:nvPr/>
              </p:nvSpPr>
              <p:spPr>
                <a:xfrm>
                  <a:off x="3627616" y="5796444"/>
                  <a:ext cx="152400" cy="152400"/>
                </a:xfrm>
                <a:prstGeom prst="ellipse">
                  <a:avLst/>
                </a:prstGeom>
                <a:ln>
                  <a:noFill/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orbel"/>
                  </a:endParaRPr>
                </a:p>
              </p:txBody>
            </p:sp>
            <p:sp>
              <p:nvSpPr>
                <p:cNvPr id="283" name="Oval 282"/>
                <p:cNvSpPr/>
                <p:nvPr/>
              </p:nvSpPr>
              <p:spPr>
                <a:xfrm>
                  <a:off x="4191000" y="6248400"/>
                  <a:ext cx="152400" cy="152400"/>
                </a:xfrm>
                <a:prstGeom prst="ellipse">
                  <a:avLst/>
                </a:prstGeom>
                <a:ln>
                  <a:noFill/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orbel"/>
                  </a:endParaRPr>
                </a:p>
              </p:txBody>
            </p:sp>
            <p:sp>
              <p:nvSpPr>
                <p:cNvPr id="284" name="Oval 283"/>
                <p:cNvSpPr/>
                <p:nvPr/>
              </p:nvSpPr>
              <p:spPr>
                <a:xfrm>
                  <a:off x="4191000" y="5867400"/>
                  <a:ext cx="152400" cy="152400"/>
                </a:xfrm>
                <a:prstGeom prst="ellipse">
                  <a:avLst/>
                </a:prstGeom>
                <a:ln>
                  <a:noFill/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orbel"/>
                  </a:endParaRPr>
                </a:p>
              </p:txBody>
            </p:sp>
            <p:sp>
              <p:nvSpPr>
                <p:cNvPr id="285" name="Oval 284"/>
                <p:cNvSpPr/>
                <p:nvPr/>
              </p:nvSpPr>
              <p:spPr>
                <a:xfrm>
                  <a:off x="4267200" y="5334000"/>
                  <a:ext cx="152400" cy="152400"/>
                </a:xfrm>
                <a:prstGeom prst="ellipse">
                  <a:avLst/>
                </a:prstGeom>
                <a:ln>
                  <a:noFill/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orbel"/>
                  </a:endParaRPr>
                </a:p>
              </p:txBody>
            </p:sp>
            <p:sp>
              <p:nvSpPr>
                <p:cNvPr id="286" name="Oval 285"/>
                <p:cNvSpPr/>
                <p:nvPr/>
              </p:nvSpPr>
              <p:spPr>
                <a:xfrm>
                  <a:off x="3962400" y="5715000"/>
                  <a:ext cx="152400" cy="152400"/>
                </a:xfrm>
                <a:prstGeom prst="ellipse">
                  <a:avLst/>
                </a:prstGeom>
                <a:ln>
                  <a:noFill/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orbel"/>
                  </a:endParaRPr>
                </a:p>
              </p:txBody>
            </p:sp>
            <p:sp>
              <p:nvSpPr>
                <p:cNvPr id="287" name="Oval 286"/>
                <p:cNvSpPr/>
                <p:nvPr/>
              </p:nvSpPr>
              <p:spPr>
                <a:xfrm>
                  <a:off x="4419600" y="6172200"/>
                  <a:ext cx="152400" cy="152400"/>
                </a:xfrm>
                <a:prstGeom prst="ellipse">
                  <a:avLst/>
                </a:prstGeom>
                <a:ln>
                  <a:noFill/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orbel"/>
                  </a:endParaRPr>
                </a:p>
              </p:txBody>
            </p:sp>
            <p:sp>
              <p:nvSpPr>
                <p:cNvPr id="288" name="Oval 287"/>
                <p:cNvSpPr/>
                <p:nvPr/>
              </p:nvSpPr>
              <p:spPr>
                <a:xfrm>
                  <a:off x="4419600" y="5715000"/>
                  <a:ext cx="152400" cy="152400"/>
                </a:xfrm>
                <a:prstGeom prst="ellipse">
                  <a:avLst/>
                </a:prstGeom>
                <a:ln>
                  <a:noFill/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orbel"/>
                  </a:endParaRPr>
                </a:p>
              </p:txBody>
            </p:sp>
            <p:sp>
              <p:nvSpPr>
                <p:cNvPr id="289" name="Oval 288"/>
                <p:cNvSpPr/>
                <p:nvPr/>
              </p:nvSpPr>
              <p:spPr>
                <a:xfrm>
                  <a:off x="3505200" y="6172200"/>
                  <a:ext cx="152400" cy="152400"/>
                </a:xfrm>
                <a:prstGeom prst="ellipse">
                  <a:avLst/>
                </a:prstGeom>
                <a:ln>
                  <a:noFill/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orbel"/>
                  </a:endParaRPr>
                </a:p>
              </p:txBody>
            </p:sp>
            <p:sp>
              <p:nvSpPr>
                <p:cNvPr id="290" name="Oval 289"/>
                <p:cNvSpPr/>
                <p:nvPr/>
              </p:nvSpPr>
              <p:spPr>
                <a:xfrm>
                  <a:off x="3429000" y="5257800"/>
                  <a:ext cx="152400" cy="152400"/>
                </a:xfrm>
                <a:prstGeom prst="ellipse">
                  <a:avLst/>
                </a:prstGeom>
                <a:ln>
                  <a:noFill/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orbel"/>
                  </a:endParaRPr>
                </a:p>
              </p:txBody>
            </p:sp>
            <p:sp>
              <p:nvSpPr>
                <p:cNvPr id="291" name="Oval 290"/>
                <p:cNvSpPr/>
                <p:nvPr/>
              </p:nvSpPr>
              <p:spPr>
                <a:xfrm>
                  <a:off x="3263040" y="5874233"/>
                  <a:ext cx="152400" cy="152400"/>
                </a:xfrm>
                <a:prstGeom prst="ellipse">
                  <a:avLst/>
                </a:prstGeom>
                <a:ln>
                  <a:noFill/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orbel"/>
                  </a:endParaRPr>
                </a:p>
              </p:txBody>
            </p:sp>
          </p:grpSp>
          <p:sp>
            <p:nvSpPr>
              <p:cNvPr id="263" name="Oval 262"/>
              <p:cNvSpPr/>
              <p:nvPr/>
            </p:nvSpPr>
            <p:spPr>
              <a:xfrm>
                <a:off x="3958018" y="4968580"/>
                <a:ext cx="59138" cy="59138"/>
              </a:xfrm>
              <a:prstGeom prst="ellipse">
                <a:avLst/>
              </a:prstGeom>
              <a:ln>
                <a:noFill/>
                <a:headEnd type="none" w="med" len="med"/>
                <a:tailEnd type="none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orbel"/>
                </a:endParaRPr>
              </a:p>
            </p:txBody>
          </p:sp>
          <p:sp>
            <p:nvSpPr>
              <p:cNvPr id="264" name="Oval 263"/>
              <p:cNvSpPr/>
              <p:nvPr/>
            </p:nvSpPr>
            <p:spPr>
              <a:xfrm>
                <a:off x="5287400" y="4733250"/>
                <a:ext cx="59138" cy="59138"/>
              </a:xfrm>
              <a:prstGeom prst="ellipse">
                <a:avLst/>
              </a:prstGeom>
              <a:ln>
                <a:noFill/>
                <a:headEnd type="none" w="med" len="med"/>
                <a:tailEnd type="none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orbel"/>
                </a:endParaRPr>
              </a:p>
            </p:txBody>
          </p:sp>
          <p:sp>
            <p:nvSpPr>
              <p:cNvPr id="265" name="Oval 264"/>
              <p:cNvSpPr/>
              <p:nvPr/>
            </p:nvSpPr>
            <p:spPr>
              <a:xfrm>
                <a:off x="4607314" y="5118870"/>
                <a:ext cx="59138" cy="59138"/>
              </a:xfrm>
              <a:prstGeom prst="ellipse">
                <a:avLst/>
              </a:prstGeom>
              <a:ln>
                <a:noFill/>
                <a:headEnd type="none" w="med" len="med"/>
                <a:tailEnd type="none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orbel"/>
                </a:endParaRPr>
              </a:p>
            </p:txBody>
          </p:sp>
          <p:sp>
            <p:nvSpPr>
              <p:cNvPr id="266" name="Oval 265"/>
              <p:cNvSpPr/>
              <p:nvPr/>
            </p:nvSpPr>
            <p:spPr>
              <a:xfrm>
                <a:off x="4489037" y="4416456"/>
                <a:ext cx="59138" cy="59138"/>
              </a:xfrm>
              <a:prstGeom prst="ellipse">
                <a:avLst/>
              </a:prstGeom>
              <a:ln>
                <a:noFill/>
                <a:headEnd type="none" w="med" len="med"/>
                <a:tailEnd type="none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orbel"/>
                </a:endParaRPr>
              </a:p>
            </p:txBody>
          </p:sp>
          <p:sp>
            <p:nvSpPr>
              <p:cNvPr id="268" name="Oval 267"/>
              <p:cNvSpPr/>
              <p:nvPr/>
            </p:nvSpPr>
            <p:spPr>
              <a:xfrm>
                <a:off x="3942412" y="4950774"/>
                <a:ext cx="95242" cy="95242"/>
              </a:xfrm>
              <a:prstGeom prst="ellipse">
                <a:avLst/>
              </a:prstGeom>
              <a:solidFill>
                <a:srgbClr val="C0504D"/>
              </a:solidFill>
              <a:ln>
                <a:noFill/>
                <a:headEnd type="none" w="med" len="med"/>
                <a:tailEnd type="none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orbel"/>
                </a:endParaRPr>
              </a:p>
            </p:txBody>
          </p:sp>
          <p:sp>
            <p:nvSpPr>
              <p:cNvPr id="269" name="Oval 268"/>
              <p:cNvSpPr/>
              <p:nvPr/>
            </p:nvSpPr>
            <p:spPr>
              <a:xfrm>
                <a:off x="5271794" y="4715445"/>
                <a:ext cx="95242" cy="95242"/>
              </a:xfrm>
              <a:prstGeom prst="ellipse">
                <a:avLst/>
              </a:prstGeom>
              <a:solidFill>
                <a:srgbClr val="C0504D"/>
              </a:solidFill>
              <a:ln>
                <a:noFill/>
                <a:headEnd type="none" w="med" len="med"/>
                <a:tailEnd type="none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orbel"/>
                </a:endParaRPr>
              </a:p>
            </p:txBody>
          </p:sp>
          <p:sp>
            <p:nvSpPr>
              <p:cNvPr id="270" name="Oval 269"/>
              <p:cNvSpPr/>
              <p:nvPr/>
            </p:nvSpPr>
            <p:spPr>
              <a:xfrm>
                <a:off x="4591707" y="5101065"/>
                <a:ext cx="95242" cy="95242"/>
              </a:xfrm>
              <a:prstGeom prst="ellipse">
                <a:avLst/>
              </a:prstGeom>
              <a:solidFill>
                <a:srgbClr val="C0504D"/>
              </a:solidFill>
              <a:ln>
                <a:noFill/>
                <a:headEnd type="none" w="med" len="med"/>
                <a:tailEnd type="none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orbel"/>
                </a:endParaRPr>
              </a:p>
            </p:txBody>
          </p:sp>
          <p:sp>
            <p:nvSpPr>
              <p:cNvPr id="271" name="Oval 270"/>
              <p:cNvSpPr/>
              <p:nvPr/>
            </p:nvSpPr>
            <p:spPr>
              <a:xfrm>
                <a:off x="4473431" y="4398651"/>
                <a:ext cx="95242" cy="95242"/>
              </a:xfrm>
              <a:prstGeom prst="ellipse">
                <a:avLst/>
              </a:prstGeom>
              <a:solidFill>
                <a:srgbClr val="C0504D"/>
              </a:solidFill>
              <a:ln>
                <a:noFill/>
                <a:headEnd type="none" w="med" len="med"/>
                <a:tailEnd type="none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orbel"/>
                </a:endParaRPr>
              </a:p>
            </p:txBody>
          </p:sp>
          <p:sp>
            <p:nvSpPr>
              <p:cNvPr id="346" name="TextBox 345"/>
              <p:cNvSpPr txBox="1"/>
              <p:nvPr/>
            </p:nvSpPr>
            <p:spPr>
              <a:xfrm>
                <a:off x="3851958" y="3482711"/>
                <a:ext cx="1605532" cy="4926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 smtClean="0">
                    <a:solidFill>
                      <a:srgbClr val="C0504D">
                        <a:lumMod val="50000"/>
                      </a:srgbClr>
                    </a:solidFill>
                    <a:latin typeface="Gill Sans Light"/>
                    <a:cs typeface="Gill Sans Light"/>
                  </a:rPr>
                  <a:t>Clustering</a:t>
                </a:r>
                <a:endParaRPr lang="en-US" sz="2000" b="1" dirty="0">
                  <a:solidFill>
                    <a:srgbClr val="C0504D">
                      <a:lumMod val="50000"/>
                    </a:srgbClr>
                  </a:solidFill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391" name="Group 390"/>
            <p:cNvGrpSpPr/>
            <p:nvPr/>
          </p:nvGrpSpPr>
          <p:grpSpPr>
            <a:xfrm>
              <a:off x="3251468" y="838200"/>
              <a:ext cx="1777732" cy="2085416"/>
              <a:chOff x="6302795" y="3736170"/>
              <a:chExt cx="2016158" cy="2365100"/>
            </a:xfrm>
          </p:grpSpPr>
          <p:grpSp>
            <p:nvGrpSpPr>
              <p:cNvPr id="389" name="Group 388"/>
              <p:cNvGrpSpPr/>
              <p:nvPr/>
            </p:nvGrpSpPr>
            <p:grpSpPr>
              <a:xfrm>
                <a:off x="6344554" y="4118209"/>
                <a:ext cx="1618861" cy="1983061"/>
                <a:chOff x="6397718" y="4118209"/>
                <a:chExt cx="1618861" cy="1983061"/>
              </a:xfrm>
            </p:grpSpPr>
            <p:pic>
              <p:nvPicPr>
                <p:cNvPr id="354" name="Picture 353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397718" y="4119672"/>
                  <a:ext cx="276578" cy="276578"/>
                </a:xfrm>
                <a:prstGeom prst="rect">
                  <a:avLst/>
                </a:prstGeom>
              </p:spPr>
            </p:pic>
            <p:pic>
              <p:nvPicPr>
                <p:cNvPr id="355" name="Picture 354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489911" y="4598929"/>
                  <a:ext cx="184385" cy="184385"/>
                </a:xfrm>
                <a:prstGeom prst="rect">
                  <a:avLst/>
                </a:prstGeom>
              </p:spPr>
            </p:pic>
            <p:sp>
              <p:nvSpPr>
                <p:cNvPr id="356" name="Rectangle 355"/>
                <p:cNvSpPr/>
                <p:nvPr/>
              </p:nvSpPr>
              <p:spPr>
                <a:xfrm>
                  <a:off x="6397718" y="4118209"/>
                  <a:ext cx="276578" cy="276578"/>
                </a:xfrm>
                <a:prstGeom prst="rect">
                  <a:avLst/>
                </a:prstGeom>
                <a:solidFill>
                  <a:schemeClr val="bg1">
                    <a:alpha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357" name="Picture 356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332818" y="5098858"/>
                  <a:ext cx="276578" cy="276578"/>
                </a:xfrm>
                <a:prstGeom prst="rect">
                  <a:avLst/>
                </a:prstGeom>
              </p:spPr>
            </p:pic>
            <p:cxnSp>
              <p:nvCxnSpPr>
                <p:cNvPr id="358" name="Straight Arrow Connector 357"/>
                <p:cNvCxnSpPr>
                  <a:stCxn id="355" idx="0"/>
                  <a:endCxn id="356" idx="2"/>
                </p:cNvCxnSpPr>
                <p:nvPr/>
              </p:nvCxnSpPr>
              <p:spPr>
                <a:xfrm flipH="1" flipV="1">
                  <a:off x="6536007" y="4394787"/>
                  <a:ext cx="46097" cy="204142"/>
                </a:xfrm>
                <a:prstGeom prst="straightConnector1">
                  <a:avLst/>
                </a:prstGeom>
                <a:ln w="12700" cmpd="sng">
                  <a:solidFill>
                    <a:schemeClr val="tx1">
                      <a:alpha val="25000"/>
                    </a:schemeClr>
                  </a:solidFill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9" name="Straight Arrow Connector 358"/>
                <p:cNvCxnSpPr>
                  <a:stCxn id="355" idx="2"/>
                  <a:endCxn id="357" idx="1"/>
                </p:cNvCxnSpPr>
                <p:nvPr/>
              </p:nvCxnSpPr>
              <p:spPr>
                <a:xfrm>
                  <a:off x="6582103" y="4783314"/>
                  <a:ext cx="750714" cy="453833"/>
                </a:xfrm>
                <a:prstGeom prst="straightConnector1">
                  <a:avLst/>
                </a:prstGeom>
                <a:ln w="12700" cmpd="sng">
                  <a:solidFill>
                    <a:schemeClr val="tx1"/>
                  </a:solidFill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360" name="Picture 359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338182" y="5577138"/>
                  <a:ext cx="184385" cy="184385"/>
                </a:xfrm>
                <a:prstGeom prst="rect">
                  <a:avLst/>
                </a:prstGeom>
              </p:spPr>
            </p:pic>
            <p:pic>
              <p:nvPicPr>
                <p:cNvPr id="361" name="Picture 360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856488" y="5452995"/>
                  <a:ext cx="276578" cy="276578"/>
                </a:xfrm>
                <a:prstGeom prst="rect">
                  <a:avLst/>
                </a:prstGeom>
              </p:spPr>
            </p:pic>
            <p:cxnSp>
              <p:nvCxnSpPr>
                <p:cNvPr id="362" name="Straight Arrow Connector 361"/>
                <p:cNvCxnSpPr>
                  <a:stCxn id="360" idx="0"/>
                  <a:endCxn id="357" idx="2"/>
                </p:cNvCxnSpPr>
                <p:nvPr/>
              </p:nvCxnSpPr>
              <p:spPr>
                <a:xfrm flipV="1">
                  <a:off x="7430375" y="5375436"/>
                  <a:ext cx="40731" cy="201701"/>
                </a:xfrm>
                <a:prstGeom prst="straightConnector1">
                  <a:avLst/>
                </a:prstGeom>
                <a:ln w="12700" cmpd="sng">
                  <a:solidFill>
                    <a:schemeClr val="tx1"/>
                  </a:solidFill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3" name="Straight Arrow Connector 362"/>
                <p:cNvCxnSpPr>
                  <a:stCxn id="364" idx="2"/>
                  <a:endCxn id="357" idx="1"/>
                </p:cNvCxnSpPr>
                <p:nvPr/>
              </p:nvCxnSpPr>
              <p:spPr>
                <a:xfrm>
                  <a:off x="7010142" y="5191050"/>
                  <a:ext cx="322675" cy="46097"/>
                </a:xfrm>
                <a:prstGeom prst="straightConnector1">
                  <a:avLst/>
                </a:prstGeom>
                <a:ln w="12700" cmpd="sng">
                  <a:solidFill>
                    <a:schemeClr val="tx1"/>
                  </a:solidFill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364" name="Picture 363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917950" y="5006665"/>
                  <a:ext cx="184385" cy="184385"/>
                </a:xfrm>
                <a:prstGeom prst="rect">
                  <a:avLst/>
                </a:prstGeom>
              </p:spPr>
            </p:pic>
            <p:pic>
              <p:nvPicPr>
                <p:cNvPr id="365" name="Picture 364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602322" y="4668435"/>
                  <a:ext cx="184385" cy="184385"/>
                </a:xfrm>
                <a:prstGeom prst="rect">
                  <a:avLst/>
                </a:prstGeom>
              </p:spPr>
            </p:pic>
            <p:pic>
              <p:nvPicPr>
                <p:cNvPr id="366" name="Picture 365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684542" y="5916885"/>
                  <a:ext cx="184385" cy="184385"/>
                </a:xfrm>
                <a:prstGeom prst="rect">
                  <a:avLst/>
                </a:prstGeom>
              </p:spPr>
            </p:pic>
            <p:pic>
              <p:nvPicPr>
                <p:cNvPr id="367" name="Picture 366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920997" y="5916885"/>
                  <a:ext cx="184385" cy="184385"/>
                </a:xfrm>
                <a:prstGeom prst="rect">
                  <a:avLst/>
                </a:prstGeom>
              </p:spPr>
            </p:pic>
            <p:pic>
              <p:nvPicPr>
                <p:cNvPr id="368" name="Picture 367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372451" y="4668435"/>
                  <a:ext cx="184385" cy="184385"/>
                </a:xfrm>
                <a:prstGeom prst="rect">
                  <a:avLst/>
                </a:prstGeom>
              </p:spPr>
            </p:pic>
            <p:pic>
              <p:nvPicPr>
                <p:cNvPr id="369" name="Picture 368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832194" y="4668435"/>
                  <a:ext cx="184385" cy="184385"/>
                </a:xfrm>
                <a:prstGeom prst="rect">
                  <a:avLst/>
                </a:prstGeom>
              </p:spPr>
            </p:pic>
            <p:pic>
              <p:nvPicPr>
                <p:cNvPr id="370" name="Picture 369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142579" y="4668435"/>
                  <a:ext cx="184385" cy="184385"/>
                </a:xfrm>
                <a:prstGeom prst="rect">
                  <a:avLst/>
                </a:prstGeom>
              </p:spPr>
            </p:pic>
            <p:pic>
              <p:nvPicPr>
                <p:cNvPr id="371" name="Picture 370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443816" y="5484945"/>
                  <a:ext cx="184385" cy="184385"/>
                </a:xfrm>
                <a:prstGeom prst="rect">
                  <a:avLst/>
                </a:prstGeom>
              </p:spPr>
            </p:pic>
            <p:pic>
              <p:nvPicPr>
                <p:cNvPr id="372" name="Picture 371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443816" y="5700915"/>
                  <a:ext cx="184385" cy="184385"/>
                </a:xfrm>
                <a:prstGeom prst="rect">
                  <a:avLst/>
                </a:prstGeom>
              </p:spPr>
            </p:pic>
            <p:pic>
              <p:nvPicPr>
                <p:cNvPr id="373" name="Picture 372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443816" y="5268976"/>
                  <a:ext cx="184385" cy="184385"/>
                </a:xfrm>
                <a:prstGeom prst="rect">
                  <a:avLst/>
                </a:prstGeom>
              </p:spPr>
            </p:pic>
            <p:pic>
              <p:nvPicPr>
                <p:cNvPr id="374" name="Picture 373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157453" y="5916885"/>
                  <a:ext cx="184385" cy="184385"/>
                </a:xfrm>
                <a:prstGeom prst="rect">
                  <a:avLst/>
                </a:prstGeom>
              </p:spPr>
            </p:pic>
            <p:cxnSp>
              <p:nvCxnSpPr>
                <p:cNvPr id="375" name="Straight Arrow Connector 374"/>
                <p:cNvCxnSpPr>
                  <a:stCxn id="370" idx="0"/>
                  <a:endCxn id="354" idx="2"/>
                </p:cNvCxnSpPr>
                <p:nvPr/>
              </p:nvCxnSpPr>
              <p:spPr>
                <a:xfrm flipH="1" flipV="1">
                  <a:off x="6536007" y="4396250"/>
                  <a:ext cx="698764" cy="272185"/>
                </a:xfrm>
                <a:prstGeom prst="straightConnector1">
                  <a:avLst/>
                </a:prstGeom>
                <a:ln w="12700" cmpd="sng">
                  <a:solidFill>
                    <a:schemeClr val="tx1">
                      <a:alpha val="25000"/>
                    </a:schemeClr>
                  </a:solidFill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6" name="Straight Arrow Connector 375"/>
                <p:cNvCxnSpPr>
                  <a:stCxn id="368" idx="0"/>
                  <a:endCxn id="356" idx="2"/>
                </p:cNvCxnSpPr>
                <p:nvPr/>
              </p:nvCxnSpPr>
              <p:spPr>
                <a:xfrm flipH="1" flipV="1">
                  <a:off x="6536007" y="4394787"/>
                  <a:ext cx="928636" cy="273649"/>
                </a:xfrm>
                <a:prstGeom prst="straightConnector1">
                  <a:avLst/>
                </a:prstGeom>
                <a:ln w="12700" cmpd="sng">
                  <a:solidFill>
                    <a:schemeClr val="tx1">
                      <a:alpha val="25000"/>
                    </a:schemeClr>
                  </a:solidFill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7" name="Straight Arrow Connector 376"/>
                <p:cNvCxnSpPr>
                  <a:stCxn id="370" idx="2"/>
                  <a:endCxn id="357" idx="0"/>
                </p:cNvCxnSpPr>
                <p:nvPr/>
              </p:nvCxnSpPr>
              <p:spPr>
                <a:xfrm>
                  <a:off x="7234771" y="4852821"/>
                  <a:ext cx="236336" cy="246037"/>
                </a:xfrm>
                <a:prstGeom prst="straightConnector1">
                  <a:avLst/>
                </a:prstGeom>
                <a:ln w="12700" cmpd="sng">
                  <a:solidFill>
                    <a:schemeClr val="tx1"/>
                  </a:solidFill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8" name="Straight Arrow Connector 377"/>
                <p:cNvCxnSpPr>
                  <a:stCxn id="368" idx="2"/>
                  <a:endCxn id="357" idx="0"/>
                </p:cNvCxnSpPr>
                <p:nvPr/>
              </p:nvCxnSpPr>
              <p:spPr>
                <a:xfrm>
                  <a:off x="7464643" y="4852821"/>
                  <a:ext cx="6464" cy="246037"/>
                </a:xfrm>
                <a:prstGeom prst="straightConnector1">
                  <a:avLst/>
                </a:prstGeom>
                <a:ln w="12700" cmpd="sng">
                  <a:solidFill>
                    <a:schemeClr val="tx1"/>
                  </a:solidFill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9" name="Straight Arrow Connector 378"/>
                <p:cNvCxnSpPr>
                  <a:stCxn id="365" idx="2"/>
                  <a:endCxn id="357" idx="0"/>
                </p:cNvCxnSpPr>
                <p:nvPr/>
              </p:nvCxnSpPr>
              <p:spPr>
                <a:xfrm flipH="1">
                  <a:off x="7471107" y="4852821"/>
                  <a:ext cx="223408" cy="246037"/>
                </a:xfrm>
                <a:prstGeom prst="straightConnector1">
                  <a:avLst/>
                </a:prstGeom>
                <a:ln w="12700" cmpd="sng">
                  <a:solidFill>
                    <a:schemeClr val="tx1"/>
                  </a:solidFill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0" name="Straight Arrow Connector 379"/>
                <p:cNvCxnSpPr>
                  <a:stCxn id="369" idx="2"/>
                  <a:endCxn id="357" idx="0"/>
                </p:cNvCxnSpPr>
                <p:nvPr/>
              </p:nvCxnSpPr>
              <p:spPr>
                <a:xfrm flipH="1">
                  <a:off x="7471107" y="4852821"/>
                  <a:ext cx="453280" cy="246037"/>
                </a:xfrm>
                <a:prstGeom prst="straightConnector1">
                  <a:avLst/>
                </a:prstGeom>
                <a:ln w="12700" cmpd="sng">
                  <a:solidFill>
                    <a:schemeClr val="tx1"/>
                  </a:solidFill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1" name="Straight Arrow Connector 380"/>
                <p:cNvCxnSpPr>
                  <a:stCxn id="364" idx="2"/>
                  <a:endCxn id="361" idx="0"/>
                </p:cNvCxnSpPr>
                <p:nvPr/>
              </p:nvCxnSpPr>
              <p:spPr>
                <a:xfrm flipH="1">
                  <a:off x="6994778" y="5191050"/>
                  <a:ext cx="15364" cy="261943"/>
                </a:xfrm>
                <a:prstGeom prst="straightConnector1">
                  <a:avLst/>
                </a:prstGeom>
                <a:ln w="12700" cmpd="sng">
                  <a:solidFill>
                    <a:schemeClr val="tx1"/>
                  </a:solidFill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2" name="Straight Arrow Connector 381"/>
                <p:cNvCxnSpPr>
                  <a:stCxn id="360" idx="0"/>
                  <a:endCxn id="361" idx="3"/>
                </p:cNvCxnSpPr>
                <p:nvPr/>
              </p:nvCxnSpPr>
              <p:spPr>
                <a:xfrm flipH="1">
                  <a:off x="7133067" y="5577138"/>
                  <a:ext cx="297309" cy="14145"/>
                </a:xfrm>
                <a:prstGeom prst="straightConnector1">
                  <a:avLst/>
                </a:prstGeom>
                <a:ln w="12700" cmpd="sng">
                  <a:solidFill>
                    <a:schemeClr val="tx1"/>
                  </a:solidFill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3" name="Straight Arrow Connector 382"/>
                <p:cNvCxnSpPr>
                  <a:stCxn id="366" idx="0"/>
                  <a:endCxn id="361" idx="2"/>
                </p:cNvCxnSpPr>
                <p:nvPr/>
              </p:nvCxnSpPr>
              <p:spPr>
                <a:xfrm flipV="1">
                  <a:off x="6776735" y="5729573"/>
                  <a:ext cx="218043" cy="187312"/>
                </a:xfrm>
                <a:prstGeom prst="straightConnector1">
                  <a:avLst/>
                </a:prstGeom>
                <a:ln w="12700" cmpd="sng">
                  <a:solidFill>
                    <a:schemeClr val="tx1"/>
                  </a:solidFill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4" name="Straight Arrow Connector 383"/>
                <p:cNvCxnSpPr>
                  <a:stCxn id="374" idx="0"/>
                  <a:endCxn id="361" idx="2"/>
                </p:cNvCxnSpPr>
                <p:nvPr/>
              </p:nvCxnSpPr>
              <p:spPr>
                <a:xfrm flipH="1" flipV="1">
                  <a:off x="6994778" y="5729573"/>
                  <a:ext cx="254868" cy="187312"/>
                </a:xfrm>
                <a:prstGeom prst="straightConnector1">
                  <a:avLst/>
                </a:prstGeom>
                <a:ln w="12700" cmpd="sng">
                  <a:solidFill>
                    <a:schemeClr val="tx1"/>
                  </a:solidFill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5" name="Straight Arrow Connector 384"/>
                <p:cNvCxnSpPr>
                  <a:stCxn id="372" idx="3"/>
                  <a:endCxn id="361" idx="1"/>
                </p:cNvCxnSpPr>
                <p:nvPr/>
              </p:nvCxnSpPr>
              <p:spPr>
                <a:xfrm flipV="1">
                  <a:off x="6628202" y="5591284"/>
                  <a:ext cx="228287" cy="201824"/>
                </a:xfrm>
                <a:prstGeom prst="straightConnector1">
                  <a:avLst/>
                </a:prstGeom>
                <a:ln w="12700" cmpd="sng">
                  <a:solidFill>
                    <a:schemeClr val="tx1"/>
                  </a:solidFill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6" name="Straight Arrow Connector 385"/>
                <p:cNvCxnSpPr>
                  <a:stCxn id="371" idx="3"/>
                  <a:endCxn id="361" idx="1"/>
                </p:cNvCxnSpPr>
                <p:nvPr/>
              </p:nvCxnSpPr>
              <p:spPr>
                <a:xfrm>
                  <a:off x="6628202" y="5577138"/>
                  <a:ext cx="228287" cy="14145"/>
                </a:xfrm>
                <a:prstGeom prst="straightConnector1">
                  <a:avLst/>
                </a:prstGeom>
                <a:ln w="12700" cmpd="sng">
                  <a:solidFill>
                    <a:schemeClr val="tx1"/>
                  </a:solidFill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7" name="Straight Arrow Connector 386"/>
                <p:cNvCxnSpPr>
                  <a:stCxn id="367" idx="0"/>
                  <a:endCxn id="361" idx="2"/>
                </p:cNvCxnSpPr>
                <p:nvPr/>
              </p:nvCxnSpPr>
              <p:spPr>
                <a:xfrm flipH="1" flipV="1">
                  <a:off x="6994778" y="5729573"/>
                  <a:ext cx="18412" cy="187312"/>
                </a:xfrm>
                <a:prstGeom prst="straightConnector1">
                  <a:avLst/>
                </a:prstGeom>
                <a:ln w="12700" cmpd="sng">
                  <a:solidFill>
                    <a:schemeClr val="tx1"/>
                  </a:solidFill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8" name="Straight Arrow Connector 387"/>
                <p:cNvCxnSpPr>
                  <a:stCxn id="373" idx="3"/>
                  <a:endCxn id="361" idx="1"/>
                </p:cNvCxnSpPr>
                <p:nvPr/>
              </p:nvCxnSpPr>
              <p:spPr>
                <a:xfrm>
                  <a:off x="6628202" y="5361168"/>
                  <a:ext cx="228287" cy="230116"/>
                </a:xfrm>
                <a:prstGeom prst="straightConnector1">
                  <a:avLst/>
                </a:prstGeom>
                <a:ln w="12700" cmpd="sng">
                  <a:solidFill>
                    <a:schemeClr val="tx1"/>
                  </a:solidFill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90" name="TextBox 389"/>
              <p:cNvSpPr txBox="1"/>
              <p:nvPr/>
            </p:nvSpPr>
            <p:spPr>
              <a:xfrm>
                <a:off x="6302795" y="3736170"/>
                <a:ext cx="2016158" cy="80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 smtClean="0">
                    <a:solidFill>
                      <a:srgbClr val="C0504D">
                        <a:lumMod val="50000"/>
                      </a:srgbClr>
                    </a:solidFill>
                    <a:latin typeface="Gill Sans Light"/>
                    <a:cs typeface="Gill Sans Light"/>
                  </a:rPr>
                  <a:t>Online Facility Location</a:t>
                </a:r>
              </a:p>
            </p:txBody>
          </p:sp>
        </p:grpSp>
        <p:grpSp>
          <p:nvGrpSpPr>
            <p:cNvPr id="3" name="Group 2"/>
            <p:cNvGrpSpPr/>
            <p:nvPr/>
          </p:nvGrpSpPr>
          <p:grpSpPr>
            <a:xfrm>
              <a:off x="1798197" y="874486"/>
              <a:ext cx="1448663" cy="1865501"/>
              <a:chOff x="9399912" y="4242231"/>
              <a:chExt cx="1955597" cy="2518301"/>
            </a:xfrm>
          </p:grpSpPr>
          <p:grpSp>
            <p:nvGrpSpPr>
              <p:cNvPr id="438" name="Group 437"/>
              <p:cNvGrpSpPr/>
              <p:nvPr/>
            </p:nvGrpSpPr>
            <p:grpSpPr>
              <a:xfrm>
                <a:off x="9499868" y="5282118"/>
                <a:ext cx="1755684" cy="1478414"/>
                <a:chOff x="1143000" y="1081542"/>
                <a:chExt cx="5267325" cy="4435474"/>
              </a:xfrm>
            </p:grpSpPr>
            <p:grpSp>
              <p:nvGrpSpPr>
                <p:cNvPr id="439" name="Group 438"/>
                <p:cNvGrpSpPr/>
                <p:nvPr/>
              </p:nvGrpSpPr>
              <p:grpSpPr>
                <a:xfrm>
                  <a:off x="1143000" y="1081542"/>
                  <a:ext cx="2377017" cy="1114425"/>
                  <a:chOff x="1143000" y="1081541"/>
                  <a:chExt cx="2377017" cy="1114425"/>
                </a:xfrm>
              </p:grpSpPr>
              <p:pic>
                <p:nvPicPr>
                  <p:cNvPr id="502" name="Picture 501"/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1143000" y="1081541"/>
                    <a:ext cx="927100" cy="1114425"/>
                  </a:xfrm>
                  <a:prstGeom prst="rect">
                    <a:avLst/>
                  </a:prstGeom>
                </p:spPr>
              </p:pic>
              <p:pic>
                <p:nvPicPr>
                  <p:cNvPr id="503" name="Picture 502"/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2589741" y="1084716"/>
                    <a:ext cx="930276" cy="1108074"/>
                  </a:xfrm>
                  <a:prstGeom prst="rect">
                    <a:avLst/>
                  </a:prstGeom>
                </p:spPr>
              </p:pic>
              <p:sp>
                <p:nvSpPr>
                  <p:cNvPr id="504" name="TextBox 503"/>
                  <p:cNvSpPr txBox="1"/>
                  <p:nvPr/>
                </p:nvSpPr>
                <p:spPr>
                  <a:xfrm>
                    <a:off x="2179880" y="1454087"/>
                    <a:ext cx="300082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normAutofit fontScale="40000" lnSpcReduction="20000"/>
                  </a:bodyPr>
                  <a:lstStyle/>
                  <a:p>
                    <a:pPr algn="ctr"/>
                    <a:r>
                      <a:rPr lang="en-US" sz="1800" dirty="0" smtClean="0">
                        <a:latin typeface="ＭＳ ゴシック"/>
                        <a:ea typeface="ＭＳ ゴシック"/>
                        <a:cs typeface="ＭＳ ゴシック"/>
                      </a:rPr>
                      <a:t>≈</a:t>
                    </a:r>
                    <a:endParaRPr lang="en-US" sz="1800" dirty="0" smtClean="0">
                      <a:latin typeface="Gill Sans Light"/>
                      <a:cs typeface="Gill Sans Light"/>
                    </a:endParaRPr>
                  </a:p>
                </p:txBody>
              </p:sp>
            </p:grpSp>
            <p:grpSp>
              <p:nvGrpSpPr>
                <p:cNvPr id="440" name="Group 439"/>
                <p:cNvGrpSpPr/>
                <p:nvPr/>
              </p:nvGrpSpPr>
              <p:grpSpPr>
                <a:xfrm>
                  <a:off x="1143000" y="2191735"/>
                  <a:ext cx="3823759" cy="1111251"/>
                  <a:chOff x="1143000" y="2188595"/>
                  <a:chExt cx="3823759" cy="1111250"/>
                </a:xfrm>
              </p:grpSpPr>
              <p:pic>
                <p:nvPicPr>
                  <p:cNvPr id="497" name="Picture 496"/>
                  <p:cNvPicPr>
                    <a:picLocks noChangeAspect="1"/>
                  </p:cNvPicPr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1143000" y="2190183"/>
                    <a:ext cx="927100" cy="1108075"/>
                  </a:xfrm>
                  <a:prstGeom prst="rect">
                    <a:avLst/>
                  </a:prstGeom>
                </p:spPr>
              </p:pic>
              <p:pic>
                <p:nvPicPr>
                  <p:cNvPr id="498" name="Picture 497"/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2589742" y="2190183"/>
                    <a:ext cx="930275" cy="1108075"/>
                  </a:xfrm>
                  <a:prstGeom prst="rect">
                    <a:avLst/>
                  </a:prstGeom>
                </p:spPr>
              </p:pic>
              <p:pic>
                <p:nvPicPr>
                  <p:cNvPr id="499" name="Picture 498"/>
                  <p:cNvPicPr>
                    <a:picLocks noChangeAspect="1"/>
                  </p:cNvPicPr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4039659" y="2188595"/>
                    <a:ext cx="927100" cy="1111250"/>
                  </a:xfrm>
                  <a:prstGeom prst="rect">
                    <a:avLst/>
                  </a:prstGeom>
                </p:spPr>
              </p:pic>
              <p:sp>
                <p:nvSpPr>
                  <p:cNvPr id="500" name="TextBox 499"/>
                  <p:cNvSpPr txBox="1"/>
                  <p:nvPr/>
                </p:nvSpPr>
                <p:spPr>
                  <a:xfrm>
                    <a:off x="2179880" y="2559554"/>
                    <a:ext cx="300082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normAutofit fontScale="40000" lnSpcReduction="20000"/>
                  </a:bodyPr>
                  <a:lstStyle>
                    <a:defPPr>
                      <a:defRPr lang="en-US"/>
                    </a:defPPr>
                    <a:lvl1pPr algn="ctr">
                      <a:defRPr>
                        <a:latin typeface="ＭＳ ゴシック"/>
                        <a:ea typeface="ＭＳ ゴシック"/>
                        <a:cs typeface="ＭＳ ゴシック"/>
                      </a:defRPr>
                    </a:lvl1pPr>
                  </a:lstStyle>
                  <a:p>
                    <a:r>
                      <a:rPr lang="en-US" dirty="0"/>
                      <a:t>≈</a:t>
                    </a:r>
                  </a:p>
                </p:txBody>
              </p:sp>
              <p:sp>
                <p:nvSpPr>
                  <p:cNvPr id="501" name="TextBox 500"/>
                  <p:cNvSpPr txBox="1"/>
                  <p:nvPr/>
                </p:nvSpPr>
                <p:spPr>
                  <a:xfrm>
                    <a:off x="3629797" y="2559554"/>
                    <a:ext cx="300082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normAutofit fontScale="40000" lnSpcReduction="20000"/>
                  </a:bodyPr>
                  <a:lstStyle>
                    <a:defPPr>
                      <a:defRPr lang="en-US"/>
                    </a:defPPr>
                    <a:lvl1pPr algn="ctr">
                      <a:defRPr>
                        <a:latin typeface="ＭＳ ゴシック"/>
                        <a:ea typeface="ＭＳ ゴシック"/>
                        <a:cs typeface="ＭＳ ゴシック"/>
                      </a:defRPr>
                    </a:lvl1pPr>
                  </a:lstStyle>
                  <a:p>
                    <a:r>
                      <a:rPr lang="en-US" dirty="0"/>
                      <a:t>+</a:t>
                    </a:r>
                  </a:p>
                </p:txBody>
              </p:sp>
            </p:grpSp>
            <p:grpSp>
              <p:nvGrpSpPr>
                <p:cNvPr id="443" name="Group 442"/>
                <p:cNvGrpSpPr/>
                <p:nvPr/>
              </p:nvGrpSpPr>
              <p:grpSpPr>
                <a:xfrm>
                  <a:off x="1143000" y="3298751"/>
                  <a:ext cx="5267325" cy="1111251"/>
                  <a:chOff x="1143000" y="3293722"/>
                  <a:chExt cx="5267325" cy="1111250"/>
                </a:xfrm>
              </p:grpSpPr>
              <p:pic>
                <p:nvPicPr>
                  <p:cNvPr id="492" name="Picture 491"/>
                  <p:cNvPicPr>
                    <a:picLocks noChangeAspect="1"/>
                  </p:cNvPicPr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1143000" y="3293722"/>
                    <a:ext cx="927100" cy="1111250"/>
                  </a:xfrm>
                  <a:prstGeom prst="rect">
                    <a:avLst/>
                  </a:prstGeom>
                </p:spPr>
              </p:pic>
              <p:pic>
                <p:nvPicPr>
                  <p:cNvPr id="493" name="Picture 492"/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2589742" y="3295310"/>
                    <a:ext cx="930275" cy="1108075"/>
                  </a:xfrm>
                  <a:prstGeom prst="rect">
                    <a:avLst/>
                  </a:prstGeom>
                </p:spPr>
              </p:pic>
              <p:pic>
                <p:nvPicPr>
                  <p:cNvPr id="494" name="Picture 493"/>
                  <p:cNvPicPr>
                    <a:picLocks noChangeAspect="1"/>
                  </p:cNvPicPr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5486400" y="3295310"/>
                    <a:ext cx="923925" cy="1108075"/>
                  </a:xfrm>
                  <a:prstGeom prst="rect">
                    <a:avLst/>
                  </a:prstGeom>
                </p:spPr>
              </p:pic>
              <p:sp>
                <p:nvSpPr>
                  <p:cNvPr id="495" name="TextBox 494"/>
                  <p:cNvSpPr txBox="1"/>
                  <p:nvPr/>
                </p:nvSpPr>
                <p:spPr>
                  <a:xfrm>
                    <a:off x="2179880" y="3664681"/>
                    <a:ext cx="300082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normAutofit fontScale="40000" lnSpcReduction="20000"/>
                  </a:bodyPr>
                  <a:lstStyle>
                    <a:defPPr>
                      <a:defRPr lang="en-US"/>
                    </a:defPPr>
                    <a:lvl1pPr algn="ctr">
                      <a:defRPr>
                        <a:latin typeface="ＭＳ ゴシック"/>
                        <a:ea typeface="ＭＳ ゴシック"/>
                        <a:cs typeface="ＭＳ ゴシック"/>
                      </a:defRPr>
                    </a:lvl1pPr>
                  </a:lstStyle>
                  <a:p>
                    <a:r>
                      <a:rPr lang="en-US" dirty="0"/>
                      <a:t>≈</a:t>
                    </a:r>
                  </a:p>
                </p:txBody>
              </p:sp>
              <p:sp>
                <p:nvSpPr>
                  <p:cNvPr id="496" name="TextBox 495"/>
                  <p:cNvSpPr txBox="1"/>
                  <p:nvPr/>
                </p:nvSpPr>
                <p:spPr>
                  <a:xfrm>
                    <a:off x="5076538" y="3664681"/>
                    <a:ext cx="300082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normAutofit fontScale="40000" lnSpcReduction="20000"/>
                  </a:bodyPr>
                  <a:lstStyle>
                    <a:defPPr>
                      <a:defRPr lang="en-US"/>
                    </a:defPPr>
                    <a:lvl1pPr algn="ctr">
                      <a:defRPr>
                        <a:latin typeface="ＭＳ ゴシック"/>
                        <a:ea typeface="ＭＳ ゴシック"/>
                        <a:cs typeface="ＭＳ ゴシック"/>
                      </a:defRPr>
                    </a:lvl1pPr>
                  </a:lstStyle>
                  <a:p>
                    <a:r>
                      <a:rPr lang="en-US" dirty="0"/>
                      <a:t>+</a:t>
                    </a:r>
                  </a:p>
                </p:txBody>
              </p:sp>
            </p:grpSp>
            <p:grpSp>
              <p:nvGrpSpPr>
                <p:cNvPr id="470" name="Group 469"/>
                <p:cNvGrpSpPr/>
                <p:nvPr/>
              </p:nvGrpSpPr>
              <p:grpSpPr>
                <a:xfrm>
                  <a:off x="1143000" y="4405765"/>
                  <a:ext cx="5267325" cy="1111251"/>
                  <a:chOff x="1143000" y="4405766"/>
                  <a:chExt cx="5267325" cy="1111250"/>
                </a:xfrm>
              </p:grpSpPr>
              <p:pic>
                <p:nvPicPr>
                  <p:cNvPr id="473" name="Picture 472"/>
                  <p:cNvPicPr>
                    <a:picLocks noChangeAspect="1"/>
                  </p:cNvPicPr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1143000" y="4408941"/>
                    <a:ext cx="927100" cy="1104900"/>
                  </a:xfrm>
                  <a:prstGeom prst="rect">
                    <a:avLst/>
                  </a:prstGeom>
                </p:spPr>
              </p:pic>
              <p:pic>
                <p:nvPicPr>
                  <p:cNvPr id="479" name="Picture 478"/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2589742" y="4407354"/>
                    <a:ext cx="930275" cy="1108075"/>
                  </a:xfrm>
                  <a:prstGeom prst="rect">
                    <a:avLst/>
                  </a:prstGeom>
                </p:spPr>
              </p:pic>
              <p:pic>
                <p:nvPicPr>
                  <p:cNvPr id="480" name="Picture 479"/>
                  <p:cNvPicPr>
                    <a:picLocks noChangeAspect="1"/>
                  </p:cNvPicPr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4039659" y="4405766"/>
                    <a:ext cx="927100" cy="1111250"/>
                  </a:xfrm>
                  <a:prstGeom prst="rect">
                    <a:avLst/>
                  </a:prstGeom>
                </p:spPr>
              </p:pic>
              <p:pic>
                <p:nvPicPr>
                  <p:cNvPr id="481" name="Picture 480"/>
                  <p:cNvPicPr>
                    <a:picLocks noChangeAspect="1"/>
                  </p:cNvPicPr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5486400" y="4407354"/>
                    <a:ext cx="923925" cy="1108075"/>
                  </a:xfrm>
                  <a:prstGeom prst="rect">
                    <a:avLst/>
                  </a:prstGeom>
                </p:spPr>
              </p:pic>
              <p:sp>
                <p:nvSpPr>
                  <p:cNvPr id="489" name="TextBox 488"/>
                  <p:cNvSpPr txBox="1"/>
                  <p:nvPr/>
                </p:nvSpPr>
                <p:spPr>
                  <a:xfrm>
                    <a:off x="2179880" y="4776725"/>
                    <a:ext cx="300082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normAutofit fontScale="40000" lnSpcReduction="20000"/>
                  </a:bodyPr>
                  <a:lstStyle>
                    <a:defPPr>
                      <a:defRPr lang="en-US"/>
                    </a:defPPr>
                    <a:lvl1pPr algn="ctr">
                      <a:defRPr>
                        <a:latin typeface="ＭＳ ゴシック"/>
                        <a:ea typeface="ＭＳ ゴシック"/>
                        <a:cs typeface="ＭＳ ゴシック"/>
                      </a:defRPr>
                    </a:lvl1pPr>
                  </a:lstStyle>
                  <a:p>
                    <a:r>
                      <a:rPr lang="en-US" dirty="0"/>
                      <a:t>≈</a:t>
                    </a:r>
                  </a:p>
                </p:txBody>
              </p:sp>
              <p:sp>
                <p:nvSpPr>
                  <p:cNvPr id="490" name="TextBox 489"/>
                  <p:cNvSpPr txBox="1"/>
                  <p:nvPr/>
                </p:nvSpPr>
                <p:spPr>
                  <a:xfrm>
                    <a:off x="3629797" y="4776725"/>
                    <a:ext cx="300082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normAutofit fontScale="40000" lnSpcReduction="20000"/>
                  </a:bodyPr>
                  <a:lstStyle>
                    <a:defPPr>
                      <a:defRPr lang="en-US"/>
                    </a:defPPr>
                    <a:lvl1pPr algn="ctr">
                      <a:defRPr>
                        <a:latin typeface="ＭＳ ゴシック"/>
                        <a:ea typeface="ＭＳ ゴシック"/>
                        <a:cs typeface="ＭＳ ゴシック"/>
                      </a:defRPr>
                    </a:lvl1pPr>
                  </a:lstStyle>
                  <a:p>
                    <a:r>
                      <a:rPr lang="en-US" dirty="0"/>
                      <a:t>+</a:t>
                    </a:r>
                  </a:p>
                </p:txBody>
              </p:sp>
              <p:sp>
                <p:nvSpPr>
                  <p:cNvPr id="491" name="TextBox 490"/>
                  <p:cNvSpPr txBox="1"/>
                  <p:nvPr/>
                </p:nvSpPr>
                <p:spPr>
                  <a:xfrm>
                    <a:off x="5076538" y="4776725"/>
                    <a:ext cx="300082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normAutofit fontScale="40000" lnSpcReduction="20000"/>
                  </a:bodyPr>
                  <a:lstStyle>
                    <a:defPPr>
                      <a:defRPr lang="en-US"/>
                    </a:defPPr>
                    <a:lvl1pPr algn="ctr">
                      <a:defRPr>
                        <a:latin typeface="ＭＳ ゴシック"/>
                        <a:ea typeface="ＭＳ ゴシック"/>
                        <a:cs typeface="ＭＳ ゴシック"/>
                      </a:defRPr>
                    </a:lvl1pPr>
                  </a:lstStyle>
                  <a:p>
                    <a:r>
                      <a:rPr lang="en-US" dirty="0"/>
                      <a:t>+</a:t>
                    </a:r>
                  </a:p>
                </p:txBody>
              </p:sp>
            </p:grpSp>
          </p:grpSp>
          <p:sp>
            <p:nvSpPr>
              <p:cNvPr id="505" name="TextBox 504"/>
              <p:cNvSpPr txBox="1"/>
              <p:nvPr/>
            </p:nvSpPr>
            <p:spPr>
              <a:xfrm>
                <a:off x="9399912" y="4242231"/>
                <a:ext cx="1955597" cy="9555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 smtClean="0">
                    <a:solidFill>
                      <a:srgbClr val="C0504D">
                        <a:lumMod val="50000"/>
                      </a:srgbClr>
                    </a:solidFill>
                    <a:latin typeface="Gill Sans Light"/>
                    <a:cs typeface="Gill Sans Light"/>
                  </a:rPr>
                  <a:t>Feature Modeling</a:t>
                </a:r>
              </a:p>
            </p:txBody>
          </p:sp>
        </p:grpSp>
        <p:sp>
          <p:nvSpPr>
            <p:cNvPr id="13" name="Rounded Rectangle 12"/>
            <p:cNvSpPr/>
            <p:nvPr/>
          </p:nvSpPr>
          <p:spPr>
            <a:xfrm>
              <a:off x="1" y="874486"/>
              <a:ext cx="5029200" cy="2149790"/>
            </a:xfrm>
            <a:prstGeom prst="roundRect">
              <a:avLst>
                <a:gd name="adj" fmla="val 6124"/>
              </a:avLst>
            </a:prstGeom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b" anchorCtr="0"/>
            <a:lstStyle/>
            <a:p>
              <a:r>
                <a:rPr lang="en-US" dirty="0" smtClean="0"/>
                <a:t>NIPS 2013</a:t>
              </a:r>
              <a:endParaRPr lang="en-US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5029201" y="870180"/>
            <a:ext cx="4145971" cy="4082820"/>
            <a:chOff x="5074229" y="870180"/>
            <a:chExt cx="4145971" cy="4082820"/>
          </a:xfrm>
        </p:grpSpPr>
        <p:sp>
          <p:nvSpPr>
            <p:cNvPr id="392" name="TextBox 391"/>
            <p:cNvSpPr txBox="1"/>
            <p:nvPr/>
          </p:nvSpPr>
          <p:spPr>
            <a:xfrm>
              <a:off x="5460317" y="940786"/>
              <a:ext cx="3373794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err="1" smtClean="0">
                  <a:solidFill>
                    <a:srgbClr val="C0504D">
                      <a:lumMod val="50000"/>
                    </a:srgbClr>
                  </a:solidFill>
                  <a:latin typeface="Gill Sans Light"/>
                  <a:cs typeface="Gill Sans Light"/>
                </a:rPr>
                <a:t>Submodular</a:t>
              </a:r>
              <a:r>
                <a:rPr lang="en-US" sz="2000" b="1" dirty="0" smtClean="0">
                  <a:solidFill>
                    <a:srgbClr val="C0504D">
                      <a:lumMod val="50000"/>
                    </a:srgbClr>
                  </a:solidFill>
                  <a:latin typeface="Gill Sans Light"/>
                  <a:cs typeface="Gill Sans Light"/>
                </a:rPr>
                <a:t> Maximization</a:t>
              </a:r>
            </a:p>
            <a:p>
              <a:pPr algn="ctr"/>
              <a:r>
                <a:rPr lang="en-US" sz="1200" b="1" dirty="0" smtClean="0">
                  <a:solidFill>
                    <a:srgbClr val="C0504D">
                      <a:lumMod val="50000"/>
                    </a:srgbClr>
                  </a:solidFill>
                  <a:latin typeface="Gill Sans Light"/>
                  <a:cs typeface="Gill Sans Light"/>
                </a:rPr>
                <a:t>Subset selection, diminishing marginal gains</a:t>
              </a:r>
              <a:endParaRPr lang="en-US" sz="1200" b="1" dirty="0">
                <a:solidFill>
                  <a:srgbClr val="C0504D">
                    <a:lumMod val="50000"/>
                  </a:srgbClr>
                </a:solidFill>
                <a:latin typeface="Gill Sans Light"/>
                <a:cs typeface="Gill Sans Light"/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5074229" y="1600200"/>
              <a:ext cx="4145971" cy="3177806"/>
              <a:chOff x="6121433" y="1708499"/>
              <a:chExt cx="4587491" cy="3516222"/>
            </a:xfrm>
          </p:grpSpPr>
          <p:grpSp>
            <p:nvGrpSpPr>
              <p:cNvPr id="478" name="Group 477"/>
              <p:cNvGrpSpPr/>
              <p:nvPr/>
            </p:nvGrpSpPr>
            <p:grpSpPr>
              <a:xfrm>
                <a:off x="6121433" y="1751298"/>
                <a:ext cx="1506600" cy="1804777"/>
                <a:chOff x="2603041" y="1976657"/>
                <a:chExt cx="1605533" cy="1923291"/>
              </a:xfrm>
            </p:grpSpPr>
            <p:pic>
              <p:nvPicPr>
                <p:cNvPr id="76" name="Picture 75" descr="graphpart1.pdf"/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03041" y="2288822"/>
                  <a:ext cx="1605533" cy="1611126"/>
                </a:xfrm>
                <a:prstGeom prst="rect">
                  <a:avLst/>
                </a:prstGeom>
              </p:spPr>
            </p:pic>
            <p:sp>
              <p:nvSpPr>
                <p:cNvPr id="77" name="TextBox 76"/>
                <p:cNvSpPr txBox="1"/>
                <p:nvPr/>
              </p:nvSpPr>
              <p:spPr>
                <a:xfrm>
                  <a:off x="2603041" y="1976657"/>
                  <a:ext cx="1605533" cy="3516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b="1" dirty="0" smtClean="0">
                      <a:solidFill>
                        <a:schemeClr val="accent4"/>
                      </a:solidFill>
                      <a:latin typeface="Gill Sans Light"/>
                      <a:cs typeface="Gill Sans Light"/>
                    </a:rPr>
                    <a:t>Max Graph Cut</a:t>
                  </a:r>
                  <a:endParaRPr lang="en-US" sz="1400" b="1" dirty="0">
                    <a:solidFill>
                      <a:schemeClr val="accent4"/>
                    </a:solidFill>
                    <a:latin typeface="Gill Sans Light"/>
                    <a:cs typeface="Gill Sans Light"/>
                  </a:endParaRPr>
                </a:p>
              </p:txBody>
            </p:sp>
          </p:grpSp>
          <p:grpSp>
            <p:nvGrpSpPr>
              <p:cNvPr id="477" name="Group 476"/>
              <p:cNvGrpSpPr/>
              <p:nvPr/>
            </p:nvGrpSpPr>
            <p:grpSpPr>
              <a:xfrm>
                <a:off x="7659064" y="1708499"/>
                <a:ext cx="1110732" cy="1720531"/>
                <a:chOff x="4241643" y="1931047"/>
                <a:chExt cx="1183670" cy="1833513"/>
              </a:xfrm>
            </p:grpSpPr>
            <p:grpSp>
              <p:nvGrpSpPr>
                <p:cNvPr id="79" name="Group 78"/>
                <p:cNvGrpSpPr/>
                <p:nvPr/>
              </p:nvGrpSpPr>
              <p:grpSpPr>
                <a:xfrm>
                  <a:off x="4241643" y="2234481"/>
                  <a:ext cx="1183670" cy="1530079"/>
                  <a:chOff x="3744872" y="1315529"/>
                  <a:chExt cx="1844522" cy="2384334"/>
                </a:xfrm>
              </p:grpSpPr>
              <p:sp>
                <p:nvSpPr>
                  <p:cNvPr id="81" name="Freeform 80"/>
                  <p:cNvSpPr/>
                  <p:nvPr/>
                </p:nvSpPr>
                <p:spPr>
                  <a:xfrm>
                    <a:off x="3744872" y="2227873"/>
                    <a:ext cx="1844522" cy="1471990"/>
                  </a:xfrm>
                  <a:custGeom>
                    <a:avLst/>
                    <a:gdLst>
                      <a:gd name="connsiteX0" fmla="*/ 0 w 1844522"/>
                      <a:gd name="connsiteY0" fmla="*/ 749035 h 1471990"/>
                      <a:gd name="connsiteX1" fmla="*/ 1563077 w 1844522"/>
                      <a:gd name="connsiteY1" fmla="*/ 61 h 1471990"/>
                      <a:gd name="connsiteX2" fmla="*/ 1843128 w 1844522"/>
                      <a:gd name="connsiteY2" fmla="*/ 788112 h 1471990"/>
                      <a:gd name="connsiteX3" fmla="*/ 1569590 w 1844522"/>
                      <a:gd name="connsiteY3" fmla="*/ 1471959 h 1471990"/>
                      <a:gd name="connsiteX4" fmla="*/ 0 w 1844522"/>
                      <a:gd name="connsiteY4" fmla="*/ 749035 h 14719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44522" h="1471990">
                        <a:moveTo>
                          <a:pt x="0" y="749035"/>
                        </a:moveTo>
                        <a:cubicBezTo>
                          <a:pt x="-1086" y="503719"/>
                          <a:pt x="1255889" y="-6452"/>
                          <a:pt x="1563077" y="61"/>
                        </a:cubicBezTo>
                        <a:cubicBezTo>
                          <a:pt x="1870265" y="6574"/>
                          <a:pt x="1842043" y="542796"/>
                          <a:pt x="1843128" y="788112"/>
                        </a:cubicBezTo>
                        <a:cubicBezTo>
                          <a:pt x="1844214" y="1033428"/>
                          <a:pt x="1875692" y="1476301"/>
                          <a:pt x="1569590" y="1471959"/>
                        </a:cubicBezTo>
                        <a:cubicBezTo>
                          <a:pt x="1263488" y="1467617"/>
                          <a:pt x="1086" y="994351"/>
                          <a:pt x="0" y="749035"/>
                        </a:cubicBezTo>
                        <a:close/>
                      </a:path>
                    </a:pathLst>
                  </a:custGeom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82" name="Freeform 81"/>
                  <p:cNvSpPr/>
                  <p:nvPr/>
                </p:nvSpPr>
                <p:spPr>
                  <a:xfrm>
                    <a:off x="3744872" y="1315529"/>
                    <a:ext cx="1844522" cy="1471990"/>
                  </a:xfrm>
                  <a:custGeom>
                    <a:avLst/>
                    <a:gdLst>
                      <a:gd name="connsiteX0" fmla="*/ 0 w 1844522"/>
                      <a:gd name="connsiteY0" fmla="*/ 749035 h 1471990"/>
                      <a:gd name="connsiteX1" fmla="*/ 1563077 w 1844522"/>
                      <a:gd name="connsiteY1" fmla="*/ 61 h 1471990"/>
                      <a:gd name="connsiteX2" fmla="*/ 1843128 w 1844522"/>
                      <a:gd name="connsiteY2" fmla="*/ 788112 h 1471990"/>
                      <a:gd name="connsiteX3" fmla="*/ 1569590 w 1844522"/>
                      <a:gd name="connsiteY3" fmla="*/ 1471959 h 1471990"/>
                      <a:gd name="connsiteX4" fmla="*/ 0 w 1844522"/>
                      <a:gd name="connsiteY4" fmla="*/ 749035 h 14719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44522" h="1471990">
                        <a:moveTo>
                          <a:pt x="0" y="749035"/>
                        </a:moveTo>
                        <a:cubicBezTo>
                          <a:pt x="-1086" y="503719"/>
                          <a:pt x="1255889" y="-6452"/>
                          <a:pt x="1563077" y="61"/>
                        </a:cubicBezTo>
                        <a:cubicBezTo>
                          <a:pt x="1870265" y="6574"/>
                          <a:pt x="1842043" y="542796"/>
                          <a:pt x="1843128" y="788112"/>
                        </a:cubicBezTo>
                        <a:cubicBezTo>
                          <a:pt x="1844214" y="1033428"/>
                          <a:pt x="1875692" y="1476301"/>
                          <a:pt x="1569590" y="1471959"/>
                        </a:cubicBezTo>
                        <a:cubicBezTo>
                          <a:pt x="1263488" y="1467617"/>
                          <a:pt x="1086" y="994351"/>
                          <a:pt x="0" y="749035"/>
                        </a:cubicBezTo>
                        <a:close/>
                      </a:path>
                    </a:pathLst>
                  </a:custGeom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83" name="Oval 82"/>
                  <p:cNvSpPr/>
                  <p:nvPr/>
                </p:nvSpPr>
                <p:spPr>
                  <a:xfrm>
                    <a:off x="3846245" y="1455991"/>
                    <a:ext cx="309747" cy="309747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84" name="Oval 83"/>
                  <p:cNvSpPr/>
                  <p:nvPr/>
                </p:nvSpPr>
                <p:spPr>
                  <a:xfrm>
                    <a:off x="3846245" y="1918126"/>
                    <a:ext cx="309747" cy="309747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85" name="Oval 84"/>
                  <p:cNvSpPr/>
                  <p:nvPr/>
                </p:nvSpPr>
                <p:spPr>
                  <a:xfrm>
                    <a:off x="3846245" y="2380261"/>
                    <a:ext cx="309747" cy="309747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86" name="Oval 85"/>
                  <p:cNvSpPr/>
                  <p:nvPr/>
                </p:nvSpPr>
                <p:spPr>
                  <a:xfrm>
                    <a:off x="3846245" y="2842396"/>
                    <a:ext cx="309747" cy="309747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87" name="Oval 86"/>
                  <p:cNvSpPr/>
                  <p:nvPr/>
                </p:nvSpPr>
                <p:spPr>
                  <a:xfrm>
                    <a:off x="3846245" y="3304529"/>
                    <a:ext cx="309747" cy="309747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88" name="Oval 87"/>
                  <p:cNvSpPr/>
                  <p:nvPr/>
                </p:nvSpPr>
                <p:spPr>
                  <a:xfrm>
                    <a:off x="5134385" y="1440421"/>
                    <a:ext cx="309747" cy="309747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89" name="Oval 88"/>
                  <p:cNvSpPr/>
                  <p:nvPr/>
                </p:nvSpPr>
                <p:spPr>
                  <a:xfrm>
                    <a:off x="5134385" y="1910340"/>
                    <a:ext cx="309747" cy="309747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90" name="Oval 89"/>
                  <p:cNvSpPr/>
                  <p:nvPr/>
                </p:nvSpPr>
                <p:spPr>
                  <a:xfrm>
                    <a:off x="5134385" y="2380259"/>
                    <a:ext cx="309747" cy="309747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91" name="Oval 90"/>
                  <p:cNvSpPr/>
                  <p:nvPr/>
                </p:nvSpPr>
                <p:spPr>
                  <a:xfrm>
                    <a:off x="5134385" y="2850178"/>
                    <a:ext cx="309747" cy="309747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92" name="Oval 91"/>
                  <p:cNvSpPr/>
                  <p:nvPr/>
                </p:nvSpPr>
                <p:spPr>
                  <a:xfrm>
                    <a:off x="5134385" y="3320097"/>
                    <a:ext cx="309747" cy="309747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cxnSp>
                <p:nvCxnSpPr>
                  <p:cNvPr id="93" name="Straight Connector 92"/>
                  <p:cNvCxnSpPr>
                    <a:stCxn id="83" idx="6"/>
                    <a:endCxn id="88" idx="2"/>
                  </p:cNvCxnSpPr>
                  <p:nvPr/>
                </p:nvCxnSpPr>
                <p:spPr>
                  <a:xfrm flipV="1">
                    <a:off x="4155992" y="1595295"/>
                    <a:ext cx="978393" cy="1557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" name="Straight Connector 93"/>
                  <p:cNvCxnSpPr>
                    <a:stCxn id="84" idx="6"/>
                    <a:endCxn id="89" idx="2"/>
                  </p:cNvCxnSpPr>
                  <p:nvPr/>
                </p:nvCxnSpPr>
                <p:spPr>
                  <a:xfrm flipV="1">
                    <a:off x="4155992" y="2065214"/>
                    <a:ext cx="978393" cy="7786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" name="Straight Connector 94"/>
                  <p:cNvCxnSpPr>
                    <a:stCxn id="84" idx="6"/>
                    <a:endCxn id="90" idx="2"/>
                  </p:cNvCxnSpPr>
                  <p:nvPr/>
                </p:nvCxnSpPr>
                <p:spPr>
                  <a:xfrm>
                    <a:off x="4155992" y="2073000"/>
                    <a:ext cx="978393" cy="462133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6" name="Straight Connector 95"/>
                  <p:cNvCxnSpPr>
                    <a:stCxn id="85" idx="6"/>
                    <a:endCxn id="91" idx="2"/>
                  </p:cNvCxnSpPr>
                  <p:nvPr/>
                </p:nvCxnSpPr>
                <p:spPr>
                  <a:xfrm>
                    <a:off x="4155992" y="2535135"/>
                    <a:ext cx="978393" cy="469917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7" name="Straight Connector 96"/>
                  <p:cNvCxnSpPr>
                    <a:stCxn id="85" idx="6"/>
                    <a:endCxn id="89" idx="2"/>
                  </p:cNvCxnSpPr>
                  <p:nvPr/>
                </p:nvCxnSpPr>
                <p:spPr>
                  <a:xfrm flipV="1">
                    <a:off x="4155992" y="2065214"/>
                    <a:ext cx="978393" cy="469921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8" name="Straight Connector 97"/>
                  <p:cNvCxnSpPr>
                    <a:stCxn id="84" idx="6"/>
                    <a:endCxn id="88" idx="2"/>
                  </p:cNvCxnSpPr>
                  <p:nvPr/>
                </p:nvCxnSpPr>
                <p:spPr>
                  <a:xfrm flipV="1">
                    <a:off x="4155992" y="1595295"/>
                    <a:ext cx="978393" cy="477705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Straight Connector 98"/>
                  <p:cNvCxnSpPr>
                    <a:stCxn id="86" idx="6"/>
                    <a:endCxn id="90" idx="2"/>
                  </p:cNvCxnSpPr>
                  <p:nvPr/>
                </p:nvCxnSpPr>
                <p:spPr>
                  <a:xfrm flipV="1">
                    <a:off x="4155992" y="2535133"/>
                    <a:ext cx="978393" cy="462137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" name="Straight Connector 99"/>
                  <p:cNvCxnSpPr>
                    <a:stCxn id="86" idx="6"/>
                    <a:endCxn id="91" idx="2"/>
                  </p:cNvCxnSpPr>
                  <p:nvPr/>
                </p:nvCxnSpPr>
                <p:spPr>
                  <a:xfrm>
                    <a:off x="4155992" y="2997270"/>
                    <a:ext cx="978393" cy="7782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" name="Straight Connector 100"/>
                  <p:cNvCxnSpPr>
                    <a:stCxn id="86" idx="6"/>
                    <a:endCxn id="92" idx="2"/>
                  </p:cNvCxnSpPr>
                  <p:nvPr/>
                </p:nvCxnSpPr>
                <p:spPr>
                  <a:xfrm>
                    <a:off x="4155992" y="2997270"/>
                    <a:ext cx="978393" cy="477701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2" name="Straight Connector 101"/>
                  <p:cNvCxnSpPr>
                    <a:stCxn id="87" idx="6"/>
                    <a:endCxn id="92" idx="2"/>
                  </p:cNvCxnSpPr>
                  <p:nvPr/>
                </p:nvCxnSpPr>
                <p:spPr>
                  <a:xfrm>
                    <a:off x="4155992" y="3459403"/>
                    <a:ext cx="978393" cy="15568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80" name="TextBox 79"/>
                <p:cNvSpPr txBox="1"/>
                <p:nvPr/>
              </p:nvSpPr>
              <p:spPr>
                <a:xfrm>
                  <a:off x="4281479" y="1931047"/>
                  <a:ext cx="1104000" cy="3516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b="1" dirty="0" smtClean="0">
                      <a:solidFill>
                        <a:schemeClr val="accent4"/>
                      </a:solidFill>
                      <a:latin typeface="Gill Sans Light"/>
                      <a:cs typeface="Gill Sans Light"/>
                    </a:rPr>
                    <a:t>Set </a:t>
                  </a:r>
                  <a:r>
                    <a:rPr lang="en-US" sz="1400" b="1" dirty="0">
                      <a:solidFill>
                        <a:schemeClr val="accent4"/>
                      </a:solidFill>
                      <a:latin typeface="Gill Sans Light"/>
                      <a:cs typeface="Gill Sans Light"/>
                    </a:rPr>
                    <a:t>C</a:t>
                  </a:r>
                  <a:r>
                    <a:rPr lang="en-US" sz="1400" b="1" dirty="0" smtClean="0">
                      <a:solidFill>
                        <a:schemeClr val="accent4"/>
                      </a:solidFill>
                      <a:latin typeface="Gill Sans Light"/>
                      <a:cs typeface="Gill Sans Light"/>
                    </a:rPr>
                    <a:t>over</a:t>
                  </a:r>
                  <a:endParaRPr lang="en-US" sz="1400" b="1" dirty="0">
                    <a:solidFill>
                      <a:schemeClr val="accent4"/>
                    </a:solidFill>
                    <a:latin typeface="Gill Sans Light"/>
                    <a:cs typeface="Gill Sans Light"/>
                  </a:endParaRPr>
                </a:p>
              </p:txBody>
            </p:sp>
          </p:grpSp>
          <p:grpSp>
            <p:nvGrpSpPr>
              <p:cNvPr id="476" name="Group 475"/>
              <p:cNvGrpSpPr/>
              <p:nvPr/>
            </p:nvGrpSpPr>
            <p:grpSpPr>
              <a:xfrm>
                <a:off x="6273471" y="3521248"/>
                <a:ext cx="1980493" cy="1433945"/>
                <a:chOff x="2801347" y="3735840"/>
                <a:chExt cx="2110545" cy="1528108"/>
              </a:xfrm>
            </p:grpSpPr>
            <p:grpSp>
              <p:nvGrpSpPr>
                <p:cNvPr id="395" name="Group 394"/>
                <p:cNvGrpSpPr/>
                <p:nvPr/>
              </p:nvGrpSpPr>
              <p:grpSpPr>
                <a:xfrm>
                  <a:off x="2801347" y="4062901"/>
                  <a:ext cx="2110545" cy="1201047"/>
                  <a:chOff x="5018441" y="742800"/>
                  <a:chExt cx="3549306" cy="2019803"/>
                </a:xfrm>
              </p:grpSpPr>
              <p:pic>
                <p:nvPicPr>
                  <p:cNvPr id="397" name="Picture 396" descr="map.pdf"/>
                  <p:cNvPicPr>
                    <a:picLocks noChangeAspect="1"/>
                  </p:cNvPicPr>
                  <p:nvPr/>
                </p:nvPicPr>
                <p:blipFill>
                  <a:blip r:embed="rId1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rot="5400000">
                    <a:off x="5820972" y="-59731"/>
                    <a:ext cx="1944244" cy="3549306"/>
                  </a:xfrm>
                  <a:prstGeom prst="rect">
                    <a:avLst/>
                  </a:prstGeom>
                  <a:scene3d>
                    <a:camera prst="orthographicFront">
                      <a:rot lat="0" lon="0" rev="0"/>
                    </a:camera>
                    <a:lightRig rig="threePt" dir="t"/>
                  </a:scene3d>
                </p:spPr>
              </p:pic>
              <p:grpSp>
                <p:nvGrpSpPr>
                  <p:cNvPr id="398" name="Group 397"/>
                  <p:cNvGrpSpPr/>
                  <p:nvPr/>
                </p:nvGrpSpPr>
                <p:grpSpPr>
                  <a:xfrm>
                    <a:off x="5613398" y="1329267"/>
                    <a:ext cx="836146" cy="807953"/>
                    <a:chOff x="5613406" y="1236137"/>
                    <a:chExt cx="939803" cy="901085"/>
                  </a:xfrm>
                </p:grpSpPr>
                <p:sp>
                  <p:nvSpPr>
                    <p:cNvPr id="405" name="Oval 404"/>
                    <p:cNvSpPr/>
                    <p:nvPr/>
                  </p:nvSpPr>
                  <p:spPr>
                    <a:xfrm>
                      <a:off x="5613406" y="1236137"/>
                      <a:ext cx="939803" cy="901085"/>
                    </a:xfrm>
                    <a:prstGeom prst="ellipse">
                      <a:avLst/>
                    </a:prstGeom>
                    <a:solidFill>
                      <a:srgbClr val="3366FF">
                        <a:alpha val="45000"/>
                      </a:srgbClr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>
                        <a:solidFill>
                          <a:prstClr val="white"/>
                        </a:solidFill>
                        <a:latin typeface="Gill Sans Light"/>
                        <a:cs typeface="Gill Sans Light"/>
                      </a:endParaRPr>
                    </a:p>
                  </p:txBody>
                </p:sp>
                <p:pic>
                  <p:nvPicPr>
                    <p:cNvPr id="406" name="Picture 405" descr="LS019486.png"/>
                    <p:cNvPicPr>
                      <a:picLocks noChangeAspect="1"/>
                    </p:cNvPicPr>
                    <p:nvPr/>
                  </p:nvPicPr>
                  <p:blipFill>
                    <a:blip r:embed="rId1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925060" y="1547213"/>
                      <a:ext cx="399454" cy="275404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399" name="Group 398"/>
                  <p:cNvGrpSpPr/>
                  <p:nvPr/>
                </p:nvGrpSpPr>
                <p:grpSpPr>
                  <a:xfrm>
                    <a:off x="6224911" y="1199583"/>
                    <a:ext cx="836146" cy="807953"/>
                    <a:chOff x="5613406" y="1236137"/>
                    <a:chExt cx="939803" cy="901085"/>
                  </a:xfrm>
                </p:grpSpPr>
                <p:sp>
                  <p:nvSpPr>
                    <p:cNvPr id="403" name="Oval 402"/>
                    <p:cNvSpPr/>
                    <p:nvPr/>
                  </p:nvSpPr>
                  <p:spPr>
                    <a:xfrm>
                      <a:off x="5613406" y="1236137"/>
                      <a:ext cx="939803" cy="901085"/>
                    </a:xfrm>
                    <a:prstGeom prst="ellipse">
                      <a:avLst/>
                    </a:prstGeom>
                    <a:solidFill>
                      <a:srgbClr val="3366FF">
                        <a:alpha val="45000"/>
                      </a:srgbClr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>
                        <a:solidFill>
                          <a:prstClr val="white"/>
                        </a:solidFill>
                        <a:latin typeface="Gill Sans Light"/>
                        <a:cs typeface="Gill Sans Light"/>
                      </a:endParaRPr>
                    </a:p>
                  </p:txBody>
                </p:sp>
                <p:pic>
                  <p:nvPicPr>
                    <p:cNvPr id="404" name="Picture 403" descr="LS019486.png"/>
                    <p:cNvPicPr>
                      <a:picLocks noChangeAspect="1"/>
                    </p:cNvPicPr>
                    <p:nvPr/>
                  </p:nvPicPr>
                  <p:blipFill>
                    <a:blip r:embed="rId1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925060" y="1547213"/>
                      <a:ext cx="399454" cy="275404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400" name="Group 399"/>
                  <p:cNvGrpSpPr/>
                  <p:nvPr/>
                </p:nvGrpSpPr>
                <p:grpSpPr>
                  <a:xfrm>
                    <a:off x="7163303" y="1954650"/>
                    <a:ext cx="836146" cy="807953"/>
                    <a:chOff x="5613400" y="1236135"/>
                    <a:chExt cx="939802" cy="901084"/>
                  </a:xfrm>
                </p:grpSpPr>
                <p:sp>
                  <p:nvSpPr>
                    <p:cNvPr id="401" name="Oval 400"/>
                    <p:cNvSpPr/>
                    <p:nvPr/>
                  </p:nvSpPr>
                  <p:spPr>
                    <a:xfrm>
                      <a:off x="5613400" y="1236135"/>
                      <a:ext cx="939802" cy="901084"/>
                    </a:xfrm>
                    <a:prstGeom prst="ellipse">
                      <a:avLst/>
                    </a:prstGeom>
                    <a:solidFill>
                      <a:srgbClr val="3366FF">
                        <a:alpha val="45000"/>
                      </a:srgbClr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>
                        <a:solidFill>
                          <a:prstClr val="white"/>
                        </a:solidFill>
                        <a:latin typeface="Gill Sans Light"/>
                        <a:cs typeface="Gill Sans Light"/>
                      </a:endParaRPr>
                    </a:p>
                  </p:txBody>
                </p:sp>
                <p:pic>
                  <p:nvPicPr>
                    <p:cNvPr id="402" name="Picture 401" descr="LS019486.png"/>
                    <p:cNvPicPr>
                      <a:picLocks noChangeAspect="1"/>
                    </p:cNvPicPr>
                    <p:nvPr/>
                  </p:nvPicPr>
                  <p:blipFill>
                    <a:blip r:embed="rId1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925060" y="1547215"/>
                      <a:ext cx="399454" cy="275404"/>
                    </a:xfrm>
                    <a:prstGeom prst="rect">
                      <a:avLst/>
                    </a:prstGeom>
                  </p:spPr>
                </p:pic>
              </p:grpSp>
            </p:grpSp>
            <p:sp>
              <p:nvSpPr>
                <p:cNvPr id="396" name="TextBox 395"/>
                <p:cNvSpPr txBox="1"/>
                <p:nvPr/>
              </p:nvSpPr>
              <p:spPr>
                <a:xfrm>
                  <a:off x="2801347" y="3735840"/>
                  <a:ext cx="2085710" cy="3516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b="1" dirty="0" smtClean="0">
                      <a:solidFill>
                        <a:schemeClr val="accent4"/>
                      </a:solidFill>
                      <a:latin typeface="Gill Sans Light"/>
                      <a:cs typeface="Gill Sans Light"/>
                    </a:rPr>
                    <a:t>Sensor Placement</a:t>
                  </a:r>
                  <a:endParaRPr lang="en-US" sz="1400" b="1" dirty="0">
                    <a:solidFill>
                      <a:schemeClr val="accent4"/>
                    </a:solidFill>
                    <a:latin typeface="Gill Sans Light"/>
                    <a:cs typeface="Gill Sans Light"/>
                  </a:endParaRPr>
                </a:p>
              </p:txBody>
            </p:sp>
          </p:grpSp>
          <p:grpSp>
            <p:nvGrpSpPr>
              <p:cNvPr id="506" name="Group 505"/>
              <p:cNvGrpSpPr/>
              <p:nvPr/>
            </p:nvGrpSpPr>
            <p:grpSpPr>
              <a:xfrm>
                <a:off x="8769796" y="1783404"/>
                <a:ext cx="1939128" cy="1918343"/>
                <a:chOff x="5436988" y="2103396"/>
                <a:chExt cx="1783443" cy="1764328"/>
              </a:xfrm>
            </p:grpSpPr>
            <p:sp>
              <p:nvSpPr>
                <p:cNvPr id="507" name="TextBox 506"/>
                <p:cNvSpPr txBox="1"/>
                <p:nvPr/>
              </p:nvSpPr>
              <p:spPr>
                <a:xfrm>
                  <a:off x="5436988" y="2103396"/>
                  <a:ext cx="1783443" cy="5159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b="1" dirty="0" smtClean="0">
                      <a:solidFill>
                        <a:schemeClr val="accent4"/>
                      </a:solidFill>
                      <a:latin typeface="Gill Sans Light"/>
                      <a:cs typeface="Gill Sans Light"/>
                    </a:rPr>
                    <a:t>Social Network</a:t>
                  </a:r>
                </a:p>
                <a:p>
                  <a:pPr algn="ctr"/>
                  <a:r>
                    <a:rPr lang="en-US" sz="1400" b="1" dirty="0" smtClean="0">
                      <a:solidFill>
                        <a:schemeClr val="accent4"/>
                      </a:solidFill>
                      <a:latin typeface="Gill Sans Light"/>
                      <a:cs typeface="Gill Sans Light"/>
                    </a:rPr>
                    <a:t>Influence Propagation</a:t>
                  </a:r>
                  <a:endParaRPr lang="en-US" sz="1400" b="1" dirty="0">
                    <a:solidFill>
                      <a:schemeClr val="accent4"/>
                    </a:solidFill>
                    <a:latin typeface="Gill Sans Light"/>
                    <a:cs typeface="Gill Sans Light"/>
                  </a:endParaRPr>
                </a:p>
              </p:txBody>
            </p:sp>
            <p:pic>
              <p:nvPicPr>
                <p:cNvPr id="508" name="Picture 18" descr="network_big"/>
                <p:cNvPicPr>
                  <a:picLocks noChangeAspect="1" noChangeArrowheads="1"/>
                </p:cNvPicPr>
                <p:nvPr/>
              </p:nvPicPr>
              <p:blipFill>
                <a:blip r:embed="rId15" cstate="screen">
                  <a:lum bright="24000" contrast="12000"/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440902" y="2486142"/>
                  <a:ext cx="1775612" cy="13815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509" name="Group 508"/>
              <p:cNvGrpSpPr/>
              <p:nvPr/>
            </p:nvGrpSpPr>
            <p:grpSpPr>
              <a:xfrm>
                <a:off x="8284712" y="3637689"/>
                <a:ext cx="2286407" cy="1587032"/>
                <a:chOff x="5043801" y="3902342"/>
                <a:chExt cx="1909653" cy="1325522"/>
              </a:xfrm>
            </p:grpSpPr>
            <p:sp>
              <p:nvSpPr>
                <p:cNvPr id="510" name="TextBox 509"/>
                <p:cNvSpPr txBox="1"/>
                <p:nvPr/>
              </p:nvSpPr>
              <p:spPr>
                <a:xfrm>
                  <a:off x="5043801" y="3902342"/>
                  <a:ext cx="1909653" cy="2827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b="1" dirty="0" smtClean="0">
                      <a:solidFill>
                        <a:schemeClr val="accent4"/>
                      </a:solidFill>
                      <a:latin typeface="Gill Sans Light"/>
                      <a:cs typeface="Gill Sans Light"/>
                    </a:rPr>
                    <a:t>Document Summarization</a:t>
                  </a:r>
                </a:p>
              </p:txBody>
            </p:sp>
            <p:grpSp>
              <p:nvGrpSpPr>
                <p:cNvPr id="511" name="Group 510"/>
                <p:cNvGrpSpPr/>
                <p:nvPr/>
              </p:nvGrpSpPr>
              <p:grpSpPr>
                <a:xfrm>
                  <a:off x="5084696" y="4191706"/>
                  <a:ext cx="1794540" cy="1036158"/>
                  <a:chOff x="1233214" y="5027006"/>
                  <a:chExt cx="2141341" cy="1236401"/>
                </a:xfrm>
              </p:grpSpPr>
              <p:pic>
                <p:nvPicPr>
                  <p:cNvPr id="512" name="Picture 511" descr="docs2.jpg"/>
                  <p:cNvPicPr>
                    <a:picLocks noChangeAspect="1"/>
                  </p:cNvPicPr>
                  <p:nvPr/>
                </p:nvPicPr>
                <p:blipFill>
                  <a:blip r:embed="rId1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233214" y="5027006"/>
                    <a:ext cx="821843" cy="1236401"/>
                  </a:xfrm>
                  <a:prstGeom prst="rect">
                    <a:avLst/>
                  </a:prstGeom>
                </p:spPr>
              </p:pic>
              <p:grpSp>
                <p:nvGrpSpPr>
                  <p:cNvPr id="513" name="Group 512"/>
                  <p:cNvGrpSpPr/>
                  <p:nvPr/>
                </p:nvGrpSpPr>
                <p:grpSpPr>
                  <a:xfrm>
                    <a:off x="2502934" y="5165421"/>
                    <a:ext cx="414421" cy="527851"/>
                    <a:chOff x="3943684" y="2264663"/>
                    <a:chExt cx="614948" cy="783264"/>
                  </a:xfrm>
                </p:grpSpPr>
                <p:sp>
                  <p:nvSpPr>
                    <p:cNvPr id="530" name="Rectangle 529"/>
                    <p:cNvSpPr/>
                    <p:nvPr/>
                  </p:nvSpPr>
                  <p:spPr>
                    <a:xfrm>
                      <a:off x="3943684" y="2264663"/>
                      <a:ext cx="614948" cy="78326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dirty="0">
                        <a:solidFill>
                          <a:prstClr val="white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531" name="Straight Connector 530"/>
                    <p:cNvCxnSpPr/>
                    <p:nvPr/>
                  </p:nvCxnSpPr>
                  <p:spPr>
                    <a:xfrm>
                      <a:off x="4037263" y="2334061"/>
                      <a:ext cx="414421" cy="0"/>
                    </a:xfrm>
                    <a:prstGeom prst="line">
                      <a:avLst/>
                    </a:prstGeom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32" name="Straight Connector 531"/>
                    <p:cNvCxnSpPr/>
                    <p:nvPr/>
                  </p:nvCxnSpPr>
                  <p:spPr>
                    <a:xfrm>
                      <a:off x="4037263" y="2871571"/>
                      <a:ext cx="414421" cy="0"/>
                    </a:xfrm>
                    <a:prstGeom prst="line">
                      <a:avLst/>
                    </a:prstGeom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33" name="Straight Connector 532"/>
                    <p:cNvCxnSpPr/>
                    <p:nvPr/>
                  </p:nvCxnSpPr>
                  <p:spPr>
                    <a:xfrm>
                      <a:off x="4037263" y="2423646"/>
                      <a:ext cx="414421" cy="0"/>
                    </a:xfrm>
                    <a:prstGeom prst="line">
                      <a:avLst/>
                    </a:prstGeom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34" name="Straight Connector 533"/>
                    <p:cNvCxnSpPr/>
                    <p:nvPr/>
                  </p:nvCxnSpPr>
                  <p:spPr>
                    <a:xfrm>
                      <a:off x="4037263" y="2602816"/>
                      <a:ext cx="414421" cy="0"/>
                    </a:xfrm>
                    <a:prstGeom prst="line">
                      <a:avLst/>
                    </a:prstGeom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514" name="Group 513"/>
                  <p:cNvGrpSpPr/>
                  <p:nvPr/>
                </p:nvGrpSpPr>
                <p:grpSpPr>
                  <a:xfrm>
                    <a:off x="2655334" y="5317821"/>
                    <a:ext cx="414421" cy="527851"/>
                    <a:chOff x="3943684" y="2264663"/>
                    <a:chExt cx="614948" cy="783264"/>
                  </a:xfrm>
                </p:grpSpPr>
                <p:sp>
                  <p:nvSpPr>
                    <p:cNvPr id="526" name="Rectangle 525"/>
                    <p:cNvSpPr/>
                    <p:nvPr/>
                  </p:nvSpPr>
                  <p:spPr>
                    <a:xfrm>
                      <a:off x="3943684" y="2264663"/>
                      <a:ext cx="614948" cy="78326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dirty="0">
                        <a:solidFill>
                          <a:prstClr val="white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527" name="Straight Connector 526"/>
                    <p:cNvCxnSpPr/>
                    <p:nvPr/>
                  </p:nvCxnSpPr>
                  <p:spPr>
                    <a:xfrm>
                      <a:off x="4037263" y="2692401"/>
                      <a:ext cx="414421" cy="0"/>
                    </a:xfrm>
                    <a:prstGeom prst="line">
                      <a:avLst/>
                    </a:prstGeom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28" name="Straight Connector 527"/>
                    <p:cNvCxnSpPr/>
                    <p:nvPr/>
                  </p:nvCxnSpPr>
                  <p:spPr>
                    <a:xfrm>
                      <a:off x="4037263" y="2423646"/>
                      <a:ext cx="414421" cy="0"/>
                    </a:xfrm>
                    <a:prstGeom prst="line">
                      <a:avLst/>
                    </a:prstGeom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29" name="Straight Connector 528"/>
                    <p:cNvCxnSpPr/>
                    <p:nvPr/>
                  </p:nvCxnSpPr>
                  <p:spPr>
                    <a:xfrm>
                      <a:off x="4037263" y="2781986"/>
                      <a:ext cx="414421" cy="0"/>
                    </a:xfrm>
                    <a:prstGeom prst="line">
                      <a:avLst/>
                    </a:prstGeom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515" name="Group 514"/>
                  <p:cNvGrpSpPr/>
                  <p:nvPr/>
                </p:nvGrpSpPr>
                <p:grpSpPr>
                  <a:xfrm>
                    <a:off x="2807734" y="5470221"/>
                    <a:ext cx="414421" cy="527851"/>
                    <a:chOff x="3943684" y="2264663"/>
                    <a:chExt cx="614948" cy="783264"/>
                  </a:xfrm>
                </p:grpSpPr>
                <p:sp>
                  <p:nvSpPr>
                    <p:cNvPr id="522" name="Rectangle 521"/>
                    <p:cNvSpPr/>
                    <p:nvPr/>
                  </p:nvSpPr>
                  <p:spPr>
                    <a:xfrm>
                      <a:off x="3943684" y="2264663"/>
                      <a:ext cx="614948" cy="78326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dirty="0">
                        <a:solidFill>
                          <a:prstClr val="white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523" name="Straight Connector 522"/>
                    <p:cNvCxnSpPr/>
                    <p:nvPr/>
                  </p:nvCxnSpPr>
                  <p:spPr>
                    <a:xfrm>
                      <a:off x="4037263" y="2334061"/>
                      <a:ext cx="414421" cy="0"/>
                    </a:xfrm>
                    <a:prstGeom prst="line">
                      <a:avLst/>
                    </a:prstGeom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24" name="Straight Connector 523"/>
                    <p:cNvCxnSpPr/>
                    <p:nvPr/>
                  </p:nvCxnSpPr>
                  <p:spPr>
                    <a:xfrm>
                      <a:off x="4037263" y="2513231"/>
                      <a:ext cx="414421" cy="0"/>
                    </a:xfrm>
                    <a:prstGeom prst="line">
                      <a:avLst/>
                    </a:prstGeom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25" name="Straight Connector 524"/>
                    <p:cNvCxnSpPr/>
                    <p:nvPr/>
                  </p:nvCxnSpPr>
                  <p:spPr>
                    <a:xfrm>
                      <a:off x="4037263" y="2871571"/>
                      <a:ext cx="414421" cy="0"/>
                    </a:xfrm>
                    <a:prstGeom prst="line">
                      <a:avLst/>
                    </a:prstGeom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516" name="Group 515"/>
                  <p:cNvGrpSpPr/>
                  <p:nvPr/>
                </p:nvGrpSpPr>
                <p:grpSpPr>
                  <a:xfrm>
                    <a:off x="2960134" y="5622621"/>
                    <a:ext cx="414421" cy="527851"/>
                    <a:chOff x="3943684" y="2264663"/>
                    <a:chExt cx="614948" cy="783264"/>
                  </a:xfrm>
                </p:grpSpPr>
                <p:sp>
                  <p:nvSpPr>
                    <p:cNvPr id="518" name="Rectangle 517"/>
                    <p:cNvSpPr/>
                    <p:nvPr/>
                  </p:nvSpPr>
                  <p:spPr>
                    <a:xfrm>
                      <a:off x="3943684" y="2264663"/>
                      <a:ext cx="614948" cy="78326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dirty="0">
                        <a:solidFill>
                          <a:prstClr val="white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519" name="Straight Connector 518"/>
                    <p:cNvCxnSpPr/>
                    <p:nvPr/>
                  </p:nvCxnSpPr>
                  <p:spPr>
                    <a:xfrm>
                      <a:off x="4037263" y="2871571"/>
                      <a:ext cx="414421" cy="0"/>
                    </a:xfrm>
                    <a:prstGeom prst="line">
                      <a:avLst/>
                    </a:prstGeom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20" name="Straight Connector 519"/>
                    <p:cNvCxnSpPr/>
                    <p:nvPr/>
                  </p:nvCxnSpPr>
                  <p:spPr>
                    <a:xfrm>
                      <a:off x="4037263" y="2602816"/>
                      <a:ext cx="414421" cy="0"/>
                    </a:xfrm>
                    <a:prstGeom prst="line">
                      <a:avLst/>
                    </a:prstGeom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21" name="Straight Connector 520"/>
                    <p:cNvCxnSpPr/>
                    <p:nvPr/>
                  </p:nvCxnSpPr>
                  <p:spPr>
                    <a:xfrm>
                      <a:off x="4037263" y="2781986"/>
                      <a:ext cx="414421" cy="0"/>
                    </a:xfrm>
                    <a:prstGeom prst="line">
                      <a:avLst/>
                    </a:prstGeom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517" name="Right Arrow 516"/>
                  <p:cNvSpPr/>
                  <p:nvPr/>
                </p:nvSpPr>
                <p:spPr>
                  <a:xfrm>
                    <a:off x="2055057" y="5502346"/>
                    <a:ext cx="357943" cy="454262"/>
                  </a:xfrm>
                  <a:prstGeom prst="right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</p:grpSp>
          </p:grpSp>
        </p:grpSp>
        <p:sp>
          <p:nvSpPr>
            <p:cNvPr id="535" name="Rounded Rectangle 534"/>
            <p:cNvSpPr/>
            <p:nvPr/>
          </p:nvSpPr>
          <p:spPr>
            <a:xfrm>
              <a:off x="5074230" y="870180"/>
              <a:ext cx="4069770" cy="4082820"/>
            </a:xfrm>
            <a:prstGeom prst="roundRect">
              <a:avLst>
                <a:gd name="adj" fmla="val 6124"/>
              </a:avLst>
            </a:prstGeom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b" anchorCtr="0"/>
            <a:lstStyle/>
            <a:p>
              <a:r>
                <a:rPr lang="en-US" dirty="0" smtClean="0"/>
                <a:t>NIPS 2014</a:t>
              </a:r>
              <a:endParaRPr lang="en-US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5026909" y="4991923"/>
            <a:ext cx="4081464" cy="1875060"/>
            <a:chOff x="1" y="3077940"/>
            <a:chExt cx="5029200" cy="1875060"/>
          </a:xfrm>
        </p:grpSpPr>
        <p:sp>
          <p:nvSpPr>
            <p:cNvPr id="565" name="TextBox 564"/>
            <p:cNvSpPr txBox="1"/>
            <p:nvPr/>
          </p:nvSpPr>
          <p:spPr>
            <a:xfrm>
              <a:off x="96718" y="3105090"/>
              <a:ext cx="48613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C0504D">
                      <a:lumMod val="50000"/>
                    </a:srgbClr>
                  </a:solidFill>
                  <a:latin typeface="Gill Sans Light"/>
                  <a:cs typeface="Gill Sans Light"/>
                </a:rPr>
                <a:t>Correlation Clustering</a:t>
              </a: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2498627" y="3429000"/>
              <a:ext cx="2459423" cy="1144785"/>
              <a:chOff x="2352626" y="3556872"/>
              <a:chExt cx="2459423" cy="1144785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2680271" y="3860697"/>
                <a:ext cx="1494282" cy="840960"/>
                <a:chOff x="2133600" y="3654840"/>
                <a:chExt cx="1494282" cy="840960"/>
              </a:xfrm>
            </p:grpSpPr>
            <p:sp>
              <p:nvSpPr>
                <p:cNvPr id="105" name="Oval 104"/>
                <p:cNvSpPr/>
                <p:nvPr/>
              </p:nvSpPr>
              <p:spPr>
                <a:xfrm>
                  <a:off x="2133600" y="4231562"/>
                  <a:ext cx="122682" cy="122682"/>
                </a:xfrm>
                <a:prstGeom prst="ellipse">
                  <a:avLst/>
                </a:prstGeom>
                <a:ln/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Oval 108"/>
                <p:cNvSpPr/>
                <p:nvPr/>
              </p:nvSpPr>
              <p:spPr>
                <a:xfrm>
                  <a:off x="2194941" y="4018284"/>
                  <a:ext cx="122682" cy="122682"/>
                </a:xfrm>
                <a:prstGeom prst="ellipse">
                  <a:avLst/>
                </a:prstGeom>
                <a:ln/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Oval 111"/>
                <p:cNvSpPr/>
                <p:nvPr/>
              </p:nvSpPr>
              <p:spPr>
                <a:xfrm>
                  <a:off x="2422059" y="4250436"/>
                  <a:ext cx="122682" cy="122682"/>
                </a:xfrm>
                <a:prstGeom prst="ellipse">
                  <a:avLst/>
                </a:prstGeom>
                <a:ln/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Oval 114"/>
                <p:cNvSpPr/>
                <p:nvPr/>
              </p:nvSpPr>
              <p:spPr>
                <a:xfrm>
                  <a:off x="2350476" y="4079626"/>
                  <a:ext cx="122682" cy="122682"/>
                </a:xfrm>
                <a:prstGeom prst="ellipse">
                  <a:avLst/>
                </a:prstGeom>
                <a:ln/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Oval 117"/>
                <p:cNvSpPr/>
                <p:nvPr/>
              </p:nvSpPr>
              <p:spPr>
                <a:xfrm>
                  <a:off x="2289135" y="4373118"/>
                  <a:ext cx="122682" cy="122682"/>
                </a:xfrm>
                <a:prstGeom prst="ellipse">
                  <a:avLst/>
                </a:prstGeom>
                <a:ln/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3" name="Oval 212"/>
                <p:cNvSpPr/>
                <p:nvPr/>
              </p:nvSpPr>
              <p:spPr>
                <a:xfrm>
                  <a:off x="2620518" y="4038600"/>
                  <a:ext cx="122682" cy="122682"/>
                </a:xfrm>
                <a:prstGeom prst="ellipse">
                  <a:avLst/>
                </a:prstGeom>
                <a:ln/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8" name="Oval 167"/>
                <p:cNvSpPr/>
                <p:nvPr/>
              </p:nvSpPr>
              <p:spPr>
                <a:xfrm>
                  <a:off x="2632233" y="3868117"/>
                  <a:ext cx="122682" cy="122682"/>
                </a:xfrm>
                <a:prstGeom prst="ellipse">
                  <a:avLst/>
                </a:prstGeom>
                <a:ln/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1" name="Oval 170"/>
                <p:cNvSpPr/>
                <p:nvPr/>
              </p:nvSpPr>
              <p:spPr>
                <a:xfrm>
                  <a:off x="2693574" y="3654840"/>
                  <a:ext cx="122682" cy="122682"/>
                </a:xfrm>
                <a:prstGeom prst="ellipse">
                  <a:avLst/>
                </a:prstGeom>
                <a:ln/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4" name="Oval 173"/>
                <p:cNvSpPr/>
                <p:nvPr/>
              </p:nvSpPr>
              <p:spPr>
                <a:xfrm>
                  <a:off x="2958471" y="3929459"/>
                  <a:ext cx="122682" cy="122682"/>
                </a:xfrm>
                <a:prstGeom prst="ellipse">
                  <a:avLst/>
                </a:prstGeom>
                <a:ln/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7" name="Oval 176"/>
                <p:cNvSpPr/>
                <p:nvPr/>
              </p:nvSpPr>
              <p:spPr>
                <a:xfrm>
                  <a:off x="2849109" y="3665537"/>
                  <a:ext cx="122682" cy="122682"/>
                </a:xfrm>
                <a:prstGeom prst="ellipse">
                  <a:avLst/>
                </a:prstGeom>
                <a:ln/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0" name="Oval 179"/>
                <p:cNvSpPr/>
                <p:nvPr/>
              </p:nvSpPr>
              <p:spPr>
                <a:xfrm>
                  <a:off x="2787768" y="4009674"/>
                  <a:ext cx="122682" cy="122682"/>
                </a:xfrm>
                <a:prstGeom prst="ellipse">
                  <a:avLst/>
                </a:prstGeom>
                <a:ln/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0" name="Oval 189"/>
                <p:cNvSpPr/>
                <p:nvPr/>
              </p:nvSpPr>
              <p:spPr>
                <a:xfrm>
                  <a:off x="2945310" y="3770252"/>
                  <a:ext cx="122682" cy="122682"/>
                </a:xfrm>
                <a:prstGeom prst="ellipse">
                  <a:avLst/>
                </a:prstGeom>
                <a:ln/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7" name="Oval 206"/>
                <p:cNvSpPr/>
                <p:nvPr/>
              </p:nvSpPr>
              <p:spPr>
                <a:xfrm>
                  <a:off x="3000587" y="4068318"/>
                  <a:ext cx="122682" cy="122682"/>
                </a:xfrm>
                <a:prstGeom prst="ellipse">
                  <a:avLst/>
                </a:prstGeom>
                <a:ln/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6" name="Oval 145"/>
                <p:cNvSpPr/>
                <p:nvPr/>
              </p:nvSpPr>
              <p:spPr>
                <a:xfrm>
                  <a:off x="3216740" y="4147456"/>
                  <a:ext cx="122682" cy="122682"/>
                </a:xfrm>
                <a:prstGeom prst="ellipse">
                  <a:avLst/>
                </a:prstGeom>
                <a:ln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2" name="Oval 151"/>
                <p:cNvSpPr/>
                <p:nvPr/>
              </p:nvSpPr>
              <p:spPr>
                <a:xfrm>
                  <a:off x="3505200" y="4166330"/>
                  <a:ext cx="122682" cy="122682"/>
                </a:xfrm>
                <a:prstGeom prst="ellipse">
                  <a:avLst/>
                </a:prstGeom>
                <a:ln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8" name="Oval 157"/>
                <p:cNvSpPr/>
                <p:nvPr/>
              </p:nvSpPr>
              <p:spPr>
                <a:xfrm>
                  <a:off x="3372275" y="4289012"/>
                  <a:ext cx="122682" cy="122682"/>
                </a:xfrm>
                <a:prstGeom prst="ellipse">
                  <a:avLst/>
                </a:prstGeom>
                <a:ln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0" name="Oval 209"/>
                <p:cNvSpPr/>
                <p:nvPr/>
              </p:nvSpPr>
              <p:spPr>
                <a:xfrm>
                  <a:off x="3048000" y="4296918"/>
                  <a:ext cx="122682" cy="122682"/>
                </a:xfrm>
                <a:prstGeom prst="ellipse">
                  <a:avLst/>
                </a:prstGeom>
                <a:ln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04" name="Picture 103"/>
                <p:cNvPicPr>
                  <a:picLocks noChangeAspect="1"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133600" y="4231562"/>
                  <a:ext cx="122682" cy="122682"/>
                </a:xfrm>
                <a:prstGeom prst="rect">
                  <a:avLst/>
                </a:prstGeom>
              </p:spPr>
            </p:pic>
            <p:pic>
              <p:nvPicPr>
                <p:cNvPr id="108" name="Picture 107"/>
                <p:cNvPicPr>
                  <a:picLocks noChangeAspect="1"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194941" y="4018284"/>
                  <a:ext cx="122682" cy="122682"/>
                </a:xfrm>
                <a:prstGeom prst="rect">
                  <a:avLst/>
                </a:prstGeom>
              </p:spPr>
            </p:pic>
            <p:pic>
              <p:nvPicPr>
                <p:cNvPr id="111" name="Picture 110"/>
                <p:cNvPicPr>
                  <a:picLocks noChangeAspect="1"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422059" y="4250436"/>
                  <a:ext cx="122682" cy="122682"/>
                </a:xfrm>
                <a:prstGeom prst="rect">
                  <a:avLst/>
                </a:prstGeom>
              </p:spPr>
            </p:pic>
            <p:pic>
              <p:nvPicPr>
                <p:cNvPr id="114" name="Picture 113"/>
                <p:cNvPicPr>
                  <a:picLocks noChangeAspect="1"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350476" y="4079626"/>
                  <a:ext cx="122682" cy="122682"/>
                </a:xfrm>
                <a:prstGeom prst="rect">
                  <a:avLst/>
                </a:prstGeom>
              </p:spPr>
            </p:pic>
            <p:pic>
              <p:nvPicPr>
                <p:cNvPr id="117" name="Picture 116"/>
                <p:cNvPicPr>
                  <a:picLocks noChangeAspect="1"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289135" y="4373118"/>
                  <a:ext cx="122682" cy="122682"/>
                </a:xfrm>
                <a:prstGeom prst="rect">
                  <a:avLst/>
                </a:prstGeom>
              </p:spPr>
            </p:pic>
            <p:cxnSp>
              <p:nvCxnSpPr>
                <p:cNvPr id="120" name="Straight Connector 119"/>
                <p:cNvCxnSpPr>
                  <a:stCxn id="108" idx="2"/>
                  <a:endCxn id="105" idx="6"/>
                </p:cNvCxnSpPr>
                <p:nvPr/>
              </p:nvCxnSpPr>
              <p:spPr>
                <a:xfrm>
                  <a:off x="2256282" y="4140966"/>
                  <a:ext cx="0" cy="15193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/>
                <p:cNvCxnSpPr>
                  <a:stCxn id="105" idx="6"/>
                  <a:endCxn id="118" idx="0"/>
                </p:cNvCxnSpPr>
                <p:nvPr/>
              </p:nvCxnSpPr>
              <p:spPr>
                <a:xfrm>
                  <a:off x="2256282" y="4292903"/>
                  <a:ext cx="94194" cy="80215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/>
                <p:cNvCxnSpPr>
                  <a:stCxn id="115" idx="3"/>
                  <a:endCxn id="105" idx="6"/>
                </p:cNvCxnSpPr>
                <p:nvPr/>
              </p:nvCxnSpPr>
              <p:spPr>
                <a:xfrm flipH="1">
                  <a:off x="2256282" y="4184341"/>
                  <a:ext cx="112160" cy="10856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>
                  <a:stCxn id="112" idx="2"/>
                  <a:endCxn id="105" idx="6"/>
                </p:cNvCxnSpPr>
                <p:nvPr/>
              </p:nvCxnSpPr>
              <p:spPr>
                <a:xfrm flipH="1" flipV="1">
                  <a:off x="2256282" y="4292903"/>
                  <a:ext cx="165777" cy="18874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/>
                <p:cNvCxnSpPr>
                  <a:stCxn id="112" idx="2"/>
                  <a:endCxn id="118" idx="0"/>
                </p:cNvCxnSpPr>
                <p:nvPr/>
              </p:nvCxnSpPr>
              <p:spPr>
                <a:xfrm flipH="1">
                  <a:off x="2350476" y="4311777"/>
                  <a:ext cx="71584" cy="61341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/>
                <p:cNvCxnSpPr>
                  <a:stCxn id="112" idx="2"/>
                  <a:endCxn id="109" idx="4"/>
                </p:cNvCxnSpPr>
                <p:nvPr/>
              </p:nvCxnSpPr>
              <p:spPr>
                <a:xfrm flipH="1" flipV="1">
                  <a:off x="2256282" y="4140966"/>
                  <a:ext cx="165777" cy="170811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/>
                <p:cNvCxnSpPr>
                  <a:stCxn id="115" idx="3"/>
                  <a:endCxn id="112" idx="2"/>
                </p:cNvCxnSpPr>
                <p:nvPr/>
              </p:nvCxnSpPr>
              <p:spPr>
                <a:xfrm>
                  <a:off x="2368442" y="4184341"/>
                  <a:ext cx="53617" cy="12743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pic>
              <p:nvPicPr>
                <p:cNvPr id="145" name="Picture 144"/>
                <p:cNvPicPr>
                  <a:picLocks noChangeAspect="1"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216740" y="4147456"/>
                  <a:ext cx="122682" cy="122682"/>
                </a:xfrm>
                <a:prstGeom prst="rect">
                  <a:avLst/>
                </a:prstGeom>
              </p:spPr>
            </p:pic>
            <p:pic>
              <p:nvPicPr>
                <p:cNvPr id="151" name="Picture 150"/>
                <p:cNvPicPr>
                  <a:picLocks noChangeAspect="1"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505200" y="4166330"/>
                  <a:ext cx="122682" cy="122682"/>
                </a:xfrm>
                <a:prstGeom prst="rect">
                  <a:avLst/>
                </a:prstGeom>
              </p:spPr>
            </p:pic>
            <p:sp>
              <p:nvSpPr>
                <p:cNvPr id="155" name="Oval 154"/>
                <p:cNvSpPr/>
                <p:nvPr/>
              </p:nvSpPr>
              <p:spPr>
                <a:xfrm>
                  <a:off x="3433617" y="3995519"/>
                  <a:ext cx="122682" cy="122682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54" name="Picture 153"/>
                <p:cNvPicPr>
                  <a:picLocks noChangeAspect="1"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433617" y="3995519"/>
                  <a:ext cx="122682" cy="122682"/>
                </a:xfrm>
                <a:prstGeom prst="rect">
                  <a:avLst/>
                </a:prstGeom>
              </p:spPr>
            </p:pic>
            <p:pic>
              <p:nvPicPr>
                <p:cNvPr id="157" name="Picture 156"/>
                <p:cNvPicPr>
                  <a:picLocks noChangeAspect="1"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372275" y="4289012"/>
                  <a:ext cx="122682" cy="122682"/>
                </a:xfrm>
                <a:prstGeom prst="rect">
                  <a:avLst/>
                </a:prstGeom>
              </p:spPr>
            </p:pic>
            <p:cxnSp>
              <p:nvCxnSpPr>
                <p:cNvPr id="160" name="Straight Connector 159"/>
                <p:cNvCxnSpPr>
                  <a:stCxn id="146" idx="6"/>
                  <a:endCxn id="158" idx="0"/>
                </p:cNvCxnSpPr>
                <p:nvPr/>
              </p:nvCxnSpPr>
              <p:spPr>
                <a:xfrm>
                  <a:off x="3339423" y="4208797"/>
                  <a:ext cx="94194" cy="80215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Connector 160"/>
                <p:cNvCxnSpPr>
                  <a:stCxn id="155" idx="3"/>
                  <a:endCxn id="146" idx="6"/>
                </p:cNvCxnSpPr>
                <p:nvPr/>
              </p:nvCxnSpPr>
              <p:spPr>
                <a:xfrm flipH="1">
                  <a:off x="3339423" y="4100235"/>
                  <a:ext cx="112160" cy="10856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Straight Connector 161"/>
                <p:cNvCxnSpPr>
                  <a:stCxn id="152" idx="2"/>
                  <a:endCxn id="146" idx="6"/>
                </p:cNvCxnSpPr>
                <p:nvPr/>
              </p:nvCxnSpPr>
              <p:spPr>
                <a:xfrm flipH="1" flipV="1">
                  <a:off x="3339423" y="4208797"/>
                  <a:ext cx="165777" cy="18874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Connector 162"/>
                <p:cNvCxnSpPr>
                  <a:stCxn id="152" idx="2"/>
                  <a:endCxn id="158" idx="0"/>
                </p:cNvCxnSpPr>
                <p:nvPr/>
              </p:nvCxnSpPr>
              <p:spPr>
                <a:xfrm flipH="1">
                  <a:off x="3433617" y="4227671"/>
                  <a:ext cx="71584" cy="61341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Straight Connector 164"/>
                <p:cNvCxnSpPr>
                  <a:stCxn id="155" idx="3"/>
                  <a:endCxn id="152" idx="2"/>
                </p:cNvCxnSpPr>
                <p:nvPr/>
              </p:nvCxnSpPr>
              <p:spPr>
                <a:xfrm>
                  <a:off x="3451583" y="4100235"/>
                  <a:ext cx="53617" cy="12743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pic>
              <p:nvPicPr>
                <p:cNvPr id="167" name="Picture 166"/>
                <p:cNvPicPr>
                  <a:picLocks noChangeAspect="1"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632233" y="3868117"/>
                  <a:ext cx="122682" cy="122682"/>
                </a:xfrm>
                <a:prstGeom prst="rect">
                  <a:avLst/>
                </a:prstGeom>
              </p:spPr>
            </p:pic>
            <p:pic>
              <p:nvPicPr>
                <p:cNvPr id="170" name="Picture 169"/>
                <p:cNvPicPr>
                  <a:picLocks noChangeAspect="1"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693574" y="3654840"/>
                  <a:ext cx="122682" cy="122682"/>
                </a:xfrm>
                <a:prstGeom prst="rect">
                  <a:avLst/>
                </a:prstGeom>
              </p:spPr>
            </p:pic>
            <p:pic>
              <p:nvPicPr>
                <p:cNvPr id="173" name="Picture 172"/>
                <p:cNvPicPr>
                  <a:picLocks noChangeAspect="1"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958471" y="3929459"/>
                  <a:ext cx="122682" cy="122682"/>
                </a:xfrm>
                <a:prstGeom prst="rect">
                  <a:avLst/>
                </a:prstGeom>
              </p:spPr>
            </p:pic>
            <p:pic>
              <p:nvPicPr>
                <p:cNvPr id="176" name="Picture 175"/>
                <p:cNvPicPr>
                  <a:picLocks noChangeAspect="1"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849109" y="3665537"/>
                  <a:ext cx="122682" cy="122682"/>
                </a:xfrm>
                <a:prstGeom prst="rect">
                  <a:avLst/>
                </a:prstGeom>
              </p:spPr>
            </p:pic>
            <p:pic>
              <p:nvPicPr>
                <p:cNvPr id="179" name="Picture 178"/>
                <p:cNvPicPr>
                  <a:picLocks noChangeAspect="1"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787768" y="4009674"/>
                  <a:ext cx="122682" cy="122682"/>
                </a:xfrm>
                <a:prstGeom prst="rect">
                  <a:avLst/>
                </a:prstGeom>
              </p:spPr>
            </p:pic>
            <p:cxnSp>
              <p:nvCxnSpPr>
                <p:cNvPr id="181" name="Straight Connector 180"/>
                <p:cNvCxnSpPr>
                  <a:stCxn id="170" idx="2"/>
                  <a:endCxn id="168" idx="6"/>
                </p:cNvCxnSpPr>
                <p:nvPr/>
              </p:nvCxnSpPr>
              <p:spPr>
                <a:xfrm>
                  <a:off x="2754916" y="3777522"/>
                  <a:ext cx="0" cy="15193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Connector 181"/>
                <p:cNvCxnSpPr>
                  <a:stCxn id="168" idx="6"/>
                </p:cNvCxnSpPr>
                <p:nvPr/>
              </p:nvCxnSpPr>
              <p:spPr>
                <a:xfrm>
                  <a:off x="2754916" y="3929459"/>
                  <a:ext cx="94194" cy="80215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/>
                <p:cNvCxnSpPr>
                  <a:stCxn id="177" idx="3"/>
                  <a:endCxn id="168" idx="6"/>
                </p:cNvCxnSpPr>
                <p:nvPr/>
              </p:nvCxnSpPr>
              <p:spPr>
                <a:xfrm flipH="1">
                  <a:off x="2754916" y="3770252"/>
                  <a:ext cx="112160" cy="15920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Straight Connector 183"/>
                <p:cNvCxnSpPr>
                  <a:stCxn id="174" idx="2"/>
                  <a:endCxn id="168" idx="6"/>
                </p:cNvCxnSpPr>
                <p:nvPr/>
              </p:nvCxnSpPr>
              <p:spPr>
                <a:xfrm flipH="1" flipV="1">
                  <a:off x="2754916" y="3929459"/>
                  <a:ext cx="203555" cy="61341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Straight Connector 184"/>
                <p:cNvCxnSpPr>
                  <a:stCxn id="174" idx="2"/>
                  <a:endCxn id="180" idx="0"/>
                </p:cNvCxnSpPr>
                <p:nvPr/>
              </p:nvCxnSpPr>
              <p:spPr>
                <a:xfrm flipH="1">
                  <a:off x="2849109" y="3990799"/>
                  <a:ext cx="109361" cy="18874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Straight Connector 185"/>
                <p:cNvCxnSpPr>
                  <a:stCxn id="174" idx="2"/>
                  <a:endCxn id="171" idx="4"/>
                </p:cNvCxnSpPr>
                <p:nvPr/>
              </p:nvCxnSpPr>
              <p:spPr>
                <a:xfrm flipH="1" flipV="1">
                  <a:off x="2754916" y="3777522"/>
                  <a:ext cx="203555" cy="213277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6"/>
                <p:cNvCxnSpPr>
                  <a:stCxn id="177" idx="3"/>
                  <a:endCxn id="174" idx="2"/>
                </p:cNvCxnSpPr>
                <p:nvPr/>
              </p:nvCxnSpPr>
              <p:spPr>
                <a:xfrm>
                  <a:off x="2867076" y="3770252"/>
                  <a:ext cx="91395" cy="220547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pic>
              <p:nvPicPr>
                <p:cNvPr id="189" name="Picture 188"/>
                <p:cNvPicPr>
                  <a:picLocks noChangeAspect="1"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945310" y="3770252"/>
                  <a:ext cx="122682" cy="122682"/>
                </a:xfrm>
                <a:prstGeom prst="rect">
                  <a:avLst/>
                </a:prstGeom>
              </p:spPr>
            </p:pic>
            <p:cxnSp>
              <p:nvCxnSpPr>
                <p:cNvPr id="192" name="Straight Connector 191"/>
                <p:cNvCxnSpPr>
                  <a:stCxn id="190" idx="2"/>
                  <a:endCxn id="174" idx="2"/>
                </p:cNvCxnSpPr>
                <p:nvPr/>
              </p:nvCxnSpPr>
              <p:spPr>
                <a:xfrm>
                  <a:off x="2945310" y="3831593"/>
                  <a:ext cx="13160" cy="15920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>
                  <a:stCxn id="190" idx="2"/>
                  <a:endCxn id="177" idx="3"/>
                </p:cNvCxnSpPr>
                <p:nvPr/>
              </p:nvCxnSpPr>
              <p:spPr>
                <a:xfrm flipH="1" flipV="1">
                  <a:off x="2867076" y="3770252"/>
                  <a:ext cx="78235" cy="61341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/>
                <p:cNvCxnSpPr>
                  <a:stCxn id="190" idx="2"/>
                  <a:endCxn id="180" idx="0"/>
                </p:cNvCxnSpPr>
                <p:nvPr/>
              </p:nvCxnSpPr>
              <p:spPr>
                <a:xfrm flipH="1">
                  <a:off x="2849109" y="3831593"/>
                  <a:ext cx="96202" cy="178081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Straight Connector 198"/>
                <p:cNvCxnSpPr>
                  <a:stCxn id="190" idx="2"/>
                  <a:endCxn id="168" idx="6"/>
                </p:cNvCxnSpPr>
                <p:nvPr/>
              </p:nvCxnSpPr>
              <p:spPr>
                <a:xfrm flipH="1">
                  <a:off x="2754916" y="3831593"/>
                  <a:ext cx="190396" cy="97865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Straight Connector 201"/>
                <p:cNvCxnSpPr>
                  <a:stCxn id="190" idx="2"/>
                  <a:endCxn id="171" idx="4"/>
                </p:cNvCxnSpPr>
                <p:nvPr/>
              </p:nvCxnSpPr>
              <p:spPr>
                <a:xfrm flipH="1" flipV="1">
                  <a:off x="2754916" y="3777522"/>
                  <a:ext cx="190396" cy="54071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pic>
              <p:nvPicPr>
                <p:cNvPr id="206" name="Picture 205"/>
                <p:cNvPicPr>
                  <a:picLocks noChangeAspect="1"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000587" y="4068318"/>
                  <a:ext cx="122682" cy="122682"/>
                </a:xfrm>
                <a:prstGeom prst="rect">
                  <a:avLst/>
                </a:prstGeom>
              </p:spPr>
            </p:pic>
            <p:pic>
              <p:nvPicPr>
                <p:cNvPr id="209" name="Picture 208"/>
                <p:cNvPicPr>
                  <a:picLocks noChangeAspect="1"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048000" y="4296918"/>
                  <a:ext cx="122682" cy="122682"/>
                </a:xfrm>
                <a:prstGeom prst="rect">
                  <a:avLst/>
                </a:prstGeom>
              </p:spPr>
            </p:pic>
            <p:pic>
              <p:nvPicPr>
                <p:cNvPr id="212" name="Picture 211"/>
                <p:cNvPicPr>
                  <a:picLocks noChangeAspect="1"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620518" y="4038600"/>
                  <a:ext cx="122682" cy="122682"/>
                </a:xfrm>
                <a:prstGeom prst="rect">
                  <a:avLst/>
                </a:prstGeom>
              </p:spPr>
            </p:pic>
            <p:cxnSp>
              <p:nvCxnSpPr>
                <p:cNvPr id="214" name="Straight Connector 213"/>
                <p:cNvCxnSpPr>
                  <a:stCxn id="109" idx="7"/>
                  <a:endCxn id="213" idx="2"/>
                </p:cNvCxnSpPr>
                <p:nvPr/>
              </p:nvCxnSpPr>
              <p:spPr>
                <a:xfrm>
                  <a:off x="2299657" y="4036250"/>
                  <a:ext cx="320861" cy="63691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Straight Connector 216"/>
                <p:cNvCxnSpPr>
                  <a:stCxn id="213" idx="0"/>
                  <a:endCxn id="168" idx="4"/>
                </p:cNvCxnSpPr>
                <p:nvPr/>
              </p:nvCxnSpPr>
              <p:spPr>
                <a:xfrm flipV="1">
                  <a:off x="2681859" y="3990799"/>
                  <a:ext cx="11715" cy="47801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Straight Connector 219"/>
                <p:cNvCxnSpPr>
                  <a:stCxn id="213" idx="2"/>
                  <a:endCxn id="115" idx="6"/>
                </p:cNvCxnSpPr>
                <p:nvPr/>
              </p:nvCxnSpPr>
              <p:spPr>
                <a:xfrm flipH="1">
                  <a:off x="2473158" y="4099941"/>
                  <a:ext cx="147360" cy="4102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Straight Connector 222"/>
                <p:cNvCxnSpPr>
                  <a:stCxn id="209" idx="1"/>
                  <a:endCxn id="111" idx="3"/>
                </p:cNvCxnSpPr>
                <p:nvPr/>
              </p:nvCxnSpPr>
              <p:spPr>
                <a:xfrm flipH="1" flipV="1">
                  <a:off x="2544741" y="4311777"/>
                  <a:ext cx="503259" cy="4648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/>
                <p:cNvCxnSpPr>
                  <a:stCxn id="145" idx="1"/>
                  <a:endCxn id="209" idx="3"/>
                </p:cNvCxnSpPr>
                <p:nvPr/>
              </p:nvCxnSpPr>
              <p:spPr>
                <a:xfrm flipH="1">
                  <a:off x="3170682" y="4208797"/>
                  <a:ext cx="46058" cy="14946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Straight Connector 228"/>
                <p:cNvCxnSpPr>
                  <a:stCxn id="209" idx="1"/>
                  <a:endCxn id="213" idx="4"/>
                </p:cNvCxnSpPr>
                <p:nvPr/>
              </p:nvCxnSpPr>
              <p:spPr>
                <a:xfrm flipH="1" flipV="1">
                  <a:off x="2681859" y="4161282"/>
                  <a:ext cx="366141" cy="196977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2" name="Straight Connector 231"/>
                <p:cNvCxnSpPr>
                  <a:stCxn id="174" idx="4"/>
                  <a:endCxn id="207" idx="0"/>
                </p:cNvCxnSpPr>
                <p:nvPr/>
              </p:nvCxnSpPr>
              <p:spPr>
                <a:xfrm>
                  <a:off x="3019812" y="4052141"/>
                  <a:ext cx="42116" cy="16177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5" name="Straight Connector 234"/>
                <p:cNvCxnSpPr>
                  <a:stCxn id="210" idx="2"/>
                  <a:endCxn id="207" idx="4"/>
                </p:cNvCxnSpPr>
                <p:nvPr/>
              </p:nvCxnSpPr>
              <p:spPr>
                <a:xfrm flipV="1">
                  <a:off x="3048000" y="4191000"/>
                  <a:ext cx="13928" cy="16725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51" name="TextBox 250"/>
              <p:cNvSpPr txBox="1"/>
              <p:nvPr/>
            </p:nvSpPr>
            <p:spPr>
              <a:xfrm>
                <a:off x="2352626" y="3556872"/>
                <a:ext cx="245942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1600" b="1">
                    <a:solidFill>
                      <a:schemeClr val="accent4"/>
                    </a:solidFill>
                    <a:latin typeface="Gill Sans Light"/>
                    <a:cs typeface="Gill Sans Light"/>
                  </a:defRPr>
                </a:lvl1pPr>
              </a:lstStyle>
              <a:p>
                <a:r>
                  <a:rPr lang="en-US" sz="1400" dirty="0"/>
                  <a:t>Community Detection</a:t>
                </a:r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613704" y="3429001"/>
              <a:ext cx="1672296" cy="1109960"/>
              <a:chOff x="188079" y="2161262"/>
              <a:chExt cx="2073772" cy="1376433"/>
            </a:xfrm>
          </p:grpSpPr>
          <p:sp>
            <p:nvSpPr>
              <p:cNvPr id="488" name="TextBox 487"/>
              <p:cNvSpPr txBox="1"/>
              <p:nvPr/>
            </p:nvSpPr>
            <p:spPr>
              <a:xfrm>
                <a:off x="247166" y="2161262"/>
                <a:ext cx="1955597" cy="381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1600" b="1">
                    <a:solidFill>
                      <a:schemeClr val="accent4"/>
                    </a:solidFill>
                    <a:latin typeface="Gill Sans Light"/>
                    <a:cs typeface="Gill Sans Light"/>
                  </a:defRPr>
                </a:lvl1pPr>
              </a:lstStyle>
              <a:p>
                <a:r>
                  <a:rPr lang="en-US" sz="1400" dirty="0" err="1"/>
                  <a:t>Deduplication</a:t>
                </a:r>
                <a:endParaRPr lang="en-US" sz="1400" dirty="0"/>
              </a:p>
            </p:txBody>
          </p:sp>
          <p:grpSp>
            <p:nvGrpSpPr>
              <p:cNvPr id="2" name="Group 1"/>
              <p:cNvGrpSpPr/>
              <p:nvPr/>
            </p:nvGrpSpPr>
            <p:grpSpPr>
              <a:xfrm>
                <a:off x="188079" y="2590548"/>
                <a:ext cx="2073772" cy="947147"/>
                <a:chOff x="1421932" y="2447544"/>
                <a:chExt cx="6490611" cy="2964436"/>
              </a:xfrm>
            </p:grpSpPr>
            <p:sp>
              <p:nvSpPr>
                <p:cNvPr id="344" name="Freeform 343"/>
                <p:cNvSpPr/>
                <p:nvPr/>
              </p:nvSpPr>
              <p:spPr>
                <a:xfrm>
                  <a:off x="5649949" y="4118257"/>
                  <a:ext cx="2262594" cy="979926"/>
                </a:xfrm>
                <a:custGeom>
                  <a:avLst/>
                  <a:gdLst>
                    <a:gd name="connsiteX0" fmla="*/ 1062908 w 2262594"/>
                    <a:gd name="connsiteY0" fmla="*/ 979888 h 979926"/>
                    <a:gd name="connsiteX1" fmla="*/ 28765 w 2262594"/>
                    <a:gd name="connsiteY1" fmla="*/ 127174 h 979926"/>
                    <a:gd name="connsiteX2" fmla="*/ 2242194 w 2262594"/>
                    <a:gd name="connsiteY2" fmla="*/ 90888 h 979926"/>
                    <a:gd name="connsiteX3" fmla="*/ 1062908 w 2262594"/>
                    <a:gd name="connsiteY3" fmla="*/ 979888 h 9799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262594" h="979926">
                      <a:moveTo>
                        <a:pt x="1062908" y="979888"/>
                      </a:moveTo>
                      <a:cubicBezTo>
                        <a:pt x="694003" y="985936"/>
                        <a:pt x="-167783" y="275341"/>
                        <a:pt x="28765" y="127174"/>
                      </a:cubicBezTo>
                      <a:cubicBezTo>
                        <a:pt x="225313" y="-20993"/>
                        <a:pt x="2068325" y="-48207"/>
                        <a:pt x="2242194" y="90888"/>
                      </a:cubicBezTo>
                      <a:cubicBezTo>
                        <a:pt x="2416063" y="229983"/>
                        <a:pt x="1431813" y="973840"/>
                        <a:pt x="1062908" y="979888"/>
                      </a:cubicBezTo>
                      <a:close/>
                    </a:path>
                  </a:pathLst>
                </a:cu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345" name="Freeform 344"/>
                <p:cNvSpPr/>
                <p:nvPr/>
              </p:nvSpPr>
              <p:spPr>
                <a:xfrm>
                  <a:off x="5722711" y="2447544"/>
                  <a:ext cx="2089496" cy="1437050"/>
                </a:xfrm>
                <a:custGeom>
                  <a:avLst/>
                  <a:gdLst>
                    <a:gd name="connsiteX0" fmla="*/ 1360 w 2089496"/>
                    <a:gd name="connsiteY0" fmla="*/ 618599 h 1437050"/>
                    <a:gd name="connsiteX1" fmla="*/ 1226003 w 2089496"/>
                    <a:gd name="connsiteY1" fmla="*/ 1742 h 1437050"/>
                    <a:gd name="connsiteX2" fmla="*/ 2087789 w 2089496"/>
                    <a:gd name="connsiteY2" fmla="*/ 809099 h 1437050"/>
                    <a:gd name="connsiteX3" fmla="*/ 1008289 w 2089496"/>
                    <a:gd name="connsiteY3" fmla="*/ 1435027 h 1437050"/>
                    <a:gd name="connsiteX4" fmla="*/ 1360 w 2089496"/>
                    <a:gd name="connsiteY4" fmla="*/ 618599 h 1437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89496" h="1437050">
                      <a:moveTo>
                        <a:pt x="1360" y="618599"/>
                      </a:moveTo>
                      <a:cubicBezTo>
                        <a:pt x="37646" y="379718"/>
                        <a:pt x="878265" y="-30008"/>
                        <a:pt x="1226003" y="1742"/>
                      </a:cubicBezTo>
                      <a:cubicBezTo>
                        <a:pt x="1573741" y="33492"/>
                        <a:pt x="2124075" y="570218"/>
                        <a:pt x="2087789" y="809099"/>
                      </a:cubicBezTo>
                      <a:cubicBezTo>
                        <a:pt x="2051503" y="1047980"/>
                        <a:pt x="1353003" y="1469801"/>
                        <a:pt x="1008289" y="1435027"/>
                      </a:cubicBezTo>
                      <a:cubicBezTo>
                        <a:pt x="663575" y="1400253"/>
                        <a:pt x="-34926" y="857480"/>
                        <a:pt x="1360" y="618599"/>
                      </a:cubicBezTo>
                      <a:close/>
                    </a:path>
                  </a:pathLst>
                </a:cu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347" name="Freeform 346"/>
                <p:cNvSpPr/>
                <p:nvPr/>
              </p:nvSpPr>
              <p:spPr>
                <a:xfrm>
                  <a:off x="3825003" y="3629836"/>
                  <a:ext cx="1535820" cy="1302452"/>
                </a:xfrm>
                <a:custGeom>
                  <a:avLst/>
                  <a:gdLst>
                    <a:gd name="connsiteX0" fmla="*/ 3140 w 1535820"/>
                    <a:gd name="connsiteY0" fmla="*/ 506735 h 1302452"/>
                    <a:gd name="connsiteX1" fmla="*/ 1481783 w 1535820"/>
                    <a:gd name="connsiteY1" fmla="*/ 25950 h 1302452"/>
                    <a:gd name="connsiteX2" fmla="*/ 1100783 w 1535820"/>
                    <a:gd name="connsiteY2" fmla="*/ 1295950 h 1302452"/>
                    <a:gd name="connsiteX3" fmla="*/ 3140 w 1535820"/>
                    <a:gd name="connsiteY3" fmla="*/ 506735 h 13024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35820" h="1302452">
                      <a:moveTo>
                        <a:pt x="3140" y="506735"/>
                      </a:moveTo>
                      <a:cubicBezTo>
                        <a:pt x="66640" y="295068"/>
                        <a:pt x="1298843" y="-105586"/>
                        <a:pt x="1481783" y="25950"/>
                      </a:cubicBezTo>
                      <a:cubicBezTo>
                        <a:pt x="1664723" y="157486"/>
                        <a:pt x="1344200" y="1217331"/>
                        <a:pt x="1100783" y="1295950"/>
                      </a:cubicBezTo>
                      <a:cubicBezTo>
                        <a:pt x="857366" y="1374569"/>
                        <a:pt x="-60360" y="718402"/>
                        <a:pt x="3140" y="506735"/>
                      </a:cubicBezTo>
                      <a:close/>
                    </a:path>
                  </a:pathLst>
                </a:cu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348" name="Freeform 347"/>
                <p:cNvSpPr/>
                <p:nvPr/>
              </p:nvSpPr>
              <p:spPr>
                <a:xfrm>
                  <a:off x="1676157" y="2570364"/>
                  <a:ext cx="1818197" cy="1466814"/>
                </a:xfrm>
                <a:custGeom>
                  <a:avLst/>
                  <a:gdLst>
                    <a:gd name="connsiteX0" fmla="*/ 2057 w 1818197"/>
                    <a:gd name="connsiteY0" fmla="*/ 622779 h 1466814"/>
                    <a:gd name="connsiteX1" fmla="*/ 1734700 w 1818197"/>
                    <a:gd name="connsiteY1" fmla="*/ 24065 h 1466814"/>
                    <a:gd name="connsiteX2" fmla="*/ 1389986 w 1818197"/>
                    <a:gd name="connsiteY2" fmla="*/ 1457350 h 1466814"/>
                    <a:gd name="connsiteX3" fmla="*/ 2057 w 1818197"/>
                    <a:gd name="connsiteY3" fmla="*/ 622779 h 14668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18197" h="1466814">
                      <a:moveTo>
                        <a:pt x="2057" y="622779"/>
                      </a:moveTo>
                      <a:cubicBezTo>
                        <a:pt x="59509" y="383898"/>
                        <a:pt x="1503378" y="-115030"/>
                        <a:pt x="1734700" y="24065"/>
                      </a:cubicBezTo>
                      <a:cubicBezTo>
                        <a:pt x="1966022" y="163160"/>
                        <a:pt x="1672712" y="1359076"/>
                        <a:pt x="1389986" y="1457350"/>
                      </a:cubicBezTo>
                      <a:cubicBezTo>
                        <a:pt x="1107260" y="1555624"/>
                        <a:pt x="-55395" y="861660"/>
                        <a:pt x="2057" y="622779"/>
                      </a:cubicBezTo>
                      <a:close/>
                    </a:path>
                  </a:pathLst>
                </a:cu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349" name="Freeform 348"/>
                <p:cNvSpPr/>
                <p:nvPr/>
              </p:nvSpPr>
              <p:spPr>
                <a:xfrm>
                  <a:off x="1421932" y="4261761"/>
                  <a:ext cx="1936313" cy="1150219"/>
                </a:xfrm>
                <a:custGeom>
                  <a:avLst/>
                  <a:gdLst>
                    <a:gd name="connsiteX0" fmla="*/ 22566 w 2139503"/>
                    <a:gd name="connsiteY0" fmla="*/ 1034706 h 1270919"/>
                    <a:gd name="connsiteX1" fmla="*/ 1074851 w 2139503"/>
                    <a:gd name="connsiteY1" fmla="*/ 563 h 1270919"/>
                    <a:gd name="connsiteX2" fmla="*/ 2118066 w 2139503"/>
                    <a:gd name="connsiteY2" fmla="*/ 1188920 h 1270919"/>
                    <a:gd name="connsiteX3" fmla="*/ 22566 w 2139503"/>
                    <a:gd name="connsiteY3" fmla="*/ 1034706 h 12709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139503" h="1270919">
                      <a:moveTo>
                        <a:pt x="22566" y="1034706"/>
                      </a:moveTo>
                      <a:cubicBezTo>
                        <a:pt x="-151303" y="836647"/>
                        <a:pt x="725601" y="-25139"/>
                        <a:pt x="1074851" y="563"/>
                      </a:cubicBezTo>
                      <a:cubicBezTo>
                        <a:pt x="1424101" y="26265"/>
                        <a:pt x="2285887" y="1013539"/>
                        <a:pt x="2118066" y="1188920"/>
                      </a:cubicBezTo>
                      <a:cubicBezTo>
                        <a:pt x="1950245" y="1364301"/>
                        <a:pt x="196435" y="1232765"/>
                        <a:pt x="22566" y="1034706"/>
                      </a:cubicBezTo>
                      <a:close/>
                    </a:path>
                  </a:pathLst>
                </a:cu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351" name="Oval 350"/>
                <p:cNvSpPr/>
                <p:nvPr/>
              </p:nvSpPr>
              <p:spPr>
                <a:xfrm>
                  <a:off x="2226127" y="4377872"/>
                  <a:ext cx="235858" cy="235858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352" name="Oval 351"/>
                <p:cNvSpPr/>
                <p:nvPr/>
              </p:nvSpPr>
              <p:spPr>
                <a:xfrm>
                  <a:off x="2950027" y="5072744"/>
                  <a:ext cx="235858" cy="235858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353" name="Oval 352"/>
                <p:cNvSpPr/>
                <p:nvPr/>
              </p:nvSpPr>
              <p:spPr>
                <a:xfrm>
                  <a:off x="1578427" y="4960256"/>
                  <a:ext cx="235858" cy="23585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393" name="Oval 392"/>
                <p:cNvSpPr/>
                <p:nvPr/>
              </p:nvSpPr>
              <p:spPr>
                <a:xfrm>
                  <a:off x="1814285" y="3109687"/>
                  <a:ext cx="235858" cy="235858"/>
                </a:xfrm>
                <a:prstGeom prst="ellipse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394" name="Oval 393"/>
                <p:cNvSpPr/>
                <p:nvPr/>
              </p:nvSpPr>
              <p:spPr>
                <a:xfrm>
                  <a:off x="3122387" y="2690586"/>
                  <a:ext cx="235858" cy="235858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407" name="Oval 406"/>
                <p:cNvSpPr/>
                <p:nvPr/>
              </p:nvSpPr>
              <p:spPr>
                <a:xfrm>
                  <a:off x="2872014" y="3686629"/>
                  <a:ext cx="235858" cy="235858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408" name="Oval 407"/>
                <p:cNvSpPr/>
                <p:nvPr/>
              </p:nvSpPr>
              <p:spPr>
                <a:xfrm>
                  <a:off x="3976916" y="4025903"/>
                  <a:ext cx="235858" cy="235858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409" name="Oval 408"/>
                <p:cNvSpPr/>
                <p:nvPr/>
              </p:nvSpPr>
              <p:spPr>
                <a:xfrm>
                  <a:off x="5054602" y="3717473"/>
                  <a:ext cx="235858" cy="235858"/>
                </a:xfrm>
                <a:prstGeom prst="ellips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410" name="Oval 409"/>
                <p:cNvSpPr/>
                <p:nvPr/>
              </p:nvSpPr>
              <p:spPr>
                <a:xfrm>
                  <a:off x="4728030" y="4590147"/>
                  <a:ext cx="235858" cy="235858"/>
                </a:xfrm>
                <a:prstGeom prst="ellips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411" name="Oval 410"/>
                <p:cNvSpPr/>
                <p:nvPr/>
              </p:nvSpPr>
              <p:spPr>
                <a:xfrm>
                  <a:off x="5898245" y="2975429"/>
                  <a:ext cx="235858" cy="235858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412" name="Oval 411"/>
                <p:cNvSpPr/>
                <p:nvPr/>
              </p:nvSpPr>
              <p:spPr>
                <a:xfrm>
                  <a:off x="6767288" y="2572657"/>
                  <a:ext cx="235858" cy="235858"/>
                </a:xfrm>
                <a:prstGeom prst="ellipse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413" name="Oval 412"/>
                <p:cNvSpPr/>
                <p:nvPr/>
              </p:nvSpPr>
              <p:spPr>
                <a:xfrm>
                  <a:off x="6649359" y="3539673"/>
                  <a:ext cx="235858" cy="235858"/>
                </a:xfrm>
                <a:prstGeom prst="ellipse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414" name="Oval 413"/>
                <p:cNvSpPr/>
                <p:nvPr/>
              </p:nvSpPr>
              <p:spPr>
                <a:xfrm>
                  <a:off x="7463973" y="3116945"/>
                  <a:ext cx="235858" cy="235858"/>
                </a:xfrm>
                <a:prstGeom prst="ellipse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415" name="Oval 414"/>
                <p:cNvSpPr/>
                <p:nvPr/>
              </p:nvSpPr>
              <p:spPr>
                <a:xfrm>
                  <a:off x="6106423" y="4236357"/>
                  <a:ext cx="235858" cy="235858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416" name="Oval 415"/>
                <p:cNvSpPr/>
                <p:nvPr/>
              </p:nvSpPr>
              <p:spPr>
                <a:xfrm>
                  <a:off x="7496634" y="4261757"/>
                  <a:ext cx="235858" cy="235858"/>
                </a:xfrm>
                <a:prstGeom prst="ellipse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417" name="Oval 416"/>
                <p:cNvSpPr/>
                <p:nvPr/>
              </p:nvSpPr>
              <p:spPr>
                <a:xfrm>
                  <a:off x="6598562" y="4800601"/>
                  <a:ext cx="235858" cy="235858"/>
                </a:xfrm>
                <a:prstGeom prst="ellipse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cxnSp>
              <p:nvCxnSpPr>
                <p:cNvPr id="418" name="Straight Connector 417"/>
                <p:cNvCxnSpPr>
                  <a:stCxn id="353" idx="7"/>
                  <a:endCxn id="351" idx="3"/>
                </p:cNvCxnSpPr>
                <p:nvPr/>
              </p:nvCxnSpPr>
              <p:spPr>
                <a:xfrm flipV="1">
                  <a:off x="1779744" y="4579189"/>
                  <a:ext cx="480924" cy="415608"/>
                </a:xfrm>
                <a:prstGeom prst="line">
                  <a:avLst/>
                </a:prstGeom>
                <a:ln w="38100" cmpd="sng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9" name="Straight Connector 418"/>
                <p:cNvCxnSpPr>
                  <a:stCxn id="353" idx="6"/>
                  <a:endCxn id="352" idx="2"/>
                </p:cNvCxnSpPr>
                <p:nvPr/>
              </p:nvCxnSpPr>
              <p:spPr>
                <a:xfrm>
                  <a:off x="1814285" y="5078185"/>
                  <a:ext cx="1135742" cy="112488"/>
                </a:xfrm>
                <a:prstGeom prst="line">
                  <a:avLst/>
                </a:prstGeom>
                <a:ln w="38100" cmpd="sng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0" name="Straight Connector 419"/>
                <p:cNvCxnSpPr>
                  <a:stCxn id="352" idx="1"/>
                  <a:endCxn id="351" idx="5"/>
                </p:cNvCxnSpPr>
                <p:nvPr/>
              </p:nvCxnSpPr>
              <p:spPr>
                <a:xfrm flipH="1" flipV="1">
                  <a:off x="2427444" y="4579189"/>
                  <a:ext cx="557124" cy="528096"/>
                </a:xfrm>
                <a:prstGeom prst="line">
                  <a:avLst/>
                </a:prstGeom>
                <a:ln w="12700" cmpd="sng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21" name="Straight Connector 420"/>
                <p:cNvCxnSpPr>
                  <a:stCxn id="407" idx="2"/>
                  <a:endCxn id="393" idx="5"/>
                </p:cNvCxnSpPr>
                <p:nvPr/>
              </p:nvCxnSpPr>
              <p:spPr>
                <a:xfrm flipH="1" flipV="1">
                  <a:off x="2015602" y="3311004"/>
                  <a:ext cx="856412" cy="493554"/>
                </a:xfrm>
                <a:prstGeom prst="line">
                  <a:avLst/>
                </a:prstGeom>
                <a:ln w="38100" cmpd="sng"/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22" name="Straight Connector 421"/>
                <p:cNvCxnSpPr>
                  <a:stCxn id="394" idx="2"/>
                  <a:endCxn id="393" idx="7"/>
                </p:cNvCxnSpPr>
                <p:nvPr/>
              </p:nvCxnSpPr>
              <p:spPr>
                <a:xfrm flipH="1">
                  <a:off x="2015602" y="2808515"/>
                  <a:ext cx="1106785" cy="335713"/>
                </a:xfrm>
                <a:prstGeom prst="line">
                  <a:avLst/>
                </a:prstGeom>
                <a:ln w="38100" cmpd="sng"/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23" name="Straight Connector 422"/>
                <p:cNvCxnSpPr>
                  <a:stCxn id="394" idx="4"/>
                  <a:endCxn id="407" idx="7"/>
                </p:cNvCxnSpPr>
                <p:nvPr/>
              </p:nvCxnSpPr>
              <p:spPr>
                <a:xfrm flipH="1">
                  <a:off x="3073331" y="2926444"/>
                  <a:ext cx="166985" cy="794726"/>
                </a:xfrm>
                <a:prstGeom prst="line">
                  <a:avLst/>
                </a:prstGeom>
                <a:ln w="12700" cmpd="sng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24" name="Straight Connector 423"/>
                <p:cNvCxnSpPr>
                  <a:stCxn id="408" idx="3"/>
                  <a:endCxn id="352" idx="7"/>
                </p:cNvCxnSpPr>
                <p:nvPr/>
              </p:nvCxnSpPr>
              <p:spPr>
                <a:xfrm flipH="1">
                  <a:off x="3151344" y="4227220"/>
                  <a:ext cx="860113" cy="880065"/>
                </a:xfrm>
                <a:prstGeom prst="line">
                  <a:avLst/>
                </a:prstGeom>
                <a:ln w="12700" cmpd="sng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25" name="Straight Connector 424"/>
                <p:cNvCxnSpPr>
                  <a:stCxn id="408" idx="2"/>
                  <a:endCxn id="407" idx="5"/>
                </p:cNvCxnSpPr>
                <p:nvPr/>
              </p:nvCxnSpPr>
              <p:spPr>
                <a:xfrm flipH="1" flipV="1">
                  <a:off x="3073331" y="3887946"/>
                  <a:ext cx="903585" cy="255886"/>
                </a:xfrm>
                <a:prstGeom prst="line">
                  <a:avLst/>
                </a:prstGeom>
                <a:ln w="12700" cmpd="sng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26" name="Straight Connector 425"/>
                <p:cNvCxnSpPr>
                  <a:stCxn id="408" idx="6"/>
                  <a:endCxn id="409" idx="2"/>
                </p:cNvCxnSpPr>
                <p:nvPr/>
              </p:nvCxnSpPr>
              <p:spPr>
                <a:xfrm flipV="1">
                  <a:off x="4212774" y="3835402"/>
                  <a:ext cx="841828" cy="308430"/>
                </a:xfrm>
                <a:prstGeom prst="line">
                  <a:avLst/>
                </a:prstGeom>
                <a:ln w="38100" cmpd="sng">
                  <a:solidFill>
                    <a:srgbClr val="F79646"/>
                  </a:solidFill>
                </a:ln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427" name="Straight Connector 426"/>
                <p:cNvCxnSpPr>
                  <a:stCxn id="408" idx="5"/>
                  <a:endCxn id="410" idx="1"/>
                </p:cNvCxnSpPr>
                <p:nvPr/>
              </p:nvCxnSpPr>
              <p:spPr>
                <a:xfrm>
                  <a:off x="4178233" y="4227220"/>
                  <a:ext cx="584338" cy="397468"/>
                </a:xfrm>
                <a:prstGeom prst="line">
                  <a:avLst/>
                </a:prstGeom>
                <a:ln w="38100" cmpd="sng">
                  <a:solidFill>
                    <a:srgbClr val="F79646"/>
                  </a:solidFill>
                </a:ln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428" name="Straight Connector 427"/>
                <p:cNvCxnSpPr>
                  <a:stCxn id="411" idx="7"/>
                  <a:endCxn id="412" idx="2"/>
                </p:cNvCxnSpPr>
                <p:nvPr/>
              </p:nvCxnSpPr>
              <p:spPr>
                <a:xfrm flipV="1">
                  <a:off x="6099562" y="2690586"/>
                  <a:ext cx="667726" cy="319384"/>
                </a:xfrm>
                <a:prstGeom prst="line">
                  <a:avLst/>
                </a:prstGeom>
                <a:ln w="38100" cmpd="sng"/>
              </p:spPr>
              <p:style>
                <a:lnRef idx="2">
                  <a:schemeClr val="accent4"/>
                </a:lnRef>
                <a:fillRef idx="0">
                  <a:schemeClr val="accent4"/>
                </a:fillRef>
                <a:effectRef idx="1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429" name="Straight Connector 428"/>
                <p:cNvCxnSpPr>
                  <a:stCxn id="411" idx="6"/>
                  <a:endCxn id="414" idx="2"/>
                </p:cNvCxnSpPr>
                <p:nvPr/>
              </p:nvCxnSpPr>
              <p:spPr>
                <a:xfrm>
                  <a:off x="6134103" y="3093358"/>
                  <a:ext cx="1329870" cy="141516"/>
                </a:xfrm>
                <a:prstGeom prst="line">
                  <a:avLst/>
                </a:prstGeom>
                <a:ln w="38100" cmpd="sng"/>
              </p:spPr>
              <p:style>
                <a:lnRef idx="2">
                  <a:schemeClr val="accent4"/>
                </a:lnRef>
                <a:fillRef idx="0">
                  <a:schemeClr val="accent4"/>
                </a:fillRef>
                <a:effectRef idx="1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430" name="Straight Connector 429"/>
                <p:cNvCxnSpPr>
                  <a:stCxn id="411" idx="5"/>
                  <a:endCxn id="413" idx="1"/>
                </p:cNvCxnSpPr>
                <p:nvPr/>
              </p:nvCxnSpPr>
              <p:spPr>
                <a:xfrm>
                  <a:off x="6099562" y="3176746"/>
                  <a:ext cx="584338" cy="397468"/>
                </a:xfrm>
                <a:prstGeom prst="line">
                  <a:avLst/>
                </a:prstGeom>
                <a:ln w="38100" cmpd="sng"/>
              </p:spPr>
              <p:style>
                <a:lnRef idx="2">
                  <a:schemeClr val="accent4"/>
                </a:lnRef>
                <a:fillRef idx="0">
                  <a:schemeClr val="accent4"/>
                </a:fillRef>
                <a:effectRef idx="1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431" name="Straight Connector 430"/>
                <p:cNvCxnSpPr>
                  <a:stCxn id="413" idx="0"/>
                  <a:endCxn id="412" idx="4"/>
                </p:cNvCxnSpPr>
                <p:nvPr/>
              </p:nvCxnSpPr>
              <p:spPr>
                <a:xfrm flipV="1">
                  <a:off x="6767288" y="2808515"/>
                  <a:ext cx="117929" cy="731158"/>
                </a:xfrm>
                <a:prstGeom prst="line">
                  <a:avLst/>
                </a:prstGeom>
                <a:ln w="12700" cmpd="sng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32" name="Straight Connector 431"/>
                <p:cNvCxnSpPr>
                  <a:stCxn id="412" idx="5"/>
                  <a:endCxn id="414" idx="1"/>
                </p:cNvCxnSpPr>
                <p:nvPr/>
              </p:nvCxnSpPr>
              <p:spPr>
                <a:xfrm>
                  <a:off x="6968605" y="2773974"/>
                  <a:ext cx="529909" cy="377512"/>
                </a:xfrm>
                <a:prstGeom prst="line">
                  <a:avLst/>
                </a:prstGeom>
                <a:ln w="12700" cmpd="sng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33" name="Straight Connector 432"/>
                <p:cNvCxnSpPr>
                  <a:stCxn id="413" idx="6"/>
                  <a:endCxn id="414" idx="3"/>
                </p:cNvCxnSpPr>
                <p:nvPr/>
              </p:nvCxnSpPr>
              <p:spPr>
                <a:xfrm flipV="1">
                  <a:off x="6885217" y="3318262"/>
                  <a:ext cx="613297" cy="339340"/>
                </a:xfrm>
                <a:prstGeom prst="line">
                  <a:avLst/>
                </a:prstGeom>
                <a:ln w="12700" cmpd="sng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34" name="Straight Connector 433"/>
                <p:cNvCxnSpPr>
                  <a:stCxn id="415" idx="7"/>
                  <a:endCxn id="413" idx="3"/>
                </p:cNvCxnSpPr>
                <p:nvPr/>
              </p:nvCxnSpPr>
              <p:spPr>
                <a:xfrm flipV="1">
                  <a:off x="6307740" y="3740990"/>
                  <a:ext cx="376160" cy="529908"/>
                </a:xfrm>
                <a:prstGeom prst="line">
                  <a:avLst/>
                </a:prstGeom>
                <a:ln w="12700" cmpd="sng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35" name="Straight Connector 434"/>
                <p:cNvCxnSpPr>
                  <a:stCxn id="415" idx="6"/>
                  <a:endCxn id="416" idx="2"/>
                </p:cNvCxnSpPr>
                <p:nvPr/>
              </p:nvCxnSpPr>
              <p:spPr>
                <a:xfrm>
                  <a:off x="6342281" y="4354286"/>
                  <a:ext cx="1154353" cy="25400"/>
                </a:xfrm>
                <a:prstGeom prst="line">
                  <a:avLst/>
                </a:prstGeom>
                <a:ln w="38100" cmpd="sng"/>
              </p:spPr>
              <p:style>
                <a:lnRef idx="2">
                  <a:schemeClr val="accent5"/>
                </a:lnRef>
                <a:fillRef idx="0">
                  <a:schemeClr val="accent5"/>
                </a:fillRef>
                <a:effectRef idx="1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436" name="Straight Connector 435"/>
                <p:cNvCxnSpPr>
                  <a:stCxn id="415" idx="5"/>
                  <a:endCxn id="417" idx="1"/>
                </p:cNvCxnSpPr>
                <p:nvPr/>
              </p:nvCxnSpPr>
              <p:spPr>
                <a:xfrm>
                  <a:off x="6307740" y="4437674"/>
                  <a:ext cx="325363" cy="397468"/>
                </a:xfrm>
                <a:prstGeom prst="line">
                  <a:avLst/>
                </a:prstGeom>
                <a:ln w="38100" cmpd="sng"/>
              </p:spPr>
              <p:style>
                <a:lnRef idx="2">
                  <a:schemeClr val="accent5"/>
                </a:lnRef>
                <a:fillRef idx="0">
                  <a:schemeClr val="accent5"/>
                </a:fillRef>
                <a:effectRef idx="1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437" name="Straight Connector 436"/>
                <p:cNvCxnSpPr>
                  <a:stCxn id="413" idx="5"/>
                  <a:endCxn id="416" idx="1"/>
                </p:cNvCxnSpPr>
                <p:nvPr/>
              </p:nvCxnSpPr>
              <p:spPr>
                <a:xfrm>
                  <a:off x="6850676" y="3740990"/>
                  <a:ext cx="680499" cy="555308"/>
                </a:xfrm>
                <a:prstGeom prst="line">
                  <a:avLst/>
                </a:prstGeom>
                <a:ln w="12700" cmpd="sng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36" name="Rounded Rectangle 535"/>
            <p:cNvSpPr/>
            <p:nvPr/>
          </p:nvSpPr>
          <p:spPr>
            <a:xfrm>
              <a:off x="1" y="3077940"/>
              <a:ext cx="5029200" cy="1875060"/>
            </a:xfrm>
            <a:prstGeom prst="roundRect">
              <a:avLst>
                <a:gd name="adj" fmla="val 6124"/>
              </a:avLst>
            </a:prstGeom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b" anchorCtr="0"/>
            <a:lstStyle/>
            <a:p>
              <a:r>
                <a:rPr lang="en-US" dirty="0" smtClean="0"/>
                <a:t>NIPS 2015</a:t>
              </a:r>
              <a:endParaRPr lang="en-US" dirty="0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31171" y="4991923"/>
            <a:ext cx="4953002" cy="1875060"/>
            <a:chOff x="1" y="4991923"/>
            <a:chExt cx="5029200" cy="1875060"/>
          </a:xfrm>
        </p:grpSpPr>
        <p:grpSp>
          <p:nvGrpSpPr>
            <p:cNvPr id="67" name="Group 66"/>
            <p:cNvGrpSpPr/>
            <p:nvPr/>
          </p:nvGrpSpPr>
          <p:grpSpPr>
            <a:xfrm>
              <a:off x="457217" y="5029200"/>
              <a:ext cx="4177200" cy="1485583"/>
              <a:chOff x="386874" y="5168030"/>
              <a:chExt cx="4689659" cy="1667835"/>
            </a:xfrm>
          </p:grpSpPr>
          <p:sp>
            <p:nvSpPr>
              <p:cNvPr id="537" name="TextBox 536"/>
              <p:cNvSpPr txBox="1"/>
              <p:nvPr/>
            </p:nvSpPr>
            <p:spPr>
              <a:xfrm>
                <a:off x="386874" y="5168030"/>
                <a:ext cx="4689659" cy="4491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 smtClean="0">
                    <a:solidFill>
                      <a:srgbClr val="C0504D">
                        <a:lumMod val="50000"/>
                      </a:srgbClr>
                    </a:solidFill>
                    <a:latin typeface="Gill Sans Light"/>
                    <a:cs typeface="Gill Sans Light"/>
                  </a:rPr>
                  <a:t>Sparse Convex Optimization</a:t>
                </a:r>
              </a:p>
            </p:txBody>
          </p:sp>
          <p:grpSp>
            <p:nvGrpSpPr>
              <p:cNvPr id="66" name="Group 65"/>
              <p:cNvGrpSpPr/>
              <p:nvPr/>
            </p:nvGrpSpPr>
            <p:grpSpPr>
              <a:xfrm>
                <a:off x="448465" y="5452387"/>
                <a:ext cx="4536806" cy="1383478"/>
                <a:chOff x="448465" y="5452387"/>
                <a:chExt cx="4536806" cy="1383478"/>
              </a:xfrm>
            </p:grpSpPr>
            <p:pic>
              <p:nvPicPr>
                <p:cNvPr id="29" name="Picture 28"/>
                <p:cNvPicPr>
                  <a:picLocks noChangeAspect="1"/>
                </p:cNvPicPr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074491" y="5606830"/>
                  <a:ext cx="1284840" cy="1074593"/>
                </a:xfrm>
                <a:prstGeom prst="rect">
                  <a:avLst/>
                </a:prstGeom>
              </p:spPr>
            </p:pic>
            <p:grpSp>
              <p:nvGrpSpPr>
                <p:cNvPr id="65" name="Group 64"/>
                <p:cNvGrpSpPr/>
                <p:nvPr/>
              </p:nvGrpSpPr>
              <p:grpSpPr>
                <a:xfrm>
                  <a:off x="448465" y="5505538"/>
                  <a:ext cx="1473888" cy="1277177"/>
                  <a:chOff x="448465" y="5414251"/>
                  <a:chExt cx="1473888" cy="1277177"/>
                </a:xfrm>
              </p:grpSpPr>
              <p:pic>
                <p:nvPicPr>
                  <p:cNvPr id="30" name="Picture 29"/>
                  <p:cNvPicPr>
                    <a:picLocks noChangeAspect="1"/>
                  </p:cNvPicPr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448465" y="5718662"/>
                    <a:ext cx="1473888" cy="972766"/>
                  </a:xfrm>
                  <a:prstGeom prst="rect">
                    <a:avLst/>
                  </a:prstGeom>
                </p:spPr>
              </p:pic>
              <p:sp>
                <p:nvSpPr>
                  <p:cNvPr id="539" name="TextBox 538"/>
                  <p:cNvSpPr txBox="1"/>
                  <p:nvPr/>
                </p:nvSpPr>
                <p:spPr>
                  <a:xfrm>
                    <a:off x="548055" y="5414251"/>
                    <a:ext cx="1274708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en-US"/>
                    </a:defPPr>
                    <a:lvl1pPr algn="ctr">
                      <a:defRPr sz="1400" b="1">
                        <a:solidFill>
                          <a:schemeClr val="accent4"/>
                        </a:solidFill>
                        <a:latin typeface="Gill Sans Light"/>
                        <a:cs typeface="Gill Sans Light"/>
                      </a:defRPr>
                    </a:lvl1pPr>
                  </a:lstStyle>
                  <a:p>
                    <a:r>
                      <a:rPr lang="en-US" dirty="0" smtClean="0"/>
                      <a:t>Regression</a:t>
                    </a:r>
                    <a:endParaRPr lang="en-US" dirty="0"/>
                  </a:p>
                </p:txBody>
              </p:sp>
            </p:grpSp>
            <p:grpSp>
              <p:nvGrpSpPr>
                <p:cNvPr id="64" name="Group 63"/>
                <p:cNvGrpSpPr/>
                <p:nvPr/>
              </p:nvGrpSpPr>
              <p:grpSpPr>
                <a:xfrm>
                  <a:off x="3511469" y="5452387"/>
                  <a:ext cx="1473802" cy="1383478"/>
                  <a:chOff x="3511469" y="5446254"/>
                  <a:chExt cx="1473802" cy="1383478"/>
                </a:xfrm>
              </p:grpSpPr>
              <p:pic>
                <p:nvPicPr>
                  <p:cNvPr id="31" name="Picture 30"/>
                  <p:cNvPicPr>
                    <a:picLocks noChangeAspect="1"/>
                  </p:cNvPicPr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3511469" y="5718662"/>
                    <a:ext cx="1473802" cy="1111070"/>
                  </a:xfrm>
                  <a:prstGeom prst="rect">
                    <a:avLst/>
                  </a:prstGeom>
                </p:spPr>
              </p:pic>
              <p:sp>
                <p:nvSpPr>
                  <p:cNvPr id="540" name="TextBox 539"/>
                  <p:cNvSpPr txBox="1"/>
                  <p:nvPr/>
                </p:nvSpPr>
                <p:spPr>
                  <a:xfrm>
                    <a:off x="3611016" y="5446254"/>
                    <a:ext cx="1274708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en-US"/>
                    </a:defPPr>
                    <a:lvl1pPr algn="ctr">
                      <a:defRPr sz="1400" b="1">
                        <a:solidFill>
                          <a:schemeClr val="accent4"/>
                        </a:solidFill>
                        <a:latin typeface="Gill Sans Light"/>
                        <a:cs typeface="Gill Sans Light"/>
                      </a:defRPr>
                    </a:lvl1pPr>
                  </a:lstStyle>
                  <a:p>
                    <a:r>
                      <a:rPr lang="en-US" dirty="0" smtClean="0"/>
                      <a:t>Classification</a:t>
                    </a:r>
                    <a:endParaRPr lang="en-US" dirty="0"/>
                  </a:p>
                </p:txBody>
              </p:sp>
            </p:grpSp>
          </p:grpSp>
        </p:grpSp>
        <p:sp>
          <p:nvSpPr>
            <p:cNvPr id="541" name="Rounded Rectangle 540"/>
            <p:cNvSpPr/>
            <p:nvPr/>
          </p:nvSpPr>
          <p:spPr>
            <a:xfrm>
              <a:off x="1" y="4991923"/>
              <a:ext cx="5029200" cy="1875060"/>
            </a:xfrm>
            <a:prstGeom prst="roundRect">
              <a:avLst>
                <a:gd name="adj" fmla="val 6124"/>
              </a:avLst>
            </a:prstGeom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b" anchorCtr="0"/>
            <a:lstStyle/>
            <a:p>
              <a:r>
                <a:rPr lang="en-US" dirty="0" smtClean="0"/>
                <a:t>NIPS 2016</a:t>
              </a:r>
              <a:endParaRPr lang="en-US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1171" y="3034937"/>
            <a:ext cx="4953002" cy="1913983"/>
            <a:chOff x="-93" y="3034937"/>
            <a:chExt cx="4967102" cy="1913983"/>
          </a:xfrm>
        </p:grpSpPr>
        <p:grpSp>
          <p:nvGrpSpPr>
            <p:cNvPr id="485" name="Group 484"/>
            <p:cNvGrpSpPr/>
            <p:nvPr/>
          </p:nvGrpSpPr>
          <p:grpSpPr>
            <a:xfrm>
              <a:off x="152400" y="3515851"/>
              <a:ext cx="3382561" cy="1045079"/>
              <a:chOff x="2931842" y="5691102"/>
              <a:chExt cx="3766920" cy="1163831"/>
            </a:xfrm>
          </p:grpSpPr>
          <p:pic>
            <p:nvPicPr>
              <p:cNvPr id="471" name="Picture 470" descr="docs2.jpg"/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31842" y="5691102"/>
                <a:ext cx="773606" cy="1163831"/>
              </a:xfrm>
              <a:prstGeom prst="rect">
                <a:avLst/>
              </a:prstGeom>
            </p:spPr>
          </p:pic>
          <p:sp>
            <p:nvSpPr>
              <p:cNvPr id="472" name="Right Arrow 471"/>
              <p:cNvSpPr/>
              <p:nvPr/>
            </p:nvSpPr>
            <p:spPr>
              <a:xfrm>
                <a:off x="3734148" y="6065136"/>
                <a:ext cx="299972" cy="380692"/>
              </a:xfrm>
              <a:prstGeom prst="right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82" name="TextBox 481"/>
              <p:cNvSpPr txBox="1"/>
              <p:nvPr/>
            </p:nvSpPr>
            <p:spPr>
              <a:xfrm>
                <a:off x="4062819" y="5770686"/>
                <a:ext cx="883030" cy="1015663"/>
              </a:xfrm>
              <a:prstGeom prst="rect">
                <a:avLst/>
              </a:prstGeom>
              <a:solidFill>
                <a:schemeClr val="accent3">
                  <a:alpha val="25000"/>
                </a:schemeClr>
              </a:solidFill>
              <a:ln>
                <a:solidFill>
                  <a:schemeClr val="accent3"/>
                </a:solidFill>
              </a:ln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200" b="1" dirty="0" smtClean="0">
                    <a:latin typeface="Gill Sans"/>
                    <a:cs typeface="Gill Sans"/>
                  </a:rPr>
                  <a:t>Sports</a:t>
                </a:r>
              </a:p>
              <a:p>
                <a:pPr algn="ctr"/>
                <a:r>
                  <a:rPr lang="en-US" sz="1050" dirty="0" smtClean="0">
                    <a:latin typeface="Gill Sans Light"/>
                    <a:cs typeface="Gill Sans Light"/>
                  </a:rPr>
                  <a:t>Curry</a:t>
                </a:r>
              </a:p>
              <a:p>
                <a:pPr algn="ctr"/>
                <a:r>
                  <a:rPr lang="en-US" sz="1050" dirty="0" smtClean="0">
                    <a:latin typeface="Gill Sans Light"/>
                    <a:cs typeface="Gill Sans Light"/>
                  </a:rPr>
                  <a:t>Warriors</a:t>
                </a:r>
              </a:p>
              <a:p>
                <a:pPr algn="ctr"/>
                <a:r>
                  <a:rPr lang="en-US" sz="1050" dirty="0" smtClean="0">
                    <a:latin typeface="Gill Sans Light"/>
                    <a:cs typeface="Gill Sans Light"/>
                  </a:rPr>
                  <a:t>Steelers</a:t>
                </a:r>
              </a:p>
              <a:p>
                <a:pPr algn="ctr"/>
                <a:r>
                  <a:rPr lang="en-US" sz="1050" dirty="0" err="1" smtClean="0">
                    <a:latin typeface="Gill Sans Light"/>
                    <a:cs typeface="Gill Sans Light"/>
                  </a:rPr>
                  <a:t>Pogba</a:t>
                </a:r>
                <a:endParaRPr lang="en-US" sz="1050" dirty="0">
                  <a:latin typeface="Gill Sans Light"/>
                  <a:cs typeface="Gill Sans Light"/>
                </a:endParaRPr>
              </a:p>
            </p:txBody>
          </p:sp>
          <p:sp>
            <p:nvSpPr>
              <p:cNvPr id="483" name="TextBox 482"/>
              <p:cNvSpPr txBox="1"/>
              <p:nvPr/>
            </p:nvSpPr>
            <p:spPr>
              <a:xfrm>
                <a:off x="4974548" y="5770688"/>
                <a:ext cx="847758" cy="1015663"/>
              </a:xfrm>
              <a:prstGeom prst="rect">
                <a:avLst/>
              </a:prstGeom>
              <a:solidFill>
                <a:schemeClr val="accent5">
                  <a:alpha val="25000"/>
                </a:schemeClr>
              </a:solidFill>
              <a:ln>
                <a:solidFill>
                  <a:schemeClr val="accent5"/>
                </a:solidFill>
              </a:ln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200" b="1" dirty="0" smtClean="0">
                    <a:latin typeface="Gill Sans"/>
                    <a:cs typeface="Gill Sans"/>
                  </a:rPr>
                  <a:t>Politics</a:t>
                </a:r>
              </a:p>
              <a:p>
                <a:pPr algn="ctr"/>
                <a:r>
                  <a:rPr lang="en-US" sz="1050" dirty="0" smtClean="0">
                    <a:latin typeface="Gill Sans Light"/>
                    <a:cs typeface="Gill Sans Light"/>
                  </a:rPr>
                  <a:t>Clinton</a:t>
                </a:r>
              </a:p>
              <a:p>
                <a:pPr algn="ctr"/>
                <a:r>
                  <a:rPr lang="en-US" sz="1050" dirty="0" smtClean="0">
                    <a:latin typeface="Gill Sans Light"/>
                    <a:cs typeface="Gill Sans Light"/>
                  </a:rPr>
                  <a:t>Trump</a:t>
                </a:r>
              </a:p>
              <a:p>
                <a:pPr algn="ctr"/>
                <a:r>
                  <a:rPr lang="en-US" sz="1050" dirty="0" smtClean="0">
                    <a:latin typeface="Gill Sans Light"/>
                    <a:cs typeface="Gill Sans Light"/>
                  </a:rPr>
                  <a:t>Emails</a:t>
                </a:r>
              </a:p>
              <a:p>
                <a:pPr algn="ctr"/>
                <a:r>
                  <a:rPr lang="en-US" sz="1050" dirty="0" smtClean="0">
                    <a:latin typeface="Gill Sans Light"/>
                    <a:cs typeface="Gill Sans Light"/>
                  </a:rPr>
                  <a:t>Wall</a:t>
                </a:r>
                <a:endParaRPr lang="en-US" sz="1050" dirty="0">
                  <a:latin typeface="Gill Sans Light"/>
                  <a:cs typeface="Gill Sans Light"/>
                </a:endParaRPr>
              </a:p>
            </p:txBody>
          </p:sp>
          <p:sp>
            <p:nvSpPr>
              <p:cNvPr id="484" name="TextBox 483"/>
              <p:cNvSpPr txBox="1"/>
              <p:nvPr/>
            </p:nvSpPr>
            <p:spPr>
              <a:xfrm>
                <a:off x="5851004" y="5770687"/>
                <a:ext cx="847758" cy="1015663"/>
              </a:xfrm>
              <a:prstGeom prst="rect">
                <a:avLst/>
              </a:prstGeom>
              <a:solidFill>
                <a:schemeClr val="accent4">
                  <a:alpha val="25000"/>
                </a:schemeClr>
              </a:solidFill>
              <a:ln>
                <a:solidFill>
                  <a:schemeClr val="accent4"/>
                </a:solidFill>
              </a:ln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200" b="1" dirty="0" smtClean="0">
                    <a:latin typeface="Gill Sans"/>
                    <a:cs typeface="Gill Sans"/>
                  </a:rPr>
                  <a:t>Finance</a:t>
                </a:r>
              </a:p>
              <a:p>
                <a:pPr algn="ctr"/>
                <a:r>
                  <a:rPr lang="en-US" sz="1050" dirty="0" smtClean="0">
                    <a:latin typeface="Gill Sans Light"/>
                    <a:cs typeface="Gill Sans Light"/>
                  </a:rPr>
                  <a:t>QE</a:t>
                </a:r>
              </a:p>
              <a:p>
                <a:pPr algn="ctr"/>
                <a:r>
                  <a:rPr lang="en-US" sz="1050" dirty="0" smtClean="0">
                    <a:latin typeface="Gill Sans Light"/>
                    <a:cs typeface="Gill Sans Light"/>
                  </a:rPr>
                  <a:t>market</a:t>
                </a:r>
              </a:p>
              <a:p>
                <a:pPr algn="ctr"/>
                <a:r>
                  <a:rPr lang="en-US" sz="1050" dirty="0" smtClean="0">
                    <a:latin typeface="Gill Sans Light"/>
                    <a:cs typeface="Gill Sans Light"/>
                  </a:rPr>
                  <a:t>interest</a:t>
                </a:r>
              </a:p>
              <a:p>
                <a:pPr algn="ctr"/>
                <a:r>
                  <a:rPr lang="en-US" sz="1050" dirty="0" smtClean="0">
                    <a:latin typeface="Gill Sans Light"/>
                    <a:cs typeface="Gill Sans Light"/>
                  </a:rPr>
                  <a:t>Dow</a:t>
                </a:r>
                <a:endParaRPr lang="en-US" sz="1050" dirty="0">
                  <a:latin typeface="Gill Sans Light"/>
                  <a:cs typeface="Gill Sans Light"/>
                </a:endParaRPr>
              </a:p>
            </p:txBody>
          </p:sp>
        </p:grpSp>
        <p:sp>
          <p:nvSpPr>
            <p:cNvPr id="486" name="TextBox 485"/>
            <p:cNvSpPr txBox="1"/>
            <p:nvPr/>
          </p:nvSpPr>
          <p:spPr>
            <a:xfrm>
              <a:off x="160693" y="3034937"/>
              <a:ext cx="36012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C0504D">
                      <a:lumMod val="50000"/>
                    </a:srgbClr>
                  </a:solidFill>
                  <a:latin typeface="Gill Sans Light"/>
                  <a:cs typeface="Gill Sans Light"/>
                </a:rPr>
                <a:t>Non-parametric Bayes Sampling</a:t>
              </a:r>
            </a:p>
          </p:txBody>
        </p:sp>
        <p:sp>
          <p:nvSpPr>
            <p:cNvPr id="542" name="Rounded Rectangle 541"/>
            <p:cNvSpPr/>
            <p:nvPr/>
          </p:nvSpPr>
          <p:spPr>
            <a:xfrm>
              <a:off x="-93" y="3073860"/>
              <a:ext cx="4967101" cy="1875060"/>
            </a:xfrm>
            <a:prstGeom prst="roundRect">
              <a:avLst>
                <a:gd name="adj" fmla="val 6124"/>
              </a:avLst>
            </a:prstGeom>
            <a:ln>
              <a:solidFill>
                <a:schemeClr val="accent5">
                  <a:lumMod val="75000"/>
                </a:schemeClr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b" anchorCtr="0"/>
            <a:lstStyle/>
            <a:p>
              <a:r>
                <a:rPr lang="en-US" dirty="0" smtClean="0"/>
                <a:t>Work in progress</a:t>
              </a:r>
              <a:endParaRPr lang="en-US" dirty="0"/>
            </a:p>
          </p:txBody>
        </p:sp>
        <p:pic>
          <p:nvPicPr>
            <p:cNvPr id="441" name="Picture 440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3539725" y="3073860"/>
              <a:ext cx="1427284" cy="1875060"/>
            </a:xfrm>
            <a:prstGeom prst="rect">
              <a:avLst/>
            </a:prstGeom>
          </p:spPr>
        </p:pic>
      </p:grpSp>
      <p:sp>
        <p:nvSpPr>
          <p:cNvPr id="442" name="Rectangle 441"/>
          <p:cNvSpPr/>
          <p:nvPr/>
        </p:nvSpPr>
        <p:spPr>
          <a:xfrm>
            <a:off x="0" y="836742"/>
            <a:ext cx="9144000" cy="602125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4" name="Rectangle 443"/>
          <p:cNvSpPr/>
          <p:nvPr/>
        </p:nvSpPr>
        <p:spPr>
          <a:xfrm>
            <a:off x="3191449" y="990600"/>
            <a:ext cx="2761103" cy="81325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2F2F2"/>
                </a:solidFill>
                <a:latin typeface="Gill Sans Light"/>
                <a:cs typeface="Gill Sans Light"/>
              </a:rPr>
              <a:t>Serial ML algorithm</a:t>
            </a:r>
            <a:endParaRPr lang="en-US" sz="2400" dirty="0">
              <a:solidFill>
                <a:srgbClr val="F2F2F2"/>
              </a:solidFill>
              <a:latin typeface="Gill Sans Light"/>
              <a:cs typeface="Gill Sans Light"/>
            </a:endParaRPr>
          </a:p>
        </p:txBody>
      </p:sp>
      <p:grpSp>
        <p:nvGrpSpPr>
          <p:cNvPr id="445" name="Group 444"/>
          <p:cNvGrpSpPr/>
          <p:nvPr/>
        </p:nvGrpSpPr>
        <p:grpSpPr>
          <a:xfrm>
            <a:off x="3191449" y="1804045"/>
            <a:ext cx="2761103" cy="1179063"/>
            <a:chOff x="3191449" y="2108852"/>
            <a:chExt cx="2761103" cy="1179063"/>
          </a:xfrm>
        </p:grpSpPr>
        <p:sp>
          <p:nvSpPr>
            <p:cNvPr id="446" name="Rectangle 445"/>
            <p:cNvSpPr/>
            <p:nvPr/>
          </p:nvSpPr>
          <p:spPr>
            <a:xfrm>
              <a:off x="3191449" y="2474664"/>
              <a:ext cx="2761103" cy="81325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rgbClr val="F2F2F2"/>
                  </a:solidFill>
                  <a:latin typeface="Gill Sans Light"/>
                  <a:cs typeface="Gill Sans Light"/>
                </a:rPr>
                <a:t>Sequence of transactions</a:t>
              </a:r>
              <a:endParaRPr lang="en-US" sz="2400" dirty="0">
                <a:solidFill>
                  <a:srgbClr val="F2F2F2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447" name="Down Arrow 446"/>
            <p:cNvSpPr/>
            <p:nvPr/>
          </p:nvSpPr>
          <p:spPr>
            <a:xfrm>
              <a:off x="4213683" y="2108852"/>
              <a:ext cx="716634" cy="365618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8" name="Group 447"/>
          <p:cNvGrpSpPr/>
          <p:nvPr/>
        </p:nvGrpSpPr>
        <p:grpSpPr>
          <a:xfrm>
            <a:off x="3191449" y="2983302"/>
            <a:ext cx="2761103" cy="1179063"/>
            <a:chOff x="3191449" y="3288109"/>
            <a:chExt cx="2761103" cy="1179063"/>
          </a:xfrm>
        </p:grpSpPr>
        <p:sp>
          <p:nvSpPr>
            <p:cNvPr id="449" name="Rectangle 448"/>
            <p:cNvSpPr/>
            <p:nvPr/>
          </p:nvSpPr>
          <p:spPr>
            <a:xfrm>
              <a:off x="3191449" y="3653921"/>
              <a:ext cx="2761103" cy="81325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rgbClr val="F2F2F2"/>
                  </a:solidFill>
                  <a:latin typeface="Gill Sans Light"/>
                  <a:cs typeface="Gill Sans Light"/>
                </a:rPr>
                <a:t>Identify potential conflicts</a:t>
              </a:r>
              <a:endParaRPr lang="en-US" sz="2400" dirty="0">
                <a:solidFill>
                  <a:srgbClr val="F2F2F2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450" name="Down Arrow 449"/>
            <p:cNvSpPr/>
            <p:nvPr/>
          </p:nvSpPr>
          <p:spPr>
            <a:xfrm>
              <a:off x="4213683" y="3288109"/>
              <a:ext cx="716634" cy="365618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1" name="Group 450"/>
          <p:cNvGrpSpPr/>
          <p:nvPr/>
        </p:nvGrpSpPr>
        <p:grpSpPr>
          <a:xfrm>
            <a:off x="3191449" y="4162559"/>
            <a:ext cx="2761103" cy="1179063"/>
            <a:chOff x="3191449" y="4467366"/>
            <a:chExt cx="2761103" cy="1179063"/>
          </a:xfrm>
        </p:grpSpPr>
        <p:sp>
          <p:nvSpPr>
            <p:cNvPr id="452" name="Rectangle 451"/>
            <p:cNvSpPr/>
            <p:nvPr/>
          </p:nvSpPr>
          <p:spPr>
            <a:xfrm>
              <a:off x="3191449" y="4833178"/>
              <a:ext cx="2761103" cy="81325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rgbClr val="F2F2F2"/>
                  </a:solidFill>
                  <a:latin typeface="Gill Sans Light"/>
                  <a:cs typeface="Gill Sans Light"/>
                </a:rPr>
                <a:t>Apply Concurrency Control mechanisms</a:t>
              </a:r>
              <a:endParaRPr lang="en-US" sz="2400" dirty="0">
                <a:solidFill>
                  <a:srgbClr val="F2F2F2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453" name="Down Arrow 452"/>
            <p:cNvSpPr/>
            <p:nvPr/>
          </p:nvSpPr>
          <p:spPr>
            <a:xfrm>
              <a:off x="4213683" y="4467366"/>
              <a:ext cx="716634" cy="365618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4" name="Group 453"/>
          <p:cNvGrpSpPr/>
          <p:nvPr/>
        </p:nvGrpSpPr>
        <p:grpSpPr>
          <a:xfrm>
            <a:off x="3191449" y="5341816"/>
            <a:ext cx="2761103" cy="1179066"/>
            <a:chOff x="3191449" y="5646623"/>
            <a:chExt cx="2761103" cy="1179066"/>
          </a:xfrm>
        </p:grpSpPr>
        <p:sp>
          <p:nvSpPr>
            <p:cNvPr id="455" name="Rectangle 454"/>
            <p:cNvSpPr/>
            <p:nvPr/>
          </p:nvSpPr>
          <p:spPr>
            <a:xfrm>
              <a:off x="3191449" y="6012438"/>
              <a:ext cx="2761103" cy="813251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rgbClr val="F2F2F2"/>
                  </a:solidFill>
                  <a:latin typeface="Gill Sans Light"/>
                  <a:cs typeface="Gill Sans Light"/>
                </a:rPr>
                <a:t>Parallel ML algorithm</a:t>
              </a:r>
              <a:endParaRPr lang="en-US" sz="2400" dirty="0">
                <a:solidFill>
                  <a:srgbClr val="F2F2F2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456" name="Down Arrow 455"/>
            <p:cNvSpPr/>
            <p:nvPr/>
          </p:nvSpPr>
          <p:spPr>
            <a:xfrm>
              <a:off x="4213683" y="5646623"/>
              <a:ext cx="716634" cy="365618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027433" y="3352788"/>
            <a:ext cx="2241107" cy="1999267"/>
            <a:chOff x="6027433" y="3343717"/>
            <a:chExt cx="2241107" cy="1999267"/>
          </a:xfrm>
        </p:grpSpPr>
        <p:sp>
          <p:nvSpPr>
            <p:cNvPr id="6" name="Right Brace 5"/>
            <p:cNvSpPr/>
            <p:nvPr/>
          </p:nvSpPr>
          <p:spPr>
            <a:xfrm>
              <a:off x="6027433" y="3343717"/>
              <a:ext cx="169246" cy="1999267"/>
            </a:xfrm>
            <a:prstGeom prst="rightBrac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236540" y="3881685"/>
              <a:ext cx="2032000" cy="92333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Gill Sans Light"/>
                  <a:cs typeface="Gill Sans Light"/>
                </a:rPr>
                <a:t>Requires understanding of ML algorithm</a:t>
              </a:r>
              <a:endParaRPr lang="en-US" dirty="0">
                <a:latin typeface="Gill Sans Light"/>
                <a:cs typeface="Gill Sans Light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6009840" y="5707434"/>
            <a:ext cx="3103434" cy="8134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noAutofit/>
          </a:bodyPr>
          <a:lstStyle/>
          <a:p>
            <a:pPr algn="ctr"/>
            <a:r>
              <a:rPr lang="en-US" sz="2400" dirty="0" smtClean="0">
                <a:latin typeface="Gill Sans Light"/>
                <a:cs typeface="Gill Sans Light"/>
              </a:rPr>
              <a:t>Serial equivalence</a:t>
            </a:r>
          </a:p>
          <a:p>
            <a:pPr algn="ctr"/>
            <a:r>
              <a:rPr lang="en-US" sz="2400" dirty="0" smtClean="0">
                <a:latin typeface="Gill Sans Light"/>
                <a:cs typeface="Gill Sans Light"/>
              </a:rPr>
              <a:t>Guaranteed correctness</a:t>
            </a:r>
            <a:endParaRPr lang="en-US" sz="2400" dirty="0">
              <a:latin typeface="Gill Sans Light"/>
              <a:cs typeface="Gill Sans Light"/>
            </a:endParaRPr>
          </a:p>
        </p:txBody>
      </p:sp>
      <p:sp>
        <p:nvSpPr>
          <p:cNvPr id="457" name="TextBox 456"/>
          <p:cNvSpPr txBox="1"/>
          <p:nvPr/>
        </p:nvSpPr>
        <p:spPr>
          <a:xfrm>
            <a:off x="33108" y="5710026"/>
            <a:ext cx="3103434" cy="813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noAutofit/>
          </a:bodyPr>
          <a:lstStyle/>
          <a:p>
            <a:pPr algn="ctr"/>
            <a:r>
              <a:rPr lang="en-US" sz="2400" dirty="0" smtClean="0">
                <a:latin typeface="Gill Sans Light"/>
                <a:cs typeface="Gill Sans Light"/>
              </a:rPr>
              <a:t>Theory for</a:t>
            </a:r>
          </a:p>
          <a:p>
            <a:pPr algn="ctr"/>
            <a:r>
              <a:rPr lang="en-US" sz="2400" dirty="0" smtClean="0">
                <a:latin typeface="Gill Sans Light"/>
                <a:cs typeface="Gill Sans Light"/>
              </a:rPr>
              <a:t>concurrency, speed-up</a:t>
            </a:r>
            <a:endParaRPr lang="en-US" sz="2400" dirty="0"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761770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45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Title 468"/>
          <p:cNvSpPr>
            <a:spLocks noGrp="1"/>
          </p:cNvSpPr>
          <p:nvPr>
            <p:ph type="title"/>
          </p:nvPr>
        </p:nvSpPr>
        <p:spPr>
          <a:xfrm>
            <a:off x="533400" y="76200"/>
            <a:ext cx="8229600" cy="8382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Gill Sans Light"/>
                <a:cs typeface="Gill Sans Light"/>
              </a:rPr>
              <a:t>Machine Learning + Concurrency Control</a:t>
            </a:r>
            <a:endParaRPr lang="en-US" sz="3600" dirty="0">
              <a:latin typeface="Gill Sans Light"/>
              <a:cs typeface="Gill Sans Light"/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31172" y="838200"/>
            <a:ext cx="4953001" cy="2186076"/>
            <a:chOff x="1" y="838200"/>
            <a:chExt cx="5029200" cy="2186076"/>
          </a:xfrm>
        </p:grpSpPr>
        <p:grpSp>
          <p:nvGrpSpPr>
            <p:cNvPr id="350" name="Group 349"/>
            <p:cNvGrpSpPr/>
            <p:nvPr/>
          </p:nvGrpSpPr>
          <p:grpSpPr>
            <a:xfrm>
              <a:off x="76200" y="970634"/>
              <a:ext cx="1717042" cy="1633340"/>
              <a:chOff x="3545275" y="3482711"/>
              <a:chExt cx="2218898" cy="2110733"/>
            </a:xfrm>
          </p:grpSpPr>
          <p:sp>
            <p:nvSpPr>
              <p:cNvPr id="254" name="Oval 253"/>
              <p:cNvSpPr/>
              <p:nvPr/>
            </p:nvSpPr>
            <p:spPr>
              <a:xfrm>
                <a:off x="3545275" y="4553637"/>
                <a:ext cx="889516" cy="889516"/>
              </a:xfrm>
              <a:prstGeom prst="ellipse">
                <a:avLst/>
              </a:prstGeom>
              <a:solidFill>
                <a:schemeClr val="accent1">
                  <a:alpha val="71000"/>
                </a:schemeClr>
              </a:solidFill>
              <a:ln>
                <a:headEnd type="none" w="med" len="med"/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orbel"/>
                </a:endParaRPr>
              </a:p>
            </p:txBody>
          </p:sp>
          <p:sp>
            <p:nvSpPr>
              <p:cNvPr id="255" name="Oval 254"/>
              <p:cNvSpPr/>
              <p:nvPr/>
            </p:nvSpPr>
            <p:spPr>
              <a:xfrm>
                <a:off x="4874657" y="4318308"/>
                <a:ext cx="889516" cy="889516"/>
              </a:xfrm>
              <a:prstGeom prst="ellipse">
                <a:avLst/>
              </a:prstGeom>
              <a:solidFill>
                <a:schemeClr val="accent1">
                  <a:alpha val="71000"/>
                </a:schemeClr>
              </a:solidFill>
              <a:ln>
                <a:headEnd type="none" w="med" len="med"/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orbel"/>
                </a:endParaRPr>
              </a:p>
            </p:txBody>
          </p:sp>
          <p:sp>
            <p:nvSpPr>
              <p:cNvPr id="256" name="Oval 255"/>
              <p:cNvSpPr/>
              <p:nvPr/>
            </p:nvSpPr>
            <p:spPr>
              <a:xfrm>
                <a:off x="4194570" y="4703928"/>
                <a:ext cx="889516" cy="889516"/>
              </a:xfrm>
              <a:prstGeom prst="ellipse">
                <a:avLst/>
              </a:prstGeom>
              <a:solidFill>
                <a:schemeClr val="accent1">
                  <a:alpha val="71000"/>
                </a:schemeClr>
              </a:solidFill>
              <a:ln>
                <a:headEnd type="none" w="med" len="med"/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orbel"/>
                </a:endParaRPr>
              </a:p>
            </p:txBody>
          </p:sp>
          <p:sp>
            <p:nvSpPr>
              <p:cNvPr id="257" name="Oval 256"/>
              <p:cNvSpPr/>
              <p:nvPr/>
            </p:nvSpPr>
            <p:spPr>
              <a:xfrm>
                <a:off x="4076294" y="4001514"/>
                <a:ext cx="889516" cy="889516"/>
              </a:xfrm>
              <a:prstGeom prst="ellipse">
                <a:avLst/>
              </a:prstGeom>
              <a:solidFill>
                <a:schemeClr val="accent1">
                  <a:alpha val="71000"/>
                </a:schemeClr>
              </a:solidFill>
              <a:ln>
                <a:headEnd type="none" w="med" len="med"/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orbel"/>
                </a:endParaRPr>
              </a:p>
            </p:txBody>
          </p:sp>
          <p:sp>
            <p:nvSpPr>
              <p:cNvPr id="258" name="Oval 257"/>
              <p:cNvSpPr/>
              <p:nvPr/>
            </p:nvSpPr>
            <p:spPr>
              <a:xfrm>
                <a:off x="3990033" y="4763066"/>
                <a:ext cx="59138" cy="59138"/>
              </a:xfrm>
              <a:prstGeom prst="ellipse">
                <a:avLst/>
              </a:prstGeom>
              <a:ln>
                <a:noFill/>
                <a:headEnd type="none" w="med" len="med"/>
                <a:tailEnd type="none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orbel"/>
                </a:endParaRPr>
              </a:p>
            </p:txBody>
          </p:sp>
          <p:grpSp>
            <p:nvGrpSpPr>
              <p:cNvPr id="259" name="Group 258"/>
              <p:cNvGrpSpPr/>
              <p:nvPr/>
            </p:nvGrpSpPr>
            <p:grpSpPr>
              <a:xfrm>
                <a:off x="4964587" y="4433891"/>
                <a:ext cx="561811" cy="680087"/>
                <a:chOff x="6629400" y="4114800"/>
                <a:chExt cx="1447800" cy="1752600"/>
              </a:xfrm>
            </p:grpSpPr>
            <p:sp>
              <p:nvSpPr>
                <p:cNvPr id="327" name="Oval 326"/>
                <p:cNvSpPr/>
                <p:nvPr/>
              </p:nvSpPr>
              <p:spPr>
                <a:xfrm>
                  <a:off x="7086600" y="4495800"/>
                  <a:ext cx="152400" cy="152400"/>
                </a:xfrm>
                <a:prstGeom prst="ellipse">
                  <a:avLst/>
                </a:prstGeom>
                <a:ln>
                  <a:noFill/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orbel"/>
                  </a:endParaRPr>
                </a:p>
              </p:txBody>
            </p:sp>
            <p:sp>
              <p:nvSpPr>
                <p:cNvPr id="328" name="Oval 327"/>
                <p:cNvSpPr/>
                <p:nvPr/>
              </p:nvSpPr>
              <p:spPr>
                <a:xfrm>
                  <a:off x="7315200" y="4724400"/>
                  <a:ext cx="152400" cy="152400"/>
                </a:xfrm>
                <a:prstGeom prst="ellipse">
                  <a:avLst/>
                </a:prstGeom>
                <a:ln>
                  <a:noFill/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orbel"/>
                  </a:endParaRPr>
                </a:p>
              </p:txBody>
            </p:sp>
            <p:sp>
              <p:nvSpPr>
                <p:cNvPr id="329" name="Oval 328"/>
                <p:cNvSpPr/>
                <p:nvPr/>
              </p:nvSpPr>
              <p:spPr>
                <a:xfrm>
                  <a:off x="7467600" y="4114800"/>
                  <a:ext cx="152400" cy="152400"/>
                </a:xfrm>
                <a:prstGeom prst="ellipse">
                  <a:avLst/>
                </a:prstGeom>
                <a:ln>
                  <a:noFill/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orbel"/>
                  </a:endParaRPr>
                </a:p>
              </p:txBody>
            </p:sp>
            <p:sp>
              <p:nvSpPr>
                <p:cNvPr id="330" name="Oval 329"/>
                <p:cNvSpPr/>
                <p:nvPr/>
              </p:nvSpPr>
              <p:spPr>
                <a:xfrm>
                  <a:off x="7010400" y="4953000"/>
                  <a:ext cx="152400" cy="152400"/>
                </a:xfrm>
                <a:prstGeom prst="ellipse">
                  <a:avLst/>
                </a:prstGeom>
                <a:ln>
                  <a:noFill/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orbel"/>
                  </a:endParaRPr>
                </a:p>
              </p:txBody>
            </p:sp>
            <p:sp>
              <p:nvSpPr>
                <p:cNvPr id="331" name="Oval 330"/>
                <p:cNvSpPr/>
                <p:nvPr/>
              </p:nvSpPr>
              <p:spPr>
                <a:xfrm>
                  <a:off x="7848600" y="4495800"/>
                  <a:ext cx="152400" cy="152400"/>
                </a:xfrm>
                <a:prstGeom prst="ellipse">
                  <a:avLst/>
                </a:prstGeom>
                <a:ln>
                  <a:noFill/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orbel"/>
                  </a:endParaRPr>
                </a:p>
              </p:txBody>
            </p:sp>
            <p:sp>
              <p:nvSpPr>
                <p:cNvPr id="332" name="Oval 331"/>
                <p:cNvSpPr/>
                <p:nvPr/>
              </p:nvSpPr>
              <p:spPr>
                <a:xfrm>
                  <a:off x="7315200" y="4953000"/>
                  <a:ext cx="152400" cy="152400"/>
                </a:xfrm>
                <a:prstGeom prst="ellipse">
                  <a:avLst/>
                </a:prstGeom>
                <a:ln>
                  <a:noFill/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orbel"/>
                  </a:endParaRPr>
                </a:p>
              </p:txBody>
            </p:sp>
            <p:sp>
              <p:nvSpPr>
                <p:cNvPr id="333" name="Oval 332"/>
                <p:cNvSpPr/>
                <p:nvPr/>
              </p:nvSpPr>
              <p:spPr>
                <a:xfrm>
                  <a:off x="7239000" y="5334000"/>
                  <a:ext cx="152400" cy="152400"/>
                </a:xfrm>
                <a:prstGeom prst="ellipse">
                  <a:avLst/>
                </a:prstGeom>
                <a:ln>
                  <a:noFill/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orbel"/>
                  </a:endParaRPr>
                </a:p>
              </p:txBody>
            </p:sp>
            <p:sp>
              <p:nvSpPr>
                <p:cNvPr id="334" name="Oval 333"/>
                <p:cNvSpPr/>
                <p:nvPr/>
              </p:nvSpPr>
              <p:spPr>
                <a:xfrm>
                  <a:off x="7467600" y="4572000"/>
                  <a:ext cx="152400" cy="152400"/>
                </a:xfrm>
                <a:prstGeom prst="ellipse">
                  <a:avLst/>
                </a:prstGeom>
                <a:ln>
                  <a:noFill/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orbel"/>
                  </a:endParaRPr>
                </a:p>
              </p:txBody>
            </p:sp>
            <p:sp>
              <p:nvSpPr>
                <p:cNvPr id="335" name="Oval 334"/>
                <p:cNvSpPr/>
                <p:nvPr/>
              </p:nvSpPr>
              <p:spPr>
                <a:xfrm>
                  <a:off x="7924800" y="5181600"/>
                  <a:ext cx="152400" cy="152400"/>
                </a:xfrm>
                <a:prstGeom prst="ellipse">
                  <a:avLst/>
                </a:prstGeom>
                <a:ln>
                  <a:noFill/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orbel"/>
                  </a:endParaRPr>
                </a:p>
              </p:txBody>
            </p:sp>
            <p:sp>
              <p:nvSpPr>
                <p:cNvPr id="336" name="Oval 335"/>
                <p:cNvSpPr/>
                <p:nvPr/>
              </p:nvSpPr>
              <p:spPr>
                <a:xfrm>
                  <a:off x="7010400" y="5334000"/>
                  <a:ext cx="152400" cy="152400"/>
                </a:xfrm>
                <a:prstGeom prst="ellipse">
                  <a:avLst/>
                </a:prstGeom>
                <a:ln>
                  <a:noFill/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orbel"/>
                  </a:endParaRPr>
                </a:p>
              </p:txBody>
            </p:sp>
            <p:sp>
              <p:nvSpPr>
                <p:cNvPr id="337" name="Oval 336"/>
                <p:cNvSpPr/>
                <p:nvPr/>
              </p:nvSpPr>
              <p:spPr>
                <a:xfrm>
                  <a:off x="6629400" y="4800600"/>
                  <a:ext cx="152400" cy="152400"/>
                </a:xfrm>
                <a:prstGeom prst="ellipse">
                  <a:avLst/>
                </a:prstGeom>
                <a:ln>
                  <a:noFill/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orbel"/>
                  </a:endParaRPr>
                </a:p>
              </p:txBody>
            </p:sp>
            <p:sp>
              <p:nvSpPr>
                <p:cNvPr id="338" name="Oval 337"/>
                <p:cNvSpPr/>
                <p:nvPr/>
              </p:nvSpPr>
              <p:spPr>
                <a:xfrm>
                  <a:off x="7620000" y="5715000"/>
                  <a:ext cx="152400" cy="152400"/>
                </a:xfrm>
                <a:prstGeom prst="ellipse">
                  <a:avLst/>
                </a:prstGeom>
                <a:ln>
                  <a:noFill/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orbel"/>
                  </a:endParaRPr>
                </a:p>
              </p:txBody>
            </p:sp>
            <p:sp>
              <p:nvSpPr>
                <p:cNvPr id="339" name="Oval 338"/>
                <p:cNvSpPr/>
                <p:nvPr/>
              </p:nvSpPr>
              <p:spPr>
                <a:xfrm>
                  <a:off x="7620000" y="5181600"/>
                  <a:ext cx="152400" cy="152400"/>
                </a:xfrm>
                <a:prstGeom prst="ellipse">
                  <a:avLst/>
                </a:prstGeom>
                <a:ln>
                  <a:noFill/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orbel"/>
                  </a:endParaRPr>
                </a:p>
              </p:txBody>
            </p:sp>
            <p:sp>
              <p:nvSpPr>
                <p:cNvPr id="340" name="Oval 339"/>
                <p:cNvSpPr/>
                <p:nvPr/>
              </p:nvSpPr>
              <p:spPr>
                <a:xfrm>
                  <a:off x="7848600" y="4800600"/>
                  <a:ext cx="152400" cy="152400"/>
                </a:xfrm>
                <a:prstGeom prst="ellipse">
                  <a:avLst/>
                </a:prstGeom>
                <a:ln>
                  <a:noFill/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orbel"/>
                  </a:endParaRPr>
                </a:p>
              </p:txBody>
            </p:sp>
            <p:sp>
              <p:nvSpPr>
                <p:cNvPr id="341" name="Oval 340"/>
                <p:cNvSpPr/>
                <p:nvPr/>
              </p:nvSpPr>
              <p:spPr>
                <a:xfrm>
                  <a:off x="7391400" y="5181600"/>
                  <a:ext cx="152400" cy="152400"/>
                </a:xfrm>
                <a:prstGeom prst="ellipse">
                  <a:avLst/>
                </a:prstGeom>
                <a:ln>
                  <a:noFill/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orbel"/>
                  </a:endParaRPr>
                </a:p>
              </p:txBody>
            </p:sp>
            <p:sp>
              <p:nvSpPr>
                <p:cNvPr id="342" name="Oval 341"/>
                <p:cNvSpPr/>
                <p:nvPr/>
              </p:nvSpPr>
              <p:spPr>
                <a:xfrm>
                  <a:off x="7848600" y="5486400"/>
                  <a:ext cx="152400" cy="152400"/>
                </a:xfrm>
                <a:prstGeom prst="ellipse">
                  <a:avLst/>
                </a:prstGeom>
                <a:ln>
                  <a:noFill/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orbel"/>
                  </a:endParaRPr>
                </a:p>
              </p:txBody>
            </p:sp>
            <p:sp>
              <p:nvSpPr>
                <p:cNvPr id="343" name="Oval 342"/>
                <p:cNvSpPr/>
                <p:nvPr/>
              </p:nvSpPr>
              <p:spPr>
                <a:xfrm>
                  <a:off x="7696200" y="4953000"/>
                  <a:ext cx="152400" cy="152400"/>
                </a:xfrm>
                <a:prstGeom prst="ellipse">
                  <a:avLst/>
                </a:prstGeom>
                <a:ln>
                  <a:noFill/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orbel"/>
                  </a:endParaRPr>
                </a:p>
              </p:txBody>
            </p:sp>
          </p:grpSp>
          <p:grpSp>
            <p:nvGrpSpPr>
              <p:cNvPr id="260" name="Group 259"/>
              <p:cNvGrpSpPr/>
              <p:nvPr/>
            </p:nvGrpSpPr>
            <p:grpSpPr>
              <a:xfrm>
                <a:off x="3694343" y="4703928"/>
                <a:ext cx="561811" cy="628565"/>
                <a:chOff x="1447800" y="4267200"/>
                <a:chExt cx="1447800" cy="1619826"/>
              </a:xfrm>
            </p:grpSpPr>
            <p:sp>
              <p:nvSpPr>
                <p:cNvPr id="310" name="Oval 309"/>
                <p:cNvSpPr/>
                <p:nvPr/>
              </p:nvSpPr>
              <p:spPr>
                <a:xfrm>
                  <a:off x="1905000" y="4267200"/>
                  <a:ext cx="152400" cy="152400"/>
                </a:xfrm>
                <a:prstGeom prst="ellipse">
                  <a:avLst/>
                </a:prstGeom>
                <a:ln>
                  <a:noFill/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orbel"/>
                  </a:endParaRPr>
                </a:p>
              </p:txBody>
            </p:sp>
            <p:sp>
              <p:nvSpPr>
                <p:cNvPr id="311" name="Oval 310"/>
                <p:cNvSpPr/>
                <p:nvPr/>
              </p:nvSpPr>
              <p:spPr>
                <a:xfrm>
                  <a:off x="2133600" y="4724400"/>
                  <a:ext cx="152400" cy="152400"/>
                </a:xfrm>
                <a:prstGeom prst="ellipse">
                  <a:avLst/>
                </a:prstGeom>
                <a:ln>
                  <a:noFill/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orbel"/>
                  </a:endParaRPr>
                </a:p>
              </p:txBody>
            </p:sp>
            <p:sp>
              <p:nvSpPr>
                <p:cNvPr id="312" name="Oval 311"/>
                <p:cNvSpPr/>
                <p:nvPr/>
              </p:nvSpPr>
              <p:spPr>
                <a:xfrm>
                  <a:off x="2514600" y="4267200"/>
                  <a:ext cx="152400" cy="152400"/>
                </a:xfrm>
                <a:prstGeom prst="ellipse">
                  <a:avLst/>
                </a:prstGeom>
                <a:ln>
                  <a:noFill/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orbel"/>
                  </a:endParaRPr>
                </a:p>
              </p:txBody>
            </p:sp>
            <p:sp>
              <p:nvSpPr>
                <p:cNvPr id="313" name="Oval 312"/>
                <p:cNvSpPr/>
                <p:nvPr/>
              </p:nvSpPr>
              <p:spPr>
                <a:xfrm>
                  <a:off x="1828800" y="4953000"/>
                  <a:ext cx="152400" cy="152400"/>
                </a:xfrm>
                <a:prstGeom prst="ellipse">
                  <a:avLst/>
                </a:prstGeom>
                <a:ln>
                  <a:noFill/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orbel"/>
                  </a:endParaRPr>
                </a:p>
              </p:txBody>
            </p:sp>
            <p:sp>
              <p:nvSpPr>
                <p:cNvPr id="314" name="Oval 313"/>
                <p:cNvSpPr/>
                <p:nvPr/>
              </p:nvSpPr>
              <p:spPr>
                <a:xfrm>
                  <a:off x="1447800" y="4505256"/>
                  <a:ext cx="152400" cy="152400"/>
                </a:xfrm>
                <a:prstGeom prst="ellipse">
                  <a:avLst/>
                </a:prstGeom>
                <a:ln>
                  <a:noFill/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orbel"/>
                  </a:endParaRPr>
                </a:p>
              </p:txBody>
            </p:sp>
            <p:sp>
              <p:nvSpPr>
                <p:cNvPr id="315" name="Oval 314"/>
                <p:cNvSpPr/>
                <p:nvPr/>
              </p:nvSpPr>
              <p:spPr>
                <a:xfrm>
                  <a:off x="2057400" y="5334000"/>
                  <a:ext cx="152400" cy="152400"/>
                </a:xfrm>
                <a:prstGeom prst="ellipse">
                  <a:avLst/>
                </a:prstGeom>
                <a:ln>
                  <a:noFill/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orbel"/>
                  </a:endParaRPr>
                </a:p>
              </p:txBody>
            </p:sp>
            <p:sp>
              <p:nvSpPr>
                <p:cNvPr id="316" name="Oval 315"/>
                <p:cNvSpPr/>
                <p:nvPr/>
              </p:nvSpPr>
              <p:spPr>
                <a:xfrm>
                  <a:off x="2590800" y="4532907"/>
                  <a:ext cx="152400" cy="152400"/>
                </a:xfrm>
                <a:prstGeom prst="ellipse">
                  <a:avLst/>
                </a:prstGeom>
                <a:ln>
                  <a:noFill/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orbel"/>
                  </a:endParaRPr>
                </a:p>
              </p:txBody>
            </p:sp>
            <p:sp>
              <p:nvSpPr>
                <p:cNvPr id="317" name="Oval 316"/>
                <p:cNvSpPr/>
                <p:nvPr/>
              </p:nvSpPr>
              <p:spPr>
                <a:xfrm>
                  <a:off x="1981200" y="5039291"/>
                  <a:ext cx="152400" cy="152400"/>
                </a:xfrm>
                <a:prstGeom prst="ellipse">
                  <a:avLst/>
                </a:prstGeom>
                <a:ln>
                  <a:noFill/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orbel"/>
                  </a:endParaRPr>
                </a:p>
              </p:txBody>
            </p:sp>
            <p:sp>
              <p:nvSpPr>
                <p:cNvPr id="318" name="Oval 317"/>
                <p:cNvSpPr/>
                <p:nvPr/>
              </p:nvSpPr>
              <p:spPr>
                <a:xfrm>
                  <a:off x="2743200" y="5181600"/>
                  <a:ext cx="152400" cy="152400"/>
                </a:xfrm>
                <a:prstGeom prst="ellipse">
                  <a:avLst/>
                </a:prstGeom>
                <a:ln>
                  <a:noFill/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orbel"/>
                  </a:endParaRPr>
                </a:p>
              </p:txBody>
            </p:sp>
            <p:sp>
              <p:nvSpPr>
                <p:cNvPr id="319" name="Oval 318"/>
                <p:cNvSpPr/>
                <p:nvPr/>
              </p:nvSpPr>
              <p:spPr>
                <a:xfrm>
                  <a:off x="1828800" y="5334000"/>
                  <a:ext cx="152400" cy="152400"/>
                </a:xfrm>
                <a:prstGeom prst="ellipse">
                  <a:avLst/>
                </a:prstGeom>
                <a:ln>
                  <a:noFill/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orbel"/>
                  </a:endParaRPr>
                </a:p>
              </p:txBody>
            </p:sp>
            <p:sp>
              <p:nvSpPr>
                <p:cNvPr id="320" name="Oval 319"/>
                <p:cNvSpPr/>
                <p:nvPr/>
              </p:nvSpPr>
              <p:spPr>
                <a:xfrm>
                  <a:off x="1447800" y="5105400"/>
                  <a:ext cx="152400" cy="152400"/>
                </a:xfrm>
                <a:prstGeom prst="ellipse">
                  <a:avLst/>
                </a:prstGeom>
                <a:ln>
                  <a:noFill/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orbel"/>
                  </a:endParaRPr>
                </a:p>
              </p:txBody>
            </p:sp>
            <p:sp>
              <p:nvSpPr>
                <p:cNvPr id="321" name="Oval 320"/>
                <p:cNvSpPr/>
                <p:nvPr/>
              </p:nvSpPr>
              <p:spPr>
                <a:xfrm>
                  <a:off x="2183939" y="5734626"/>
                  <a:ext cx="152400" cy="152400"/>
                </a:xfrm>
                <a:prstGeom prst="ellipse">
                  <a:avLst/>
                </a:prstGeom>
                <a:ln>
                  <a:noFill/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orbel"/>
                  </a:endParaRPr>
                </a:p>
              </p:txBody>
            </p:sp>
            <p:sp>
              <p:nvSpPr>
                <p:cNvPr id="322" name="Oval 321"/>
                <p:cNvSpPr/>
                <p:nvPr/>
              </p:nvSpPr>
              <p:spPr>
                <a:xfrm>
                  <a:off x="2514600" y="4800600"/>
                  <a:ext cx="152400" cy="152400"/>
                </a:xfrm>
                <a:prstGeom prst="ellipse">
                  <a:avLst/>
                </a:prstGeom>
                <a:ln>
                  <a:noFill/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orbel"/>
                  </a:endParaRPr>
                </a:p>
              </p:txBody>
            </p:sp>
            <p:sp>
              <p:nvSpPr>
                <p:cNvPr id="323" name="Oval 322"/>
                <p:cNvSpPr/>
                <p:nvPr/>
              </p:nvSpPr>
              <p:spPr>
                <a:xfrm>
                  <a:off x="2209800" y="5181600"/>
                  <a:ext cx="152400" cy="152400"/>
                </a:xfrm>
                <a:prstGeom prst="ellipse">
                  <a:avLst/>
                </a:prstGeom>
                <a:ln>
                  <a:noFill/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orbel"/>
                  </a:endParaRPr>
                </a:p>
              </p:txBody>
            </p:sp>
            <p:sp>
              <p:nvSpPr>
                <p:cNvPr id="324" name="Oval 323"/>
                <p:cNvSpPr/>
                <p:nvPr/>
              </p:nvSpPr>
              <p:spPr>
                <a:xfrm>
                  <a:off x="2489359" y="5486400"/>
                  <a:ext cx="152400" cy="152400"/>
                </a:xfrm>
                <a:prstGeom prst="ellipse">
                  <a:avLst/>
                </a:prstGeom>
                <a:ln>
                  <a:noFill/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orbel"/>
                  </a:endParaRPr>
                </a:p>
              </p:txBody>
            </p:sp>
            <p:sp>
              <p:nvSpPr>
                <p:cNvPr id="325" name="Oval 324"/>
                <p:cNvSpPr/>
                <p:nvPr/>
              </p:nvSpPr>
              <p:spPr>
                <a:xfrm>
                  <a:off x="2743200" y="4953000"/>
                  <a:ext cx="152400" cy="152400"/>
                </a:xfrm>
                <a:prstGeom prst="ellipse">
                  <a:avLst/>
                </a:prstGeom>
                <a:ln>
                  <a:noFill/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orbel"/>
                  </a:endParaRPr>
                </a:p>
              </p:txBody>
            </p:sp>
            <p:sp>
              <p:nvSpPr>
                <p:cNvPr id="326" name="Oval 325"/>
                <p:cNvSpPr/>
                <p:nvPr/>
              </p:nvSpPr>
              <p:spPr>
                <a:xfrm>
                  <a:off x="1676400" y="5715000"/>
                  <a:ext cx="152400" cy="152400"/>
                </a:xfrm>
                <a:prstGeom prst="ellipse">
                  <a:avLst/>
                </a:prstGeom>
                <a:ln>
                  <a:noFill/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orbel"/>
                  </a:endParaRPr>
                </a:p>
              </p:txBody>
            </p:sp>
          </p:grpSp>
          <p:grpSp>
            <p:nvGrpSpPr>
              <p:cNvPr id="261" name="Group 260"/>
              <p:cNvGrpSpPr/>
              <p:nvPr/>
            </p:nvGrpSpPr>
            <p:grpSpPr>
              <a:xfrm>
                <a:off x="4194570" y="4239289"/>
                <a:ext cx="591380" cy="561811"/>
                <a:chOff x="4876800" y="2438400"/>
                <a:chExt cx="1524000" cy="1447800"/>
              </a:xfrm>
            </p:grpSpPr>
            <p:sp>
              <p:nvSpPr>
                <p:cNvPr id="292" name="Oval 291"/>
                <p:cNvSpPr/>
                <p:nvPr/>
              </p:nvSpPr>
              <p:spPr>
                <a:xfrm>
                  <a:off x="5410200" y="2895600"/>
                  <a:ext cx="152400" cy="152400"/>
                </a:xfrm>
                <a:prstGeom prst="ellipse">
                  <a:avLst/>
                </a:prstGeom>
                <a:ln>
                  <a:noFill/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orbel"/>
                  </a:endParaRPr>
                </a:p>
              </p:txBody>
            </p:sp>
            <p:sp>
              <p:nvSpPr>
                <p:cNvPr id="293" name="Oval 292"/>
                <p:cNvSpPr/>
                <p:nvPr/>
              </p:nvSpPr>
              <p:spPr>
                <a:xfrm>
                  <a:off x="5638800" y="3124200"/>
                  <a:ext cx="152400" cy="152400"/>
                </a:xfrm>
                <a:prstGeom prst="ellipse">
                  <a:avLst/>
                </a:prstGeom>
                <a:ln>
                  <a:noFill/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orbel"/>
                  </a:endParaRPr>
                </a:p>
              </p:txBody>
            </p:sp>
            <p:sp>
              <p:nvSpPr>
                <p:cNvPr id="294" name="Oval 293"/>
                <p:cNvSpPr/>
                <p:nvPr/>
              </p:nvSpPr>
              <p:spPr>
                <a:xfrm>
                  <a:off x="5562600" y="2743200"/>
                  <a:ext cx="152400" cy="152400"/>
                </a:xfrm>
                <a:prstGeom prst="ellipse">
                  <a:avLst/>
                </a:prstGeom>
                <a:ln>
                  <a:noFill/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orbel"/>
                  </a:endParaRPr>
                </a:p>
              </p:txBody>
            </p:sp>
            <p:sp>
              <p:nvSpPr>
                <p:cNvPr id="295" name="Oval 294"/>
                <p:cNvSpPr/>
                <p:nvPr/>
              </p:nvSpPr>
              <p:spPr>
                <a:xfrm>
                  <a:off x="5334000" y="3352800"/>
                  <a:ext cx="152400" cy="152400"/>
                </a:xfrm>
                <a:prstGeom prst="ellipse">
                  <a:avLst/>
                </a:prstGeom>
                <a:ln>
                  <a:noFill/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orbel"/>
                  </a:endParaRPr>
                </a:p>
              </p:txBody>
            </p:sp>
            <p:sp>
              <p:nvSpPr>
                <p:cNvPr id="296" name="Oval 295"/>
                <p:cNvSpPr/>
                <p:nvPr/>
              </p:nvSpPr>
              <p:spPr>
                <a:xfrm>
                  <a:off x="5791200" y="2895600"/>
                  <a:ext cx="152400" cy="152400"/>
                </a:xfrm>
                <a:prstGeom prst="ellipse">
                  <a:avLst/>
                </a:prstGeom>
                <a:ln>
                  <a:noFill/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orbel"/>
                  </a:endParaRPr>
                </a:p>
              </p:txBody>
            </p:sp>
            <p:sp>
              <p:nvSpPr>
                <p:cNvPr id="297" name="Oval 296"/>
                <p:cNvSpPr/>
                <p:nvPr/>
              </p:nvSpPr>
              <p:spPr>
                <a:xfrm>
                  <a:off x="5638800" y="3352800"/>
                  <a:ext cx="152400" cy="152400"/>
                </a:xfrm>
                <a:prstGeom prst="ellipse">
                  <a:avLst/>
                </a:prstGeom>
                <a:ln>
                  <a:noFill/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orbel"/>
                  </a:endParaRPr>
                </a:p>
              </p:txBody>
            </p:sp>
            <p:sp>
              <p:nvSpPr>
                <p:cNvPr id="298" name="Oval 297"/>
                <p:cNvSpPr/>
                <p:nvPr/>
              </p:nvSpPr>
              <p:spPr>
                <a:xfrm>
                  <a:off x="5562600" y="3733800"/>
                  <a:ext cx="152400" cy="152400"/>
                </a:xfrm>
                <a:prstGeom prst="ellipse">
                  <a:avLst/>
                </a:prstGeom>
                <a:ln>
                  <a:noFill/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orbel"/>
                  </a:endParaRPr>
                </a:p>
              </p:txBody>
            </p:sp>
            <p:sp>
              <p:nvSpPr>
                <p:cNvPr id="299" name="Oval 298"/>
                <p:cNvSpPr/>
                <p:nvPr/>
              </p:nvSpPr>
              <p:spPr>
                <a:xfrm>
                  <a:off x="5943600" y="3124200"/>
                  <a:ext cx="152400" cy="152400"/>
                </a:xfrm>
                <a:prstGeom prst="ellipse">
                  <a:avLst/>
                </a:prstGeom>
                <a:ln>
                  <a:noFill/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orbel"/>
                  </a:endParaRPr>
                </a:p>
              </p:txBody>
            </p:sp>
            <p:sp>
              <p:nvSpPr>
                <p:cNvPr id="300" name="Oval 299"/>
                <p:cNvSpPr/>
                <p:nvPr/>
              </p:nvSpPr>
              <p:spPr>
                <a:xfrm>
                  <a:off x="5791200" y="3276600"/>
                  <a:ext cx="152400" cy="152400"/>
                </a:xfrm>
                <a:prstGeom prst="ellipse">
                  <a:avLst/>
                </a:prstGeom>
                <a:ln>
                  <a:noFill/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orbel"/>
                  </a:endParaRPr>
                </a:p>
              </p:txBody>
            </p:sp>
            <p:sp>
              <p:nvSpPr>
                <p:cNvPr id="301" name="Oval 300"/>
                <p:cNvSpPr/>
                <p:nvPr/>
              </p:nvSpPr>
              <p:spPr>
                <a:xfrm>
                  <a:off x="6248400" y="3581400"/>
                  <a:ext cx="152400" cy="152400"/>
                </a:xfrm>
                <a:prstGeom prst="ellipse">
                  <a:avLst/>
                </a:prstGeom>
                <a:ln>
                  <a:noFill/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orbel"/>
                  </a:endParaRPr>
                </a:p>
              </p:txBody>
            </p:sp>
            <p:sp>
              <p:nvSpPr>
                <p:cNvPr id="302" name="Oval 301"/>
                <p:cNvSpPr/>
                <p:nvPr/>
              </p:nvSpPr>
              <p:spPr>
                <a:xfrm>
                  <a:off x="5029200" y="3657600"/>
                  <a:ext cx="152400" cy="152400"/>
                </a:xfrm>
                <a:prstGeom prst="ellipse">
                  <a:avLst/>
                </a:prstGeom>
                <a:ln>
                  <a:noFill/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orbel"/>
                  </a:endParaRPr>
                </a:p>
              </p:txBody>
            </p:sp>
            <p:sp>
              <p:nvSpPr>
                <p:cNvPr id="303" name="Oval 302"/>
                <p:cNvSpPr/>
                <p:nvPr/>
              </p:nvSpPr>
              <p:spPr>
                <a:xfrm>
                  <a:off x="5105400" y="2971800"/>
                  <a:ext cx="152400" cy="152400"/>
                </a:xfrm>
                <a:prstGeom prst="ellipse">
                  <a:avLst/>
                </a:prstGeom>
                <a:ln>
                  <a:noFill/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orbel"/>
                  </a:endParaRPr>
                </a:p>
              </p:txBody>
            </p:sp>
            <p:sp>
              <p:nvSpPr>
                <p:cNvPr id="304" name="Oval 303"/>
                <p:cNvSpPr/>
                <p:nvPr/>
              </p:nvSpPr>
              <p:spPr>
                <a:xfrm>
                  <a:off x="6172200" y="2438400"/>
                  <a:ext cx="152400" cy="152400"/>
                </a:xfrm>
                <a:prstGeom prst="ellipse">
                  <a:avLst/>
                </a:prstGeom>
                <a:ln>
                  <a:noFill/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orbel"/>
                  </a:endParaRPr>
                </a:p>
              </p:txBody>
            </p:sp>
            <p:sp>
              <p:nvSpPr>
                <p:cNvPr id="305" name="Oval 304"/>
                <p:cNvSpPr/>
                <p:nvPr/>
              </p:nvSpPr>
              <p:spPr>
                <a:xfrm>
                  <a:off x="5361219" y="3128490"/>
                  <a:ext cx="152400" cy="152400"/>
                </a:xfrm>
                <a:prstGeom prst="ellipse">
                  <a:avLst/>
                </a:prstGeom>
                <a:ln>
                  <a:noFill/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orbel"/>
                  </a:endParaRPr>
                </a:p>
              </p:txBody>
            </p:sp>
            <p:sp>
              <p:nvSpPr>
                <p:cNvPr id="306" name="Oval 305"/>
                <p:cNvSpPr/>
                <p:nvPr/>
              </p:nvSpPr>
              <p:spPr>
                <a:xfrm>
                  <a:off x="5410200" y="3505200"/>
                  <a:ext cx="152400" cy="152400"/>
                </a:xfrm>
                <a:prstGeom prst="ellipse">
                  <a:avLst/>
                </a:prstGeom>
                <a:ln>
                  <a:noFill/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orbel"/>
                  </a:endParaRPr>
                </a:p>
              </p:txBody>
            </p:sp>
            <p:sp>
              <p:nvSpPr>
                <p:cNvPr id="307" name="Oval 306"/>
                <p:cNvSpPr/>
                <p:nvPr/>
              </p:nvSpPr>
              <p:spPr>
                <a:xfrm>
                  <a:off x="5513619" y="3276600"/>
                  <a:ext cx="152400" cy="152400"/>
                </a:xfrm>
                <a:prstGeom prst="ellipse">
                  <a:avLst/>
                </a:prstGeom>
                <a:ln>
                  <a:noFill/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orbel"/>
                  </a:endParaRPr>
                </a:p>
              </p:txBody>
            </p:sp>
            <p:sp>
              <p:nvSpPr>
                <p:cNvPr id="308" name="Oval 307"/>
                <p:cNvSpPr/>
                <p:nvPr/>
              </p:nvSpPr>
              <p:spPr>
                <a:xfrm>
                  <a:off x="6096000" y="2819400"/>
                  <a:ext cx="152400" cy="152400"/>
                </a:xfrm>
                <a:prstGeom prst="ellipse">
                  <a:avLst/>
                </a:prstGeom>
                <a:ln>
                  <a:noFill/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orbel"/>
                  </a:endParaRPr>
                </a:p>
              </p:txBody>
            </p:sp>
            <p:sp>
              <p:nvSpPr>
                <p:cNvPr id="309" name="Oval 308"/>
                <p:cNvSpPr/>
                <p:nvPr/>
              </p:nvSpPr>
              <p:spPr>
                <a:xfrm>
                  <a:off x="4876800" y="2438400"/>
                  <a:ext cx="152400" cy="152400"/>
                </a:xfrm>
                <a:prstGeom prst="ellipse">
                  <a:avLst/>
                </a:prstGeom>
                <a:ln>
                  <a:noFill/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orbel"/>
                  </a:endParaRPr>
                </a:p>
              </p:txBody>
            </p:sp>
          </p:grpSp>
          <p:grpSp>
            <p:nvGrpSpPr>
              <p:cNvPr id="262" name="Group 261"/>
              <p:cNvGrpSpPr/>
              <p:nvPr/>
            </p:nvGrpSpPr>
            <p:grpSpPr>
              <a:xfrm>
                <a:off x="4398737" y="4851773"/>
                <a:ext cx="626211" cy="680087"/>
                <a:chOff x="3263040" y="4648200"/>
                <a:chExt cx="1613760" cy="1752600"/>
              </a:xfrm>
            </p:grpSpPr>
            <p:sp>
              <p:nvSpPr>
                <p:cNvPr id="272" name="Oval 271"/>
                <p:cNvSpPr/>
                <p:nvPr/>
              </p:nvSpPr>
              <p:spPr>
                <a:xfrm>
                  <a:off x="3657600" y="4876800"/>
                  <a:ext cx="152400" cy="152400"/>
                </a:xfrm>
                <a:prstGeom prst="ellipse">
                  <a:avLst/>
                </a:prstGeom>
                <a:ln>
                  <a:noFill/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orbel"/>
                  </a:endParaRPr>
                </a:p>
              </p:txBody>
            </p:sp>
            <p:sp>
              <p:nvSpPr>
                <p:cNvPr id="273" name="Oval 272"/>
                <p:cNvSpPr/>
                <p:nvPr/>
              </p:nvSpPr>
              <p:spPr>
                <a:xfrm>
                  <a:off x="4114800" y="5257800"/>
                  <a:ext cx="152400" cy="152400"/>
                </a:xfrm>
                <a:prstGeom prst="ellipse">
                  <a:avLst/>
                </a:prstGeom>
                <a:ln>
                  <a:noFill/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orbel"/>
                  </a:endParaRPr>
                </a:p>
              </p:txBody>
            </p:sp>
            <p:sp>
              <p:nvSpPr>
                <p:cNvPr id="274" name="Oval 273"/>
                <p:cNvSpPr/>
                <p:nvPr/>
              </p:nvSpPr>
              <p:spPr>
                <a:xfrm>
                  <a:off x="4343400" y="4648200"/>
                  <a:ext cx="152400" cy="152400"/>
                </a:xfrm>
                <a:prstGeom prst="ellipse">
                  <a:avLst/>
                </a:prstGeom>
                <a:ln>
                  <a:noFill/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orbel"/>
                  </a:endParaRPr>
                </a:p>
              </p:txBody>
            </p:sp>
            <p:sp>
              <p:nvSpPr>
                <p:cNvPr id="275" name="Oval 274"/>
                <p:cNvSpPr/>
                <p:nvPr/>
              </p:nvSpPr>
              <p:spPr>
                <a:xfrm>
                  <a:off x="3581400" y="5486400"/>
                  <a:ext cx="152400" cy="152400"/>
                </a:xfrm>
                <a:prstGeom prst="ellipse">
                  <a:avLst/>
                </a:prstGeom>
                <a:ln>
                  <a:noFill/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orbel"/>
                  </a:endParaRPr>
                </a:p>
              </p:txBody>
            </p:sp>
            <p:sp>
              <p:nvSpPr>
                <p:cNvPr id="276" name="Oval 275"/>
                <p:cNvSpPr/>
                <p:nvPr/>
              </p:nvSpPr>
              <p:spPr>
                <a:xfrm>
                  <a:off x="4572000" y="5257800"/>
                  <a:ext cx="152400" cy="152400"/>
                </a:xfrm>
                <a:prstGeom prst="ellipse">
                  <a:avLst/>
                </a:prstGeom>
                <a:ln>
                  <a:noFill/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orbel"/>
                  </a:endParaRPr>
                </a:p>
              </p:txBody>
            </p:sp>
            <p:sp>
              <p:nvSpPr>
                <p:cNvPr id="277" name="Oval 276"/>
                <p:cNvSpPr/>
                <p:nvPr/>
              </p:nvSpPr>
              <p:spPr>
                <a:xfrm>
                  <a:off x="4038600" y="5410200"/>
                  <a:ext cx="152400" cy="152400"/>
                </a:xfrm>
                <a:prstGeom prst="ellipse">
                  <a:avLst/>
                </a:prstGeom>
                <a:ln>
                  <a:noFill/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orbel"/>
                  </a:endParaRPr>
                </a:p>
              </p:txBody>
            </p:sp>
            <p:sp>
              <p:nvSpPr>
                <p:cNvPr id="278" name="Oval 277"/>
                <p:cNvSpPr/>
                <p:nvPr/>
              </p:nvSpPr>
              <p:spPr>
                <a:xfrm>
                  <a:off x="3810000" y="5867400"/>
                  <a:ext cx="152400" cy="152400"/>
                </a:xfrm>
                <a:prstGeom prst="ellipse">
                  <a:avLst/>
                </a:prstGeom>
                <a:ln>
                  <a:noFill/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orbel"/>
                  </a:endParaRPr>
                </a:p>
              </p:txBody>
            </p:sp>
            <p:sp>
              <p:nvSpPr>
                <p:cNvPr id="279" name="Oval 278"/>
                <p:cNvSpPr/>
                <p:nvPr/>
              </p:nvSpPr>
              <p:spPr>
                <a:xfrm>
                  <a:off x="4038600" y="5105400"/>
                  <a:ext cx="152400" cy="152400"/>
                </a:xfrm>
                <a:prstGeom prst="ellipse">
                  <a:avLst/>
                </a:prstGeom>
                <a:ln>
                  <a:noFill/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orbel"/>
                  </a:endParaRPr>
                </a:p>
              </p:txBody>
            </p:sp>
            <p:sp>
              <p:nvSpPr>
                <p:cNvPr id="280" name="Oval 279"/>
                <p:cNvSpPr/>
                <p:nvPr/>
              </p:nvSpPr>
              <p:spPr>
                <a:xfrm>
                  <a:off x="4038600" y="4876800"/>
                  <a:ext cx="152400" cy="152400"/>
                </a:xfrm>
                <a:prstGeom prst="ellipse">
                  <a:avLst/>
                </a:prstGeom>
                <a:ln>
                  <a:noFill/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orbel"/>
                  </a:endParaRPr>
                </a:p>
              </p:txBody>
            </p:sp>
            <p:sp>
              <p:nvSpPr>
                <p:cNvPr id="281" name="Oval 280"/>
                <p:cNvSpPr/>
                <p:nvPr/>
              </p:nvSpPr>
              <p:spPr>
                <a:xfrm>
                  <a:off x="4724400" y="5715000"/>
                  <a:ext cx="152400" cy="152400"/>
                </a:xfrm>
                <a:prstGeom prst="ellipse">
                  <a:avLst/>
                </a:prstGeom>
                <a:ln>
                  <a:noFill/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orbel"/>
                  </a:endParaRPr>
                </a:p>
              </p:txBody>
            </p:sp>
            <p:sp>
              <p:nvSpPr>
                <p:cNvPr id="282" name="Oval 281"/>
                <p:cNvSpPr/>
                <p:nvPr/>
              </p:nvSpPr>
              <p:spPr>
                <a:xfrm>
                  <a:off x="3627616" y="5796444"/>
                  <a:ext cx="152400" cy="152400"/>
                </a:xfrm>
                <a:prstGeom prst="ellipse">
                  <a:avLst/>
                </a:prstGeom>
                <a:ln>
                  <a:noFill/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orbel"/>
                  </a:endParaRPr>
                </a:p>
              </p:txBody>
            </p:sp>
            <p:sp>
              <p:nvSpPr>
                <p:cNvPr id="283" name="Oval 282"/>
                <p:cNvSpPr/>
                <p:nvPr/>
              </p:nvSpPr>
              <p:spPr>
                <a:xfrm>
                  <a:off x="4191000" y="6248400"/>
                  <a:ext cx="152400" cy="152400"/>
                </a:xfrm>
                <a:prstGeom prst="ellipse">
                  <a:avLst/>
                </a:prstGeom>
                <a:ln>
                  <a:noFill/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orbel"/>
                  </a:endParaRPr>
                </a:p>
              </p:txBody>
            </p:sp>
            <p:sp>
              <p:nvSpPr>
                <p:cNvPr id="284" name="Oval 283"/>
                <p:cNvSpPr/>
                <p:nvPr/>
              </p:nvSpPr>
              <p:spPr>
                <a:xfrm>
                  <a:off x="4191000" y="5867400"/>
                  <a:ext cx="152400" cy="152400"/>
                </a:xfrm>
                <a:prstGeom prst="ellipse">
                  <a:avLst/>
                </a:prstGeom>
                <a:ln>
                  <a:noFill/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orbel"/>
                  </a:endParaRPr>
                </a:p>
              </p:txBody>
            </p:sp>
            <p:sp>
              <p:nvSpPr>
                <p:cNvPr id="285" name="Oval 284"/>
                <p:cNvSpPr/>
                <p:nvPr/>
              </p:nvSpPr>
              <p:spPr>
                <a:xfrm>
                  <a:off x="4267200" y="5334000"/>
                  <a:ext cx="152400" cy="152400"/>
                </a:xfrm>
                <a:prstGeom prst="ellipse">
                  <a:avLst/>
                </a:prstGeom>
                <a:ln>
                  <a:noFill/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orbel"/>
                  </a:endParaRPr>
                </a:p>
              </p:txBody>
            </p:sp>
            <p:sp>
              <p:nvSpPr>
                <p:cNvPr id="286" name="Oval 285"/>
                <p:cNvSpPr/>
                <p:nvPr/>
              </p:nvSpPr>
              <p:spPr>
                <a:xfrm>
                  <a:off x="3962400" y="5715000"/>
                  <a:ext cx="152400" cy="152400"/>
                </a:xfrm>
                <a:prstGeom prst="ellipse">
                  <a:avLst/>
                </a:prstGeom>
                <a:ln>
                  <a:noFill/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orbel"/>
                  </a:endParaRPr>
                </a:p>
              </p:txBody>
            </p:sp>
            <p:sp>
              <p:nvSpPr>
                <p:cNvPr id="287" name="Oval 286"/>
                <p:cNvSpPr/>
                <p:nvPr/>
              </p:nvSpPr>
              <p:spPr>
                <a:xfrm>
                  <a:off x="4419600" y="6172200"/>
                  <a:ext cx="152400" cy="152400"/>
                </a:xfrm>
                <a:prstGeom prst="ellipse">
                  <a:avLst/>
                </a:prstGeom>
                <a:ln>
                  <a:noFill/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orbel"/>
                  </a:endParaRPr>
                </a:p>
              </p:txBody>
            </p:sp>
            <p:sp>
              <p:nvSpPr>
                <p:cNvPr id="288" name="Oval 287"/>
                <p:cNvSpPr/>
                <p:nvPr/>
              </p:nvSpPr>
              <p:spPr>
                <a:xfrm>
                  <a:off x="4419600" y="5715000"/>
                  <a:ext cx="152400" cy="152400"/>
                </a:xfrm>
                <a:prstGeom prst="ellipse">
                  <a:avLst/>
                </a:prstGeom>
                <a:ln>
                  <a:noFill/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orbel"/>
                  </a:endParaRPr>
                </a:p>
              </p:txBody>
            </p:sp>
            <p:sp>
              <p:nvSpPr>
                <p:cNvPr id="289" name="Oval 288"/>
                <p:cNvSpPr/>
                <p:nvPr/>
              </p:nvSpPr>
              <p:spPr>
                <a:xfrm>
                  <a:off x="3505200" y="6172200"/>
                  <a:ext cx="152400" cy="152400"/>
                </a:xfrm>
                <a:prstGeom prst="ellipse">
                  <a:avLst/>
                </a:prstGeom>
                <a:ln>
                  <a:noFill/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orbel"/>
                  </a:endParaRPr>
                </a:p>
              </p:txBody>
            </p:sp>
            <p:sp>
              <p:nvSpPr>
                <p:cNvPr id="290" name="Oval 289"/>
                <p:cNvSpPr/>
                <p:nvPr/>
              </p:nvSpPr>
              <p:spPr>
                <a:xfrm>
                  <a:off x="3429000" y="5257800"/>
                  <a:ext cx="152400" cy="152400"/>
                </a:xfrm>
                <a:prstGeom prst="ellipse">
                  <a:avLst/>
                </a:prstGeom>
                <a:ln>
                  <a:noFill/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orbel"/>
                  </a:endParaRPr>
                </a:p>
              </p:txBody>
            </p:sp>
            <p:sp>
              <p:nvSpPr>
                <p:cNvPr id="291" name="Oval 290"/>
                <p:cNvSpPr/>
                <p:nvPr/>
              </p:nvSpPr>
              <p:spPr>
                <a:xfrm>
                  <a:off x="3263040" y="5874233"/>
                  <a:ext cx="152400" cy="152400"/>
                </a:xfrm>
                <a:prstGeom prst="ellipse">
                  <a:avLst/>
                </a:prstGeom>
                <a:ln>
                  <a:noFill/>
                  <a:headEnd type="none" w="med" len="med"/>
                  <a:tailEnd type="none"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Corbel"/>
                  </a:endParaRPr>
                </a:p>
              </p:txBody>
            </p:sp>
          </p:grpSp>
          <p:sp>
            <p:nvSpPr>
              <p:cNvPr id="263" name="Oval 262"/>
              <p:cNvSpPr/>
              <p:nvPr/>
            </p:nvSpPr>
            <p:spPr>
              <a:xfrm>
                <a:off x="3958018" y="4968580"/>
                <a:ext cx="59138" cy="59138"/>
              </a:xfrm>
              <a:prstGeom prst="ellipse">
                <a:avLst/>
              </a:prstGeom>
              <a:ln>
                <a:noFill/>
                <a:headEnd type="none" w="med" len="med"/>
                <a:tailEnd type="none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orbel"/>
                </a:endParaRPr>
              </a:p>
            </p:txBody>
          </p:sp>
          <p:sp>
            <p:nvSpPr>
              <p:cNvPr id="264" name="Oval 263"/>
              <p:cNvSpPr/>
              <p:nvPr/>
            </p:nvSpPr>
            <p:spPr>
              <a:xfrm>
                <a:off x="5287400" y="4733250"/>
                <a:ext cx="59138" cy="59138"/>
              </a:xfrm>
              <a:prstGeom prst="ellipse">
                <a:avLst/>
              </a:prstGeom>
              <a:ln>
                <a:noFill/>
                <a:headEnd type="none" w="med" len="med"/>
                <a:tailEnd type="none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orbel"/>
                </a:endParaRPr>
              </a:p>
            </p:txBody>
          </p:sp>
          <p:sp>
            <p:nvSpPr>
              <p:cNvPr id="265" name="Oval 264"/>
              <p:cNvSpPr/>
              <p:nvPr/>
            </p:nvSpPr>
            <p:spPr>
              <a:xfrm>
                <a:off x="4607314" y="5118870"/>
                <a:ext cx="59138" cy="59138"/>
              </a:xfrm>
              <a:prstGeom prst="ellipse">
                <a:avLst/>
              </a:prstGeom>
              <a:ln>
                <a:noFill/>
                <a:headEnd type="none" w="med" len="med"/>
                <a:tailEnd type="none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orbel"/>
                </a:endParaRPr>
              </a:p>
            </p:txBody>
          </p:sp>
          <p:sp>
            <p:nvSpPr>
              <p:cNvPr id="266" name="Oval 265"/>
              <p:cNvSpPr/>
              <p:nvPr/>
            </p:nvSpPr>
            <p:spPr>
              <a:xfrm>
                <a:off x="4489037" y="4416456"/>
                <a:ext cx="59138" cy="59138"/>
              </a:xfrm>
              <a:prstGeom prst="ellipse">
                <a:avLst/>
              </a:prstGeom>
              <a:ln>
                <a:noFill/>
                <a:headEnd type="none" w="med" len="med"/>
                <a:tailEnd type="none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orbel"/>
                </a:endParaRPr>
              </a:p>
            </p:txBody>
          </p:sp>
          <p:sp>
            <p:nvSpPr>
              <p:cNvPr id="268" name="Oval 267"/>
              <p:cNvSpPr/>
              <p:nvPr/>
            </p:nvSpPr>
            <p:spPr>
              <a:xfrm>
                <a:off x="3942412" y="4950774"/>
                <a:ext cx="95242" cy="95242"/>
              </a:xfrm>
              <a:prstGeom prst="ellipse">
                <a:avLst/>
              </a:prstGeom>
              <a:solidFill>
                <a:srgbClr val="C0504D"/>
              </a:solidFill>
              <a:ln>
                <a:noFill/>
                <a:headEnd type="none" w="med" len="med"/>
                <a:tailEnd type="none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orbel"/>
                </a:endParaRPr>
              </a:p>
            </p:txBody>
          </p:sp>
          <p:sp>
            <p:nvSpPr>
              <p:cNvPr id="269" name="Oval 268"/>
              <p:cNvSpPr/>
              <p:nvPr/>
            </p:nvSpPr>
            <p:spPr>
              <a:xfrm>
                <a:off x="5271794" y="4715445"/>
                <a:ext cx="95242" cy="95242"/>
              </a:xfrm>
              <a:prstGeom prst="ellipse">
                <a:avLst/>
              </a:prstGeom>
              <a:solidFill>
                <a:srgbClr val="C0504D"/>
              </a:solidFill>
              <a:ln>
                <a:noFill/>
                <a:headEnd type="none" w="med" len="med"/>
                <a:tailEnd type="none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orbel"/>
                </a:endParaRPr>
              </a:p>
            </p:txBody>
          </p:sp>
          <p:sp>
            <p:nvSpPr>
              <p:cNvPr id="270" name="Oval 269"/>
              <p:cNvSpPr/>
              <p:nvPr/>
            </p:nvSpPr>
            <p:spPr>
              <a:xfrm>
                <a:off x="4591707" y="5101065"/>
                <a:ext cx="95242" cy="95242"/>
              </a:xfrm>
              <a:prstGeom prst="ellipse">
                <a:avLst/>
              </a:prstGeom>
              <a:solidFill>
                <a:srgbClr val="C0504D"/>
              </a:solidFill>
              <a:ln>
                <a:noFill/>
                <a:headEnd type="none" w="med" len="med"/>
                <a:tailEnd type="none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orbel"/>
                </a:endParaRPr>
              </a:p>
            </p:txBody>
          </p:sp>
          <p:sp>
            <p:nvSpPr>
              <p:cNvPr id="271" name="Oval 270"/>
              <p:cNvSpPr/>
              <p:nvPr/>
            </p:nvSpPr>
            <p:spPr>
              <a:xfrm>
                <a:off x="4473431" y="4398651"/>
                <a:ext cx="95242" cy="95242"/>
              </a:xfrm>
              <a:prstGeom prst="ellipse">
                <a:avLst/>
              </a:prstGeom>
              <a:solidFill>
                <a:srgbClr val="C0504D"/>
              </a:solidFill>
              <a:ln>
                <a:noFill/>
                <a:headEnd type="none" w="med" len="med"/>
                <a:tailEnd type="none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orbel"/>
                </a:endParaRPr>
              </a:p>
            </p:txBody>
          </p:sp>
          <p:sp>
            <p:nvSpPr>
              <p:cNvPr id="346" name="TextBox 345"/>
              <p:cNvSpPr txBox="1"/>
              <p:nvPr/>
            </p:nvSpPr>
            <p:spPr>
              <a:xfrm>
                <a:off x="3851958" y="3482711"/>
                <a:ext cx="1605532" cy="4926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 smtClean="0">
                    <a:solidFill>
                      <a:srgbClr val="C0504D">
                        <a:lumMod val="50000"/>
                      </a:srgbClr>
                    </a:solidFill>
                    <a:latin typeface="Gill Sans Light"/>
                    <a:cs typeface="Gill Sans Light"/>
                  </a:rPr>
                  <a:t>Clustering</a:t>
                </a:r>
                <a:endParaRPr lang="en-US" sz="2000" b="1" dirty="0">
                  <a:solidFill>
                    <a:srgbClr val="C0504D">
                      <a:lumMod val="50000"/>
                    </a:srgbClr>
                  </a:solidFill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391" name="Group 390"/>
            <p:cNvGrpSpPr/>
            <p:nvPr/>
          </p:nvGrpSpPr>
          <p:grpSpPr>
            <a:xfrm>
              <a:off x="3251468" y="838200"/>
              <a:ext cx="1777732" cy="2085416"/>
              <a:chOff x="6302795" y="3736170"/>
              <a:chExt cx="2016158" cy="2365100"/>
            </a:xfrm>
          </p:grpSpPr>
          <p:grpSp>
            <p:nvGrpSpPr>
              <p:cNvPr id="389" name="Group 388"/>
              <p:cNvGrpSpPr/>
              <p:nvPr/>
            </p:nvGrpSpPr>
            <p:grpSpPr>
              <a:xfrm>
                <a:off x="6344554" y="4118209"/>
                <a:ext cx="1618861" cy="1983061"/>
                <a:chOff x="6397718" y="4118209"/>
                <a:chExt cx="1618861" cy="1983061"/>
              </a:xfrm>
            </p:grpSpPr>
            <p:pic>
              <p:nvPicPr>
                <p:cNvPr id="354" name="Picture 353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397718" y="4119672"/>
                  <a:ext cx="276578" cy="276578"/>
                </a:xfrm>
                <a:prstGeom prst="rect">
                  <a:avLst/>
                </a:prstGeom>
              </p:spPr>
            </p:pic>
            <p:pic>
              <p:nvPicPr>
                <p:cNvPr id="355" name="Picture 354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489911" y="4598929"/>
                  <a:ext cx="184385" cy="184385"/>
                </a:xfrm>
                <a:prstGeom prst="rect">
                  <a:avLst/>
                </a:prstGeom>
              </p:spPr>
            </p:pic>
            <p:sp>
              <p:nvSpPr>
                <p:cNvPr id="356" name="Rectangle 355"/>
                <p:cNvSpPr/>
                <p:nvPr/>
              </p:nvSpPr>
              <p:spPr>
                <a:xfrm>
                  <a:off x="6397718" y="4118209"/>
                  <a:ext cx="276578" cy="276578"/>
                </a:xfrm>
                <a:prstGeom prst="rect">
                  <a:avLst/>
                </a:prstGeom>
                <a:solidFill>
                  <a:schemeClr val="bg1">
                    <a:alpha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357" name="Picture 356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332818" y="5098858"/>
                  <a:ext cx="276578" cy="276578"/>
                </a:xfrm>
                <a:prstGeom prst="rect">
                  <a:avLst/>
                </a:prstGeom>
              </p:spPr>
            </p:pic>
            <p:cxnSp>
              <p:nvCxnSpPr>
                <p:cNvPr id="358" name="Straight Arrow Connector 357"/>
                <p:cNvCxnSpPr>
                  <a:stCxn id="355" idx="0"/>
                  <a:endCxn id="356" idx="2"/>
                </p:cNvCxnSpPr>
                <p:nvPr/>
              </p:nvCxnSpPr>
              <p:spPr>
                <a:xfrm flipH="1" flipV="1">
                  <a:off x="6536007" y="4394787"/>
                  <a:ext cx="46097" cy="204142"/>
                </a:xfrm>
                <a:prstGeom prst="straightConnector1">
                  <a:avLst/>
                </a:prstGeom>
                <a:ln w="12700" cmpd="sng">
                  <a:solidFill>
                    <a:schemeClr val="tx1">
                      <a:alpha val="25000"/>
                    </a:schemeClr>
                  </a:solidFill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9" name="Straight Arrow Connector 358"/>
                <p:cNvCxnSpPr>
                  <a:stCxn id="355" idx="2"/>
                  <a:endCxn id="357" idx="1"/>
                </p:cNvCxnSpPr>
                <p:nvPr/>
              </p:nvCxnSpPr>
              <p:spPr>
                <a:xfrm>
                  <a:off x="6582103" y="4783314"/>
                  <a:ext cx="750714" cy="453833"/>
                </a:xfrm>
                <a:prstGeom prst="straightConnector1">
                  <a:avLst/>
                </a:prstGeom>
                <a:ln w="12700" cmpd="sng">
                  <a:solidFill>
                    <a:schemeClr val="tx1"/>
                  </a:solidFill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360" name="Picture 359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338182" y="5577138"/>
                  <a:ext cx="184385" cy="184385"/>
                </a:xfrm>
                <a:prstGeom prst="rect">
                  <a:avLst/>
                </a:prstGeom>
              </p:spPr>
            </p:pic>
            <p:pic>
              <p:nvPicPr>
                <p:cNvPr id="361" name="Picture 360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856488" y="5452995"/>
                  <a:ext cx="276578" cy="276578"/>
                </a:xfrm>
                <a:prstGeom prst="rect">
                  <a:avLst/>
                </a:prstGeom>
              </p:spPr>
            </p:pic>
            <p:cxnSp>
              <p:nvCxnSpPr>
                <p:cNvPr id="362" name="Straight Arrow Connector 361"/>
                <p:cNvCxnSpPr>
                  <a:stCxn id="360" idx="0"/>
                  <a:endCxn id="357" idx="2"/>
                </p:cNvCxnSpPr>
                <p:nvPr/>
              </p:nvCxnSpPr>
              <p:spPr>
                <a:xfrm flipV="1">
                  <a:off x="7430375" y="5375436"/>
                  <a:ext cx="40731" cy="201701"/>
                </a:xfrm>
                <a:prstGeom prst="straightConnector1">
                  <a:avLst/>
                </a:prstGeom>
                <a:ln w="12700" cmpd="sng">
                  <a:solidFill>
                    <a:schemeClr val="tx1"/>
                  </a:solidFill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3" name="Straight Arrow Connector 362"/>
                <p:cNvCxnSpPr>
                  <a:stCxn id="364" idx="2"/>
                  <a:endCxn id="357" idx="1"/>
                </p:cNvCxnSpPr>
                <p:nvPr/>
              </p:nvCxnSpPr>
              <p:spPr>
                <a:xfrm>
                  <a:off x="7010142" y="5191050"/>
                  <a:ext cx="322675" cy="46097"/>
                </a:xfrm>
                <a:prstGeom prst="straightConnector1">
                  <a:avLst/>
                </a:prstGeom>
                <a:ln w="12700" cmpd="sng">
                  <a:solidFill>
                    <a:schemeClr val="tx1"/>
                  </a:solidFill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364" name="Picture 363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917950" y="5006665"/>
                  <a:ext cx="184385" cy="184385"/>
                </a:xfrm>
                <a:prstGeom prst="rect">
                  <a:avLst/>
                </a:prstGeom>
              </p:spPr>
            </p:pic>
            <p:pic>
              <p:nvPicPr>
                <p:cNvPr id="365" name="Picture 364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602322" y="4668435"/>
                  <a:ext cx="184385" cy="184385"/>
                </a:xfrm>
                <a:prstGeom prst="rect">
                  <a:avLst/>
                </a:prstGeom>
              </p:spPr>
            </p:pic>
            <p:pic>
              <p:nvPicPr>
                <p:cNvPr id="366" name="Picture 365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684542" y="5916885"/>
                  <a:ext cx="184385" cy="184385"/>
                </a:xfrm>
                <a:prstGeom prst="rect">
                  <a:avLst/>
                </a:prstGeom>
              </p:spPr>
            </p:pic>
            <p:pic>
              <p:nvPicPr>
                <p:cNvPr id="367" name="Picture 366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920997" y="5916885"/>
                  <a:ext cx="184385" cy="184385"/>
                </a:xfrm>
                <a:prstGeom prst="rect">
                  <a:avLst/>
                </a:prstGeom>
              </p:spPr>
            </p:pic>
            <p:pic>
              <p:nvPicPr>
                <p:cNvPr id="368" name="Picture 367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372451" y="4668435"/>
                  <a:ext cx="184385" cy="184385"/>
                </a:xfrm>
                <a:prstGeom prst="rect">
                  <a:avLst/>
                </a:prstGeom>
              </p:spPr>
            </p:pic>
            <p:pic>
              <p:nvPicPr>
                <p:cNvPr id="369" name="Picture 368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832194" y="4668435"/>
                  <a:ext cx="184385" cy="184385"/>
                </a:xfrm>
                <a:prstGeom prst="rect">
                  <a:avLst/>
                </a:prstGeom>
              </p:spPr>
            </p:pic>
            <p:pic>
              <p:nvPicPr>
                <p:cNvPr id="370" name="Picture 369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142579" y="4668435"/>
                  <a:ext cx="184385" cy="184385"/>
                </a:xfrm>
                <a:prstGeom prst="rect">
                  <a:avLst/>
                </a:prstGeom>
              </p:spPr>
            </p:pic>
            <p:pic>
              <p:nvPicPr>
                <p:cNvPr id="371" name="Picture 370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443816" y="5484945"/>
                  <a:ext cx="184385" cy="184385"/>
                </a:xfrm>
                <a:prstGeom prst="rect">
                  <a:avLst/>
                </a:prstGeom>
              </p:spPr>
            </p:pic>
            <p:pic>
              <p:nvPicPr>
                <p:cNvPr id="372" name="Picture 371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443816" y="5700915"/>
                  <a:ext cx="184385" cy="184385"/>
                </a:xfrm>
                <a:prstGeom prst="rect">
                  <a:avLst/>
                </a:prstGeom>
              </p:spPr>
            </p:pic>
            <p:pic>
              <p:nvPicPr>
                <p:cNvPr id="373" name="Picture 372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443816" y="5268976"/>
                  <a:ext cx="184385" cy="184385"/>
                </a:xfrm>
                <a:prstGeom prst="rect">
                  <a:avLst/>
                </a:prstGeom>
              </p:spPr>
            </p:pic>
            <p:pic>
              <p:nvPicPr>
                <p:cNvPr id="374" name="Picture 373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157453" y="5916885"/>
                  <a:ext cx="184385" cy="184385"/>
                </a:xfrm>
                <a:prstGeom prst="rect">
                  <a:avLst/>
                </a:prstGeom>
              </p:spPr>
            </p:pic>
            <p:cxnSp>
              <p:nvCxnSpPr>
                <p:cNvPr id="375" name="Straight Arrow Connector 374"/>
                <p:cNvCxnSpPr>
                  <a:stCxn id="370" idx="0"/>
                  <a:endCxn id="354" idx="2"/>
                </p:cNvCxnSpPr>
                <p:nvPr/>
              </p:nvCxnSpPr>
              <p:spPr>
                <a:xfrm flipH="1" flipV="1">
                  <a:off x="6536007" y="4396250"/>
                  <a:ext cx="698764" cy="272185"/>
                </a:xfrm>
                <a:prstGeom prst="straightConnector1">
                  <a:avLst/>
                </a:prstGeom>
                <a:ln w="12700" cmpd="sng">
                  <a:solidFill>
                    <a:schemeClr val="tx1">
                      <a:alpha val="25000"/>
                    </a:schemeClr>
                  </a:solidFill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6" name="Straight Arrow Connector 375"/>
                <p:cNvCxnSpPr>
                  <a:stCxn id="368" idx="0"/>
                  <a:endCxn id="356" idx="2"/>
                </p:cNvCxnSpPr>
                <p:nvPr/>
              </p:nvCxnSpPr>
              <p:spPr>
                <a:xfrm flipH="1" flipV="1">
                  <a:off x="6536007" y="4394787"/>
                  <a:ext cx="928636" cy="273649"/>
                </a:xfrm>
                <a:prstGeom prst="straightConnector1">
                  <a:avLst/>
                </a:prstGeom>
                <a:ln w="12700" cmpd="sng">
                  <a:solidFill>
                    <a:schemeClr val="tx1">
                      <a:alpha val="25000"/>
                    </a:schemeClr>
                  </a:solidFill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7" name="Straight Arrow Connector 376"/>
                <p:cNvCxnSpPr>
                  <a:stCxn id="370" idx="2"/>
                  <a:endCxn id="357" idx="0"/>
                </p:cNvCxnSpPr>
                <p:nvPr/>
              </p:nvCxnSpPr>
              <p:spPr>
                <a:xfrm>
                  <a:off x="7234771" y="4852821"/>
                  <a:ext cx="236336" cy="246037"/>
                </a:xfrm>
                <a:prstGeom prst="straightConnector1">
                  <a:avLst/>
                </a:prstGeom>
                <a:ln w="12700" cmpd="sng">
                  <a:solidFill>
                    <a:schemeClr val="tx1"/>
                  </a:solidFill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8" name="Straight Arrow Connector 377"/>
                <p:cNvCxnSpPr>
                  <a:stCxn id="368" idx="2"/>
                  <a:endCxn id="357" idx="0"/>
                </p:cNvCxnSpPr>
                <p:nvPr/>
              </p:nvCxnSpPr>
              <p:spPr>
                <a:xfrm>
                  <a:off x="7464643" y="4852821"/>
                  <a:ext cx="6464" cy="246037"/>
                </a:xfrm>
                <a:prstGeom prst="straightConnector1">
                  <a:avLst/>
                </a:prstGeom>
                <a:ln w="12700" cmpd="sng">
                  <a:solidFill>
                    <a:schemeClr val="tx1"/>
                  </a:solidFill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9" name="Straight Arrow Connector 378"/>
                <p:cNvCxnSpPr>
                  <a:stCxn id="365" idx="2"/>
                  <a:endCxn id="357" idx="0"/>
                </p:cNvCxnSpPr>
                <p:nvPr/>
              </p:nvCxnSpPr>
              <p:spPr>
                <a:xfrm flipH="1">
                  <a:off x="7471107" y="4852821"/>
                  <a:ext cx="223408" cy="246037"/>
                </a:xfrm>
                <a:prstGeom prst="straightConnector1">
                  <a:avLst/>
                </a:prstGeom>
                <a:ln w="12700" cmpd="sng">
                  <a:solidFill>
                    <a:schemeClr val="tx1"/>
                  </a:solidFill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0" name="Straight Arrow Connector 379"/>
                <p:cNvCxnSpPr>
                  <a:stCxn id="369" idx="2"/>
                  <a:endCxn id="357" idx="0"/>
                </p:cNvCxnSpPr>
                <p:nvPr/>
              </p:nvCxnSpPr>
              <p:spPr>
                <a:xfrm flipH="1">
                  <a:off x="7471107" y="4852821"/>
                  <a:ext cx="453280" cy="246037"/>
                </a:xfrm>
                <a:prstGeom prst="straightConnector1">
                  <a:avLst/>
                </a:prstGeom>
                <a:ln w="12700" cmpd="sng">
                  <a:solidFill>
                    <a:schemeClr val="tx1"/>
                  </a:solidFill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1" name="Straight Arrow Connector 380"/>
                <p:cNvCxnSpPr>
                  <a:stCxn id="364" idx="2"/>
                  <a:endCxn id="361" idx="0"/>
                </p:cNvCxnSpPr>
                <p:nvPr/>
              </p:nvCxnSpPr>
              <p:spPr>
                <a:xfrm flipH="1">
                  <a:off x="6994778" y="5191050"/>
                  <a:ext cx="15364" cy="261943"/>
                </a:xfrm>
                <a:prstGeom prst="straightConnector1">
                  <a:avLst/>
                </a:prstGeom>
                <a:ln w="12700" cmpd="sng">
                  <a:solidFill>
                    <a:schemeClr val="tx1"/>
                  </a:solidFill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2" name="Straight Arrow Connector 381"/>
                <p:cNvCxnSpPr>
                  <a:stCxn id="360" idx="0"/>
                  <a:endCxn id="361" idx="3"/>
                </p:cNvCxnSpPr>
                <p:nvPr/>
              </p:nvCxnSpPr>
              <p:spPr>
                <a:xfrm flipH="1">
                  <a:off x="7133067" y="5577138"/>
                  <a:ext cx="297309" cy="14145"/>
                </a:xfrm>
                <a:prstGeom prst="straightConnector1">
                  <a:avLst/>
                </a:prstGeom>
                <a:ln w="12700" cmpd="sng">
                  <a:solidFill>
                    <a:schemeClr val="tx1"/>
                  </a:solidFill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3" name="Straight Arrow Connector 382"/>
                <p:cNvCxnSpPr>
                  <a:stCxn id="366" idx="0"/>
                  <a:endCxn id="361" idx="2"/>
                </p:cNvCxnSpPr>
                <p:nvPr/>
              </p:nvCxnSpPr>
              <p:spPr>
                <a:xfrm flipV="1">
                  <a:off x="6776735" y="5729573"/>
                  <a:ext cx="218043" cy="187312"/>
                </a:xfrm>
                <a:prstGeom prst="straightConnector1">
                  <a:avLst/>
                </a:prstGeom>
                <a:ln w="12700" cmpd="sng">
                  <a:solidFill>
                    <a:schemeClr val="tx1"/>
                  </a:solidFill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4" name="Straight Arrow Connector 383"/>
                <p:cNvCxnSpPr>
                  <a:stCxn id="374" idx="0"/>
                  <a:endCxn id="361" idx="2"/>
                </p:cNvCxnSpPr>
                <p:nvPr/>
              </p:nvCxnSpPr>
              <p:spPr>
                <a:xfrm flipH="1" flipV="1">
                  <a:off x="6994778" y="5729573"/>
                  <a:ext cx="254868" cy="187312"/>
                </a:xfrm>
                <a:prstGeom prst="straightConnector1">
                  <a:avLst/>
                </a:prstGeom>
                <a:ln w="12700" cmpd="sng">
                  <a:solidFill>
                    <a:schemeClr val="tx1"/>
                  </a:solidFill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5" name="Straight Arrow Connector 384"/>
                <p:cNvCxnSpPr>
                  <a:stCxn id="372" idx="3"/>
                  <a:endCxn id="361" idx="1"/>
                </p:cNvCxnSpPr>
                <p:nvPr/>
              </p:nvCxnSpPr>
              <p:spPr>
                <a:xfrm flipV="1">
                  <a:off x="6628202" y="5591284"/>
                  <a:ext cx="228287" cy="201824"/>
                </a:xfrm>
                <a:prstGeom prst="straightConnector1">
                  <a:avLst/>
                </a:prstGeom>
                <a:ln w="12700" cmpd="sng">
                  <a:solidFill>
                    <a:schemeClr val="tx1"/>
                  </a:solidFill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6" name="Straight Arrow Connector 385"/>
                <p:cNvCxnSpPr>
                  <a:stCxn id="371" idx="3"/>
                  <a:endCxn id="361" idx="1"/>
                </p:cNvCxnSpPr>
                <p:nvPr/>
              </p:nvCxnSpPr>
              <p:spPr>
                <a:xfrm>
                  <a:off x="6628202" y="5577138"/>
                  <a:ext cx="228287" cy="14145"/>
                </a:xfrm>
                <a:prstGeom prst="straightConnector1">
                  <a:avLst/>
                </a:prstGeom>
                <a:ln w="12700" cmpd="sng">
                  <a:solidFill>
                    <a:schemeClr val="tx1"/>
                  </a:solidFill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7" name="Straight Arrow Connector 386"/>
                <p:cNvCxnSpPr>
                  <a:stCxn id="367" idx="0"/>
                  <a:endCxn id="361" idx="2"/>
                </p:cNvCxnSpPr>
                <p:nvPr/>
              </p:nvCxnSpPr>
              <p:spPr>
                <a:xfrm flipH="1" flipV="1">
                  <a:off x="6994778" y="5729573"/>
                  <a:ext cx="18412" cy="187312"/>
                </a:xfrm>
                <a:prstGeom prst="straightConnector1">
                  <a:avLst/>
                </a:prstGeom>
                <a:ln w="12700" cmpd="sng">
                  <a:solidFill>
                    <a:schemeClr val="tx1"/>
                  </a:solidFill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8" name="Straight Arrow Connector 387"/>
                <p:cNvCxnSpPr>
                  <a:stCxn id="373" idx="3"/>
                  <a:endCxn id="361" idx="1"/>
                </p:cNvCxnSpPr>
                <p:nvPr/>
              </p:nvCxnSpPr>
              <p:spPr>
                <a:xfrm>
                  <a:off x="6628202" y="5361168"/>
                  <a:ext cx="228287" cy="230116"/>
                </a:xfrm>
                <a:prstGeom prst="straightConnector1">
                  <a:avLst/>
                </a:prstGeom>
                <a:ln w="12700" cmpd="sng">
                  <a:solidFill>
                    <a:schemeClr val="tx1"/>
                  </a:solidFill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90" name="TextBox 389"/>
              <p:cNvSpPr txBox="1"/>
              <p:nvPr/>
            </p:nvSpPr>
            <p:spPr>
              <a:xfrm>
                <a:off x="6302795" y="3736170"/>
                <a:ext cx="2016158" cy="802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 smtClean="0">
                    <a:solidFill>
                      <a:srgbClr val="C0504D">
                        <a:lumMod val="50000"/>
                      </a:srgbClr>
                    </a:solidFill>
                    <a:latin typeface="Gill Sans Light"/>
                    <a:cs typeface="Gill Sans Light"/>
                  </a:rPr>
                  <a:t>Online Facility Location</a:t>
                </a:r>
              </a:p>
            </p:txBody>
          </p:sp>
        </p:grpSp>
        <p:grpSp>
          <p:nvGrpSpPr>
            <p:cNvPr id="3" name="Group 2"/>
            <p:cNvGrpSpPr/>
            <p:nvPr/>
          </p:nvGrpSpPr>
          <p:grpSpPr>
            <a:xfrm>
              <a:off x="1798197" y="874486"/>
              <a:ext cx="1448663" cy="1865501"/>
              <a:chOff x="9399912" y="4242231"/>
              <a:chExt cx="1955597" cy="2518301"/>
            </a:xfrm>
          </p:grpSpPr>
          <p:grpSp>
            <p:nvGrpSpPr>
              <p:cNvPr id="438" name="Group 437"/>
              <p:cNvGrpSpPr/>
              <p:nvPr/>
            </p:nvGrpSpPr>
            <p:grpSpPr>
              <a:xfrm>
                <a:off x="9499868" y="5282118"/>
                <a:ext cx="1755684" cy="1478414"/>
                <a:chOff x="1143000" y="1081542"/>
                <a:chExt cx="5267325" cy="4435474"/>
              </a:xfrm>
            </p:grpSpPr>
            <p:grpSp>
              <p:nvGrpSpPr>
                <p:cNvPr id="439" name="Group 438"/>
                <p:cNvGrpSpPr/>
                <p:nvPr/>
              </p:nvGrpSpPr>
              <p:grpSpPr>
                <a:xfrm>
                  <a:off x="1143000" y="1081542"/>
                  <a:ext cx="2377017" cy="1114425"/>
                  <a:chOff x="1143000" y="1081541"/>
                  <a:chExt cx="2377017" cy="1114425"/>
                </a:xfrm>
              </p:grpSpPr>
              <p:pic>
                <p:nvPicPr>
                  <p:cNvPr id="502" name="Picture 501"/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1143000" y="1081541"/>
                    <a:ext cx="927100" cy="1114425"/>
                  </a:xfrm>
                  <a:prstGeom prst="rect">
                    <a:avLst/>
                  </a:prstGeom>
                </p:spPr>
              </p:pic>
              <p:pic>
                <p:nvPicPr>
                  <p:cNvPr id="503" name="Picture 502"/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2589741" y="1084716"/>
                    <a:ext cx="930276" cy="1108074"/>
                  </a:xfrm>
                  <a:prstGeom prst="rect">
                    <a:avLst/>
                  </a:prstGeom>
                </p:spPr>
              </p:pic>
              <p:sp>
                <p:nvSpPr>
                  <p:cNvPr id="504" name="TextBox 503"/>
                  <p:cNvSpPr txBox="1"/>
                  <p:nvPr/>
                </p:nvSpPr>
                <p:spPr>
                  <a:xfrm>
                    <a:off x="2179880" y="1454087"/>
                    <a:ext cx="300082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normAutofit fontScale="40000" lnSpcReduction="20000"/>
                  </a:bodyPr>
                  <a:lstStyle/>
                  <a:p>
                    <a:pPr algn="ctr"/>
                    <a:r>
                      <a:rPr lang="en-US" sz="1800" dirty="0" smtClean="0">
                        <a:latin typeface="ＭＳ ゴシック"/>
                        <a:ea typeface="ＭＳ ゴシック"/>
                        <a:cs typeface="ＭＳ ゴシック"/>
                      </a:rPr>
                      <a:t>≈</a:t>
                    </a:r>
                    <a:endParaRPr lang="en-US" sz="1800" dirty="0" smtClean="0">
                      <a:latin typeface="Gill Sans Light"/>
                      <a:cs typeface="Gill Sans Light"/>
                    </a:endParaRPr>
                  </a:p>
                </p:txBody>
              </p:sp>
            </p:grpSp>
            <p:grpSp>
              <p:nvGrpSpPr>
                <p:cNvPr id="440" name="Group 439"/>
                <p:cNvGrpSpPr/>
                <p:nvPr/>
              </p:nvGrpSpPr>
              <p:grpSpPr>
                <a:xfrm>
                  <a:off x="1143000" y="2191735"/>
                  <a:ext cx="3823759" cy="1111251"/>
                  <a:chOff x="1143000" y="2188595"/>
                  <a:chExt cx="3823759" cy="1111250"/>
                </a:xfrm>
              </p:grpSpPr>
              <p:pic>
                <p:nvPicPr>
                  <p:cNvPr id="497" name="Picture 496"/>
                  <p:cNvPicPr>
                    <a:picLocks noChangeAspect="1"/>
                  </p:cNvPicPr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1143000" y="2190183"/>
                    <a:ext cx="927100" cy="1108075"/>
                  </a:xfrm>
                  <a:prstGeom prst="rect">
                    <a:avLst/>
                  </a:prstGeom>
                </p:spPr>
              </p:pic>
              <p:pic>
                <p:nvPicPr>
                  <p:cNvPr id="498" name="Picture 497"/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2589742" y="2190183"/>
                    <a:ext cx="930275" cy="1108075"/>
                  </a:xfrm>
                  <a:prstGeom prst="rect">
                    <a:avLst/>
                  </a:prstGeom>
                </p:spPr>
              </p:pic>
              <p:pic>
                <p:nvPicPr>
                  <p:cNvPr id="499" name="Picture 498"/>
                  <p:cNvPicPr>
                    <a:picLocks noChangeAspect="1"/>
                  </p:cNvPicPr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4039659" y="2188595"/>
                    <a:ext cx="927100" cy="1111250"/>
                  </a:xfrm>
                  <a:prstGeom prst="rect">
                    <a:avLst/>
                  </a:prstGeom>
                </p:spPr>
              </p:pic>
              <p:sp>
                <p:nvSpPr>
                  <p:cNvPr id="500" name="TextBox 499"/>
                  <p:cNvSpPr txBox="1"/>
                  <p:nvPr/>
                </p:nvSpPr>
                <p:spPr>
                  <a:xfrm>
                    <a:off x="2179880" y="2559554"/>
                    <a:ext cx="300082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normAutofit fontScale="40000" lnSpcReduction="20000"/>
                  </a:bodyPr>
                  <a:lstStyle>
                    <a:defPPr>
                      <a:defRPr lang="en-US"/>
                    </a:defPPr>
                    <a:lvl1pPr algn="ctr">
                      <a:defRPr>
                        <a:latin typeface="ＭＳ ゴシック"/>
                        <a:ea typeface="ＭＳ ゴシック"/>
                        <a:cs typeface="ＭＳ ゴシック"/>
                      </a:defRPr>
                    </a:lvl1pPr>
                  </a:lstStyle>
                  <a:p>
                    <a:r>
                      <a:rPr lang="en-US" dirty="0"/>
                      <a:t>≈</a:t>
                    </a:r>
                  </a:p>
                </p:txBody>
              </p:sp>
              <p:sp>
                <p:nvSpPr>
                  <p:cNvPr id="501" name="TextBox 500"/>
                  <p:cNvSpPr txBox="1"/>
                  <p:nvPr/>
                </p:nvSpPr>
                <p:spPr>
                  <a:xfrm>
                    <a:off x="3629797" y="2559554"/>
                    <a:ext cx="300082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normAutofit fontScale="40000" lnSpcReduction="20000"/>
                  </a:bodyPr>
                  <a:lstStyle>
                    <a:defPPr>
                      <a:defRPr lang="en-US"/>
                    </a:defPPr>
                    <a:lvl1pPr algn="ctr">
                      <a:defRPr>
                        <a:latin typeface="ＭＳ ゴシック"/>
                        <a:ea typeface="ＭＳ ゴシック"/>
                        <a:cs typeface="ＭＳ ゴシック"/>
                      </a:defRPr>
                    </a:lvl1pPr>
                  </a:lstStyle>
                  <a:p>
                    <a:r>
                      <a:rPr lang="en-US" dirty="0"/>
                      <a:t>+</a:t>
                    </a:r>
                  </a:p>
                </p:txBody>
              </p:sp>
            </p:grpSp>
            <p:grpSp>
              <p:nvGrpSpPr>
                <p:cNvPr id="443" name="Group 442"/>
                <p:cNvGrpSpPr/>
                <p:nvPr/>
              </p:nvGrpSpPr>
              <p:grpSpPr>
                <a:xfrm>
                  <a:off x="1143000" y="3298751"/>
                  <a:ext cx="5267325" cy="1111251"/>
                  <a:chOff x="1143000" y="3293722"/>
                  <a:chExt cx="5267325" cy="1111250"/>
                </a:xfrm>
              </p:grpSpPr>
              <p:pic>
                <p:nvPicPr>
                  <p:cNvPr id="492" name="Picture 491"/>
                  <p:cNvPicPr>
                    <a:picLocks noChangeAspect="1"/>
                  </p:cNvPicPr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1143000" y="3293722"/>
                    <a:ext cx="927100" cy="1111250"/>
                  </a:xfrm>
                  <a:prstGeom prst="rect">
                    <a:avLst/>
                  </a:prstGeom>
                </p:spPr>
              </p:pic>
              <p:pic>
                <p:nvPicPr>
                  <p:cNvPr id="493" name="Picture 492"/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2589742" y="3295310"/>
                    <a:ext cx="930275" cy="1108075"/>
                  </a:xfrm>
                  <a:prstGeom prst="rect">
                    <a:avLst/>
                  </a:prstGeom>
                </p:spPr>
              </p:pic>
              <p:pic>
                <p:nvPicPr>
                  <p:cNvPr id="494" name="Picture 493"/>
                  <p:cNvPicPr>
                    <a:picLocks noChangeAspect="1"/>
                  </p:cNvPicPr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5486400" y="3295310"/>
                    <a:ext cx="923925" cy="1108075"/>
                  </a:xfrm>
                  <a:prstGeom prst="rect">
                    <a:avLst/>
                  </a:prstGeom>
                </p:spPr>
              </p:pic>
              <p:sp>
                <p:nvSpPr>
                  <p:cNvPr id="495" name="TextBox 494"/>
                  <p:cNvSpPr txBox="1"/>
                  <p:nvPr/>
                </p:nvSpPr>
                <p:spPr>
                  <a:xfrm>
                    <a:off x="2179880" y="3664681"/>
                    <a:ext cx="300082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normAutofit fontScale="40000" lnSpcReduction="20000"/>
                  </a:bodyPr>
                  <a:lstStyle>
                    <a:defPPr>
                      <a:defRPr lang="en-US"/>
                    </a:defPPr>
                    <a:lvl1pPr algn="ctr">
                      <a:defRPr>
                        <a:latin typeface="ＭＳ ゴシック"/>
                        <a:ea typeface="ＭＳ ゴシック"/>
                        <a:cs typeface="ＭＳ ゴシック"/>
                      </a:defRPr>
                    </a:lvl1pPr>
                  </a:lstStyle>
                  <a:p>
                    <a:r>
                      <a:rPr lang="en-US" dirty="0"/>
                      <a:t>≈</a:t>
                    </a:r>
                  </a:p>
                </p:txBody>
              </p:sp>
              <p:sp>
                <p:nvSpPr>
                  <p:cNvPr id="496" name="TextBox 495"/>
                  <p:cNvSpPr txBox="1"/>
                  <p:nvPr/>
                </p:nvSpPr>
                <p:spPr>
                  <a:xfrm>
                    <a:off x="5076538" y="3664681"/>
                    <a:ext cx="300082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normAutofit fontScale="40000" lnSpcReduction="20000"/>
                  </a:bodyPr>
                  <a:lstStyle>
                    <a:defPPr>
                      <a:defRPr lang="en-US"/>
                    </a:defPPr>
                    <a:lvl1pPr algn="ctr">
                      <a:defRPr>
                        <a:latin typeface="ＭＳ ゴシック"/>
                        <a:ea typeface="ＭＳ ゴシック"/>
                        <a:cs typeface="ＭＳ ゴシック"/>
                      </a:defRPr>
                    </a:lvl1pPr>
                  </a:lstStyle>
                  <a:p>
                    <a:r>
                      <a:rPr lang="en-US" dirty="0"/>
                      <a:t>+</a:t>
                    </a:r>
                  </a:p>
                </p:txBody>
              </p:sp>
            </p:grpSp>
            <p:grpSp>
              <p:nvGrpSpPr>
                <p:cNvPr id="470" name="Group 469"/>
                <p:cNvGrpSpPr/>
                <p:nvPr/>
              </p:nvGrpSpPr>
              <p:grpSpPr>
                <a:xfrm>
                  <a:off x="1143000" y="4405765"/>
                  <a:ext cx="5267325" cy="1111251"/>
                  <a:chOff x="1143000" y="4405766"/>
                  <a:chExt cx="5267325" cy="1111250"/>
                </a:xfrm>
              </p:grpSpPr>
              <p:pic>
                <p:nvPicPr>
                  <p:cNvPr id="473" name="Picture 472"/>
                  <p:cNvPicPr>
                    <a:picLocks noChangeAspect="1"/>
                  </p:cNvPicPr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1143000" y="4408941"/>
                    <a:ext cx="927100" cy="1104900"/>
                  </a:xfrm>
                  <a:prstGeom prst="rect">
                    <a:avLst/>
                  </a:prstGeom>
                </p:spPr>
              </p:pic>
              <p:pic>
                <p:nvPicPr>
                  <p:cNvPr id="479" name="Picture 478"/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2589742" y="4407354"/>
                    <a:ext cx="930275" cy="1108075"/>
                  </a:xfrm>
                  <a:prstGeom prst="rect">
                    <a:avLst/>
                  </a:prstGeom>
                </p:spPr>
              </p:pic>
              <p:pic>
                <p:nvPicPr>
                  <p:cNvPr id="480" name="Picture 479"/>
                  <p:cNvPicPr>
                    <a:picLocks noChangeAspect="1"/>
                  </p:cNvPicPr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4039659" y="4405766"/>
                    <a:ext cx="927100" cy="1111250"/>
                  </a:xfrm>
                  <a:prstGeom prst="rect">
                    <a:avLst/>
                  </a:prstGeom>
                </p:spPr>
              </p:pic>
              <p:pic>
                <p:nvPicPr>
                  <p:cNvPr id="481" name="Picture 480"/>
                  <p:cNvPicPr>
                    <a:picLocks noChangeAspect="1"/>
                  </p:cNvPicPr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5486400" y="4407354"/>
                    <a:ext cx="923925" cy="1108075"/>
                  </a:xfrm>
                  <a:prstGeom prst="rect">
                    <a:avLst/>
                  </a:prstGeom>
                </p:spPr>
              </p:pic>
              <p:sp>
                <p:nvSpPr>
                  <p:cNvPr id="489" name="TextBox 488"/>
                  <p:cNvSpPr txBox="1"/>
                  <p:nvPr/>
                </p:nvSpPr>
                <p:spPr>
                  <a:xfrm>
                    <a:off x="2179880" y="4776725"/>
                    <a:ext cx="300082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normAutofit fontScale="40000" lnSpcReduction="20000"/>
                  </a:bodyPr>
                  <a:lstStyle>
                    <a:defPPr>
                      <a:defRPr lang="en-US"/>
                    </a:defPPr>
                    <a:lvl1pPr algn="ctr">
                      <a:defRPr>
                        <a:latin typeface="ＭＳ ゴシック"/>
                        <a:ea typeface="ＭＳ ゴシック"/>
                        <a:cs typeface="ＭＳ ゴシック"/>
                      </a:defRPr>
                    </a:lvl1pPr>
                  </a:lstStyle>
                  <a:p>
                    <a:r>
                      <a:rPr lang="en-US" dirty="0"/>
                      <a:t>≈</a:t>
                    </a:r>
                  </a:p>
                </p:txBody>
              </p:sp>
              <p:sp>
                <p:nvSpPr>
                  <p:cNvPr id="490" name="TextBox 489"/>
                  <p:cNvSpPr txBox="1"/>
                  <p:nvPr/>
                </p:nvSpPr>
                <p:spPr>
                  <a:xfrm>
                    <a:off x="3629797" y="4776725"/>
                    <a:ext cx="300082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normAutofit fontScale="40000" lnSpcReduction="20000"/>
                  </a:bodyPr>
                  <a:lstStyle>
                    <a:defPPr>
                      <a:defRPr lang="en-US"/>
                    </a:defPPr>
                    <a:lvl1pPr algn="ctr">
                      <a:defRPr>
                        <a:latin typeface="ＭＳ ゴシック"/>
                        <a:ea typeface="ＭＳ ゴシック"/>
                        <a:cs typeface="ＭＳ ゴシック"/>
                      </a:defRPr>
                    </a:lvl1pPr>
                  </a:lstStyle>
                  <a:p>
                    <a:r>
                      <a:rPr lang="en-US" dirty="0"/>
                      <a:t>+</a:t>
                    </a:r>
                  </a:p>
                </p:txBody>
              </p:sp>
              <p:sp>
                <p:nvSpPr>
                  <p:cNvPr id="491" name="TextBox 490"/>
                  <p:cNvSpPr txBox="1"/>
                  <p:nvPr/>
                </p:nvSpPr>
                <p:spPr>
                  <a:xfrm>
                    <a:off x="5076538" y="4776725"/>
                    <a:ext cx="300082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normAutofit fontScale="40000" lnSpcReduction="20000"/>
                  </a:bodyPr>
                  <a:lstStyle>
                    <a:defPPr>
                      <a:defRPr lang="en-US"/>
                    </a:defPPr>
                    <a:lvl1pPr algn="ctr">
                      <a:defRPr>
                        <a:latin typeface="ＭＳ ゴシック"/>
                        <a:ea typeface="ＭＳ ゴシック"/>
                        <a:cs typeface="ＭＳ ゴシック"/>
                      </a:defRPr>
                    </a:lvl1pPr>
                  </a:lstStyle>
                  <a:p>
                    <a:r>
                      <a:rPr lang="en-US" dirty="0"/>
                      <a:t>+</a:t>
                    </a:r>
                  </a:p>
                </p:txBody>
              </p:sp>
            </p:grpSp>
          </p:grpSp>
          <p:sp>
            <p:nvSpPr>
              <p:cNvPr id="505" name="TextBox 504"/>
              <p:cNvSpPr txBox="1"/>
              <p:nvPr/>
            </p:nvSpPr>
            <p:spPr>
              <a:xfrm>
                <a:off x="9399912" y="4242231"/>
                <a:ext cx="1955597" cy="9555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 smtClean="0">
                    <a:solidFill>
                      <a:srgbClr val="C0504D">
                        <a:lumMod val="50000"/>
                      </a:srgbClr>
                    </a:solidFill>
                    <a:latin typeface="Gill Sans Light"/>
                    <a:cs typeface="Gill Sans Light"/>
                  </a:rPr>
                  <a:t>Feature Modeling</a:t>
                </a:r>
              </a:p>
            </p:txBody>
          </p:sp>
        </p:grpSp>
        <p:sp>
          <p:nvSpPr>
            <p:cNvPr id="13" name="Rounded Rectangle 12"/>
            <p:cNvSpPr/>
            <p:nvPr/>
          </p:nvSpPr>
          <p:spPr>
            <a:xfrm>
              <a:off x="1" y="874486"/>
              <a:ext cx="5029200" cy="2149790"/>
            </a:xfrm>
            <a:prstGeom prst="roundRect">
              <a:avLst>
                <a:gd name="adj" fmla="val 6124"/>
              </a:avLst>
            </a:prstGeom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b" anchorCtr="0"/>
            <a:lstStyle/>
            <a:p>
              <a:r>
                <a:rPr lang="en-US" dirty="0" smtClean="0"/>
                <a:t>NIPS 2013</a:t>
              </a:r>
              <a:endParaRPr lang="en-US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5029201" y="870180"/>
            <a:ext cx="4145971" cy="4082820"/>
            <a:chOff x="5074229" y="870180"/>
            <a:chExt cx="4145971" cy="4082820"/>
          </a:xfrm>
        </p:grpSpPr>
        <p:sp>
          <p:nvSpPr>
            <p:cNvPr id="392" name="TextBox 391"/>
            <p:cNvSpPr txBox="1"/>
            <p:nvPr/>
          </p:nvSpPr>
          <p:spPr>
            <a:xfrm>
              <a:off x="5460317" y="940786"/>
              <a:ext cx="3373794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err="1" smtClean="0">
                  <a:solidFill>
                    <a:srgbClr val="C0504D">
                      <a:lumMod val="50000"/>
                    </a:srgbClr>
                  </a:solidFill>
                  <a:latin typeface="Gill Sans Light"/>
                  <a:cs typeface="Gill Sans Light"/>
                </a:rPr>
                <a:t>Submodular</a:t>
              </a:r>
              <a:r>
                <a:rPr lang="en-US" sz="2000" b="1" dirty="0" smtClean="0">
                  <a:solidFill>
                    <a:srgbClr val="C0504D">
                      <a:lumMod val="50000"/>
                    </a:srgbClr>
                  </a:solidFill>
                  <a:latin typeface="Gill Sans Light"/>
                  <a:cs typeface="Gill Sans Light"/>
                </a:rPr>
                <a:t> Maximization</a:t>
              </a:r>
            </a:p>
            <a:p>
              <a:pPr algn="ctr"/>
              <a:r>
                <a:rPr lang="en-US" sz="1200" b="1" dirty="0" smtClean="0">
                  <a:solidFill>
                    <a:srgbClr val="C0504D">
                      <a:lumMod val="50000"/>
                    </a:srgbClr>
                  </a:solidFill>
                  <a:latin typeface="Gill Sans Light"/>
                  <a:cs typeface="Gill Sans Light"/>
                </a:rPr>
                <a:t>Subset selection, diminishing marginal gains</a:t>
              </a:r>
              <a:endParaRPr lang="en-US" sz="1200" b="1" dirty="0">
                <a:solidFill>
                  <a:srgbClr val="C0504D">
                    <a:lumMod val="50000"/>
                  </a:srgbClr>
                </a:solidFill>
                <a:latin typeface="Gill Sans Light"/>
                <a:cs typeface="Gill Sans Light"/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5074229" y="1600200"/>
              <a:ext cx="4145971" cy="3177806"/>
              <a:chOff x="6121433" y="1708499"/>
              <a:chExt cx="4587491" cy="3516222"/>
            </a:xfrm>
          </p:grpSpPr>
          <p:grpSp>
            <p:nvGrpSpPr>
              <p:cNvPr id="478" name="Group 477"/>
              <p:cNvGrpSpPr/>
              <p:nvPr/>
            </p:nvGrpSpPr>
            <p:grpSpPr>
              <a:xfrm>
                <a:off x="6121433" y="1751298"/>
                <a:ext cx="1506600" cy="1804777"/>
                <a:chOff x="2603041" y="1976657"/>
                <a:chExt cx="1605533" cy="1923291"/>
              </a:xfrm>
            </p:grpSpPr>
            <p:pic>
              <p:nvPicPr>
                <p:cNvPr id="76" name="Picture 75" descr="graphpart1.pdf"/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03041" y="2288822"/>
                  <a:ext cx="1605533" cy="1611126"/>
                </a:xfrm>
                <a:prstGeom prst="rect">
                  <a:avLst/>
                </a:prstGeom>
              </p:spPr>
            </p:pic>
            <p:sp>
              <p:nvSpPr>
                <p:cNvPr id="77" name="TextBox 76"/>
                <p:cNvSpPr txBox="1"/>
                <p:nvPr/>
              </p:nvSpPr>
              <p:spPr>
                <a:xfrm>
                  <a:off x="2603041" y="1976657"/>
                  <a:ext cx="1605533" cy="3516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b="1" dirty="0" smtClean="0">
                      <a:solidFill>
                        <a:schemeClr val="accent4"/>
                      </a:solidFill>
                      <a:latin typeface="Gill Sans Light"/>
                      <a:cs typeface="Gill Sans Light"/>
                    </a:rPr>
                    <a:t>Max Graph Cut</a:t>
                  </a:r>
                  <a:endParaRPr lang="en-US" sz="1400" b="1" dirty="0">
                    <a:solidFill>
                      <a:schemeClr val="accent4"/>
                    </a:solidFill>
                    <a:latin typeface="Gill Sans Light"/>
                    <a:cs typeface="Gill Sans Light"/>
                  </a:endParaRPr>
                </a:p>
              </p:txBody>
            </p:sp>
          </p:grpSp>
          <p:grpSp>
            <p:nvGrpSpPr>
              <p:cNvPr id="477" name="Group 476"/>
              <p:cNvGrpSpPr/>
              <p:nvPr/>
            </p:nvGrpSpPr>
            <p:grpSpPr>
              <a:xfrm>
                <a:off x="7659064" y="1708499"/>
                <a:ext cx="1110732" cy="1720531"/>
                <a:chOff x="4241643" y="1931047"/>
                <a:chExt cx="1183670" cy="1833513"/>
              </a:xfrm>
            </p:grpSpPr>
            <p:grpSp>
              <p:nvGrpSpPr>
                <p:cNvPr id="79" name="Group 78"/>
                <p:cNvGrpSpPr/>
                <p:nvPr/>
              </p:nvGrpSpPr>
              <p:grpSpPr>
                <a:xfrm>
                  <a:off x="4241643" y="2234481"/>
                  <a:ext cx="1183670" cy="1530079"/>
                  <a:chOff x="3744872" y="1315529"/>
                  <a:chExt cx="1844522" cy="2384334"/>
                </a:xfrm>
              </p:grpSpPr>
              <p:sp>
                <p:nvSpPr>
                  <p:cNvPr id="81" name="Freeform 80"/>
                  <p:cNvSpPr/>
                  <p:nvPr/>
                </p:nvSpPr>
                <p:spPr>
                  <a:xfrm>
                    <a:off x="3744872" y="2227873"/>
                    <a:ext cx="1844522" cy="1471990"/>
                  </a:xfrm>
                  <a:custGeom>
                    <a:avLst/>
                    <a:gdLst>
                      <a:gd name="connsiteX0" fmla="*/ 0 w 1844522"/>
                      <a:gd name="connsiteY0" fmla="*/ 749035 h 1471990"/>
                      <a:gd name="connsiteX1" fmla="*/ 1563077 w 1844522"/>
                      <a:gd name="connsiteY1" fmla="*/ 61 h 1471990"/>
                      <a:gd name="connsiteX2" fmla="*/ 1843128 w 1844522"/>
                      <a:gd name="connsiteY2" fmla="*/ 788112 h 1471990"/>
                      <a:gd name="connsiteX3" fmla="*/ 1569590 w 1844522"/>
                      <a:gd name="connsiteY3" fmla="*/ 1471959 h 1471990"/>
                      <a:gd name="connsiteX4" fmla="*/ 0 w 1844522"/>
                      <a:gd name="connsiteY4" fmla="*/ 749035 h 14719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44522" h="1471990">
                        <a:moveTo>
                          <a:pt x="0" y="749035"/>
                        </a:moveTo>
                        <a:cubicBezTo>
                          <a:pt x="-1086" y="503719"/>
                          <a:pt x="1255889" y="-6452"/>
                          <a:pt x="1563077" y="61"/>
                        </a:cubicBezTo>
                        <a:cubicBezTo>
                          <a:pt x="1870265" y="6574"/>
                          <a:pt x="1842043" y="542796"/>
                          <a:pt x="1843128" y="788112"/>
                        </a:cubicBezTo>
                        <a:cubicBezTo>
                          <a:pt x="1844214" y="1033428"/>
                          <a:pt x="1875692" y="1476301"/>
                          <a:pt x="1569590" y="1471959"/>
                        </a:cubicBezTo>
                        <a:cubicBezTo>
                          <a:pt x="1263488" y="1467617"/>
                          <a:pt x="1086" y="994351"/>
                          <a:pt x="0" y="749035"/>
                        </a:cubicBezTo>
                        <a:close/>
                      </a:path>
                    </a:pathLst>
                  </a:custGeom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82" name="Freeform 81"/>
                  <p:cNvSpPr/>
                  <p:nvPr/>
                </p:nvSpPr>
                <p:spPr>
                  <a:xfrm>
                    <a:off x="3744872" y="1315529"/>
                    <a:ext cx="1844522" cy="1471990"/>
                  </a:xfrm>
                  <a:custGeom>
                    <a:avLst/>
                    <a:gdLst>
                      <a:gd name="connsiteX0" fmla="*/ 0 w 1844522"/>
                      <a:gd name="connsiteY0" fmla="*/ 749035 h 1471990"/>
                      <a:gd name="connsiteX1" fmla="*/ 1563077 w 1844522"/>
                      <a:gd name="connsiteY1" fmla="*/ 61 h 1471990"/>
                      <a:gd name="connsiteX2" fmla="*/ 1843128 w 1844522"/>
                      <a:gd name="connsiteY2" fmla="*/ 788112 h 1471990"/>
                      <a:gd name="connsiteX3" fmla="*/ 1569590 w 1844522"/>
                      <a:gd name="connsiteY3" fmla="*/ 1471959 h 1471990"/>
                      <a:gd name="connsiteX4" fmla="*/ 0 w 1844522"/>
                      <a:gd name="connsiteY4" fmla="*/ 749035 h 14719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44522" h="1471990">
                        <a:moveTo>
                          <a:pt x="0" y="749035"/>
                        </a:moveTo>
                        <a:cubicBezTo>
                          <a:pt x="-1086" y="503719"/>
                          <a:pt x="1255889" y="-6452"/>
                          <a:pt x="1563077" y="61"/>
                        </a:cubicBezTo>
                        <a:cubicBezTo>
                          <a:pt x="1870265" y="6574"/>
                          <a:pt x="1842043" y="542796"/>
                          <a:pt x="1843128" y="788112"/>
                        </a:cubicBezTo>
                        <a:cubicBezTo>
                          <a:pt x="1844214" y="1033428"/>
                          <a:pt x="1875692" y="1476301"/>
                          <a:pt x="1569590" y="1471959"/>
                        </a:cubicBezTo>
                        <a:cubicBezTo>
                          <a:pt x="1263488" y="1467617"/>
                          <a:pt x="1086" y="994351"/>
                          <a:pt x="0" y="749035"/>
                        </a:cubicBezTo>
                        <a:close/>
                      </a:path>
                    </a:pathLst>
                  </a:custGeom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83" name="Oval 82"/>
                  <p:cNvSpPr/>
                  <p:nvPr/>
                </p:nvSpPr>
                <p:spPr>
                  <a:xfrm>
                    <a:off x="3846245" y="1455991"/>
                    <a:ext cx="309747" cy="309747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84" name="Oval 83"/>
                  <p:cNvSpPr/>
                  <p:nvPr/>
                </p:nvSpPr>
                <p:spPr>
                  <a:xfrm>
                    <a:off x="3846245" y="1918126"/>
                    <a:ext cx="309747" cy="309747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85" name="Oval 84"/>
                  <p:cNvSpPr/>
                  <p:nvPr/>
                </p:nvSpPr>
                <p:spPr>
                  <a:xfrm>
                    <a:off x="3846245" y="2380261"/>
                    <a:ext cx="309747" cy="309747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86" name="Oval 85"/>
                  <p:cNvSpPr/>
                  <p:nvPr/>
                </p:nvSpPr>
                <p:spPr>
                  <a:xfrm>
                    <a:off x="3846245" y="2842396"/>
                    <a:ext cx="309747" cy="309747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87" name="Oval 86"/>
                  <p:cNvSpPr/>
                  <p:nvPr/>
                </p:nvSpPr>
                <p:spPr>
                  <a:xfrm>
                    <a:off x="3846245" y="3304529"/>
                    <a:ext cx="309747" cy="309747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88" name="Oval 87"/>
                  <p:cNvSpPr/>
                  <p:nvPr/>
                </p:nvSpPr>
                <p:spPr>
                  <a:xfrm>
                    <a:off x="5134385" y="1440421"/>
                    <a:ext cx="309747" cy="309747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89" name="Oval 88"/>
                  <p:cNvSpPr/>
                  <p:nvPr/>
                </p:nvSpPr>
                <p:spPr>
                  <a:xfrm>
                    <a:off x="5134385" y="1910340"/>
                    <a:ext cx="309747" cy="309747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90" name="Oval 89"/>
                  <p:cNvSpPr/>
                  <p:nvPr/>
                </p:nvSpPr>
                <p:spPr>
                  <a:xfrm>
                    <a:off x="5134385" y="2380259"/>
                    <a:ext cx="309747" cy="309747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91" name="Oval 90"/>
                  <p:cNvSpPr/>
                  <p:nvPr/>
                </p:nvSpPr>
                <p:spPr>
                  <a:xfrm>
                    <a:off x="5134385" y="2850178"/>
                    <a:ext cx="309747" cy="309747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92" name="Oval 91"/>
                  <p:cNvSpPr/>
                  <p:nvPr/>
                </p:nvSpPr>
                <p:spPr>
                  <a:xfrm>
                    <a:off x="5134385" y="3320097"/>
                    <a:ext cx="309747" cy="309747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cxnSp>
                <p:nvCxnSpPr>
                  <p:cNvPr id="93" name="Straight Connector 92"/>
                  <p:cNvCxnSpPr>
                    <a:stCxn id="83" idx="6"/>
                    <a:endCxn id="88" idx="2"/>
                  </p:cNvCxnSpPr>
                  <p:nvPr/>
                </p:nvCxnSpPr>
                <p:spPr>
                  <a:xfrm flipV="1">
                    <a:off x="4155992" y="1595295"/>
                    <a:ext cx="978393" cy="1557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" name="Straight Connector 93"/>
                  <p:cNvCxnSpPr>
                    <a:stCxn id="84" idx="6"/>
                    <a:endCxn id="89" idx="2"/>
                  </p:cNvCxnSpPr>
                  <p:nvPr/>
                </p:nvCxnSpPr>
                <p:spPr>
                  <a:xfrm flipV="1">
                    <a:off x="4155992" y="2065214"/>
                    <a:ext cx="978393" cy="7786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" name="Straight Connector 94"/>
                  <p:cNvCxnSpPr>
                    <a:stCxn id="84" idx="6"/>
                    <a:endCxn id="90" idx="2"/>
                  </p:cNvCxnSpPr>
                  <p:nvPr/>
                </p:nvCxnSpPr>
                <p:spPr>
                  <a:xfrm>
                    <a:off x="4155992" y="2073000"/>
                    <a:ext cx="978393" cy="462133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6" name="Straight Connector 95"/>
                  <p:cNvCxnSpPr>
                    <a:stCxn id="85" idx="6"/>
                    <a:endCxn id="91" idx="2"/>
                  </p:cNvCxnSpPr>
                  <p:nvPr/>
                </p:nvCxnSpPr>
                <p:spPr>
                  <a:xfrm>
                    <a:off x="4155992" y="2535135"/>
                    <a:ext cx="978393" cy="469917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7" name="Straight Connector 96"/>
                  <p:cNvCxnSpPr>
                    <a:stCxn id="85" idx="6"/>
                    <a:endCxn id="89" idx="2"/>
                  </p:cNvCxnSpPr>
                  <p:nvPr/>
                </p:nvCxnSpPr>
                <p:spPr>
                  <a:xfrm flipV="1">
                    <a:off x="4155992" y="2065214"/>
                    <a:ext cx="978393" cy="469921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8" name="Straight Connector 97"/>
                  <p:cNvCxnSpPr>
                    <a:stCxn id="84" idx="6"/>
                    <a:endCxn id="88" idx="2"/>
                  </p:cNvCxnSpPr>
                  <p:nvPr/>
                </p:nvCxnSpPr>
                <p:spPr>
                  <a:xfrm flipV="1">
                    <a:off x="4155992" y="1595295"/>
                    <a:ext cx="978393" cy="477705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Straight Connector 98"/>
                  <p:cNvCxnSpPr>
                    <a:stCxn id="86" idx="6"/>
                    <a:endCxn id="90" idx="2"/>
                  </p:cNvCxnSpPr>
                  <p:nvPr/>
                </p:nvCxnSpPr>
                <p:spPr>
                  <a:xfrm flipV="1">
                    <a:off x="4155992" y="2535133"/>
                    <a:ext cx="978393" cy="462137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" name="Straight Connector 99"/>
                  <p:cNvCxnSpPr>
                    <a:stCxn id="86" idx="6"/>
                    <a:endCxn id="91" idx="2"/>
                  </p:cNvCxnSpPr>
                  <p:nvPr/>
                </p:nvCxnSpPr>
                <p:spPr>
                  <a:xfrm>
                    <a:off x="4155992" y="2997270"/>
                    <a:ext cx="978393" cy="7782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" name="Straight Connector 100"/>
                  <p:cNvCxnSpPr>
                    <a:stCxn id="86" idx="6"/>
                    <a:endCxn id="92" idx="2"/>
                  </p:cNvCxnSpPr>
                  <p:nvPr/>
                </p:nvCxnSpPr>
                <p:spPr>
                  <a:xfrm>
                    <a:off x="4155992" y="2997270"/>
                    <a:ext cx="978393" cy="477701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2" name="Straight Connector 101"/>
                  <p:cNvCxnSpPr>
                    <a:stCxn id="87" idx="6"/>
                    <a:endCxn id="92" idx="2"/>
                  </p:cNvCxnSpPr>
                  <p:nvPr/>
                </p:nvCxnSpPr>
                <p:spPr>
                  <a:xfrm>
                    <a:off x="4155992" y="3459403"/>
                    <a:ext cx="978393" cy="15568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80" name="TextBox 79"/>
                <p:cNvSpPr txBox="1"/>
                <p:nvPr/>
              </p:nvSpPr>
              <p:spPr>
                <a:xfrm>
                  <a:off x="4281479" y="1931047"/>
                  <a:ext cx="1104000" cy="3516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b="1" dirty="0" smtClean="0">
                      <a:solidFill>
                        <a:schemeClr val="accent4"/>
                      </a:solidFill>
                      <a:latin typeface="Gill Sans Light"/>
                      <a:cs typeface="Gill Sans Light"/>
                    </a:rPr>
                    <a:t>Set </a:t>
                  </a:r>
                  <a:r>
                    <a:rPr lang="en-US" sz="1400" b="1" dirty="0">
                      <a:solidFill>
                        <a:schemeClr val="accent4"/>
                      </a:solidFill>
                      <a:latin typeface="Gill Sans Light"/>
                      <a:cs typeface="Gill Sans Light"/>
                    </a:rPr>
                    <a:t>C</a:t>
                  </a:r>
                  <a:r>
                    <a:rPr lang="en-US" sz="1400" b="1" dirty="0" smtClean="0">
                      <a:solidFill>
                        <a:schemeClr val="accent4"/>
                      </a:solidFill>
                      <a:latin typeface="Gill Sans Light"/>
                      <a:cs typeface="Gill Sans Light"/>
                    </a:rPr>
                    <a:t>over</a:t>
                  </a:r>
                  <a:endParaRPr lang="en-US" sz="1400" b="1" dirty="0">
                    <a:solidFill>
                      <a:schemeClr val="accent4"/>
                    </a:solidFill>
                    <a:latin typeface="Gill Sans Light"/>
                    <a:cs typeface="Gill Sans Light"/>
                  </a:endParaRPr>
                </a:p>
              </p:txBody>
            </p:sp>
          </p:grpSp>
          <p:grpSp>
            <p:nvGrpSpPr>
              <p:cNvPr id="476" name="Group 475"/>
              <p:cNvGrpSpPr/>
              <p:nvPr/>
            </p:nvGrpSpPr>
            <p:grpSpPr>
              <a:xfrm>
                <a:off x="6273471" y="3521248"/>
                <a:ext cx="1980493" cy="1433945"/>
                <a:chOff x="2801347" y="3735840"/>
                <a:chExt cx="2110545" cy="1528108"/>
              </a:xfrm>
            </p:grpSpPr>
            <p:grpSp>
              <p:nvGrpSpPr>
                <p:cNvPr id="395" name="Group 394"/>
                <p:cNvGrpSpPr/>
                <p:nvPr/>
              </p:nvGrpSpPr>
              <p:grpSpPr>
                <a:xfrm>
                  <a:off x="2801347" y="4062901"/>
                  <a:ext cx="2110545" cy="1201047"/>
                  <a:chOff x="5018441" y="742800"/>
                  <a:chExt cx="3549306" cy="2019803"/>
                </a:xfrm>
              </p:grpSpPr>
              <p:pic>
                <p:nvPicPr>
                  <p:cNvPr id="397" name="Picture 396" descr="map.pdf"/>
                  <p:cNvPicPr>
                    <a:picLocks noChangeAspect="1"/>
                  </p:cNvPicPr>
                  <p:nvPr/>
                </p:nvPicPr>
                <p:blipFill>
                  <a:blip r:embed="rId1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rot="5400000">
                    <a:off x="5820972" y="-59731"/>
                    <a:ext cx="1944244" cy="3549306"/>
                  </a:xfrm>
                  <a:prstGeom prst="rect">
                    <a:avLst/>
                  </a:prstGeom>
                  <a:scene3d>
                    <a:camera prst="orthographicFront">
                      <a:rot lat="0" lon="0" rev="0"/>
                    </a:camera>
                    <a:lightRig rig="threePt" dir="t"/>
                  </a:scene3d>
                </p:spPr>
              </p:pic>
              <p:grpSp>
                <p:nvGrpSpPr>
                  <p:cNvPr id="398" name="Group 397"/>
                  <p:cNvGrpSpPr/>
                  <p:nvPr/>
                </p:nvGrpSpPr>
                <p:grpSpPr>
                  <a:xfrm>
                    <a:off x="5613398" y="1329267"/>
                    <a:ext cx="836146" cy="807953"/>
                    <a:chOff x="5613406" y="1236137"/>
                    <a:chExt cx="939803" cy="901085"/>
                  </a:xfrm>
                </p:grpSpPr>
                <p:sp>
                  <p:nvSpPr>
                    <p:cNvPr id="405" name="Oval 404"/>
                    <p:cNvSpPr/>
                    <p:nvPr/>
                  </p:nvSpPr>
                  <p:spPr>
                    <a:xfrm>
                      <a:off x="5613406" y="1236137"/>
                      <a:ext cx="939803" cy="901085"/>
                    </a:xfrm>
                    <a:prstGeom prst="ellipse">
                      <a:avLst/>
                    </a:prstGeom>
                    <a:solidFill>
                      <a:srgbClr val="3366FF">
                        <a:alpha val="45000"/>
                      </a:srgbClr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>
                        <a:solidFill>
                          <a:prstClr val="white"/>
                        </a:solidFill>
                        <a:latin typeface="Gill Sans Light"/>
                        <a:cs typeface="Gill Sans Light"/>
                      </a:endParaRPr>
                    </a:p>
                  </p:txBody>
                </p:sp>
                <p:pic>
                  <p:nvPicPr>
                    <p:cNvPr id="406" name="Picture 405" descr="LS019486.png"/>
                    <p:cNvPicPr>
                      <a:picLocks noChangeAspect="1"/>
                    </p:cNvPicPr>
                    <p:nvPr/>
                  </p:nvPicPr>
                  <p:blipFill>
                    <a:blip r:embed="rId1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925060" y="1547213"/>
                      <a:ext cx="399454" cy="275404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399" name="Group 398"/>
                  <p:cNvGrpSpPr/>
                  <p:nvPr/>
                </p:nvGrpSpPr>
                <p:grpSpPr>
                  <a:xfrm>
                    <a:off x="6224911" y="1199583"/>
                    <a:ext cx="836146" cy="807953"/>
                    <a:chOff x="5613406" y="1236137"/>
                    <a:chExt cx="939803" cy="901085"/>
                  </a:xfrm>
                </p:grpSpPr>
                <p:sp>
                  <p:nvSpPr>
                    <p:cNvPr id="403" name="Oval 402"/>
                    <p:cNvSpPr/>
                    <p:nvPr/>
                  </p:nvSpPr>
                  <p:spPr>
                    <a:xfrm>
                      <a:off x="5613406" y="1236137"/>
                      <a:ext cx="939803" cy="901085"/>
                    </a:xfrm>
                    <a:prstGeom prst="ellipse">
                      <a:avLst/>
                    </a:prstGeom>
                    <a:solidFill>
                      <a:srgbClr val="3366FF">
                        <a:alpha val="45000"/>
                      </a:srgbClr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>
                        <a:solidFill>
                          <a:prstClr val="white"/>
                        </a:solidFill>
                        <a:latin typeface="Gill Sans Light"/>
                        <a:cs typeface="Gill Sans Light"/>
                      </a:endParaRPr>
                    </a:p>
                  </p:txBody>
                </p:sp>
                <p:pic>
                  <p:nvPicPr>
                    <p:cNvPr id="404" name="Picture 403" descr="LS019486.png"/>
                    <p:cNvPicPr>
                      <a:picLocks noChangeAspect="1"/>
                    </p:cNvPicPr>
                    <p:nvPr/>
                  </p:nvPicPr>
                  <p:blipFill>
                    <a:blip r:embed="rId1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925060" y="1547213"/>
                      <a:ext cx="399454" cy="275404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400" name="Group 399"/>
                  <p:cNvGrpSpPr/>
                  <p:nvPr/>
                </p:nvGrpSpPr>
                <p:grpSpPr>
                  <a:xfrm>
                    <a:off x="7163303" y="1954650"/>
                    <a:ext cx="836146" cy="807953"/>
                    <a:chOff x="5613400" y="1236135"/>
                    <a:chExt cx="939802" cy="901084"/>
                  </a:xfrm>
                </p:grpSpPr>
                <p:sp>
                  <p:nvSpPr>
                    <p:cNvPr id="401" name="Oval 400"/>
                    <p:cNvSpPr/>
                    <p:nvPr/>
                  </p:nvSpPr>
                  <p:spPr>
                    <a:xfrm>
                      <a:off x="5613400" y="1236135"/>
                      <a:ext cx="939802" cy="901084"/>
                    </a:xfrm>
                    <a:prstGeom prst="ellipse">
                      <a:avLst/>
                    </a:prstGeom>
                    <a:solidFill>
                      <a:srgbClr val="3366FF">
                        <a:alpha val="45000"/>
                      </a:srgbClr>
                    </a:solidFill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>
                        <a:solidFill>
                          <a:prstClr val="white"/>
                        </a:solidFill>
                        <a:latin typeface="Gill Sans Light"/>
                        <a:cs typeface="Gill Sans Light"/>
                      </a:endParaRPr>
                    </a:p>
                  </p:txBody>
                </p:sp>
                <p:pic>
                  <p:nvPicPr>
                    <p:cNvPr id="402" name="Picture 401" descr="LS019486.png"/>
                    <p:cNvPicPr>
                      <a:picLocks noChangeAspect="1"/>
                    </p:cNvPicPr>
                    <p:nvPr/>
                  </p:nvPicPr>
                  <p:blipFill>
                    <a:blip r:embed="rId1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925060" y="1547215"/>
                      <a:ext cx="399454" cy="275404"/>
                    </a:xfrm>
                    <a:prstGeom prst="rect">
                      <a:avLst/>
                    </a:prstGeom>
                  </p:spPr>
                </p:pic>
              </p:grpSp>
            </p:grpSp>
            <p:sp>
              <p:nvSpPr>
                <p:cNvPr id="396" name="TextBox 395"/>
                <p:cNvSpPr txBox="1"/>
                <p:nvPr/>
              </p:nvSpPr>
              <p:spPr>
                <a:xfrm>
                  <a:off x="2801347" y="3735840"/>
                  <a:ext cx="2085710" cy="3516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b="1" dirty="0" smtClean="0">
                      <a:solidFill>
                        <a:schemeClr val="accent4"/>
                      </a:solidFill>
                      <a:latin typeface="Gill Sans Light"/>
                      <a:cs typeface="Gill Sans Light"/>
                    </a:rPr>
                    <a:t>Sensor Placement</a:t>
                  </a:r>
                  <a:endParaRPr lang="en-US" sz="1400" b="1" dirty="0">
                    <a:solidFill>
                      <a:schemeClr val="accent4"/>
                    </a:solidFill>
                    <a:latin typeface="Gill Sans Light"/>
                    <a:cs typeface="Gill Sans Light"/>
                  </a:endParaRPr>
                </a:p>
              </p:txBody>
            </p:sp>
          </p:grpSp>
          <p:grpSp>
            <p:nvGrpSpPr>
              <p:cNvPr id="506" name="Group 505"/>
              <p:cNvGrpSpPr/>
              <p:nvPr/>
            </p:nvGrpSpPr>
            <p:grpSpPr>
              <a:xfrm>
                <a:off x="8769796" y="1783404"/>
                <a:ext cx="1939128" cy="1918343"/>
                <a:chOff x="5436988" y="2103396"/>
                <a:chExt cx="1783443" cy="1764328"/>
              </a:xfrm>
            </p:grpSpPr>
            <p:sp>
              <p:nvSpPr>
                <p:cNvPr id="507" name="TextBox 506"/>
                <p:cNvSpPr txBox="1"/>
                <p:nvPr/>
              </p:nvSpPr>
              <p:spPr>
                <a:xfrm>
                  <a:off x="5436988" y="2103396"/>
                  <a:ext cx="1783443" cy="5159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b="1" dirty="0" smtClean="0">
                      <a:solidFill>
                        <a:schemeClr val="accent4"/>
                      </a:solidFill>
                      <a:latin typeface="Gill Sans Light"/>
                      <a:cs typeface="Gill Sans Light"/>
                    </a:rPr>
                    <a:t>Social Network</a:t>
                  </a:r>
                </a:p>
                <a:p>
                  <a:pPr algn="ctr"/>
                  <a:r>
                    <a:rPr lang="en-US" sz="1400" b="1" dirty="0" smtClean="0">
                      <a:solidFill>
                        <a:schemeClr val="accent4"/>
                      </a:solidFill>
                      <a:latin typeface="Gill Sans Light"/>
                      <a:cs typeface="Gill Sans Light"/>
                    </a:rPr>
                    <a:t>Influence Propagation</a:t>
                  </a:r>
                  <a:endParaRPr lang="en-US" sz="1400" b="1" dirty="0">
                    <a:solidFill>
                      <a:schemeClr val="accent4"/>
                    </a:solidFill>
                    <a:latin typeface="Gill Sans Light"/>
                    <a:cs typeface="Gill Sans Light"/>
                  </a:endParaRPr>
                </a:p>
              </p:txBody>
            </p:sp>
            <p:pic>
              <p:nvPicPr>
                <p:cNvPr id="508" name="Picture 18" descr="network_big"/>
                <p:cNvPicPr>
                  <a:picLocks noChangeAspect="1" noChangeArrowheads="1"/>
                </p:cNvPicPr>
                <p:nvPr/>
              </p:nvPicPr>
              <p:blipFill>
                <a:blip r:embed="rId15" cstate="screen">
                  <a:lum bright="24000" contrast="12000"/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440902" y="2486142"/>
                  <a:ext cx="1775612" cy="13815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509" name="Group 508"/>
              <p:cNvGrpSpPr/>
              <p:nvPr/>
            </p:nvGrpSpPr>
            <p:grpSpPr>
              <a:xfrm>
                <a:off x="8284712" y="3637689"/>
                <a:ext cx="2286407" cy="1587032"/>
                <a:chOff x="5043801" y="3902342"/>
                <a:chExt cx="1909653" cy="1325522"/>
              </a:xfrm>
            </p:grpSpPr>
            <p:sp>
              <p:nvSpPr>
                <p:cNvPr id="510" name="TextBox 509"/>
                <p:cNvSpPr txBox="1"/>
                <p:nvPr/>
              </p:nvSpPr>
              <p:spPr>
                <a:xfrm>
                  <a:off x="5043801" y="3902342"/>
                  <a:ext cx="1909653" cy="2827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b="1" dirty="0" smtClean="0">
                      <a:solidFill>
                        <a:schemeClr val="accent4"/>
                      </a:solidFill>
                      <a:latin typeface="Gill Sans Light"/>
                      <a:cs typeface="Gill Sans Light"/>
                    </a:rPr>
                    <a:t>Document Summarization</a:t>
                  </a:r>
                </a:p>
              </p:txBody>
            </p:sp>
            <p:grpSp>
              <p:nvGrpSpPr>
                <p:cNvPr id="511" name="Group 510"/>
                <p:cNvGrpSpPr/>
                <p:nvPr/>
              </p:nvGrpSpPr>
              <p:grpSpPr>
                <a:xfrm>
                  <a:off x="5084696" y="4191706"/>
                  <a:ext cx="1794540" cy="1036158"/>
                  <a:chOff x="1233214" y="5027006"/>
                  <a:chExt cx="2141341" cy="1236401"/>
                </a:xfrm>
              </p:grpSpPr>
              <p:pic>
                <p:nvPicPr>
                  <p:cNvPr id="512" name="Picture 511" descr="docs2.jpg"/>
                  <p:cNvPicPr>
                    <a:picLocks noChangeAspect="1"/>
                  </p:cNvPicPr>
                  <p:nvPr/>
                </p:nvPicPr>
                <p:blipFill>
                  <a:blip r:embed="rId1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233214" y="5027006"/>
                    <a:ext cx="821843" cy="1236401"/>
                  </a:xfrm>
                  <a:prstGeom prst="rect">
                    <a:avLst/>
                  </a:prstGeom>
                </p:spPr>
              </p:pic>
              <p:grpSp>
                <p:nvGrpSpPr>
                  <p:cNvPr id="513" name="Group 512"/>
                  <p:cNvGrpSpPr/>
                  <p:nvPr/>
                </p:nvGrpSpPr>
                <p:grpSpPr>
                  <a:xfrm>
                    <a:off x="2502934" y="5165421"/>
                    <a:ext cx="414421" cy="527851"/>
                    <a:chOff x="3943684" y="2264663"/>
                    <a:chExt cx="614948" cy="783264"/>
                  </a:xfrm>
                </p:grpSpPr>
                <p:sp>
                  <p:nvSpPr>
                    <p:cNvPr id="530" name="Rectangle 529"/>
                    <p:cNvSpPr/>
                    <p:nvPr/>
                  </p:nvSpPr>
                  <p:spPr>
                    <a:xfrm>
                      <a:off x="3943684" y="2264663"/>
                      <a:ext cx="614948" cy="78326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dirty="0">
                        <a:solidFill>
                          <a:prstClr val="white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531" name="Straight Connector 530"/>
                    <p:cNvCxnSpPr/>
                    <p:nvPr/>
                  </p:nvCxnSpPr>
                  <p:spPr>
                    <a:xfrm>
                      <a:off x="4037263" y="2334061"/>
                      <a:ext cx="414421" cy="0"/>
                    </a:xfrm>
                    <a:prstGeom prst="line">
                      <a:avLst/>
                    </a:prstGeom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32" name="Straight Connector 531"/>
                    <p:cNvCxnSpPr/>
                    <p:nvPr/>
                  </p:nvCxnSpPr>
                  <p:spPr>
                    <a:xfrm>
                      <a:off x="4037263" y="2871571"/>
                      <a:ext cx="414421" cy="0"/>
                    </a:xfrm>
                    <a:prstGeom prst="line">
                      <a:avLst/>
                    </a:prstGeom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33" name="Straight Connector 532"/>
                    <p:cNvCxnSpPr/>
                    <p:nvPr/>
                  </p:nvCxnSpPr>
                  <p:spPr>
                    <a:xfrm>
                      <a:off x="4037263" y="2423646"/>
                      <a:ext cx="414421" cy="0"/>
                    </a:xfrm>
                    <a:prstGeom prst="line">
                      <a:avLst/>
                    </a:prstGeom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34" name="Straight Connector 533"/>
                    <p:cNvCxnSpPr/>
                    <p:nvPr/>
                  </p:nvCxnSpPr>
                  <p:spPr>
                    <a:xfrm>
                      <a:off x="4037263" y="2602816"/>
                      <a:ext cx="414421" cy="0"/>
                    </a:xfrm>
                    <a:prstGeom prst="line">
                      <a:avLst/>
                    </a:prstGeom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514" name="Group 513"/>
                  <p:cNvGrpSpPr/>
                  <p:nvPr/>
                </p:nvGrpSpPr>
                <p:grpSpPr>
                  <a:xfrm>
                    <a:off x="2655334" y="5317821"/>
                    <a:ext cx="414421" cy="527851"/>
                    <a:chOff x="3943684" y="2264663"/>
                    <a:chExt cx="614948" cy="783264"/>
                  </a:xfrm>
                </p:grpSpPr>
                <p:sp>
                  <p:nvSpPr>
                    <p:cNvPr id="526" name="Rectangle 525"/>
                    <p:cNvSpPr/>
                    <p:nvPr/>
                  </p:nvSpPr>
                  <p:spPr>
                    <a:xfrm>
                      <a:off x="3943684" y="2264663"/>
                      <a:ext cx="614948" cy="78326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dirty="0">
                        <a:solidFill>
                          <a:prstClr val="white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527" name="Straight Connector 526"/>
                    <p:cNvCxnSpPr/>
                    <p:nvPr/>
                  </p:nvCxnSpPr>
                  <p:spPr>
                    <a:xfrm>
                      <a:off x="4037263" y="2692401"/>
                      <a:ext cx="414421" cy="0"/>
                    </a:xfrm>
                    <a:prstGeom prst="line">
                      <a:avLst/>
                    </a:prstGeom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28" name="Straight Connector 527"/>
                    <p:cNvCxnSpPr/>
                    <p:nvPr/>
                  </p:nvCxnSpPr>
                  <p:spPr>
                    <a:xfrm>
                      <a:off x="4037263" y="2423646"/>
                      <a:ext cx="414421" cy="0"/>
                    </a:xfrm>
                    <a:prstGeom prst="line">
                      <a:avLst/>
                    </a:prstGeom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29" name="Straight Connector 528"/>
                    <p:cNvCxnSpPr/>
                    <p:nvPr/>
                  </p:nvCxnSpPr>
                  <p:spPr>
                    <a:xfrm>
                      <a:off x="4037263" y="2781986"/>
                      <a:ext cx="414421" cy="0"/>
                    </a:xfrm>
                    <a:prstGeom prst="line">
                      <a:avLst/>
                    </a:prstGeom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515" name="Group 514"/>
                  <p:cNvGrpSpPr/>
                  <p:nvPr/>
                </p:nvGrpSpPr>
                <p:grpSpPr>
                  <a:xfrm>
                    <a:off x="2807734" y="5470221"/>
                    <a:ext cx="414421" cy="527851"/>
                    <a:chOff x="3943684" y="2264663"/>
                    <a:chExt cx="614948" cy="783264"/>
                  </a:xfrm>
                </p:grpSpPr>
                <p:sp>
                  <p:nvSpPr>
                    <p:cNvPr id="522" name="Rectangle 521"/>
                    <p:cNvSpPr/>
                    <p:nvPr/>
                  </p:nvSpPr>
                  <p:spPr>
                    <a:xfrm>
                      <a:off x="3943684" y="2264663"/>
                      <a:ext cx="614948" cy="78326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dirty="0">
                        <a:solidFill>
                          <a:prstClr val="white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523" name="Straight Connector 522"/>
                    <p:cNvCxnSpPr/>
                    <p:nvPr/>
                  </p:nvCxnSpPr>
                  <p:spPr>
                    <a:xfrm>
                      <a:off x="4037263" y="2334061"/>
                      <a:ext cx="414421" cy="0"/>
                    </a:xfrm>
                    <a:prstGeom prst="line">
                      <a:avLst/>
                    </a:prstGeom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24" name="Straight Connector 523"/>
                    <p:cNvCxnSpPr/>
                    <p:nvPr/>
                  </p:nvCxnSpPr>
                  <p:spPr>
                    <a:xfrm>
                      <a:off x="4037263" y="2513231"/>
                      <a:ext cx="414421" cy="0"/>
                    </a:xfrm>
                    <a:prstGeom prst="line">
                      <a:avLst/>
                    </a:prstGeom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25" name="Straight Connector 524"/>
                    <p:cNvCxnSpPr/>
                    <p:nvPr/>
                  </p:nvCxnSpPr>
                  <p:spPr>
                    <a:xfrm>
                      <a:off x="4037263" y="2871571"/>
                      <a:ext cx="414421" cy="0"/>
                    </a:xfrm>
                    <a:prstGeom prst="line">
                      <a:avLst/>
                    </a:prstGeom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516" name="Group 515"/>
                  <p:cNvGrpSpPr/>
                  <p:nvPr/>
                </p:nvGrpSpPr>
                <p:grpSpPr>
                  <a:xfrm>
                    <a:off x="2960134" y="5622621"/>
                    <a:ext cx="414421" cy="527851"/>
                    <a:chOff x="3943684" y="2264663"/>
                    <a:chExt cx="614948" cy="783264"/>
                  </a:xfrm>
                </p:grpSpPr>
                <p:sp>
                  <p:nvSpPr>
                    <p:cNvPr id="518" name="Rectangle 517"/>
                    <p:cNvSpPr/>
                    <p:nvPr/>
                  </p:nvSpPr>
                  <p:spPr>
                    <a:xfrm>
                      <a:off x="3943684" y="2264663"/>
                      <a:ext cx="614948" cy="78326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dirty="0">
                        <a:solidFill>
                          <a:prstClr val="white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519" name="Straight Connector 518"/>
                    <p:cNvCxnSpPr/>
                    <p:nvPr/>
                  </p:nvCxnSpPr>
                  <p:spPr>
                    <a:xfrm>
                      <a:off x="4037263" y="2871571"/>
                      <a:ext cx="414421" cy="0"/>
                    </a:xfrm>
                    <a:prstGeom prst="line">
                      <a:avLst/>
                    </a:prstGeom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20" name="Straight Connector 519"/>
                    <p:cNvCxnSpPr/>
                    <p:nvPr/>
                  </p:nvCxnSpPr>
                  <p:spPr>
                    <a:xfrm>
                      <a:off x="4037263" y="2602816"/>
                      <a:ext cx="414421" cy="0"/>
                    </a:xfrm>
                    <a:prstGeom prst="line">
                      <a:avLst/>
                    </a:prstGeom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21" name="Straight Connector 520"/>
                    <p:cNvCxnSpPr/>
                    <p:nvPr/>
                  </p:nvCxnSpPr>
                  <p:spPr>
                    <a:xfrm>
                      <a:off x="4037263" y="2781986"/>
                      <a:ext cx="414421" cy="0"/>
                    </a:xfrm>
                    <a:prstGeom prst="line">
                      <a:avLst/>
                    </a:prstGeom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517" name="Right Arrow 516"/>
                  <p:cNvSpPr/>
                  <p:nvPr/>
                </p:nvSpPr>
                <p:spPr>
                  <a:xfrm>
                    <a:off x="2055057" y="5502346"/>
                    <a:ext cx="357943" cy="454262"/>
                  </a:xfrm>
                  <a:prstGeom prst="rightArrow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</p:grpSp>
          </p:grpSp>
        </p:grpSp>
        <p:sp>
          <p:nvSpPr>
            <p:cNvPr id="535" name="Rounded Rectangle 534"/>
            <p:cNvSpPr/>
            <p:nvPr/>
          </p:nvSpPr>
          <p:spPr>
            <a:xfrm>
              <a:off x="5074230" y="870180"/>
              <a:ext cx="4069770" cy="4082820"/>
            </a:xfrm>
            <a:prstGeom prst="roundRect">
              <a:avLst>
                <a:gd name="adj" fmla="val 6124"/>
              </a:avLst>
            </a:prstGeom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b" anchorCtr="0"/>
            <a:lstStyle/>
            <a:p>
              <a:r>
                <a:rPr lang="en-US" dirty="0" smtClean="0"/>
                <a:t>NIPS 2014</a:t>
              </a:r>
              <a:endParaRPr lang="en-US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5026909" y="4991923"/>
            <a:ext cx="4081464" cy="1875060"/>
            <a:chOff x="1" y="3077940"/>
            <a:chExt cx="5029200" cy="1875060"/>
          </a:xfrm>
        </p:grpSpPr>
        <p:sp>
          <p:nvSpPr>
            <p:cNvPr id="565" name="TextBox 564"/>
            <p:cNvSpPr txBox="1"/>
            <p:nvPr/>
          </p:nvSpPr>
          <p:spPr>
            <a:xfrm>
              <a:off x="96718" y="3105090"/>
              <a:ext cx="48613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C0504D">
                      <a:lumMod val="50000"/>
                    </a:srgbClr>
                  </a:solidFill>
                  <a:latin typeface="Gill Sans Light"/>
                  <a:cs typeface="Gill Sans Light"/>
                </a:rPr>
                <a:t>Correlation Clustering</a:t>
              </a: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2498627" y="3429000"/>
              <a:ext cx="2459423" cy="1144785"/>
              <a:chOff x="2352626" y="3556872"/>
              <a:chExt cx="2459423" cy="1144785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2680271" y="3860697"/>
                <a:ext cx="1494282" cy="840960"/>
                <a:chOff x="2133600" y="3654840"/>
                <a:chExt cx="1494282" cy="840960"/>
              </a:xfrm>
            </p:grpSpPr>
            <p:sp>
              <p:nvSpPr>
                <p:cNvPr id="105" name="Oval 104"/>
                <p:cNvSpPr/>
                <p:nvPr/>
              </p:nvSpPr>
              <p:spPr>
                <a:xfrm>
                  <a:off x="2133600" y="4231562"/>
                  <a:ext cx="122682" cy="122682"/>
                </a:xfrm>
                <a:prstGeom prst="ellipse">
                  <a:avLst/>
                </a:prstGeom>
                <a:ln/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Oval 108"/>
                <p:cNvSpPr/>
                <p:nvPr/>
              </p:nvSpPr>
              <p:spPr>
                <a:xfrm>
                  <a:off x="2194941" y="4018284"/>
                  <a:ext cx="122682" cy="122682"/>
                </a:xfrm>
                <a:prstGeom prst="ellipse">
                  <a:avLst/>
                </a:prstGeom>
                <a:ln/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Oval 111"/>
                <p:cNvSpPr/>
                <p:nvPr/>
              </p:nvSpPr>
              <p:spPr>
                <a:xfrm>
                  <a:off x="2422059" y="4250436"/>
                  <a:ext cx="122682" cy="122682"/>
                </a:xfrm>
                <a:prstGeom prst="ellipse">
                  <a:avLst/>
                </a:prstGeom>
                <a:ln/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Oval 114"/>
                <p:cNvSpPr/>
                <p:nvPr/>
              </p:nvSpPr>
              <p:spPr>
                <a:xfrm>
                  <a:off x="2350476" y="4079626"/>
                  <a:ext cx="122682" cy="122682"/>
                </a:xfrm>
                <a:prstGeom prst="ellipse">
                  <a:avLst/>
                </a:prstGeom>
                <a:ln/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Oval 117"/>
                <p:cNvSpPr/>
                <p:nvPr/>
              </p:nvSpPr>
              <p:spPr>
                <a:xfrm>
                  <a:off x="2289135" y="4373118"/>
                  <a:ext cx="122682" cy="122682"/>
                </a:xfrm>
                <a:prstGeom prst="ellipse">
                  <a:avLst/>
                </a:prstGeom>
                <a:ln/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3" name="Oval 212"/>
                <p:cNvSpPr/>
                <p:nvPr/>
              </p:nvSpPr>
              <p:spPr>
                <a:xfrm>
                  <a:off x="2620518" y="4038600"/>
                  <a:ext cx="122682" cy="122682"/>
                </a:xfrm>
                <a:prstGeom prst="ellipse">
                  <a:avLst/>
                </a:prstGeom>
                <a:ln/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8" name="Oval 167"/>
                <p:cNvSpPr/>
                <p:nvPr/>
              </p:nvSpPr>
              <p:spPr>
                <a:xfrm>
                  <a:off x="2632233" y="3868117"/>
                  <a:ext cx="122682" cy="122682"/>
                </a:xfrm>
                <a:prstGeom prst="ellipse">
                  <a:avLst/>
                </a:prstGeom>
                <a:ln/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1" name="Oval 170"/>
                <p:cNvSpPr/>
                <p:nvPr/>
              </p:nvSpPr>
              <p:spPr>
                <a:xfrm>
                  <a:off x="2693574" y="3654840"/>
                  <a:ext cx="122682" cy="122682"/>
                </a:xfrm>
                <a:prstGeom prst="ellipse">
                  <a:avLst/>
                </a:prstGeom>
                <a:ln/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4" name="Oval 173"/>
                <p:cNvSpPr/>
                <p:nvPr/>
              </p:nvSpPr>
              <p:spPr>
                <a:xfrm>
                  <a:off x="2958471" y="3929459"/>
                  <a:ext cx="122682" cy="122682"/>
                </a:xfrm>
                <a:prstGeom prst="ellipse">
                  <a:avLst/>
                </a:prstGeom>
                <a:ln/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7" name="Oval 176"/>
                <p:cNvSpPr/>
                <p:nvPr/>
              </p:nvSpPr>
              <p:spPr>
                <a:xfrm>
                  <a:off x="2849109" y="3665537"/>
                  <a:ext cx="122682" cy="122682"/>
                </a:xfrm>
                <a:prstGeom prst="ellipse">
                  <a:avLst/>
                </a:prstGeom>
                <a:ln/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0" name="Oval 179"/>
                <p:cNvSpPr/>
                <p:nvPr/>
              </p:nvSpPr>
              <p:spPr>
                <a:xfrm>
                  <a:off x="2787768" y="4009674"/>
                  <a:ext cx="122682" cy="122682"/>
                </a:xfrm>
                <a:prstGeom prst="ellipse">
                  <a:avLst/>
                </a:prstGeom>
                <a:ln/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0" name="Oval 189"/>
                <p:cNvSpPr/>
                <p:nvPr/>
              </p:nvSpPr>
              <p:spPr>
                <a:xfrm>
                  <a:off x="2945310" y="3770252"/>
                  <a:ext cx="122682" cy="122682"/>
                </a:xfrm>
                <a:prstGeom prst="ellipse">
                  <a:avLst/>
                </a:prstGeom>
                <a:ln/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7" name="Oval 206"/>
                <p:cNvSpPr/>
                <p:nvPr/>
              </p:nvSpPr>
              <p:spPr>
                <a:xfrm>
                  <a:off x="3000587" y="4068318"/>
                  <a:ext cx="122682" cy="122682"/>
                </a:xfrm>
                <a:prstGeom prst="ellipse">
                  <a:avLst/>
                </a:prstGeom>
                <a:ln/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6" name="Oval 145"/>
                <p:cNvSpPr/>
                <p:nvPr/>
              </p:nvSpPr>
              <p:spPr>
                <a:xfrm>
                  <a:off x="3216740" y="4147456"/>
                  <a:ext cx="122682" cy="122682"/>
                </a:xfrm>
                <a:prstGeom prst="ellipse">
                  <a:avLst/>
                </a:prstGeom>
                <a:ln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2" name="Oval 151"/>
                <p:cNvSpPr/>
                <p:nvPr/>
              </p:nvSpPr>
              <p:spPr>
                <a:xfrm>
                  <a:off x="3505200" y="4166330"/>
                  <a:ext cx="122682" cy="122682"/>
                </a:xfrm>
                <a:prstGeom prst="ellipse">
                  <a:avLst/>
                </a:prstGeom>
                <a:ln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8" name="Oval 157"/>
                <p:cNvSpPr/>
                <p:nvPr/>
              </p:nvSpPr>
              <p:spPr>
                <a:xfrm>
                  <a:off x="3372275" y="4289012"/>
                  <a:ext cx="122682" cy="122682"/>
                </a:xfrm>
                <a:prstGeom prst="ellipse">
                  <a:avLst/>
                </a:prstGeom>
                <a:ln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0" name="Oval 209"/>
                <p:cNvSpPr/>
                <p:nvPr/>
              </p:nvSpPr>
              <p:spPr>
                <a:xfrm>
                  <a:off x="3048000" y="4296918"/>
                  <a:ext cx="122682" cy="122682"/>
                </a:xfrm>
                <a:prstGeom prst="ellipse">
                  <a:avLst/>
                </a:prstGeom>
                <a:ln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04" name="Picture 103"/>
                <p:cNvPicPr>
                  <a:picLocks noChangeAspect="1"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133600" y="4231562"/>
                  <a:ext cx="122682" cy="122682"/>
                </a:xfrm>
                <a:prstGeom prst="rect">
                  <a:avLst/>
                </a:prstGeom>
              </p:spPr>
            </p:pic>
            <p:pic>
              <p:nvPicPr>
                <p:cNvPr id="108" name="Picture 107"/>
                <p:cNvPicPr>
                  <a:picLocks noChangeAspect="1"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194941" y="4018284"/>
                  <a:ext cx="122682" cy="122682"/>
                </a:xfrm>
                <a:prstGeom prst="rect">
                  <a:avLst/>
                </a:prstGeom>
              </p:spPr>
            </p:pic>
            <p:pic>
              <p:nvPicPr>
                <p:cNvPr id="111" name="Picture 110"/>
                <p:cNvPicPr>
                  <a:picLocks noChangeAspect="1"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422059" y="4250436"/>
                  <a:ext cx="122682" cy="122682"/>
                </a:xfrm>
                <a:prstGeom prst="rect">
                  <a:avLst/>
                </a:prstGeom>
              </p:spPr>
            </p:pic>
            <p:pic>
              <p:nvPicPr>
                <p:cNvPr id="114" name="Picture 113"/>
                <p:cNvPicPr>
                  <a:picLocks noChangeAspect="1"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350476" y="4079626"/>
                  <a:ext cx="122682" cy="122682"/>
                </a:xfrm>
                <a:prstGeom prst="rect">
                  <a:avLst/>
                </a:prstGeom>
              </p:spPr>
            </p:pic>
            <p:pic>
              <p:nvPicPr>
                <p:cNvPr id="117" name="Picture 116"/>
                <p:cNvPicPr>
                  <a:picLocks noChangeAspect="1"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289135" y="4373118"/>
                  <a:ext cx="122682" cy="122682"/>
                </a:xfrm>
                <a:prstGeom prst="rect">
                  <a:avLst/>
                </a:prstGeom>
              </p:spPr>
            </p:pic>
            <p:cxnSp>
              <p:nvCxnSpPr>
                <p:cNvPr id="120" name="Straight Connector 119"/>
                <p:cNvCxnSpPr>
                  <a:stCxn id="108" idx="2"/>
                  <a:endCxn id="105" idx="6"/>
                </p:cNvCxnSpPr>
                <p:nvPr/>
              </p:nvCxnSpPr>
              <p:spPr>
                <a:xfrm>
                  <a:off x="2256282" y="4140966"/>
                  <a:ext cx="0" cy="15193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/>
                <p:cNvCxnSpPr>
                  <a:stCxn id="105" idx="6"/>
                  <a:endCxn id="118" idx="0"/>
                </p:cNvCxnSpPr>
                <p:nvPr/>
              </p:nvCxnSpPr>
              <p:spPr>
                <a:xfrm>
                  <a:off x="2256282" y="4292903"/>
                  <a:ext cx="94194" cy="80215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/>
                <p:cNvCxnSpPr>
                  <a:stCxn id="115" idx="3"/>
                  <a:endCxn id="105" idx="6"/>
                </p:cNvCxnSpPr>
                <p:nvPr/>
              </p:nvCxnSpPr>
              <p:spPr>
                <a:xfrm flipH="1">
                  <a:off x="2256282" y="4184341"/>
                  <a:ext cx="112160" cy="10856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>
                  <a:stCxn id="112" idx="2"/>
                  <a:endCxn id="105" idx="6"/>
                </p:cNvCxnSpPr>
                <p:nvPr/>
              </p:nvCxnSpPr>
              <p:spPr>
                <a:xfrm flipH="1" flipV="1">
                  <a:off x="2256282" y="4292903"/>
                  <a:ext cx="165777" cy="18874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/>
                <p:cNvCxnSpPr>
                  <a:stCxn id="112" idx="2"/>
                  <a:endCxn id="118" idx="0"/>
                </p:cNvCxnSpPr>
                <p:nvPr/>
              </p:nvCxnSpPr>
              <p:spPr>
                <a:xfrm flipH="1">
                  <a:off x="2350476" y="4311777"/>
                  <a:ext cx="71584" cy="61341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/>
                <p:cNvCxnSpPr>
                  <a:stCxn id="112" idx="2"/>
                  <a:endCxn id="109" idx="4"/>
                </p:cNvCxnSpPr>
                <p:nvPr/>
              </p:nvCxnSpPr>
              <p:spPr>
                <a:xfrm flipH="1" flipV="1">
                  <a:off x="2256282" y="4140966"/>
                  <a:ext cx="165777" cy="170811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/>
                <p:cNvCxnSpPr>
                  <a:stCxn id="115" idx="3"/>
                  <a:endCxn id="112" idx="2"/>
                </p:cNvCxnSpPr>
                <p:nvPr/>
              </p:nvCxnSpPr>
              <p:spPr>
                <a:xfrm>
                  <a:off x="2368442" y="4184341"/>
                  <a:ext cx="53617" cy="12743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pic>
              <p:nvPicPr>
                <p:cNvPr id="145" name="Picture 144"/>
                <p:cNvPicPr>
                  <a:picLocks noChangeAspect="1"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216740" y="4147456"/>
                  <a:ext cx="122682" cy="122682"/>
                </a:xfrm>
                <a:prstGeom prst="rect">
                  <a:avLst/>
                </a:prstGeom>
              </p:spPr>
            </p:pic>
            <p:pic>
              <p:nvPicPr>
                <p:cNvPr id="151" name="Picture 150"/>
                <p:cNvPicPr>
                  <a:picLocks noChangeAspect="1"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505200" y="4166330"/>
                  <a:ext cx="122682" cy="122682"/>
                </a:xfrm>
                <a:prstGeom prst="rect">
                  <a:avLst/>
                </a:prstGeom>
              </p:spPr>
            </p:pic>
            <p:sp>
              <p:nvSpPr>
                <p:cNvPr id="155" name="Oval 154"/>
                <p:cNvSpPr/>
                <p:nvPr/>
              </p:nvSpPr>
              <p:spPr>
                <a:xfrm>
                  <a:off x="3433617" y="3995519"/>
                  <a:ext cx="122682" cy="122682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54" name="Picture 153"/>
                <p:cNvPicPr>
                  <a:picLocks noChangeAspect="1"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433617" y="3995519"/>
                  <a:ext cx="122682" cy="122682"/>
                </a:xfrm>
                <a:prstGeom prst="rect">
                  <a:avLst/>
                </a:prstGeom>
              </p:spPr>
            </p:pic>
            <p:pic>
              <p:nvPicPr>
                <p:cNvPr id="157" name="Picture 156"/>
                <p:cNvPicPr>
                  <a:picLocks noChangeAspect="1"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372275" y="4289012"/>
                  <a:ext cx="122682" cy="122682"/>
                </a:xfrm>
                <a:prstGeom prst="rect">
                  <a:avLst/>
                </a:prstGeom>
              </p:spPr>
            </p:pic>
            <p:cxnSp>
              <p:nvCxnSpPr>
                <p:cNvPr id="160" name="Straight Connector 159"/>
                <p:cNvCxnSpPr>
                  <a:stCxn id="146" idx="6"/>
                  <a:endCxn id="158" idx="0"/>
                </p:cNvCxnSpPr>
                <p:nvPr/>
              </p:nvCxnSpPr>
              <p:spPr>
                <a:xfrm>
                  <a:off x="3339423" y="4208797"/>
                  <a:ext cx="94194" cy="80215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Connector 160"/>
                <p:cNvCxnSpPr>
                  <a:stCxn id="155" idx="3"/>
                  <a:endCxn id="146" idx="6"/>
                </p:cNvCxnSpPr>
                <p:nvPr/>
              </p:nvCxnSpPr>
              <p:spPr>
                <a:xfrm flipH="1">
                  <a:off x="3339423" y="4100235"/>
                  <a:ext cx="112160" cy="10856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Straight Connector 161"/>
                <p:cNvCxnSpPr>
                  <a:stCxn id="152" idx="2"/>
                  <a:endCxn id="146" idx="6"/>
                </p:cNvCxnSpPr>
                <p:nvPr/>
              </p:nvCxnSpPr>
              <p:spPr>
                <a:xfrm flipH="1" flipV="1">
                  <a:off x="3339423" y="4208797"/>
                  <a:ext cx="165777" cy="18874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Connector 162"/>
                <p:cNvCxnSpPr>
                  <a:stCxn id="152" idx="2"/>
                  <a:endCxn id="158" idx="0"/>
                </p:cNvCxnSpPr>
                <p:nvPr/>
              </p:nvCxnSpPr>
              <p:spPr>
                <a:xfrm flipH="1">
                  <a:off x="3433617" y="4227671"/>
                  <a:ext cx="71584" cy="61341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Straight Connector 164"/>
                <p:cNvCxnSpPr>
                  <a:stCxn id="155" idx="3"/>
                  <a:endCxn id="152" idx="2"/>
                </p:cNvCxnSpPr>
                <p:nvPr/>
              </p:nvCxnSpPr>
              <p:spPr>
                <a:xfrm>
                  <a:off x="3451583" y="4100235"/>
                  <a:ext cx="53617" cy="12743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pic>
              <p:nvPicPr>
                <p:cNvPr id="167" name="Picture 166"/>
                <p:cNvPicPr>
                  <a:picLocks noChangeAspect="1"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632233" y="3868117"/>
                  <a:ext cx="122682" cy="122682"/>
                </a:xfrm>
                <a:prstGeom prst="rect">
                  <a:avLst/>
                </a:prstGeom>
              </p:spPr>
            </p:pic>
            <p:pic>
              <p:nvPicPr>
                <p:cNvPr id="170" name="Picture 169"/>
                <p:cNvPicPr>
                  <a:picLocks noChangeAspect="1"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693574" y="3654840"/>
                  <a:ext cx="122682" cy="122682"/>
                </a:xfrm>
                <a:prstGeom prst="rect">
                  <a:avLst/>
                </a:prstGeom>
              </p:spPr>
            </p:pic>
            <p:pic>
              <p:nvPicPr>
                <p:cNvPr id="173" name="Picture 172"/>
                <p:cNvPicPr>
                  <a:picLocks noChangeAspect="1"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958471" y="3929459"/>
                  <a:ext cx="122682" cy="122682"/>
                </a:xfrm>
                <a:prstGeom prst="rect">
                  <a:avLst/>
                </a:prstGeom>
              </p:spPr>
            </p:pic>
            <p:pic>
              <p:nvPicPr>
                <p:cNvPr id="176" name="Picture 175"/>
                <p:cNvPicPr>
                  <a:picLocks noChangeAspect="1"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849109" y="3665537"/>
                  <a:ext cx="122682" cy="122682"/>
                </a:xfrm>
                <a:prstGeom prst="rect">
                  <a:avLst/>
                </a:prstGeom>
              </p:spPr>
            </p:pic>
            <p:pic>
              <p:nvPicPr>
                <p:cNvPr id="179" name="Picture 178"/>
                <p:cNvPicPr>
                  <a:picLocks noChangeAspect="1"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787768" y="4009674"/>
                  <a:ext cx="122682" cy="122682"/>
                </a:xfrm>
                <a:prstGeom prst="rect">
                  <a:avLst/>
                </a:prstGeom>
              </p:spPr>
            </p:pic>
            <p:cxnSp>
              <p:nvCxnSpPr>
                <p:cNvPr id="181" name="Straight Connector 180"/>
                <p:cNvCxnSpPr>
                  <a:stCxn id="170" idx="2"/>
                  <a:endCxn id="168" idx="6"/>
                </p:cNvCxnSpPr>
                <p:nvPr/>
              </p:nvCxnSpPr>
              <p:spPr>
                <a:xfrm>
                  <a:off x="2754916" y="3777522"/>
                  <a:ext cx="0" cy="15193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Connector 181"/>
                <p:cNvCxnSpPr>
                  <a:stCxn id="168" idx="6"/>
                </p:cNvCxnSpPr>
                <p:nvPr/>
              </p:nvCxnSpPr>
              <p:spPr>
                <a:xfrm>
                  <a:off x="2754916" y="3929459"/>
                  <a:ext cx="94194" cy="80215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/>
                <p:cNvCxnSpPr>
                  <a:stCxn id="177" idx="3"/>
                  <a:endCxn id="168" idx="6"/>
                </p:cNvCxnSpPr>
                <p:nvPr/>
              </p:nvCxnSpPr>
              <p:spPr>
                <a:xfrm flipH="1">
                  <a:off x="2754916" y="3770252"/>
                  <a:ext cx="112160" cy="15920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Straight Connector 183"/>
                <p:cNvCxnSpPr>
                  <a:stCxn id="174" idx="2"/>
                  <a:endCxn id="168" idx="6"/>
                </p:cNvCxnSpPr>
                <p:nvPr/>
              </p:nvCxnSpPr>
              <p:spPr>
                <a:xfrm flipH="1" flipV="1">
                  <a:off x="2754916" y="3929459"/>
                  <a:ext cx="203555" cy="61341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Straight Connector 184"/>
                <p:cNvCxnSpPr>
                  <a:stCxn id="174" idx="2"/>
                  <a:endCxn id="180" idx="0"/>
                </p:cNvCxnSpPr>
                <p:nvPr/>
              </p:nvCxnSpPr>
              <p:spPr>
                <a:xfrm flipH="1">
                  <a:off x="2849109" y="3990799"/>
                  <a:ext cx="109361" cy="18874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Straight Connector 185"/>
                <p:cNvCxnSpPr>
                  <a:stCxn id="174" idx="2"/>
                  <a:endCxn id="171" idx="4"/>
                </p:cNvCxnSpPr>
                <p:nvPr/>
              </p:nvCxnSpPr>
              <p:spPr>
                <a:xfrm flipH="1" flipV="1">
                  <a:off x="2754916" y="3777522"/>
                  <a:ext cx="203555" cy="213277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6"/>
                <p:cNvCxnSpPr>
                  <a:stCxn id="177" idx="3"/>
                  <a:endCxn id="174" idx="2"/>
                </p:cNvCxnSpPr>
                <p:nvPr/>
              </p:nvCxnSpPr>
              <p:spPr>
                <a:xfrm>
                  <a:off x="2867076" y="3770252"/>
                  <a:ext cx="91395" cy="220547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pic>
              <p:nvPicPr>
                <p:cNvPr id="189" name="Picture 188"/>
                <p:cNvPicPr>
                  <a:picLocks noChangeAspect="1"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945310" y="3770252"/>
                  <a:ext cx="122682" cy="122682"/>
                </a:xfrm>
                <a:prstGeom prst="rect">
                  <a:avLst/>
                </a:prstGeom>
              </p:spPr>
            </p:pic>
            <p:cxnSp>
              <p:nvCxnSpPr>
                <p:cNvPr id="192" name="Straight Connector 191"/>
                <p:cNvCxnSpPr>
                  <a:stCxn id="190" idx="2"/>
                  <a:endCxn id="174" idx="2"/>
                </p:cNvCxnSpPr>
                <p:nvPr/>
              </p:nvCxnSpPr>
              <p:spPr>
                <a:xfrm>
                  <a:off x="2945310" y="3831593"/>
                  <a:ext cx="13160" cy="15920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>
                  <a:stCxn id="190" idx="2"/>
                  <a:endCxn id="177" idx="3"/>
                </p:cNvCxnSpPr>
                <p:nvPr/>
              </p:nvCxnSpPr>
              <p:spPr>
                <a:xfrm flipH="1" flipV="1">
                  <a:off x="2867076" y="3770252"/>
                  <a:ext cx="78235" cy="61341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/>
                <p:cNvCxnSpPr>
                  <a:stCxn id="190" idx="2"/>
                  <a:endCxn id="180" idx="0"/>
                </p:cNvCxnSpPr>
                <p:nvPr/>
              </p:nvCxnSpPr>
              <p:spPr>
                <a:xfrm flipH="1">
                  <a:off x="2849109" y="3831593"/>
                  <a:ext cx="96202" cy="178081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Straight Connector 198"/>
                <p:cNvCxnSpPr>
                  <a:stCxn id="190" idx="2"/>
                  <a:endCxn id="168" idx="6"/>
                </p:cNvCxnSpPr>
                <p:nvPr/>
              </p:nvCxnSpPr>
              <p:spPr>
                <a:xfrm flipH="1">
                  <a:off x="2754916" y="3831593"/>
                  <a:ext cx="190396" cy="97865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Straight Connector 201"/>
                <p:cNvCxnSpPr>
                  <a:stCxn id="190" idx="2"/>
                  <a:endCxn id="171" idx="4"/>
                </p:cNvCxnSpPr>
                <p:nvPr/>
              </p:nvCxnSpPr>
              <p:spPr>
                <a:xfrm flipH="1" flipV="1">
                  <a:off x="2754916" y="3777522"/>
                  <a:ext cx="190396" cy="54071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pic>
              <p:nvPicPr>
                <p:cNvPr id="206" name="Picture 205"/>
                <p:cNvPicPr>
                  <a:picLocks noChangeAspect="1"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000587" y="4068318"/>
                  <a:ext cx="122682" cy="122682"/>
                </a:xfrm>
                <a:prstGeom prst="rect">
                  <a:avLst/>
                </a:prstGeom>
              </p:spPr>
            </p:pic>
            <p:pic>
              <p:nvPicPr>
                <p:cNvPr id="209" name="Picture 208"/>
                <p:cNvPicPr>
                  <a:picLocks noChangeAspect="1"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048000" y="4296918"/>
                  <a:ext cx="122682" cy="122682"/>
                </a:xfrm>
                <a:prstGeom prst="rect">
                  <a:avLst/>
                </a:prstGeom>
              </p:spPr>
            </p:pic>
            <p:pic>
              <p:nvPicPr>
                <p:cNvPr id="212" name="Picture 211"/>
                <p:cNvPicPr>
                  <a:picLocks noChangeAspect="1"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620518" y="4038600"/>
                  <a:ext cx="122682" cy="122682"/>
                </a:xfrm>
                <a:prstGeom prst="rect">
                  <a:avLst/>
                </a:prstGeom>
              </p:spPr>
            </p:pic>
            <p:cxnSp>
              <p:nvCxnSpPr>
                <p:cNvPr id="214" name="Straight Connector 213"/>
                <p:cNvCxnSpPr>
                  <a:stCxn id="109" idx="7"/>
                  <a:endCxn id="213" idx="2"/>
                </p:cNvCxnSpPr>
                <p:nvPr/>
              </p:nvCxnSpPr>
              <p:spPr>
                <a:xfrm>
                  <a:off x="2299657" y="4036250"/>
                  <a:ext cx="320861" cy="63691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Straight Connector 216"/>
                <p:cNvCxnSpPr>
                  <a:stCxn id="213" idx="0"/>
                  <a:endCxn id="168" idx="4"/>
                </p:cNvCxnSpPr>
                <p:nvPr/>
              </p:nvCxnSpPr>
              <p:spPr>
                <a:xfrm flipV="1">
                  <a:off x="2681859" y="3990799"/>
                  <a:ext cx="11715" cy="47801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Straight Connector 219"/>
                <p:cNvCxnSpPr>
                  <a:stCxn id="213" idx="2"/>
                  <a:endCxn id="115" idx="6"/>
                </p:cNvCxnSpPr>
                <p:nvPr/>
              </p:nvCxnSpPr>
              <p:spPr>
                <a:xfrm flipH="1">
                  <a:off x="2473158" y="4099941"/>
                  <a:ext cx="147360" cy="4102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Straight Connector 222"/>
                <p:cNvCxnSpPr>
                  <a:stCxn id="209" idx="1"/>
                  <a:endCxn id="111" idx="3"/>
                </p:cNvCxnSpPr>
                <p:nvPr/>
              </p:nvCxnSpPr>
              <p:spPr>
                <a:xfrm flipH="1" flipV="1">
                  <a:off x="2544741" y="4311777"/>
                  <a:ext cx="503259" cy="4648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/>
                <p:cNvCxnSpPr>
                  <a:stCxn id="145" idx="1"/>
                  <a:endCxn id="209" idx="3"/>
                </p:cNvCxnSpPr>
                <p:nvPr/>
              </p:nvCxnSpPr>
              <p:spPr>
                <a:xfrm flipH="1">
                  <a:off x="3170682" y="4208797"/>
                  <a:ext cx="46058" cy="14946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Straight Connector 228"/>
                <p:cNvCxnSpPr>
                  <a:stCxn id="209" idx="1"/>
                  <a:endCxn id="213" idx="4"/>
                </p:cNvCxnSpPr>
                <p:nvPr/>
              </p:nvCxnSpPr>
              <p:spPr>
                <a:xfrm flipH="1" flipV="1">
                  <a:off x="2681859" y="4161282"/>
                  <a:ext cx="366141" cy="196977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2" name="Straight Connector 231"/>
                <p:cNvCxnSpPr>
                  <a:stCxn id="174" idx="4"/>
                  <a:endCxn id="207" idx="0"/>
                </p:cNvCxnSpPr>
                <p:nvPr/>
              </p:nvCxnSpPr>
              <p:spPr>
                <a:xfrm>
                  <a:off x="3019812" y="4052141"/>
                  <a:ext cx="42116" cy="16177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5" name="Straight Connector 234"/>
                <p:cNvCxnSpPr>
                  <a:stCxn id="210" idx="2"/>
                  <a:endCxn id="207" idx="4"/>
                </p:cNvCxnSpPr>
                <p:nvPr/>
              </p:nvCxnSpPr>
              <p:spPr>
                <a:xfrm flipV="1">
                  <a:off x="3048000" y="4191000"/>
                  <a:ext cx="13928" cy="16725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51" name="TextBox 250"/>
              <p:cNvSpPr txBox="1"/>
              <p:nvPr/>
            </p:nvSpPr>
            <p:spPr>
              <a:xfrm>
                <a:off x="2352626" y="3556872"/>
                <a:ext cx="245942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1600" b="1">
                    <a:solidFill>
                      <a:schemeClr val="accent4"/>
                    </a:solidFill>
                    <a:latin typeface="Gill Sans Light"/>
                    <a:cs typeface="Gill Sans Light"/>
                  </a:defRPr>
                </a:lvl1pPr>
              </a:lstStyle>
              <a:p>
                <a:r>
                  <a:rPr lang="en-US" sz="1400" dirty="0"/>
                  <a:t>Community Detection</a:t>
                </a:r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613704" y="3429001"/>
              <a:ext cx="1672296" cy="1109960"/>
              <a:chOff x="188079" y="2161262"/>
              <a:chExt cx="2073772" cy="1376433"/>
            </a:xfrm>
          </p:grpSpPr>
          <p:sp>
            <p:nvSpPr>
              <p:cNvPr id="488" name="TextBox 487"/>
              <p:cNvSpPr txBox="1"/>
              <p:nvPr/>
            </p:nvSpPr>
            <p:spPr>
              <a:xfrm>
                <a:off x="247166" y="2161262"/>
                <a:ext cx="1955597" cy="381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1600" b="1">
                    <a:solidFill>
                      <a:schemeClr val="accent4"/>
                    </a:solidFill>
                    <a:latin typeface="Gill Sans Light"/>
                    <a:cs typeface="Gill Sans Light"/>
                  </a:defRPr>
                </a:lvl1pPr>
              </a:lstStyle>
              <a:p>
                <a:r>
                  <a:rPr lang="en-US" sz="1400" dirty="0" err="1"/>
                  <a:t>Deduplication</a:t>
                </a:r>
                <a:endParaRPr lang="en-US" sz="1400" dirty="0"/>
              </a:p>
            </p:txBody>
          </p:sp>
          <p:grpSp>
            <p:nvGrpSpPr>
              <p:cNvPr id="2" name="Group 1"/>
              <p:cNvGrpSpPr/>
              <p:nvPr/>
            </p:nvGrpSpPr>
            <p:grpSpPr>
              <a:xfrm>
                <a:off x="188079" y="2590548"/>
                <a:ext cx="2073772" cy="947147"/>
                <a:chOff x="1421932" y="2447544"/>
                <a:chExt cx="6490611" cy="2964436"/>
              </a:xfrm>
            </p:grpSpPr>
            <p:sp>
              <p:nvSpPr>
                <p:cNvPr id="344" name="Freeform 343"/>
                <p:cNvSpPr/>
                <p:nvPr/>
              </p:nvSpPr>
              <p:spPr>
                <a:xfrm>
                  <a:off x="5649949" y="4118257"/>
                  <a:ext cx="2262594" cy="979926"/>
                </a:xfrm>
                <a:custGeom>
                  <a:avLst/>
                  <a:gdLst>
                    <a:gd name="connsiteX0" fmla="*/ 1062908 w 2262594"/>
                    <a:gd name="connsiteY0" fmla="*/ 979888 h 979926"/>
                    <a:gd name="connsiteX1" fmla="*/ 28765 w 2262594"/>
                    <a:gd name="connsiteY1" fmla="*/ 127174 h 979926"/>
                    <a:gd name="connsiteX2" fmla="*/ 2242194 w 2262594"/>
                    <a:gd name="connsiteY2" fmla="*/ 90888 h 979926"/>
                    <a:gd name="connsiteX3" fmla="*/ 1062908 w 2262594"/>
                    <a:gd name="connsiteY3" fmla="*/ 979888 h 9799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262594" h="979926">
                      <a:moveTo>
                        <a:pt x="1062908" y="979888"/>
                      </a:moveTo>
                      <a:cubicBezTo>
                        <a:pt x="694003" y="985936"/>
                        <a:pt x="-167783" y="275341"/>
                        <a:pt x="28765" y="127174"/>
                      </a:cubicBezTo>
                      <a:cubicBezTo>
                        <a:pt x="225313" y="-20993"/>
                        <a:pt x="2068325" y="-48207"/>
                        <a:pt x="2242194" y="90888"/>
                      </a:cubicBezTo>
                      <a:cubicBezTo>
                        <a:pt x="2416063" y="229983"/>
                        <a:pt x="1431813" y="973840"/>
                        <a:pt x="1062908" y="979888"/>
                      </a:cubicBezTo>
                      <a:close/>
                    </a:path>
                  </a:pathLst>
                </a:cu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345" name="Freeform 344"/>
                <p:cNvSpPr/>
                <p:nvPr/>
              </p:nvSpPr>
              <p:spPr>
                <a:xfrm>
                  <a:off x="5722711" y="2447544"/>
                  <a:ext cx="2089496" cy="1437050"/>
                </a:xfrm>
                <a:custGeom>
                  <a:avLst/>
                  <a:gdLst>
                    <a:gd name="connsiteX0" fmla="*/ 1360 w 2089496"/>
                    <a:gd name="connsiteY0" fmla="*/ 618599 h 1437050"/>
                    <a:gd name="connsiteX1" fmla="*/ 1226003 w 2089496"/>
                    <a:gd name="connsiteY1" fmla="*/ 1742 h 1437050"/>
                    <a:gd name="connsiteX2" fmla="*/ 2087789 w 2089496"/>
                    <a:gd name="connsiteY2" fmla="*/ 809099 h 1437050"/>
                    <a:gd name="connsiteX3" fmla="*/ 1008289 w 2089496"/>
                    <a:gd name="connsiteY3" fmla="*/ 1435027 h 1437050"/>
                    <a:gd name="connsiteX4" fmla="*/ 1360 w 2089496"/>
                    <a:gd name="connsiteY4" fmla="*/ 618599 h 1437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89496" h="1437050">
                      <a:moveTo>
                        <a:pt x="1360" y="618599"/>
                      </a:moveTo>
                      <a:cubicBezTo>
                        <a:pt x="37646" y="379718"/>
                        <a:pt x="878265" y="-30008"/>
                        <a:pt x="1226003" y="1742"/>
                      </a:cubicBezTo>
                      <a:cubicBezTo>
                        <a:pt x="1573741" y="33492"/>
                        <a:pt x="2124075" y="570218"/>
                        <a:pt x="2087789" y="809099"/>
                      </a:cubicBezTo>
                      <a:cubicBezTo>
                        <a:pt x="2051503" y="1047980"/>
                        <a:pt x="1353003" y="1469801"/>
                        <a:pt x="1008289" y="1435027"/>
                      </a:cubicBezTo>
                      <a:cubicBezTo>
                        <a:pt x="663575" y="1400253"/>
                        <a:pt x="-34926" y="857480"/>
                        <a:pt x="1360" y="618599"/>
                      </a:cubicBezTo>
                      <a:close/>
                    </a:path>
                  </a:pathLst>
                </a:cu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347" name="Freeform 346"/>
                <p:cNvSpPr/>
                <p:nvPr/>
              </p:nvSpPr>
              <p:spPr>
                <a:xfrm>
                  <a:off x="3825003" y="3629836"/>
                  <a:ext cx="1535820" cy="1302452"/>
                </a:xfrm>
                <a:custGeom>
                  <a:avLst/>
                  <a:gdLst>
                    <a:gd name="connsiteX0" fmla="*/ 3140 w 1535820"/>
                    <a:gd name="connsiteY0" fmla="*/ 506735 h 1302452"/>
                    <a:gd name="connsiteX1" fmla="*/ 1481783 w 1535820"/>
                    <a:gd name="connsiteY1" fmla="*/ 25950 h 1302452"/>
                    <a:gd name="connsiteX2" fmla="*/ 1100783 w 1535820"/>
                    <a:gd name="connsiteY2" fmla="*/ 1295950 h 1302452"/>
                    <a:gd name="connsiteX3" fmla="*/ 3140 w 1535820"/>
                    <a:gd name="connsiteY3" fmla="*/ 506735 h 13024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35820" h="1302452">
                      <a:moveTo>
                        <a:pt x="3140" y="506735"/>
                      </a:moveTo>
                      <a:cubicBezTo>
                        <a:pt x="66640" y="295068"/>
                        <a:pt x="1298843" y="-105586"/>
                        <a:pt x="1481783" y="25950"/>
                      </a:cubicBezTo>
                      <a:cubicBezTo>
                        <a:pt x="1664723" y="157486"/>
                        <a:pt x="1344200" y="1217331"/>
                        <a:pt x="1100783" y="1295950"/>
                      </a:cubicBezTo>
                      <a:cubicBezTo>
                        <a:pt x="857366" y="1374569"/>
                        <a:pt x="-60360" y="718402"/>
                        <a:pt x="3140" y="506735"/>
                      </a:cubicBezTo>
                      <a:close/>
                    </a:path>
                  </a:pathLst>
                </a:cu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348" name="Freeform 347"/>
                <p:cNvSpPr/>
                <p:nvPr/>
              </p:nvSpPr>
              <p:spPr>
                <a:xfrm>
                  <a:off x="1676157" y="2570364"/>
                  <a:ext cx="1818197" cy="1466814"/>
                </a:xfrm>
                <a:custGeom>
                  <a:avLst/>
                  <a:gdLst>
                    <a:gd name="connsiteX0" fmla="*/ 2057 w 1818197"/>
                    <a:gd name="connsiteY0" fmla="*/ 622779 h 1466814"/>
                    <a:gd name="connsiteX1" fmla="*/ 1734700 w 1818197"/>
                    <a:gd name="connsiteY1" fmla="*/ 24065 h 1466814"/>
                    <a:gd name="connsiteX2" fmla="*/ 1389986 w 1818197"/>
                    <a:gd name="connsiteY2" fmla="*/ 1457350 h 1466814"/>
                    <a:gd name="connsiteX3" fmla="*/ 2057 w 1818197"/>
                    <a:gd name="connsiteY3" fmla="*/ 622779 h 14668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18197" h="1466814">
                      <a:moveTo>
                        <a:pt x="2057" y="622779"/>
                      </a:moveTo>
                      <a:cubicBezTo>
                        <a:pt x="59509" y="383898"/>
                        <a:pt x="1503378" y="-115030"/>
                        <a:pt x="1734700" y="24065"/>
                      </a:cubicBezTo>
                      <a:cubicBezTo>
                        <a:pt x="1966022" y="163160"/>
                        <a:pt x="1672712" y="1359076"/>
                        <a:pt x="1389986" y="1457350"/>
                      </a:cubicBezTo>
                      <a:cubicBezTo>
                        <a:pt x="1107260" y="1555624"/>
                        <a:pt x="-55395" y="861660"/>
                        <a:pt x="2057" y="622779"/>
                      </a:cubicBezTo>
                      <a:close/>
                    </a:path>
                  </a:pathLst>
                </a:cu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349" name="Freeform 348"/>
                <p:cNvSpPr/>
                <p:nvPr/>
              </p:nvSpPr>
              <p:spPr>
                <a:xfrm>
                  <a:off x="1421932" y="4261761"/>
                  <a:ext cx="1936313" cy="1150219"/>
                </a:xfrm>
                <a:custGeom>
                  <a:avLst/>
                  <a:gdLst>
                    <a:gd name="connsiteX0" fmla="*/ 22566 w 2139503"/>
                    <a:gd name="connsiteY0" fmla="*/ 1034706 h 1270919"/>
                    <a:gd name="connsiteX1" fmla="*/ 1074851 w 2139503"/>
                    <a:gd name="connsiteY1" fmla="*/ 563 h 1270919"/>
                    <a:gd name="connsiteX2" fmla="*/ 2118066 w 2139503"/>
                    <a:gd name="connsiteY2" fmla="*/ 1188920 h 1270919"/>
                    <a:gd name="connsiteX3" fmla="*/ 22566 w 2139503"/>
                    <a:gd name="connsiteY3" fmla="*/ 1034706 h 12709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139503" h="1270919">
                      <a:moveTo>
                        <a:pt x="22566" y="1034706"/>
                      </a:moveTo>
                      <a:cubicBezTo>
                        <a:pt x="-151303" y="836647"/>
                        <a:pt x="725601" y="-25139"/>
                        <a:pt x="1074851" y="563"/>
                      </a:cubicBezTo>
                      <a:cubicBezTo>
                        <a:pt x="1424101" y="26265"/>
                        <a:pt x="2285887" y="1013539"/>
                        <a:pt x="2118066" y="1188920"/>
                      </a:cubicBezTo>
                      <a:cubicBezTo>
                        <a:pt x="1950245" y="1364301"/>
                        <a:pt x="196435" y="1232765"/>
                        <a:pt x="22566" y="1034706"/>
                      </a:cubicBezTo>
                      <a:close/>
                    </a:path>
                  </a:pathLst>
                </a:cu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351" name="Oval 350"/>
                <p:cNvSpPr/>
                <p:nvPr/>
              </p:nvSpPr>
              <p:spPr>
                <a:xfrm>
                  <a:off x="2226127" y="4377872"/>
                  <a:ext cx="235858" cy="235858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352" name="Oval 351"/>
                <p:cNvSpPr/>
                <p:nvPr/>
              </p:nvSpPr>
              <p:spPr>
                <a:xfrm>
                  <a:off x="2950027" y="5072744"/>
                  <a:ext cx="235858" cy="235858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353" name="Oval 352"/>
                <p:cNvSpPr/>
                <p:nvPr/>
              </p:nvSpPr>
              <p:spPr>
                <a:xfrm>
                  <a:off x="1578427" y="4960256"/>
                  <a:ext cx="235858" cy="23585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393" name="Oval 392"/>
                <p:cNvSpPr/>
                <p:nvPr/>
              </p:nvSpPr>
              <p:spPr>
                <a:xfrm>
                  <a:off x="1814285" y="3109687"/>
                  <a:ext cx="235858" cy="235858"/>
                </a:xfrm>
                <a:prstGeom prst="ellipse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394" name="Oval 393"/>
                <p:cNvSpPr/>
                <p:nvPr/>
              </p:nvSpPr>
              <p:spPr>
                <a:xfrm>
                  <a:off x="3122387" y="2690586"/>
                  <a:ext cx="235858" cy="235858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407" name="Oval 406"/>
                <p:cNvSpPr/>
                <p:nvPr/>
              </p:nvSpPr>
              <p:spPr>
                <a:xfrm>
                  <a:off x="2872014" y="3686629"/>
                  <a:ext cx="235858" cy="235858"/>
                </a:xfrm>
                <a:prstGeom prst="ellipse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408" name="Oval 407"/>
                <p:cNvSpPr/>
                <p:nvPr/>
              </p:nvSpPr>
              <p:spPr>
                <a:xfrm>
                  <a:off x="3976916" y="4025903"/>
                  <a:ext cx="235858" cy="235858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409" name="Oval 408"/>
                <p:cNvSpPr/>
                <p:nvPr/>
              </p:nvSpPr>
              <p:spPr>
                <a:xfrm>
                  <a:off x="5054602" y="3717473"/>
                  <a:ext cx="235858" cy="235858"/>
                </a:xfrm>
                <a:prstGeom prst="ellips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410" name="Oval 409"/>
                <p:cNvSpPr/>
                <p:nvPr/>
              </p:nvSpPr>
              <p:spPr>
                <a:xfrm>
                  <a:off x="4728030" y="4590147"/>
                  <a:ext cx="235858" cy="235858"/>
                </a:xfrm>
                <a:prstGeom prst="ellipse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411" name="Oval 410"/>
                <p:cNvSpPr/>
                <p:nvPr/>
              </p:nvSpPr>
              <p:spPr>
                <a:xfrm>
                  <a:off x="5898245" y="2975429"/>
                  <a:ext cx="235858" cy="235858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412" name="Oval 411"/>
                <p:cNvSpPr/>
                <p:nvPr/>
              </p:nvSpPr>
              <p:spPr>
                <a:xfrm>
                  <a:off x="6767288" y="2572657"/>
                  <a:ext cx="235858" cy="235858"/>
                </a:xfrm>
                <a:prstGeom prst="ellipse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413" name="Oval 412"/>
                <p:cNvSpPr/>
                <p:nvPr/>
              </p:nvSpPr>
              <p:spPr>
                <a:xfrm>
                  <a:off x="6649359" y="3539673"/>
                  <a:ext cx="235858" cy="235858"/>
                </a:xfrm>
                <a:prstGeom prst="ellipse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414" name="Oval 413"/>
                <p:cNvSpPr/>
                <p:nvPr/>
              </p:nvSpPr>
              <p:spPr>
                <a:xfrm>
                  <a:off x="7463973" y="3116945"/>
                  <a:ext cx="235858" cy="235858"/>
                </a:xfrm>
                <a:prstGeom prst="ellipse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415" name="Oval 414"/>
                <p:cNvSpPr/>
                <p:nvPr/>
              </p:nvSpPr>
              <p:spPr>
                <a:xfrm>
                  <a:off x="6106423" y="4236357"/>
                  <a:ext cx="235858" cy="235858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416" name="Oval 415"/>
                <p:cNvSpPr/>
                <p:nvPr/>
              </p:nvSpPr>
              <p:spPr>
                <a:xfrm>
                  <a:off x="7496634" y="4261757"/>
                  <a:ext cx="235858" cy="235858"/>
                </a:xfrm>
                <a:prstGeom prst="ellipse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417" name="Oval 416"/>
                <p:cNvSpPr/>
                <p:nvPr/>
              </p:nvSpPr>
              <p:spPr>
                <a:xfrm>
                  <a:off x="6598562" y="4800601"/>
                  <a:ext cx="235858" cy="235858"/>
                </a:xfrm>
                <a:prstGeom prst="ellipse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cxnSp>
              <p:nvCxnSpPr>
                <p:cNvPr id="418" name="Straight Connector 417"/>
                <p:cNvCxnSpPr>
                  <a:stCxn id="353" idx="7"/>
                  <a:endCxn id="351" idx="3"/>
                </p:cNvCxnSpPr>
                <p:nvPr/>
              </p:nvCxnSpPr>
              <p:spPr>
                <a:xfrm flipV="1">
                  <a:off x="1779744" y="4579189"/>
                  <a:ext cx="480924" cy="415608"/>
                </a:xfrm>
                <a:prstGeom prst="line">
                  <a:avLst/>
                </a:prstGeom>
                <a:ln w="38100" cmpd="sng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9" name="Straight Connector 418"/>
                <p:cNvCxnSpPr>
                  <a:stCxn id="353" idx="6"/>
                  <a:endCxn id="352" idx="2"/>
                </p:cNvCxnSpPr>
                <p:nvPr/>
              </p:nvCxnSpPr>
              <p:spPr>
                <a:xfrm>
                  <a:off x="1814285" y="5078185"/>
                  <a:ext cx="1135742" cy="112488"/>
                </a:xfrm>
                <a:prstGeom prst="line">
                  <a:avLst/>
                </a:prstGeom>
                <a:ln w="38100" cmpd="sng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0" name="Straight Connector 419"/>
                <p:cNvCxnSpPr>
                  <a:stCxn id="352" idx="1"/>
                  <a:endCxn id="351" idx="5"/>
                </p:cNvCxnSpPr>
                <p:nvPr/>
              </p:nvCxnSpPr>
              <p:spPr>
                <a:xfrm flipH="1" flipV="1">
                  <a:off x="2427444" y="4579189"/>
                  <a:ext cx="557124" cy="528096"/>
                </a:xfrm>
                <a:prstGeom prst="line">
                  <a:avLst/>
                </a:prstGeom>
                <a:ln w="12700" cmpd="sng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21" name="Straight Connector 420"/>
                <p:cNvCxnSpPr>
                  <a:stCxn id="407" idx="2"/>
                  <a:endCxn id="393" idx="5"/>
                </p:cNvCxnSpPr>
                <p:nvPr/>
              </p:nvCxnSpPr>
              <p:spPr>
                <a:xfrm flipH="1" flipV="1">
                  <a:off x="2015602" y="3311004"/>
                  <a:ext cx="856412" cy="493554"/>
                </a:xfrm>
                <a:prstGeom prst="line">
                  <a:avLst/>
                </a:prstGeom>
                <a:ln w="38100" cmpd="sng"/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22" name="Straight Connector 421"/>
                <p:cNvCxnSpPr>
                  <a:stCxn id="394" idx="2"/>
                  <a:endCxn id="393" idx="7"/>
                </p:cNvCxnSpPr>
                <p:nvPr/>
              </p:nvCxnSpPr>
              <p:spPr>
                <a:xfrm flipH="1">
                  <a:off x="2015602" y="2808515"/>
                  <a:ext cx="1106785" cy="335713"/>
                </a:xfrm>
                <a:prstGeom prst="line">
                  <a:avLst/>
                </a:prstGeom>
                <a:ln w="38100" cmpd="sng"/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23" name="Straight Connector 422"/>
                <p:cNvCxnSpPr>
                  <a:stCxn id="394" idx="4"/>
                  <a:endCxn id="407" idx="7"/>
                </p:cNvCxnSpPr>
                <p:nvPr/>
              </p:nvCxnSpPr>
              <p:spPr>
                <a:xfrm flipH="1">
                  <a:off x="3073331" y="2926444"/>
                  <a:ext cx="166985" cy="794726"/>
                </a:xfrm>
                <a:prstGeom prst="line">
                  <a:avLst/>
                </a:prstGeom>
                <a:ln w="12700" cmpd="sng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24" name="Straight Connector 423"/>
                <p:cNvCxnSpPr>
                  <a:stCxn id="408" idx="3"/>
                  <a:endCxn id="352" idx="7"/>
                </p:cNvCxnSpPr>
                <p:nvPr/>
              </p:nvCxnSpPr>
              <p:spPr>
                <a:xfrm flipH="1">
                  <a:off x="3151344" y="4227220"/>
                  <a:ext cx="860113" cy="880065"/>
                </a:xfrm>
                <a:prstGeom prst="line">
                  <a:avLst/>
                </a:prstGeom>
                <a:ln w="12700" cmpd="sng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25" name="Straight Connector 424"/>
                <p:cNvCxnSpPr>
                  <a:stCxn id="408" idx="2"/>
                  <a:endCxn id="407" idx="5"/>
                </p:cNvCxnSpPr>
                <p:nvPr/>
              </p:nvCxnSpPr>
              <p:spPr>
                <a:xfrm flipH="1" flipV="1">
                  <a:off x="3073331" y="3887946"/>
                  <a:ext cx="903585" cy="255886"/>
                </a:xfrm>
                <a:prstGeom prst="line">
                  <a:avLst/>
                </a:prstGeom>
                <a:ln w="12700" cmpd="sng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26" name="Straight Connector 425"/>
                <p:cNvCxnSpPr>
                  <a:stCxn id="408" idx="6"/>
                  <a:endCxn id="409" idx="2"/>
                </p:cNvCxnSpPr>
                <p:nvPr/>
              </p:nvCxnSpPr>
              <p:spPr>
                <a:xfrm flipV="1">
                  <a:off x="4212774" y="3835402"/>
                  <a:ext cx="841828" cy="308430"/>
                </a:xfrm>
                <a:prstGeom prst="line">
                  <a:avLst/>
                </a:prstGeom>
                <a:ln w="38100" cmpd="sng">
                  <a:solidFill>
                    <a:srgbClr val="F79646"/>
                  </a:solidFill>
                </a:ln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427" name="Straight Connector 426"/>
                <p:cNvCxnSpPr>
                  <a:stCxn id="408" idx="5"/>
                  <a:endCxn id="410" idx="1"/>
                </p:cNvCxnSpPr>
                <p:nvPr/>
              </p:nvCxnSpPr>
              <p:spPr>
                <a:xfrm>
                  <a:off x="4178233" y="4227220"/>
                  <a:ext cx="584338" cy="397468"/>
                </a:xfrm>
                <a:prstGeom prst="line">
                  <a:avLst/>
                </a:prstGeom>
                <a:ln w="38100" cmpd="sng">
                  <a:solidFill>
                    <a:srgbClr val="F79646"/>
                  </a:solidFill>
                </a:ln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428" name="Straight Connector 427"/>
                <p:cNvCxnSpPr>
                  <a:stCxn id="411" idx="7"/>
                  <a:endCxn id="412" idx="2"/>
                </p:cNvCxnSpPr>
                <p:nvPr/>
              </p:nvCxnSpPr>
              <p:spPr>
                <a:xfrm flipV="1">
                  <a:off x="6099562" y="2690586"/>
                  <a:ext cx="667726" cy="319384"/>
                </a:xfrm>
                <a:prstGeom prst="line">
                  <a:avLst/>
                </a:prstGeom>
                <a:ln w="38100" cmpd="sng"/>
              </p:spPr>
              <p:style>
                <a:lnRef idx="2">
                  <a:schemeClr val="accent4"/>
                </a:lnRef>
                <a:fillRef idx="0">
                  <a:schemeClr val="accent4"/>
                </a:fillRef>
                <a:effectRef idx="1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429" name="Straight Connector 428"/>
                <p:cNvCxnSpPr>
                  <a:stCxn id="411" idx="6"/>
                  <a:endCxn id="414" idx="2"/>
                </p:cNvCxnSpPr>
                <p:nvPr/>
              </p:nvCxnSpPr>
              <p:spPr>
                <a:xfrm>
                  <a:off x="6134103" y="3093358"/>
                  <a:ext cx="1329870" cy="141516"/>
                </a:xfrm>
                <a:prstGeom prst="line">
                  <a:avLst/>
                </a:prstGeom>
                <a:ln w="38100" cmpd="sng"/>
              </p:spPr>
              <p:style>
                <a:lnRef idx="2">
                  <a:schemeClr val="accent4"/>
                </a:lnRef>
                <a:fillRef idx="0">
                  <a:schemeClr val="accent4"/>
                </a:fillRef>
                <a:effectRef idx="1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430" name="Straight Connector 429"/>
                <p:cNvCxnSpPr>
                  <a:stCxn id="411" idx="5"/>
                  <a:endCxn id="413" idx="1"/>
                </p:cNvCxnSpPr>
                <p:nvPr/>
              </p:nvCxnSpPr>
              <p:spPr>
                <a:xfrm>
                  <a:off x="6099562" y="3176746"/>
                  <a:ext cx="584338" cy="397468"/>
                </a:xfrm>
                <a:prstGeom prst="line">
                  <a:avLst/>
                </a:prstGeom>
                <a:ln w="38100" cmpd="sng"/>
              </p:spPr>
              <p:style>
                <a:lnRef idx="2">
                  <a:schemeClr val="accent4"/>
                </a:lnRef>
                <a:fillRef idx="0">
                  <a:schemeClr val="accent4"/>
                </a:fillRef>
                <a:effectRef idx="1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431" name="Straight Connector 430"/>
                <p:cNvCxnSpPr>
                  <a:stCxn id="413" idx="0"/>
                  <a:endCxn id="412" idx="4"/>
                </p:cNvCxnSpPr>
                <p:nvPr/>
              </p:nvCxnSpPr>
              <p:spPr>
                <a:xfrm flipV="1">
                  <a:off x="6767288" y="2808515"/>
                  <a:ext cx="117929" cy="731158"/>
                </a:xfrm>
                <a:prstGeom prst="line">
                  <a:avLst/>
                </a:prstGeom>
                <a:ln w="12700" cmpd="sng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32" name="Straight Connector 431"/>
                <p:cNvCxnSpPr>
                  <a:stCxn id="412" idx="5"/>
                  <a:endCxn id="414" idx="1"/>
                </p:cNvCxnSpPr>
                <p:nvPr/>
              </p:nvCxnSpPr>
              <p:spPr>
                <a:xfrm>
                  <a:off x="6968605" y="2773974"/>
                  <a:ext cx="529909" cy="377512"/>
                </a:xfrm>
                <a:prstGeom prst="line">
                  <a:avLst/>
                </a:prstGeom>
                <a:ln w="12700" cmpd="sng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33" name="Straight Connector 432"/>
                <p:cNvCxnSpPr>
                  <a:stCxn id="413" idx="6"/>
                  <a:endCxn id="414" idx="3"/>
                </p:cNvCxnSpPr>
                <p:nvPr/>
              </p:nvCxnSpPr>
              <p:spPr>
                <a:xfrm flipV="1">
                  <a:off x="6885217" y="3318262"/>
                  <a:ext cx="613297" cy="339340"/>
                </a:xfrm>
                <a:prstGeom prst="line">
                  <a:avLst/>
                </a:prstGeom>
                <a:ln w="12700" cmpd="sng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34" name="Straight Connector 433"/>
                <p:cNvCxnSpPr>
                  <a:stCxn id="415" idx="7"/>
                  <a:endCxn id="413" idx="3"/>
                </p:cNvCxnSpPr>
                <p:nvPr/>
              </p:nvCxnSpPr>
              <p:spPr>
                <a:xfrm flipV="1">
                  <a:off x="6307740" y="3740990"/>
                  <a:ext cx="376160" cy="529908"/>
                </a:xfrm>
                <a:prstGeom prst="line">
                  <a:avLst/>
                </a:prstGeom>
                <a:ln w="12700" cmpd="sng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35" name="Straight Connector 434"/>
                <p:cNvCxnSpPr>
                  <a:stCxn id="415" idx="6"/>
                  <a:endCxn id="416" idx="2"/>
                </p:cNvCxnSpPr>
                <p:nvPr/>
              </p:nvCxnSpPr>
              <p:spPr>
                <a:xfrm>
                  <a:off x="6342281" y="4354286"/>
                  <a:ext cx="1154353" cy="25400"/>
                </a:xfrm>
                <a:prstGeom prst="line">
                  <a:avLst/>
                </a:prstGeom>
                <a:ln w="38100" cmpd="sng"/>
              </p:spPr>
              <p:style>
                <a:lnRef idx="2">
                  <a:schemeClr val="accent5"/>
                </a:lnRef>
                <a:fillRef idx="0">
                  <a:schemeClr val="accent5"/>
                </a:fillRef>
                <a:effectRef idx="1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436" name="Straight Connector 435"/>
                <p:cNvCxnSpPr>
                  <a:stCxn id="415" idx="5"/>
                  <a:endCxn id="417" idx="1"/>
                </p:cNvCxnSpPr>
                <p:nvPr/>
              </p:nvCxnSpPr>
              <p:spPr>
                <a:xfrm>
                  <a:off x="6307740" y="4437674"/>
                  <a:ext cx="325363" cy="397468"/>
                </a:xfrm>
                <a:prstGeom prst="line">
                  <a:avLst/>
                </a:prstGeom>
                <a:ln w="38100" cmpd="sng"/>
              </p:spPr>
              <p:style>
                <a:lnRef idx="2">
                  <a:schemeClr val="accent5"/>
                </a:lnRef>
                <a:fillRef idx="0">
                  <a:schemeClr val="accent5"/>
                </a:fillRef>
                <a:effectRef idx="1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437" name="Straight Connector 436"/>
                <p:cNvCxnSpPr>
                  <a:stCxn id="413" idx="5"/>
                  <a:endCxn id="416" idx="1"/>
                </p:cNvCxnSpPr>
                <p:nvPr/>
              </p:nvCxnSpPr>
              <p:spPr>
                <a:xfrm>
                  <a:off x="6850676" y="3740990"/>
                  <a:ext cx="680499" cy="555308"/>
                </a:xfrm>
                <a:prstGeom prst="line">
                  <a:avLst/>
                </a:prstGeom>
                <a:ln w="12700" cmpd="sng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36" name="Rounded Rectangle 535"/>
            <p:cNvSpPr/>
            <p:nvPr/>
          </p:nvSpPr>
          <p:spPr>
            <a:xfrm>
              <a:off x="1" y="3077940"/>
              <a:ext cx="5029200" cy="1875060"/>
            </a:xfrm>
            <a:prstGeom prst="roundRect">
              <a:avLst>
                <a:gd name="adj" fmla="val 6124"/>
              </a:avLst>
            </a:prstGeom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b" anchorCtr="0"/>
            <a:lstStyle/>
            <a:p>
              <a:r>
                <a:rPr lang="en-US" dirty="0" smtClean="0"/>
                <a:t>NIPS 2015</a:t>
              </a:r>
              <a:endParaRPr lang="en-US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1171" y="3034937"/>
            <a:ext cx="4953002" cy="1913983"/>
            <a:chOff x="-93" y="3034937"/>
            <a:chExt cx="4967102" cy="1913983"/>
          </a:xfrm>
        </p:grpSpPr>
        <p:grpSp>
          <p:nvGrpSpPr>
            <p:cNvPr id="485" name="Group 484"/>
            <p:cNvGrpSpPr/>
            <p:nvPr/>
          </p:nvGrpSpPr>
          <p:grpSpPr>
            <a:xfrm>
              <a:off x="152400" y="3515851"/>
              <a:ext cx="3382561" cy="1045079"/>
              <a:chOff x="2931842" y="5691102"/>
              <a:chExt cx="3766920" cy="1163831"/>
            </a:xfrm>
          </p:grpSpPr>
          <p:pic>
            <p:nvPicPr>
              <p:cNvPr id="471" name="Picture 470" descr="docs2.jpg"/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31842" y="5691102"/>
                <a:ext cx="773606" cy="1163831"/>
              </a:xfrm>
              <a:prstGeom prst="rect">
                <a:avLst/>
              </a:prstGeom>
            </p:spPr>
          </p:pic>
          <p:sp>
            <p:nvSpPr>
              <p:cNvPr id="472" name="Right Arrow 471"/>
              <p:cNvSpPr/>
              <p:nvPr/>
            </p:nvSpPr>
            <p:spPr>
              <a:xfrm>
                <a:off x="3734148" y="6065136"/>
                <a:ext cx="299972" cy="380692"/>
              </a:xfrm>
              <a:prstGeom prst="right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82" name="TextBox 481"/>
              <p:cNvSpPr txBox="1"/>
              <p:nvPr/>
            </p:nvSpPr>
            <p:spPr>
              <a:xfrm>
                <a:off x="4062819" y="5770686"/>
                <a:ext cx="883030" cy="1015663"/>
              </a:xfrm>
              <a:prstGeom prst="rect">
                <a:avLst/>
              </a:prstGeom>
              <a:solidFill>
                <a:schemeClr val="accent3">
                  <a:alpha val="25000"/>
                </a:schemeClr>
              </a:solidFill>
              <a:ln>
                <a:solidFill>
                  <a:schemeClr val="accent3"/>
                </a:solidFill>
              </a:ln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200" b="1" dirty="0" smtClean="0">
                    <a:latin typeface="Gill Sans"/>
                    <a:cs typeface="Gill Sans"/>
                  </a:rPr>
                  <a:t>Sports</a:t>
                </a:r>
              </a:p>
              <a:p>
                <a:pPr algn="ctr"/>
                <a:r>
                  <a:rPr lang="en-US" sz="1050" dirty="0" smtClean="0">
                    <a:latin typeface="Gill Sans Light"/>
                    <a:cs typeface="Gill Sans Light"/>
                  </a:rPr>
                  <a:t>Curry</a:t>
                </a:r>
              </a:p>
              <a:p>
                <a:pPr algn="ctr"/>
                <a:r>
                  <a:rPr lang="en-US" sz="1050" dirty="0" smtClean="0">
                    <a:latin typeface="Gill Sans Light"/>
                    <a:cs typeface="Gill Sans Light"/>
                  </a:rPr>
                  <a:t>Warriors</a:t>
                </a:r>
              </a:p>
              <a:p>
                <a:pPr algn="ctr"/>
                <a:r>
                  <a:rPr lang="en-US" sz="1050" dirty="0" smtClean="0">
                    <a:latin typeface="Gill Sans Light"/>
                    <a:cs typeface="Gill Sans Light"/>
                  </a:rPr>
                  <a:t>Steelers</a:t>
                </a:r>
              </a:p>
              <a:p>
                <a:pPr algn="ctr"/>
                <a:r>
                  <a:rPr lang="en-US" sz="1050" dirty="0" err="1" smtClean="0">
                    <a:latin typeface="Gill Sans Light"/>
                    <a:cs typeface="Gill Sans Light"/>
                  </a:rPr>
                  <a:t>Pogba</a:t>
                </a:r>
                <a:endParaRPr lang="en-US" sz="1050" dirty="0">
                  <a:latin typeface="Gill Sans Light"/>
                  <a:cs typeface="Gill Sans Light"/>
                </a:endParaRPr>
              </a:p>
            </p:txBody>
          </p:sp>
          <p:sp>
            <p:nvSpPr>
              <p:cNvPr id="483" name="TextBox 482"/>
              <p:cNvSpPr txBox="1"/>
              <p:nvPr/>
            </p:nvSpPr>
            <p:spPr>
              <a:xfrm>
                <a:off x="4974548" y="5770688"/>
                <a:ext cx="847758" cy="1015663"/>
              </a:xfrm>
              <a:prstGeom prst="rect">
                <a:avLst/>
              </a:prstGeom>
              <a:solidFill>
                <a:schemeClr val="accent5">
                  <a:alpha val="25000"/>
                </a:schemeClr>
              </a:solidFill>
              <a:ln>
                <a:solidFill>
                  <a:schemeClr val="accent5"/>
                </a:solidFill>
              </a:ln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200" b="1" dirty="0" smtClean="0">
                    <a:latin typeface="Gill Sans"/>
                    <a:cs typeface="Gill Sans"/>
                  </a:rPr>
                  <a:t>Politics</a:t>
                </a:r>
              </a:p>
              <a:p>
                <a:pPr algn="ctr"/>
                <a:r>
                  <a:rPr lang="en-US" sz="1050" dirty="0" smtClean="0">
                    <a:latin typeface="Gill Sans Light"/>
                    <a:cs typeface="Gill Sans Light"/>
                  </a:rPr>
                  <a:t>Clinton</a:t>
                </a:r>
              </a:p>
              <a:p>
                <a:pPr algn="ctr"/>
                <a:r>
                  <a:rPr lang="en-US" sz="1050" dirty="0" smtClean="0">
                    <a:latin typeface="Gill Sans Light"/>
                    <a:cs typeface="Gill Sans Light"/>
                  </a:rPr>
                  <a:t>Trump</a:t>
                </a:r>
              </a:p>
              <a:p>
                <a:pPr algn="ctr"/>
                <a:r>
                  <a:rPr lang="en-US" sz="1050" dirty="0" smtClean="0">
                    <a:latin typeface="Gill Sans Light"/>
                    <a:cs typeface="Gill Sans Light"/>
                  </a:rPr>
                  <a:t>Emails</a:t>
                </a:r>
              </a:p>
              <a:p>
                <a:pPr algn="ctr"/>
                <a:r>
                  <a:rPr lang="en-US" sz="1050" dirty="0" smtClean="0">
                    <a:latin typeface="Gill Sans Light"/>
                    <a:cs typeface="Gill Sans Light"/>
                  </a:rPr>
                  <a:t>Wall</a:t>
                </a:r>
                <a:endParaRPr lang="en-US" sz="1050" dirty="0">
                  <a:latin typeface="Gill Sans Light"/>
                  <a:cs typeface="Gill Sans Light"/>
                </a:endParaRPr>
              </a:p>
            </p:txBody>
          </p:sp>
          <p:sp>
            <p:nvSpPr>
              <p:cNvPr id="484" name="TextBox 483"/>
              <p:cNvSpPr txBox="1"/>
              <p:nvPr/>
            </p:nvSpPr>
            <p:spPr>
              <a:xfrm>
                <a:off x="5851004" y="5770687"/>
                <a:ext cx="847758" cy="1015663"/>
              </a:xfrm>
              <a:prstGeom prst="rect">
                <a:avLst/>
              </a:prstGeom>
              <a:solidFill>
                <a:schemeClr val="accent4">
                  <a:alpha val="25000"/>
                </a:schemeClr>
              </a:solidFill>
              <a:ln>
                <a:solidFill>
                  <a:schemeClr val="accent4"/>
                </a:solidFill>
              </a:ln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200" b="1" dirty="0" smtClean="0">
                    <a:latin typeface="Gill Sans"/>
                    <a:cs typeface="Gill Sans"/>
                  </a:rPr>
                  <a:t>Finance</a:t>
                </a:r>
              </a:p>
              <a:p>
                <a:pPr algn="ctr"/>
                <a:r>
                  <a:rPr lang="en-US" sz="1050" dirty="0" smtClean="0">
                    <a:latin typeface="Gill Sans Light"/>
                    <a:cs typeface="Gill Sans Light"/>
                  </a:rPr>
                  <a:t>QE</a:t>
                </a:r>
              </a:p>
              <a:p>
                <a:pPr algn="ctr"/>
                <a:r>
                  <a:rPr lang="en-US" sz="1050" dirty="0" smtClean="0">
                    <a:latin typeface="Gill Sans Light"/>
                    <a:cs typeface="Gill Sans Light"/>
                  </a:rPr>
                  <a:t>market</a:t>
                </a:r>
              </a:p>
              <a:p>
                <a:pPr algn="ctr"/>
                <a:r>
                  <a:rPr lang="en-US" sz="1050" dirty="0" smtClean="0">
                    <a:latin typeface="Gill Sans Light"/>
                    <a:cs typeface="Gill Sans Light"/>
                  </a:rPr>
                  <a:t>interest</a:t>
                </a:r>
              </a:p>
              <a:p>
                <a:pPr algn="ctr"/>
                <a:r>
                  <a:rPr lang="en-US" sz="1050" dirty="0" smtClean="0">
                    <a:latin typeface="Gill Sans Light"/>
                    <a:cs typeface="Gill Sans Light"/>
                  </a:rPr>
                  <a:t>Dow</a:t>
                </a:r>
                <a:endParaRPr lang="en-US" sz="1050" dirty="0">
                  <a:latin typeface="Gill Sans Light"/>
                  <a:cs typeface="Gill Sans Light"/>
                </a:endParaRPr>
              </a:p>
            </p:txBody>
          </p:sp>
        </p:grpSp>
        <p:sp>
          <p:nvSpPr>
            <p:cNvPr id="486" name="TextBox 485"/>
            <p:cNvSpPr txBox="1"/>
            <p:nvPr/>
          </p:nvSpPr>
          <p:spPr>
            <a:xfrm>
              <a:off x="160693" y="3034937"/>
              <a:ext cx="36012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C0504D">
                      <a:lumMod val="50000"/>
                    </a:srgbClr>
                  </a:solidFill>
                  <a:latin typeface="Gill Sans Light"/>
                  <a:cs typeface="Gill Sans Light"/>
                </a:rPr>
                <a:t>Non-parametric Bayes Sampling</a:t>
              </a:r>
            </a:p>
          </p:txBody>
        </p:sp>
        <p:sp>
          <p:nvSpPr>
            <p:cNvPr id="542" name="Rounded Rectangle 541"/>
            <p:cNvSpPr/>
            <p:nvPr/>
          </p:nvSpPr>
          <p:spPr>
            <a:xfrm>
              <a:off x="-93" y="3073860"/>
              <a:ext cx="4967101" cy="1875060"/>
            </a:xfrm>
            <a:prstGeom prst="roundRect">
              <a:avLst>
                <a:gd name="adj" fmla="val 6124"/>
              </a:avLst>
            </a:prstGeom>
            <a:ln>
              <a:solidFill>
                <a:schemeClr val="accent5">
                  <a:lumMod val="75000"/>
                </a:schemeClr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b" anchorCtr="0"/>
            <a:lstStyle/>
            <a:p>
              <a:r>
                <a:rPr lang="en-US" dirty="0" smtClean="0"/>
                <a:t>Work in progress</a:t>
              </a:r>
              <a:endParaRPr lang="en-US" dirty="0"/>
            </a:p>
          </p:txBody>
        </p:sp>
        <p:pic>
          <p:nvPicPr>
            <p:cNvPr id="441" name="Picture 440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3539725" y="3073860"/>
              <a:ext cx="1427284" cy="1875060"/>
            </a:xfrm>
            <a:prstGeom prst="rect">
              <a:avLst/>
            </a:prstGeom>
          </p:spPr>
        </p:pic>
      </p:grpSp>
      <p:sp>
        <p:nvSpPr>
          <p:cNvPr id="442" name="Rectangle 441"/>
          <p:cNvSpPr/>
          <p:nvPr/>
        </p:nvSpPr>
        <p:spPr>
          <a:xfrm>
            <a:off x="0" y="836742"/>
            <a:ext cx="9144000" cy="602125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1" name="Group 70"/>
          <p:cNvGrpSpPr/>
          <p:nvPr/>
        </p:nvGrpSpPr>
        <p:grpSpPr>
          <a:xfrm>
            <a:off x="31171" y="4991923"/>
            <a:ext cx="4953002" cy="1875060"/>
            <a:chOff x="1" y="4991923"/>
            <a:chExt cx="5029200" cy="1875060"/>
          </a:xfrm>
        </p:grpSpPr>
        <p:grpSp>
          <p:nvGrpSpPr>
            <p:cNvPr id="67" name="Group 66"/>
            <p:cNvGrpSpPr/>
            <p:nvPr/>
          </p:nvGrpSpPr>
          <p:grpSpPr>
            <a:xfrm>
              <a:off x="457217" y="5029200"/>
              <a:ext cx="4177200" cy="1485583"/>
              <a:chOff x="386874" y="5168030"/>
              <a:chExt cx="4689659" cy="1667835"/>
            </a:xfrm>
          </p:grpSpPr>
          <p:sp>
            <p:nvSpPr>
              <p:cNvPr id="537" name="TextBox 536"/>
              <p:cNvSpPr txBox="1"/>
              <p:nvPr/>
            </p:nvSpPr>
            <p:spPr>
              <a:xfrm>
                <a:off x="386874" y="5168030"/>
                <a:ext cx="4689659" cy="4491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 smtClean="0">
                    <a:solidFill>
                      <a:srgbClr val="C0504D">
                        <a:lumMod val="50000"/>
                      </a:srgbClr>
                    </a:solidFill>
                    <a:latin typeface="Gill Sans Light"/>
                    <a:cs typeface="Gill Sans Light"/>
                  </a:rPr>
                  <a:t>Sparse Convex Optimization</a:t>
                </a:r>
              </a:p>
            </p:txBody>
          </p:sp>
          <p:grpSp>
            <p:nvGrpSpPr>
              <p:cNvPr id="66" name="Group 65"/>
              <p:cNvGrpSpPr/>
              <p:nvPr/>
            </p:nvGrpSpPr>
            <p:grpSpPr>
              <a:xfrm>
                <a:off x="448465" y="5452387"/>
                <a:ext cx="4536806" cy="1383478"/>
                <a:chOff x="448465" y="5452387"/>
                <a:chExt cx="4536806" cy="1383478"/>
              </a:xfrm>
            </p:grpSpPr>
            <p:pic>
              <p:nvPicPr>
                <p:cNvPr id="29" name="Picture 28"/>
                <p:cNvPicPr>
                  <a:picLocks noChangeAspect="1"/>
                </p:cNvPicPr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074491" y="5606830"/>
                  <a:ext cx="1284840" cy="1074593"/>
                </a:xfrm>
                <a:prstGeom prst="rect">
                  <a:avLst/>
                </a:prstGeom>
              </p:spPr>
            </p:pic>
            <p:grpSp>
              <p:nvGrpSpPr>
                <p:cNvPr id="65" name="Group 64"/>
                <p:cNvGrpSpPr/>
                <p:nvPr/>
              </p:nvGrpSpPr>
              <p:grpSpPr>
                <a:xfrm>
                  <a:off x="448465" y="5505538"/>
                  <a:ext cx="1473888" cy="1277177"/>
                  <a:chOff x="448465" y="5414251"/>
                  <a:chExt cx="1473888" cy="1277177"/>
                </a:xfrm>
              </p:grpSpPr>
              <p:pic>
                <p:nvPicPr>
                  <p:cNvPr id="30" name="Picture 29"/>
                  <p:cNvPicPr>
                    <a:picLocks noChangeAspect="1"/>
                  </p:cNvPicPr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448465" y="5718662"/>
                    <a:ext cx="1473888" cy="972766"/>
                  </a:xfrm>
                  <a:prstGeom prst="rect">
                    <a:avLst/>
                  </a:prstGeom>
                </p:spPr>
              </p:pic>
              <p:sp>
                <p:nvSpPr>
                  <p:cNvPr id="539" name="TextBox 538"/>
                  <p:cNvSpPr txBox="1"/>
                  <p:nvPr/>
                </p:nvSpPr>
                <p:spPr>
                  <a:xfrm>
                    <a:off x="548055" y="5414251"/>
                    <a:ext cx="1274708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en-US"/>
                    </a:defPPr>
                    <a:lvl1pPr algn="ctr">
                      <a:defRPr sz="1400" b="1">
                        <a:solidFill>
                          <a:schemeClr val="accent4"/>
                        </a:solidFill>
                        <a:latin typeface="Gill Sans Light"/>
                        <a:cs typeface="Gill Sans Light"/>
                      </a:defRPr>
                    </a:lvl1pPr>
                  </a:lstStyle>
                  <a:p>
                    <a:r>
                      <a:rPr lang="en-US" dirty="0" smtClean="0"/>
                      <a:t>Regression</a:t>
                    </a:r>
                    <a:endParaRPr lang="en-US" dirty="0"/>
                  </a:p>
                </p:txBody>
              </p:sp>
            </p:grpSp>
            <p:grpSp>
              <p:nvGrpSpPr>
                <p:cNvPr id="64" name="Group 63"/>
                <p:cNvGrpSpPr/>
                <p:nvPr/>
              </p:nvGrpSpPr>
              <p:grpSpPr>
                <a:xfrm>
                  <a:off x="3511469" y="5452387"/>
                  <a:ext cx="1473802" cy="1383478"/>
                  <a:chOff x="3511469" y="5446254"/>
                  <a:chExt cx="1473802" cy="1383478"/>
                </a:xfrm>
              </p:grpSpPr>
              <p:pic>
                <p:nvPicPr>
                  <p:cNvPr id="31" name="Picture 30"/>
                  <p:cNvPicPr>
                    <a:picLocks noChangeAspect="1"/>
                  </p:cNvPicPr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3511469" y="5718662"/>
                    <a:ext cx="1473802" cy="1111070"/>
                  </a:xfrm>
                  <a:prstGeom prst="rect">
                    <a:avLst/>
                  </a:prstGeom>
                </p:spPr>
              </p:pic>
              <p:sp>
                <p:nvSpPr>
                  <p:cNvPr id="540" name="TextBox 539"/>
                  <p:cNvSpPr txBox="1"/>
                  <p:nvPr/>
                </p:nvSpPr>
                <p:spPr>
                  <a:xfrm>
                    <a:off x="3611016" y="5446254"/>
                    <a:ext cx="1274708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en-US"/>
                    </a:defPPr>
                    <a:lvl1pPr algn="ctr">
                      <a:defRPr sz="1400" b="1">
                        <a:solidFill>
                          <a:schemeClr val="accent4"/>
                        </a:solidFill>
                        <a:latin typeface="Gill Sans Light"/>
                        <a:cs typeface="Gill Sans Light"/>
                      </a:defRPr>
                    </a:lvl1pPr>
                  </a:lstStyle>
                  <a:p>
                    <a:r>
                      <a:rPr lang="en-US" dirty="0" smtClean="0"/>
                      <a:t>Classification</a:t>
                    </a:r>
                    <a:endParaRPr lang="en-US" dirty="0"/>
                  </a:p>
                </p:txBody>
              </p:sp>
            </p:grpSp>
          </p:grpSp>
        </p:grpSp>
        <p:sp>
          <p:nvSpPr>
            <p:cNvPr id="541" name="Rounded Rectangle 540"/>
            <p:cNvSpPr/>
            <p:nvPr/>
          </p:nvSpPr>
          <p:spPr>
            <a:xfrm>
              <a:off x="1" y="4991923"/>
              <a:ext cx="5029200" cy="1875060"/>
            </a:xfrm>
            <a:prstGeom prst="roundRect">
              <a:avLst>
                <a:gd name="adj" fmla="val 6124"/>
              </a:avLst>
            </a:prstGeom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b" anchorCtr="0"/>
            <a:lstStyle/>
            <a:p>
              <a:r>
                <a:rPr lang="en-US" dirty="0" smtClean="0"/>
                <a:t>NIPS 2016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57787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187540"/>
            <a:ext cx="9144000" cy="2451882"/>
          </a:xfrm>
          <a:prstGeom prst="rect">
            <a:avLst/>
          </a:prstGeom>
          <a:solidFill>
            <a:schemeClr val="accent5">
              <a:lumMod val="75000"/>
              <a:alpha val="75000"/>
            </a:schemeClr>
          </a:solidFill>
          <a:ln>
            <a:solidFill>
              <a:schemeClr val="accent1">
                <a:shade val="95000"/>
                <a:satMod val="105000"/>
                <a:alpha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bg1"/>
              </a:solidFill>
              <a:latin typeface="Gill Sans Light"/>
              <a:cs typeface="Gill Sans Ligh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16386" y="0"/>
            <a:ext cx="5227613" cy="6858000"/>
          </a:xfrm>
          <a:prstGeom prst="rect">
            <a:avLst/>
          </a:prstGeom>
          <a:solidFill>
            <a:schemeClr val="accent5">
              <a:lumMod val="75000"/>
              <a:alpha val="75000"/>
            </a:schemeClr>
          </a:solidFill>
          <a:ln>
            <a:solidFill>
              <a:schemeClr val="accent1">
                <a:shade val="95000"/>
                <a:satMod val="105000"/>
                <a:alpha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16385" y="1187540"/>
            <a:ext cx="5227613" cy="2451881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Gill Sans Light"/>
                <a:cs typeface="Gill Sans Light"/>
              </a:rPr>
              <a:t>Cyclades:</a:t>
            </a:r>
            <a:br>
              <a:rPr lang="en-US" sz="3600" dirty="0" smtClean="0">
                <a:solidFill>
                  <a:schemeClr val="bg1"/>
                </a:solidFill>
                <a:latin typeface="Gill Sans Light"/>
                <a:cs typeface="Gill Sans Light"/>
              </a:rPr>
            </a:br>
            <a:r>
              <a:rPr lang="en-US" sz="3600" dirty="0" smtClean="0">
                <a:solidFill>
                  <a:schemeClr val="bg1"/>
                </a:solidFill>
                <a:latin typeface="Gill Sans Light"/>
                <a:cs typeface="Gill Sans Light"/>
              </a:rPr>
              <a:t>Conflict-free Asynchronous Machine Learning</a:t>
            </a:r>
            <a:endParaRPr lang="en-US" sz="3600" dirty="0">
              <a:solidFill>
                <a:schemeClr val="bg1"/>
              </a:solidFill>
              <a:latin typeface="Gill Sans Light"/>
              <a:cs typeface="Gill Sans Ligh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60401"/>
            <a:ext cx="1548959" cy="495224"/>
          </a:xfrm>
          <a:prstGeom prst="rect">
            <a:avLst/>
          </a:prstGeom>
        </p:spPr>
      </p:pic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3916386" y="3886200"/>
            <a:ext cx="5227612" cy="584776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NIPS 2016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2018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29124</TotalTime>
  <Words>1426</Words>
  <Application>Microsoft Macintosh PowerPoint</Application>
  <PresentationFormat>On-screen Show (4:3)</PresentationFormat>
  <Paragraphs>488</Paragraphs>
  <Slides>28</Slides>
  <Notes>11</Notes>
  <HiddenSlides>4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Common Machine Learning Pattern</vt:lpstr>
      <vt:lpstr>Parallel Inference</vt:lpstr>
      <vt:lpstr>Parallel Inference</vt:lpstr>
      <vt:lpstr>Coordination Free Parallel Inference</vt:lpstr>
      <vt:lpstr>PowerPoint Presentation</vt:lpstr>
      <vt:lpstr>Machine Learning + Concurrency Control</vt:lpstr>
      <vt:lpstr>Machine Learning + Concurrency Control</vt:lpstr>
      <vt:lpstr>Machine Learning + Concurrency Control</vt:lpstr>
      <vt:lpstr>Cyclades: Conflict-free Asynchronous Machine Learning</vt:lpstr>
      <vt:lpstr>Convex Optimization</vt:lpstr>
      <vt:lpstr>Stochastic Updates (Meta-)Algorithm</vt:lpstr>
      <vt:lpstr>Stochastic Updates (Meta-)Algorithm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Theorems</vt:lpstr>
      <vt:lpstr>Experiments</vt:lpstr>
      <vt:lpstr>PowerPoint Presentation</vt:lpstr>
      <vt:lpstr>PowerPoint Presentation</vt:lpstr>
      <vt:lpstr>Matrix Completion, L2-SGD</vt:lpstr>
      <vt:lpstr>Graph Eigenvector, SVRG</vt:lpstr>
      <vt:lpstr>Least Squares, SAGA</vt:lpstr>
      <vt:lpstr>Least Squares, SAGA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Xinghao Pan</dc:creator>
  <cp:lastModifiedBy>Xinghao Pan</cp:lastModifiedBy>
  <cp:revision>316</cp:revision>
  <dcterms:created xsi:type="dcterms:W3CDTF">2014-09-16T19:42:29Z</dcterms:created>
  <dcterms:modified xsi:type="dcterms:W3CDTF">2016-11-03T07:14:24Z</dcterms:modified>
</cp:coreProperties>
</file>