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99" r:id="rId3"/>
    <p:sldId id="346" r:id="rId4"/>
    <p:sldId id="303" r:id="rId5"/>
    <p:sldId id="258" r:id="rId6"/>
    <p:sldId id="298" r:id="rId7"/>
    <p:sldId id="300" r:id="rId8"/>
    <p:sldId id="259" r:id="rId9"/>
    <p:sldId id="260" r:id="rId10"/>
    <p:sldId id="301" r:id="rId11"/>
    <p:sldId id="302" r:id="rId12"/>
    <p:sldId id="306" r:id="rId13"/>
    <p:sldId id="262" r:id="rId14"/>
    <p:sldId id="304" r:id="rId15"/>
    <p:sldId id="307" r:id="rId16"/>
    <p:sldId id="305" r:id="rId17"/>
    <p:sldId id="308" r:id="rId18"/>
    <p:sldId id="264" r:id="rId19"/>
    <p:sldId id="265" r:id="rId20"/>
    <p:sldId id="266" r:id="rId21"/>
    <p:sldId id="309" r:id="rId22"/>
    <p:sldId id="310" r:id="rId23"/>
    <p:sldId id="267" r:id="rId24"/>
    <p:sldId id="311" r:id="rId25"/>
    <p:sldId id="268" r:id="rId26"/>
    <p:sldId id="269" r:id="rId27"/>
    <p:sldId id="312" r:id="rId28"/>
    <p:sldId id="313" r:id="rId29"/>
    <p:sldId id="276" r:id="rId30"/>
    <p:sldId id="277" r:id="rId31"/>
    <p:sldId id="326" r:id="rId32"/>
    <p:sldId id="327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9" r:id="rId41"/>
    <p:sldId id="330" r:id="rId42"/>
    <p:sldId id="331" r:id="rId43"/>
    <p:sldId id="332" r:id="rId44"/>
    <p:sldId id="333" r:id="rId45"/>
    <p:sldId id="325" r:id="rId46"/>
    <p:sldId id="335" r:id="rId47"/>
    <p:sldId id="337" r:id="rId48"/>
    <p:sldId id="336" r:id="rId49"/>
    <p:sldId id="338" r:id="rId50"/>
    <p:sldId id="339" r:id="rId51"/>
    <p:sldId id="340" r:id="rId52"/>
    <p:sldId id="342" r:id="rId53"/>
    <p:sldId id="334" r:id="rId54"/>
    <p:sldId id="272" r:id="rId55"/>
    <p:sldId id="343" r:id="rId56"/>
    <p:sldId id="345" r:id="rId57"/>
    <p:sldId id="344" r:id="rId58"/>
    <p:sldId id="274" r:id="rId59"/>
    <p:sldId id="34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7140A-8F62-4F17-BE05-F32E3A18EB88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45A47-E12B-4378-850B-C8D0A43C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94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5BF8-25FD-433C-B671-01541186FB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470-C10E-414C-905E-BBE6EFAB88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470-C10E-414C-905E-BBE6EFAB880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470-C10E-414C-905E-BBE6EFAB880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45A47-E12B-4378-850B-C8D0A43CA5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36909" name="Picture 45" descr="select-lab-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324600"/>
            <a:ext cx="2209800" cy="379413"/>
          </a:xfrm>
          <a:prstGeom prst="rect">
            <a:avLst/>
          </a:prstGeom>
          <a:noFill/>
        </p:spPr>
      </p:pic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6345238" y="6262688"/>
            <a:ext cx="272256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630000"/>
                </a:solidFill>
                <a:latin typeface="Times" pitchFamily="-64" charset="0"/>
              </a:rPr>
              <a:t>Carnegie Mellon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095500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134100" cy="6056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3025" y="76200"/>
            <a:ext cx="7496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E6484C95-B149-4A95-8038-E45F8BE49A44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B0B107-D3C9-4ED3-ADE1-E5BC2FA748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5895" name="Picture 55" descr="logo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187325"/>
            <a:ext cx="1066800" cy="592138"/>
          </a:xfrm>
          <a:prstGeom prst="rect">
            <a:avLst/>
          </a:prstGeom>
          <a:noFill/>
        </p:spPr>
      </p:pic>
      <p:pic>
        <p:nvPicPr>
          <p:cNvPr id="35897" name="Picture 57"/>
          <p:cNvPicPr>
            <a:picLocks noChangeAspect="1" noChangeArrowheads="1"/>
          </p:cNvPicPr>
          <p:nvPr/>
        </p:nvPicPr>
        <p:blipFill>
          <a:blip r:embed="rId14" cstate="print">
            <a:lum bright="14000"/>
          </a:blip>
          <a:srcRect/>
          <a:stretch>
            <a:fillRect/>
          </a:stretch>
        </p:blipFill>
        <p:spPr bwMode="auto">
          <a:xfrm>
            <a:off x="76200" y="838200"/>
            <a:ext cx="8991600" cy="841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64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64" charset="2"/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64" charset="2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Blip>
          <a:blip r:embed="rId18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9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23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22.png"/><Relationship Id="rId2" Type="http://schemas.openxmlformats.org/officeDocument/2006/relationships/tags" Target="../tags/tag9.xml"/><Relationship Id="rId16" Type="http://schemas.openxmlformats.org/officeDocument/2006/relationships/image" Target="../media/image26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1.png"/><Relationship Id="rId5" Type="http://schemas.openxmlformats.org/officeDocument/2006/relationships/tags" Target="../tags/tag12.xml"/><Relationship Id="rId15" Type="http://schemas.openxmlformats.org/officeDocument/2006/relationships/image" Target="../media/image25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71600"/>
            <a:ext cx="6400800" cy="1676400"/>
          </a:xfrm>
        </p:spPr>
        <p:txBody>
          <a:bodyPr/>
          <a:lstStyle/>
          <a:p>
            <a:r>
              <a:rPr lang="en-US" sz="4800" dirty="0" smtClean="0"/>
              <a:t>Parallel Gibbs Sampling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800" dirty="0" smtClean="0"/>
              <a:t>From Colored Fields to Thin Junction Trees</a:t>
            </a:r>
            <a:endParaRPr lang="en-US" sz="4400" dirty="0"/>
          </a:p>
        </p:txBody>
      </p:sp>
      <p:pic>
        <p:nvPicPr>
          <p:cNvPr id="13316" name="Picture 4" descr="F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714" y="3581400"/>
            <a:ext cx="1449238" cy="1828800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858714" y="5334000"/>
            <a:ext cx="144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Yucheng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Low</a:t>
            </a:r>
          </a:p>
        </p:txBody>
      </p:sp>
      <p:pic>
        <p:nvPicPr>
          <p:cNvPr id="13314" name="Picture 2" descr="Arthur Gretton"/>
          <p:cNvPicPr>
            <a:picLocks noChangeAspect="1" noChangeArrowheads="1"/>
          </p:cNvPicPr>
          <p:nvPr/>
        </p:nvPicPr>
        <p:blipFill>
          <a:blip r:embed="rId3" cstate="print"/>
          <a:srcRect r="10400"/>
          <a:stretch>
            <a:fillRect/>
          </a:stretch>
        </p:blipFill>
        <p:spPr bwMode="auto">
          <a:xfrm>
            <a:off x="4804467" y="3581400"/>
            <a:ext cx="1632077" cy="1828800"/>
          </a:xfrm>
          <a:prstGeom prst="rect">
            <a:avLst/>
          </a:prstGeom>
          <a:noFill/>
        </p:spPr>
      </p:pic>
      <p:sp>
        <p:nvSpPr>
          <p:cNvPr id="9" name="Subtitle 2"/>
          <p:cNvSpPr txBox="1">
            <a:spLocks/>
          </p:cNvSpPr>
          <p:nvPr/>
        </p:nvSpPr>
        <p:spPr bwMode="auto">
          <a:xfrm>
            <a:off x="4804466" y="5334000"/>
            <a:ext cx="167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Arthur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Gretton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 descr="Z:\Documents\svn\select\www\people\images\guestr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381" y="3581400"/>
            <a:ext cx="1361016" cy="1828800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 bwMode="auto">
          <a:xfrm>
            <a:off x="7010400" y="533400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Carlos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Guestrin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joey_green_small-1.jpg"/>
          <p:cNvPicPr>
            <a:picLocks noChangeAspect="1"/>
          </p:cNvPicPr>
          <p:nvPr/>
        </p:nvPicPr>
        <p:blipFill>
          <a:blip r:embed="rId5" cstate="print"/>
          <a:srcRect l="32184" r="10394" b="-1725"/>
          <a:stretch>
            <a:fillRect/>
          </a:stretch>
        </p:blipFill>
        <p:spPr>
          <a:xfrm>
            <a:off x="820152" y="3581400"/>
            <a:ext cx="1542048" cy="182880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 bwMode="auto">
          <a:xfrm>
            <a:off x="762000" y="5334000"/>
            <a:ext cx="160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Joseph Gonzalez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315200" cy="2438400"/>
          </a:xfrm>
        </p:spPr>
        <p:txBody>
          <a:bodyPr/>
          <a:lstStyle/>
          <a:p>
            <a:r>
              <a:rPr lang="en-US" sz="4800" dirty="0" smtClean="0"/>
              <a:t>How has the machine learning community solved this problem?</a:t>
            </a:r>
            <a:endParaRPr lang="en-US" sz="4800" dirty="0"/>
          </a:p>
        </p:txBody>
      </p:sp>
      <p:pic>
        <p:nvPicPr>
          <p:cNvPr id="2050" name="Picture 2" descr="ostrich head in s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429000"/>
            <a:ext cx="2019300" cy="2321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Decades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1"/>
            <a:ext cx="8229600" cy="2743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Same problem as the original </a:t>
            </a:r>
            <a:r>
              <a:rPr lang="en-US" sz="2400" dirty="0" err="1" smtClean="0"/>
              <a:t>Geman</a:t>
            </a:r>
            <a:r>
              <a:rPr lang="en-US" sz="2400" dirty="0" smtClean="0"/>
              <a:t> paper</a:t>
            </a:r>
          </a:p>
          <a:p>
            <a:pPr lvl="1"/>
            <a:r>
              <a:rPr lang="en-US" sz="2000" dirty="0" smtClean="0"/>
              <a:t>Parallel version of the sampler is </a:t>
            </a:r>
            <a:r>
              <a:rPr lang="en-US" sz="2000" b="1" dirty="0" smtClean="0"/>
              <a:t>not </a:t>
            </a:r>
            <a:r>
              <a:rPr lang="en-US" sz="2000" i="1" dirty="0" err="1" smtClean="0"/>
              <a:t>ergodic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Unlike </a:t>
            </a:r>
            <a:r>
              <a:rPr lang="en-US" sz="2400" dirty="0" err="1" smtClean="0"/>
              <a:t>Geman</a:t>
            </a:r>
            <a:r>
              <a:rPr lang="en-US" sz="2400" dirty="0" smtClean="0"/>
              <a:t>, the recent work:</a:t>
            </a:r>
          </a:p>
          <a:p>
            <a:pPr lvl="1"/>
            <a:r>
              <a:rPr lang="en-US" sz="2000" dirty="0" smtClean="0"/>
              <a:t>Recognizes the issue</a:t>
            </a:r>
          </a:p>
          <a:p>
            <a:pPr lvl="1"/>
            <a:r>
              <a:rPr lang="en-US" sz="2000" dirty="0" smtClean="0"/>
              <a:t>Ignores the issue </a:t>
            </a:r>
          </a:p>
          <a:p>
            <a:pPr lvl="1"/>
            <a:r>
              <a:rPr lang="en-US" sz="2000" dirty="0" smtClean="0"/>
              <a:t>Propose an “approximate”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305800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/>
              <a:t>Newman et al., </a:t>
            </a:r>
            <a:r>
              <a:rPr lang="en-US" i="1" dirty="0" smtClean="0"/>
              <a:t>Scalable Parallel Topic Models.</a:t>
            </a:r>
            <a:r>
              <a:rPr lang="en-US" dirty="0" smtClean="0"/>
              <a:t> </a:t>
            </a:r>
            <a:r>
              <a:rPr lang="en-US" dirty="0" err="1" smtClean="0"/>
              <a:t>Jnl</a:t>
            </a:r>
            <a:r>
              <a:rPr lang="en-US" dirty="0" smtClean="0"/>
              <a:t>. </a:t>
            </a:r>
            <a:r>
              <a:rPr lang="en-US" dirty="0" err="1" smtClean="0"/>
              <a:t>Intelligen</a:t>
            </a:r>
            <a:r>
              <a:rPr lang="en-US" dirty="0" smtClean="0"/>
              <a:t>. Comm. R&amp;D, 2006.</a:t>
            </a:r>
          </a:p>
          <a:p>
            <a:pPr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/>
              <a:t>Newman et al</a:t>
            </a:r>
            <a:r>
              <a:rPr lang="en-US" i="1" dirty="0" smtClean="0"/>
              <a:t>.,  Distributed Inference for Latent </a:t>
            </a:r>
            <a:r>
              <a:rPr lang="en-US" i="1" dirty="0" err="1" smtClean="0"/>
              <a:t>Dirichlet</a:t>
            </a:r>
            <a:r>
              <a:rPr lang="en-US" i="1" dirty="0" smtClean="0"/>
              <a:t> Allocation. </a:t>
            </a:r>
            <a:r>
              <a:rPr lang="en-US" dirty="0" smtClean="0"/>
              <a:t>NIPS, 2007.</a:t>
            </a:r>
          </a:p>
          <a:p>
            <a:pPr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/>
              <a:t>Asuncion et al., </a:t>
            </a:r>
            <a:r>
              <a:rPr lang="en-US" i="1" dirty="0" smtClean="0"/>
              <a:t>Asynchronous Distributed Learning of Topic Models. </a:t>
            </a:r>
            <a:r>
              <a:rPr lang="en-US" dirty="0" smtClean="0"/>
              <a:t>NIPS, 2008.</a:t>
            </a:r>
          </a:p>
          <a:p>
            <a:pPr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err="1" smtClean="0"/>
              <a:t>Doshi</a:t>
            </a:r>
            <a:r>
              <a:rPr lang="en-US" dirty="0" smtClean="0"/>
              <a:t>-Velez et al., </a:t>
            </a:r>
            <a:r>
              <a:rPr lang="en-US" i="1" dirty="0" smtClean="0"/>
              <a:t>Large Scale Nonparametric Bayesian Inference: Data Parallelization in the Indian Buffet Process. </a:t>
            </a:r>
            <a:r>
              <a:rPr lang="en-US" dirty="0" smtClean="0"/>
              <a:t>NIPS 2009</a:t>
            </a:r>
          </a:p>
          <a:p>
            <a:pPr lvl="1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/>
              <a:t>Yan et al., </a:t>
            </a:r>
            <a:r>
              <a:rPr lang="en-US" i="1" dirty="0" smtClean="0"/>
              <a:t>Parallel Inference for Latent </a:t>
            </a:r>
            <a:r>
              <a:rPr lang="en-US" i="1" dirty="0" err="1" smtClean="0"/>
              <a:t>Dirichlet</a:t>
            </a:r>
            <a:r>
              <a:rPr lang="en-US" i="1" dirty="0" smtClean="0"/>
              <a:t> Allocation on GPUs. </a:t>
            </a:r>
            <a:r>
              <a:rPr lang="en-US" dirty="0" smtClean="0"/>
              <a:t>NIPS, 2009.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Decades 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609600"/>
          </a:xfrm>
        </p:spPr>
        <p:txBody>
          <a:bodyPr/>
          <a:lstStyle/>
          <a:p>
            <a:r>
              <a:rPr lang="en-US" dirty="0" smtClean="0"/>
              <a:t>Parallel computing community studied: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80152" y="4191000"/>
            <a:ext cx="544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an </a:t>
            </a:r>
            <a:r>
              <a:rPr lang="en-US" sz="2400" b="1" dirty="0" smtClean="0"/>
              <a:t>Equivalent</a:t>
            </a:r>
            <a:r>
              <a:rPr lang="en-US" sz="2400" dirty="0" smtClean="0"/>
              <a:t> Parallel Algorithm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81000" y="1671935"/>
            <a:ext cx="4308892" cy="2061865"/>
            <a:chOff x="381000" y="1671935"/>
            <a:chExt cx="4308892" cy="2061865"/>
          </a:xfrm>
        </p:grpSpPr>
        <p:pic>
          <p:nvPicPr>
            <p:cNvPr id="111" name="Picture 110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838200" y="2266489"/>
              <a:ext cx="3851692" cy="146731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15" name="Down Arrow 114"/>
            <p:cNvSpPr/>
            <p:nvPr/>
          </p:nvSpPr>
          <p:spPr bwMode="auto">
            <a:xfrm>
              <a:off x="381000" y="2266489"/>
              <a:ext cx="381000" cy="1447800"/>
            </a:xfrm>
            <a:prstGeom prst="downArrow">
              <a:avLst>
                <a:gd name="adj1" fmla="val 59524"/>
                <a:gd name="adj2" fmla="val 5714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Time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7200" y="1671935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Sequential Algorithm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95800" y="1600200"/>
            <a:ext cx="4419600" cy="2514600"/>
            <a:chOff x="4495800" y="1600200"/>
            <a:chExt cx="4419600" cy="25146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5410200" y="1600200"/>
              <a:ext cx="3505200" cy="2514600"/>
              <a:chOff x="5410200" y="1600200"/>
              <a:chExt cx="3505200" cy="25146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410200" y="1600200"/>
                <a:ext cx="3505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Directed Acyclic Dependency Graph</a:t>
                </a:r>
                <a:endParaRPr lang="en-US" sz="2400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5943600" y="2514600"/>
                <a:ext cx="762000" cy="762000"/>
                <a:chOff x="4953000" y="1905000"/>
                <a:chExt cx="762000" cy="762000"/>
              </a:xfrm>
            </p:grpSpPr>
            <p:pic>
              <p:nvPicPr>
                <p:cNvPr id="78" name="Picture 77" descr="TP_tmp.png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5029200" y="2072733"/>
                  <a:ext cx="607599" cy="425684"/>
                </a:xfrm>
                <a:prstGeom prst="rect">
                  <a:avLst/>
                </a:prstGeom>
                <a:noFill/>
                <a:ln/>
                <a:effectLst/>
              </p:spPr>
            </p:pic>
            <p:sp>
              <p:nvSpPr>
                <p:cNvPr id="83" name="Oval 82"/>
                <p:cNvSpPr/>
                <p:nvPr/>
              </p:nvSpPr>
              <p:spPr bwMode="auto">
                <a:xfrm>
                  <a:off x="4953000" y="1905000"/>
                  <a:ext cx="762000" cy="762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-6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705600" y="3352800"/>
                <a:ext cx="762000" cy="762000"/>
                <a:chOff x="6096000" y="1905000"/>
                <a:chExt cx="762000" cy="762000"/>
              </a:xfrm>
            </p:grpSpPr>
            <p:pic>
              <p:nvPicPr>
                <p:cNvPr id="81" name="Picture 80" descr="TP_tmp.png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6172200" y="2072733"/>
                  <a:ext cx="608814" cy="426534"/>
                </a:xfrm>
                <a:prstGeom prst="rect">
                  <a:avLst/>
                </a:prstGeom>
                <a:noFill/>
                <a:ln/>
                <a:effectLst/>
              </p:spPr>
            </p:pic>
            <p:sp>
              <p:nvSpPr>
                <p:cNvPr id="84" name="Oval 83"/>
                <p:cNvSpPr/>
                <p:nvPr/>
              </p:nvSpPr>
              <p:spPr bwMode="auto">
                <a:xfrm>
                  <a:off x="6096000" y="1905000"/>
                  <a:ext cx="762000" cy="762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-64" charset="0"/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7696200" y="2514600"/>
                <a:ext cx="762000" cy="762000"/>
                <a:chOff x="7239000" y="1905000"/>
                <a:chExt cx="762000" cy="762000"/>
              </a:xfrm>
            </p:grpSpPr>
            <p:pic>
              <p:nvPicPr>
                <p:cNvPr id="82" name="Picture 81" descr="TP_tmp.png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 bwMode="auto">
                <a:xfrm>
                  <a:off x="7315200" y="2072733"/>
                  <a:ext cx="608814" cy="426534"/>
                </a:xfrm>
                <a:prstGeom prst="rect">
                  <a:avLst/>
                </a:prstGeom>
                <a:noFill/>
                <a:ln/>
                <a:effectLst/>
              </p:spPr>
            </p:pic>
            <p:sp>
              <p:nvSpPr>
                <p:cNvPr id="85" name="Oval 84"/>
                <p:cNvSpPr/>
                <p:nvPr/>
              </p:nvSpPr>
              <p:spPr bwMode="auto">
                <a:xfrm>
                  <a:off x="7239000" y="1905000"/>
                  <a:ext cx="762000" cy="762000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-64" charset="0"/>
                  </a:endParaRPr>
                </a:p>
              </p:txBody>
            </p:sp>
          </p:grpSp>
          <p:cxnSp>
            <p:nvCxnSpPr>
              <p:cNvPr id="92" name="Straight Arrow Connector 91"/>
              <p:cNvCxnSpPr/>
              <p:nvPr/>
            </p:nvCxnSpPr>
            <p:spPr bwMode="auto">
              <a:xfrm>
                <a:off x="6705600" y="2895600"/>
                <a:ext cx="990600" cy="1588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94" name="Straight Arrow Connector 93"/>
              <p:cNvCxnSpPr/>
              <p:nvPr/>
            </p:nvCxnSpPr>
            <p:spPr bwMode="auto">
              <a:xfrm rot="5400000" flipH="1" flipV="1">
                <a:off x="7432208" y="3088808"/>
                <a:ext cx="299384" cy="45178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23" name="Right Arrow 122"/>
            <p:cNvSpPr/>
            <p:nvPr/>
          </p:nvSpPr>
          <p:spPr bwMode="auto">
            <a:xfrm>
              <a:off x="4495800" y="2438400"/>
              <a:ext cx="838200" cy="381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" y="4800600"/>
            <a:ext cx="4432409" cy="1600200"/>
            <a:chOff x="304800" y="4800600"/>
            <a:chExt cx="4432409" cy="1600200"/>
          </a:xfrm>
        </p:grpSpPr>
        <p:sp>
          <p:nvSpPr>
            <p:cNvPr id="126" name="Oval 125"/>
            <p:cNvSpPr/>
            <p:nvPr/>
          </p:nvSpPr>
          <p:spPr bwMode="auto">
            <a:xfrm>
              <a:off x="304800" y="48006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1066800" y="56388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2057400" y="48006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pic>
          <p:nvPicPr>
            <p:cNvPr id="125" name="Picture 124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1000" y="4968333"/>
              <a:ext cx="607599" cy="42568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28" name="Picture 127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43000" y="5806533"/>
              <a:ext cx="608814" cy="42653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31" name="Picture 130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33600" y="4968333"/>
              <a:ext cx="608814" cy="426534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33" name="Straight Arrow Connector 132"/>
            <p:cNvCxnSpPr/>
            <p:nvPr/>
          </p:nvCxnSpPr>
          <p:spPr bwMode="auto">
            <a:xfrm>
              <a:off x="1066800" y="5181600"/>
              <a:ext cx="990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 rot="5400000" flipH="1" flipV="1">
              <a:off x="1793408" y="5374808"/>
              <a:ext cx="299384" cy="451784"/>
            </a:xfrm>
            <a:prstGeom prst="straightConnector1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2362200" y="5446693"/>
              <a:ext cx="23750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Using</a:t>
              </a:r>
            </a:p>
            <a:p>
              <a:pPr algn="ctr"/>
              <a:r>
                <a:rPr lang="en-US" sz="2800" dirty="0" smtClean="0"/>
                <a:t>Graph Coloring</a:t>
              </a:r>
              <a:endParaRPr lang="en-US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76800" y="5181600"/>
            <a:ext cx="4209574" cy="914377"/>
            <a:chOff x="4876800" y="5181600"/>
            <a:chExt cx="4209574" cy="914377"/>
          </a:xfrm>
        </p:grpSpPr>
        <p:pic>
          <p:nvPicPr>
            <p:cNvPr id="142" name="Picture 141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4876800" y="5181600"/>
              <a:ext cx="4209574" cy="34211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41" name="Picture 140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903672" y="5753867"/>
              <a:ext cx="2716328" cy="34211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8"/>
          <p:cNvGrpSpPr/>
          <p:nvPr/>
        </p:nvGrpSpPr>
        <p:grpSpPr>
          <a:xfrm>
            <a:off x="228600" y="5105400"/>
            <a:ext cx="8153400" cy="685800"/>
            <a:chOff x="228600" y="5181600"/>
            <a:chExt cx="8153400" cy="6858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990600" y="5561012"/>
              <a:ext cx="7391400" cy="158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732463" y="5257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grpSp>
          <p:nvGrpSpPr>
            <p:cNvPr id="5" name="Group 115"/>
            <p:cNvGrpSpPr/>
            <p:nvPr/>
          </p:nvGrpSpPr>
          <p:grpSpPr>
            <a:xfrm>
              <a:off x="228600" y="5181600"/>
              <a:ext cx="757790" cy="685800"/>
              <a:chOff x="838200" y="718566"/>
              <a:chExt cx="3352800" cy="3034285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066800" y="838200"/>
                <a:ext cx="2816087" cy="2517913"/>
              </a:xfrm>
              <a:custGeom>
                <a:avLst/>
                <a:gdLst>
                  <a:gd name="connsiteX0" fmla="*/ 0 w 3048000"/>
                  <a:gd name="connsiteY0" fmla="*/ 2133600 h 2517913"/>
                  <a:gd name="connsiteX1" fmla="*/ 954156 w 3048000"/>
                  <a:gd name="connsiteY1" fmla="*/ 0 h 2517913"/>
                  <a:gd name="connsiteX2" fmla="*/ 3048000 w 3048000"/>
                  <a:gd name="connsiteY2" fmla="*/ 477078 h 2517913"/>
                  <a:gd name="connsiteX3" fmla="*/ 2372139 w 3048000"/>
                  <a:gd name="connsiteY3" fmla="*/ 2517913 h 2517913"/>
                  <a:gd name="connsiteX4" fmla="*/ 0 w 3048000"/>
                  <a:gd name="connsiteY4" fmla="*/ 2133600 h 2517913"/>
                  <a:gd name="connsiteX0" fmla="*/ 0 w 2816087"/>
                  <a:gd name="connsiteY0" fmla="*/ 2087217 h 2517913"/>
                  <a:gd name="connsiteX1" fmla="*/ 722243 w 2816087"/>
                  <a:gd name="connsiteY1" fmla="*/ 0 h 2517913"/>
                  <a:gd name="connsiteX2" fmla="*/ 2816087 w 2816087"/>
                  <a:gd name="connsiteY2" fmla="*/ 477078 h 2517913"/>
                  <a:gd name="connsiteX3" fmla="*/ 2140226 w 2816087"/>
                  <a:gd name="connsiteY3" fmla="*/ 2517913 h 2517913"/>
                  <a:gd name="connsiteX4" fmla="*/ 0 w 2816087"/>
                  <a:gd name="connsiteY4" fmla="*/ 2087217 h 2517913"/>
                  <a:gd name="connsiteX0" fmla="*/ 0 w 2816087"/>
                  <a:gd name="connsiteY0" fmla="*/ 2011017 h 2517913"/>
                  <a:gd name="connsiteX1" fmla="*/ 722243 w 2816087"/>
                  <a:gd name="connsiteY1" fmla="*/ 0 h 2517913"/>
                  <a:gd name="connsiteX2" fmla="*/ 2816087 w 2816087"/>
                  <a:gd name="connsiteY2" fmla="*/ 477078 h 2517913"/>
                  <a:gd name="connsiteX3" fmla="*/ 2140226 w 2816087"/>
                  <a:gd name="connsiteY3" fmla="*/ 2517913 h 2517913"/>
                  <a:gd name="connsiteX4" fmla="*/ 0 w 2816087"/>
                  <a:gd name="connsiteY4" fmla="*/ 2011017 h 251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087" h="2517913">
                    <a:moveTo>
                      <a:pt x="0" y="2011017"/>
                    </a:moveTo>
                    <a:lnTo>
                      <a:pt x="722243" y="0"/>
                    </a:lnTo>
                    <a:lnTo>
                      <a:pt x="2816087" y="477078"/>
                    </a:lnTo>
                    <a:lnTo>
                      <a:pt x="2140226" y="2517913"/>
                    </a:lnTo>
                    <a:lnTo>
                      <a:pt x="0" y="2011017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Picture 4" descr="http://media.obsessable.com/media/2008/12/22/processo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838200" y="718566"/>
                <a:ext cx="3352800" cy="303428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Compute a k-coloring of the graphical model</a:t>
            </a:r>
          </a:p>
          <a:p>
            <a:r>
              <a:rPr lang="en-US" dirty="0" smtClean="0"/>
              <a:t>Sample all variables with same color in parallel</a:t>
            </a:r>
          </a:p>
          <a:p>
            <a:endParaRPr lang="en-US" dirty="0" smtClean="0"/>
          </a:p>
          <a:p>
            <a:r>
              <a:rPr lang="en-US" dirty="0" smtClean="0"/>
              <a:t>Sequential Consistency:</a:t>
            </a:r>
            <a:endParaRPr lang="en-US" dirty="0"/>
          </a:p>
        </p:txBody>
      </p:sp>
      <p:grpSp>
        <p:nvGrpSpPr>
          <p:cNvPr id="6" name="Group 55"/>
          <p:cNvGrpSpPr/>
          <p:nvPr/>
        </p:nvGrpSpPr>
        <p:grpSpPr>
          <a:xfrm>
            <a:off x="5791200" y="1828800"/>
            <a:ext cx="2866876" cy="2726266"/>
            <a:chOff x="5456767" y="2878746"/>
            <a:chExt cx="3107266" cy="2954865"/>
          </a:xfrm>
        </p:grpSpPr>
        <p:cxnSp>
          <p:nvCxnSpPr>
            <p:cNvPr id="57" name="Straight Connector 56"/>
            <p:cNvCxnSpPr>
              <a:stCxn id="63" idx="6"/>
              <a:endCxn id="65" idx="2"/>
            </p:cNvCxnSpPr>
            <p:nvPr/>
          </p:nvCxnSpPr>
          <p:spPr>
            <a:xfrm>
              <a:off x="5943600" y="3122163"/>
              <a:ext cx="21335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6" idx="6"/>
              <a:endCxn id="68" idx="2"/>
            </p:cNvCxnSpPr>
            <p:nvPr/>
          </p:nvCxnSpPr>
          <p:spPr>
            <a:xfrm>
              <a:off x="5943600" y="4356179"/>
              <a:ext cx="21335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9" idx="6"/>
              <a:endCxn id="71" idx="2"/>
            </p:cNvCxnSpPr>
            <p:nvPr/>
          </p:nvCxnSpPr>
          <p:spPr>
            <a:xfrm>
              <a:off x="5943600" y="5590194"/>
              <a:ext cx="21335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5" idx="4"/>
              <a:endCxn id="71" idx="0"/>
            </p:cNvCxnSpPr>
            <p:nvPr/>
          </p:nvCxnSpPr>
          <p:spPr>
            <a:xfrm rot="5400000">
              <a:off x="7330017" y="4356179"/>
              <a:ext cx="19811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4" idx="4"/>
              <a:endCxn id="70" idx="0"/>
            </p:cNvCxnSpPr>
            <p:nvPr/>
          </p:nvCxnSpPr>
          <p:spPr>
            <a:xfrm rot="5400000">
              <a:off x="5998634" y="4356179"/>
              <a:ext cx="19811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3" idx="4"/>
              <a:endCxn id="69" idx="0"/>
            </p:cNvCxnSpPr>
            <p:nvPr/>
          </p:nvCxnSpPr>
          <p:spPr>
            <a:xfrm rot="5400000">
              <a:off x="4709584" y="4356179"/>
              <a:ext cx="19811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 bwMode="auto">
            <a:xfrm>
              <a:off x="5456767" y="2878746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745817" y="2878746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8077200" y="2878746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5456767" y="4112762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745817" y="4112762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8077200" y="4112762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456767" y="5346778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745817" y="5346778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077200" y="5346778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sp>
        <p:nvSpPr>
          <p:cNvPr id="79" name="Oval 78"/>
          <p:cNvSpPr/>
          <p:nvPr/>
        </p:nvSpPr>
        <p:spPr bwMode="auto">
          <a:xfrm>
            <a:off x="5791200" y="1828800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980524" y="1828800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8208906" y="1828800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5791200" y="2967348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6980524" y="2967348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8208906" y="2967348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5791200" y="4105896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6980524" y="4105896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8208906" y="4105896"/>
            <a:ext cx="449170" cy="449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867400" y="1872233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294013" y="1905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010400" y="3048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855613" y="4191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294013" y="4191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086600" y="4191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305800" y="3048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67400" y="3048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086600" y="1905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4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5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9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0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0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50834 0.50949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25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1667 0.5046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25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00718 L -0.68733 0.50787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" y="25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00834 0.33796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1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46667 0.3379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69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20833 0.3379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24878 0.1713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8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713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43212 0.1713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49" grpId="0" animBg="1"/>
      <p:bldP spid="49" grpId="1" animBg="1"/>
      <p:bldP spid="49" grpId="2" animBg="1"/>
      <p:bldP spid="49" grpId="3" animBg="1"/>
      <p:bldP spid="92" grpId="0" animBg="1"/>
      <p:bldP spid="92" grpId="1" animBg="1"/>
      <p:bldP spid="92" grpId="2" animBg="1"/>
      <p:bldP spid="92" grpId="3" animBg="1"/>
      <p:bldP spid="96" grpId="0" animBg="1"/>
      <p:bldP spid="96" grpId="1" animBg="1"/>
      <p:bldP spid="96" grpId="2" animBg="1"/>
      <p:bldP spid="96" grpId="3" animBg="1"/>
      <p:bldP spid="100" grpId="0" animBg="1"/>
      <p:bldP spid="100" grpId="1" animBg="1"/>
      <p:bldP spid="100" grpId="2" animBg="1"/>
      <p:bldP spid="100" grpId="3" animBg="1"/>
      <p:bldP spid="104" grpId="0" animBg="1"/>
      <p:bldP spid="104" grpId="1" animBg="1"/>
      <p:bldP spid="104" grpId="2" animBg="1"/>
      <p:bldP spid="104" grpId="3" animBg="1"/>
      <p:bldP spid="108" grpId="0" animBg="1"/>
      <p:bldP spid="108" grpId="1" animBg="1"/>
      <p:bldP spid="108" grpId="2" animBg="1"/>
      <p:bldP spid="108" grpId="3" animBg="1"/>
      <p:bldP spid="109" grpId="0" animBg="1"/>
      <p:bldP spid="109" grpId="1" animBg="1"/>
      <p:bldP spid="109" grpId="2" animBg="1"/>
      <p:bldP spid="109" grpId="3" animBg="1"/>
      <p:bldP spid="110" grpId="0" animBg="1"/>
      <p:bldP spid="110" grpId="1" animBg="1"/>
      <p:bldP spid="110" grpId="2" animBg="1"/>
      <p:bldP spid="110" grpId="3" animBg="1"/>
      <p:bldP spid="111" grpId="0" animBg="1"/>
      <p:bldP spid="111" grpId="1" animBg="1"/>
      <p:bldP spid="111" grpId="2" animBg="1"/>
      <p:bldP spid="111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Sampler Algorithm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295400" y="4495800"/>
            <a:ext cx="5334000" cy="12954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26625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mib10" pitchFamily="34" charset="0"/>
                <a:cs typeface="Times New Roman" pitchFamily="18" charset="0"/>
              </a:rPr>
              <a:t>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from 1 to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do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3810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For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mib10" pitchFamily="34" charset="0"/>
                <a:cs typeface="Times New Roman" pitchFamily="18" charset="0"/>
              </a:rPr>
              <a:t>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from 1 to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mib10" pitchFamily="34" charset="0"/>
                <a:cs typeface="Times New Roman" pitchFamily="18" charset="0"/>
              </a:rPr>
              <a:t>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do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600" y="4495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Parfor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mib10" pitchFamily="34" charset="0"/>
                <a:cs typeface="Times New Roman" pitchFamily="18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in color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mib10" pitchFamily="34" charset="0"/>
                <a:cs typeface="Times New Roman" pitchFamily="18" charset="0"/>
              </a:rPr>
              <a:t>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:</a:t>
            </a:r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1637" y="3200400"/>
            <a:ext cx="2563345" cy="457200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02873" y="5029200"/>
            <a:ext cx="3015764" cy="548640"/>
          </a:xfrm>
          <a:prstGeom prst="rect">
            <a:avLst/>
          </a:prstGeom>
          <a:noFill/>
          <a:ln/>
          <a:effectLst/>
        </p:spPr>
      </p:pic>
      <p:grpSp>
        <p:nvGrpSpPr>
          <p:cNvPr id="42" name="Group 55"/>
          <p:cNvGrpSpPr/>
          <p:nvPr/>
        </p:nvGrpSpPr>
        <p:grpSpPr>
          <a:xfrm>
            <a:off x="5791200" y="1219200"/>
            <a:ext cx="2866876" cy="2726266"/>
            <a:chOff x="5456767" y="2878746"/>
            <a:chExt cx="3107266" cy="2954865"/>
          </a:xfrm>
        </p:grpSpPr>
        <p:cxnSp>
          <p:nvCxnSpPr>
            <p:cNvPr id="43" name="Straight Connector 42"/>
            <p:cNvCxnSpPr>
              <a:stCxn id="49" idx="6"/>
              <a:endCxn id="51" idx="2"/>
            </p:cNvCxnSpPr>
            <p:nvPr/>
          </p:nvCxnSpPr>
          <p:spPr>
            <a:xfrm>
              <a:off x="5943600" y="3122163"/>
              <a:ext cx="21335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2" idx="6"/>
              <a:endCxn id="54" idx="2"/>
            </p:cNvCxnSpPr>
            <p:nvPr/>
          </p:nvCxnSpPr>
          <p:spPr>
            <a:xfrm>
              <a:off x="5943600" y="4356179"/>
              <a:ext cx="21335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5" idx="6"/>
              <a:endCxn id="57" idx="2"/>
            </p:cNvCxnSpPr>
            <p:nvPr/>
          </p:nvCxnSpPr>
          <p:spPr>
            <a:xfrm>
              <a:off x="5943600" y="5590194"/>
              <a:ext cx="21335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4"/>
              <a:endCxn id="57" idx="0"/>
            </p:cNvCxnSpPr>
            <p:nvPr/>
          </p:nvCxnSpPr>
          <p:spPr>
            <a:xfrm rot="5400000">
              <a:off x="7330017" y="4356179"/>
              <a:ext cx="19811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0" idx="4"/>
              <a:endCxn id="56" idx="0"/>
            </p:cNvCxnSpPr>
            <p:nvPr/>
          </p:nvCxnSpPr>
          <p:spPr>
            <a:xfrm rot="5400000">
              <a:off x="5998634" y="4356179"/>
              <a:ext cx="19811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9" idx="4"/>
              <a:endCxn id="55" idx="0"/>
            </p:cNvCxnSpPr>
            <p:nvPr/>
          </p:nvCxnSpPr>
          <p:spPr>
            <a:xfrm rot="5400000">
              <a:off x="4709584" y="4356179"/>
              <a:ext cx="198119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 bwMode="auto">
            <a:xfrm>
              <a:off x="5456767" y="2878746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745817" y="2878746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8077200" y="2878746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456767" y="4112762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745817" y="4112762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077200" y="4112762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456767" y="5346778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6745817" y="5346778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8077200" y="5346778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Properties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12954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4"/>
              </a:buBlip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Quantifiable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acceleration in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mixing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4"/>
              </a:buBlip>
              <a:tabLst/>
              <a:defRPr/>
            </a:pPr>
            <a:endParaRPr lang="en-US" sz="2800" b="1" kern="0" dirty="0" smtClean="0"/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4"/>
              </a:buBlip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4"/>
              </a:buBlip>
              <a:tabLst/>
              <a:defRPr/>
            </a:pPr>
            <a:endParaRPr lang="en-US" sz="2800" b="1" kern="0" dirty="0" smtClean="0"/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4"/>
              </a:buBlip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-64" charset="2"/>
              <a:buBlip>
                <a:blip r:embed="rId4"/>
              </a:buBlip>
              <a:tabLst/>
              <a:defRPr/>
            </a:pPr>
            <a:r>
              <a:rPr lang="en-US" sz="2800" b="1" kern="0" dirty="0" smtClean="0"/>
              <a:t>Speedup: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990600" y="1905000"/>
            <a:ext cx="7239000" cy="1494231"/>
            <a:chOff x="443602" y="3006034"/>
            <a:chExt cx="7239000" cy="1494231"/>
          </a:xfrm>
        </p:grpSpPr>
        <p:pic>
          <p:nvPicPr>
            <p:cNvPr id="34" name="Picture 33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3352800" y="3276600"/>
              <a:ext cx="1917956" cy="97893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43602" y="3241358"/>
              <a:ext cx="268810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Time to update</a:t>
              </a:r>
              <a:br>
                <a:rPr lang="en-US" sz="2800" dirty="0" smtClean="0"/>
              </a:br>
              <a:r>
                <a:rPr lang="en-US" sz="2800" dirty="0" smtClean="0"/>
                <a:t>all variables once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43600" y="3124200"/>
              <a:ext cx="1544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# Variables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3581400"/>
              <a:ext cx="1187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# Colors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43600" y="4038600"/>
              <a:ext cx="1739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# Processors</a:t>
              </a:r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67200" y="3006034"/>
              <a:ext cx="1626704" cy="360018"/>
            </a:xfrm>
            <a:custGeom>
              <a:avLst/>
              <a:gdLst>
                <a:gd name="connsiteX0" fmla="*/ 1736034 w 1736034"/>
                <a:gd name="connsiteY0" fmla="*/ 280505 h 373270"/>
                <a:gd name="connsiteX1" fmla="*/ 450574 w 1736034"/>
                <a:gd name="connsiteY1" fmla="*/ 15461 h 373270"/>
                <a:gd name="connsiteX2" fmla="*/ 0 w 1736034"/>
                <a:gd name="connsiteY2" fmla="*/ 373270 h 373270"/>
                <a:gd name="connsiteX0" fmla="*/ 1779104 w 1779104"/>
                <a:gd name="connsiteY0" fmla="*/ 346766 h 360018"/>
                <a:gd name="connsiteX1" fmla="*/ 450574 w 1779104"/>
                <a:gd name="connsiteY1" fmla="*/ 2209 h 360018"/>
                <a:gd name="connsiteX2" fmla="*/ 0 w 1779104"/>
                <a:gd name="connsiteY2" fmla="*/ 360018 h 360018"/>
                <a:gd name="connsiteX0" fmla="*/ 1626704 w 1626704"/>
                <a:gd name="connsiteY0" fmla="*/ 346766 h 360018"/>
                <a:gd name="connsiteX1" fmla="*/ 450574 w 1626704"/>
                <a:gd name="connsiteY1" fmla="*/ 2209 h 360018"/>
                <a:gd name="connsiteX2" fmla="*/ 0 w 1626704"/>
                <a:gd name="connsiteY2" fmla="*/ 360018 h 36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6704" h="360018">
                  <a:moveTo>
                    <a:pt x="1626704" y="346766"/>
                  </a:moveTo>
                  <a:cubicBezTo>
                    <a:pt x="1128643" y="206513"/>
                    <a:pt x="721691" y="0"/>
                    <a:pt x="450574" y="2209"/>
                  </a:cubicBezTo>
                  <a:cubicBezTo>
                    <a:pt x="179457" y="4418"/>
                    <a:pt x="80617" y="188844"/>
                    <a:pt x="0" y="360018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045765" y="3476487"/>
              <a:ext cx="848139" cy="326887"/>
            </a:xfrm>
            <a:custGeom>
              <a:avLst/>
              <a:gdLst>
                <a:gd name="connsiteX0" fmla="*/ 848139 w 848139"/>
                <a:gd name="connsiteY0" fmla="*/ 326887 h 326887"/>
                <a:gd name="connsiteX1" fmla="*/ 450574 w 848139"/>
                <a:gd name="connsiteY1" fmla="*/ 35339 h 326887"/>
                <a:gd name="connsiteX2" fmla="*/ 0 w 848139"/>
                <a:gd name="connsiteY2" fmla="*/ 114852 h 326887"/>
                <a:gd name="connsiteX0" fmla="*/ 848139 w 848139"/>
                <a:gd name="connsiteY0" fmla="*/ 326887 h 326887"/>
                <a:gd name="connsiteX1" fmla="*/ 450574 w 848139"/>
                <a:gd name="connsiteY1" fmla="*/ 35339 h 326887"/>
                <a:gd name="connsiteX2" fmla="*/ 0 w 848139"/>
                <a:gd name="connsiteY2" fmla="*/ 114852 h 32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139" h="326887">
                  <a:moveTo>
                    <a:pt x="848139" y="326887"/>
                  </a:moveTo>
                  <a:cubicBezTo>
                    <a:pt x="574261" y="251791"/>
                    <a:pt x="591931" y="70678"/>
                    <a:pt x="450574" y="35339"/>
                  </a:cubicBezTo>
                  <a:cubicBezTo>
                    <a:pt x="309218" y="0"/>
                    <a:pt x="154609" y="57426"/>
                    <a:pt x="0" y="114852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316895" y="4200939"/>
              <a:ext cx="1577009" cy="273879"/>
            </a:xfrm>
            <a:custGeom>
              <a:avLst/>
              <a:gdLst>
                <a:gd name="connsiteX0" fmla="*/ 1577009 w 1577009"/>
                <a:gd name="connsiteY0" fmla="*/ 53009 h 273879"/>
                <a:gd name="connsiteX1" fmla="*/ 477078 w 1577009"/>
                <a:gd name="connsiteY1" fmla="*/ 265044 h 273879"/>
                <a:gd name="connsiteX2" fmla="*/ 0 w 1577009"/>
                <a:gd name="connsiteY2" fmla="*/ 0 h 27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9" h="273879">
                  <a:moveTo>
                    <a:pt x="1577009" y="53009"/>
                  </a:moveTo>
                  <a:cubicBezTo>
                    <a:pt x="1158461" y="163444"/>
                    <a:pt x="739913" y="273879"/>
                    <a:pt x="477078" y="265044"/>
                  </a:cubicBezTo>
                  <a:cubicBezTo>
                    <a:pt x="214243" y="256209"/>
                    <a:pt x="0" y="0"/>
                    <a:pt x="0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95600" y="4495800"/>
            <a:ext cx="2934896" cy="979082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3810000" y="5867400"/>
            <a:ext cx="18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Penalty Term</a:t>
            </a:r>
            <a:endParaRPr lang="en-US" sz="2400" dirty="0"/>
          </a:p>
        </p:txBody>
      </p:sp>
      <p:sp>
        <p:nvSpPr>
          <p:cNvPr id="42" name="Right Brace 41"/>
          <p:cNvSpPr/>
          <p:nvPr/>
        </p:nvSpPr>
        <p:spPr bwMode="auto">
          <a:xfrm rot="5400000">
            <a:off x="4533900" y="4991100"/>
            <a:ext cx="381000" cy="13716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228600" y="3810000"/>
            <a:ext cx="8458200" cy="26670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err="1" smtClean="0"/>
              <a:t>Ergodicity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1 (Sequential Consistency):</a:t>
            </a:r>
          </a:p>
          <a:p>
            <a:pPr lvl="1"/>
            <a:r>
              <a:rPr lang="en-US" b="1" dirty="0" smtClean="0"/>
              <a:t>Chromatic Gibbs Sampler</a:t>
            </a:r>
            <a:r>
              <a:rPr lang="en-US" dirty="0" smtClean="0"/>
              <a:t> is </a:t>
            </a:r>
            <a:r>
              <a:rPr lang="en-US" i="1" dirty="0" smtClean="0"/>
              <a:t>equivalent</a:t>
            </a:r>
            <a:r>
              <a:rPr lang="en-US" dirty="0" smtClean="0"/>
              <a:t> to a</a:t>
            </a:r>
            <a:r>
              <a:rPr lang="en-US" i="1" dirty="0" smtClean="0"/>
              <a:t> </a:t>
            </a:r>
            <a:r>
              <a:rPr lang="en-US" b="1" i="1" dirty="0" smtClean="0"/>
              <a:t>Sequential Scan</a:t>
            </a:r>
            <a:r>
              <a:rPr lang="en-US" i="1" dirty="0" smtClean="0"/>
              <a:t> </a:t>
            </a:r>
            <a:r>
              <a:rPr lang="en-US" dirty="0" smtClean="0"/>
              <a:t>Gibbs Sampler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Version 2 (Probabilistic Interpretation):</a:t>
            </a:r>
          </a:p>
          <a:p>
            <a:pPr lvl="1"/>
            <a:r>
              <a:rPr lang="en-US" dirty="0" smtClean="0"/>
              <a:t>Variables in same color are </a:t>
            </a:r>
            <a:r>
              <a:rPr lang="en-US" b="1" dirty="0" smtClean="0"/>
              <a:t>Conditionally Independent </a:t>
            </a:r>
            <a:r>
              <a:rPr lang="en-US" b="1" dirty="0" smtClean="0">
                <a:sym typeface="Wingdings" pitchFamily="2" charset="2"/>
              </a:rPr>
              <a:t> </a:t>
            </a:r>
          </a:p>
          <a:p>
            <a:pPr lvl="2">
              <a:buNone/>
            </a:pPr>
            <a:r>
              <a:rPr lang="en-US" b="1" i="1" dirty="0" smtClean="0">
                <a:sym typeface="Wingdings" pitchFamily="2" charset="2"/>
              </a:rPr>
              <a:t>Joint  Sample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i="1" dirty="0" smtClean="0">
                <a:sym typeface="Wingdings" pitchFamily="2" charset="2"/>
              </a:rPr>
              <a:t>equivalent </a:t>
            </a:r>
            <a:r>
              <a:rPr lang="en-US" dirty="0" smtClean="0">
                <a:sym typeface="Wingdings" pitchFamily="2" charset="2"/>
              </a:rPr>
              <a:t>to </a:t>
            </a:r>
            <a:r>
              <a:rPr lang="en-US" b="1" dirty="0" smtClean="0">
                <a:sym typeface="Wingdings" pitchFamily="2" charset="2"/>
              </a:rPr>
              <a:t>Parallel Independent Samples</a:t>
            </a:r>
          </a:p>
          <a:p>
            <a:pPr lvl="2">
              <a:buNone/>
            </a:pPr>
            <a:r>
              <a:rPr lang="en-US" b="1" dirty="0" smtClean="0">
                <a:sym typeface="Wingdings" pitchFamily="2" charset="2"/>
              </a:rPr>
              <a:t>	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2362200"/>
            <a:ext cx="8153400" cy="685800"/>
            <a:chOff x="381000" y="2590800"/>
            <a:chExt cx="8153400" cy="685800"/>
          </a:xfrm>
        </p:grpSpPr>
        <p:grpSp>
          <p:nvGrpSpPr>
            <p:cNvPr id="4" name="Group 118"/>
            <p:cNvGrpSpPr/>
            <p:nvPr/>
          </p:nvGrpSpPr>
          <p:grpSpPr>
            <a:xfrm>
              <a:off x="381000" y="2590800"/>
              <a:ext cx="8153400" cy="685800"/>
              <a:chOff x="228600" y="5181600"/>
              <a:chExt cx="8153400" cy="6858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990600" y="5561012"/>
                <a:ext cx="7391400" cy="158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7732463" y="52578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  <p:grpSp>
            <p:nvGrpSpPr>
              <p:cNvPr id="7" name="Group 115"/>
              <p:cNvGrpSpPr/>
              <p:nvPr/>
            </p:nvGrpSpPr>
            <p:grpSpPr>
              <a:xfrm>
                <a:off x="228600" y="5181600"/>
                <a:ext cx="757790" cy="685800"/>
                <a:chOff x="838200" y="718566"/>
                <a:chExt cx="3352800" cy="3034285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1066800" y="838200"/>
                  <a:ext cx="2816087" cy="2517913"/>
                </a:xfrm>
                <a:custGeom>
                  <a:avLst/>
                  <a:gdLst>
                    <a:gd name="connsiteX0" fmla="*/ 0 w 3048000"/>
                    <a:gd name="connsiteY0" fmla="*/ 2133600 h 2517913"/>
                    <a:gd name="connsiteX1" fmla="*/ 954156 w 3048000"/>
                    <a:gd name="connsiteY1" fmla="*/ 0 h 2517913"/>
                    <a:gd name="connsiteX2" fmla="*/ 3048000 w 3048000"/>
                    <a:gd name="connsiteY2" fmla="*/ 477078 h 2517913"/>
                    <a:gd name="connsiteX3" fmla="*/ 2372139 w 3048000"/>
                    <a:gd name="connsiteY3" fmla="*/ 2517913 h 2517913"/>
                    <a:gd name="connsiteX4" fmla="*/ 0 w 3048000"/>
                    <a:gd name="connsiteY4" fmla="*/ 2133600 h 2517913"/>
                    <a:gd name="connsiteX0" fmla="*/ 0 w 2816087"/>
                    <a:gd name="connsiteY0" fmla="*/ 2087217 h 2517913"/>
                    <a:gd name="connsiteX1" fmla="*/ 722243 w 2816087"/>
                    <a:gd name="connsiteY1" fmla="*/ 0 h 2517913"/>
                    <a:gd name="connsiteX2" fmla="*/ 2816087 w 2816087"/>
                    <a:gd name="connsiteY2" fmla="*/ 477078 h 2517913"/>
                    <a:gd name="connsiteX3" fmla="*/ 2140226 w 2816087"/>
                    <a:gd name="connsiteY3" fmla="*/ 2517913 h 2517913"/>
                    <a:gd name="connsiteX4" fmla="*/ 0 w 2816087"/>
                    <a:gd name="connsiteY4" fmla="*/ 2087217 h 2517913"/>
                    <a:gd name="connsiteX0" fmla="*/ 0 w 2816087"/>
                    <a:gd name="connsiteY0" fmla="*/ 2011017 h 2517913"/>
                    <a:gd name="connsiteX1" fmla="*/ 722243 w 2816087"/>
                    <a:gd name="connsiteY1" fmla="*/ 0 h 2517913"/>
                    <a:gd name="connsiteX2" fmla="*/ 2816087 w 2816087"/>
                    <a:gd name="connsiteY2" fmla="*/ 477078 h 2517913"/>
                    <a:gd name="connsiteX3" fmla="*/ 2140226 w 2816087"/>
                    <a:gd name="connsiteY3" fmla="*/ 2517913 h 2517913"/>
                    <a:gd name="connsiteX4" fmla="*/ 0 w 2816087"/>
                    <a:gd name="connsiteY4" fmla="*/ 2011017 h 2517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6087" h="2517913">
                      <a:moveTo>
                        <a:pt x="0" y="2011017"/>
                      </a:moveTo>
                      <a:lnTo>
                        <a:pt x="722243" y="0"/>
                      </a:lnTo>
                      <a:lnTo>
                        <a:pt x="2816087" y="477078"/>
                      </a:lnTo>
                      <a:lnTo>
                        <a:pt x="2140226" y="2517913"/>
                      </a:lnTo>
                      <a:lnTo>
                        <a:pt x="0" y="2011017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" name="Picture 4" descr="http://media.obsessable.com/media/2008/12/22/processor.jp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838200" y="718566"/>
                  <a:ext cx="3352800" cy="3034285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Oval 9"/>
            <p:cNvSpPr/>
            <p:nvPr/>
          </p:nvSpPr>
          <p:spPr bwMode="auto">
            <a:xfrm>
              <a:off x="1524000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942230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201279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78558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555837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233116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910395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587674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264953" y="2743200"/>
              <a:ext cx="449170" cy="449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cxnSp>
        <p:nvCxnSpPr>
          <p:cNvPr id="53" name="Straight Connector 52"/>
          <p:cNvCxnSpPr>
            <a:stCxn id="59" idx="6"/>
            <a:endCxn id="61" idx="2"/>
          </p:cNvCxnSpPr>
          <p:nvPr/>
        </p:nvCxnSpPr>
        <p:spPr>
          <a:xfrm>
            <a:off x="2134570" y="4868228"/>
            <a:ext cx="1356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85158" y="5592233"/>
            <a:ext cx="12532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5" idx="6"/>
            <a:endCxn id="67" idx="2"/>
          </p:cNvCxnSpPr>
          <p:nvPr/>
        </p:nvCxnSpPr>
        <p:spPr>
          <a:xfrm>
            <a:off x="2134570" y="6317932"/>
            <a:ext cx="1356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1" idx="4"/>
            <a:endCxn id="67" idx="0"/>
          </p:cNvCxnSpPr>
          <p:nvPr/>
        </p:nvCxnSpPr>
        <p:spPr>
          <a:xfrm rot="5400000">
            <a:off x="2948941" y="5593080"/>
            <a:ext cx="12668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217485" y="5592233"/>
            <a:ext cx="11637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9" idx="4"/>
            <a:endCxn id="65" idx="0"/>
          </p:cNvCxnSpPr>
          <p:nvPr/>
        </p:nvCxnSpPr>
        <p:spPr>
          <a:xfrm rot="5400000">
            <a:off x="1409718" y="5593080"/>
            <a:ext cx="12668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1951690" y="4776788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662178" y="4724400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490913" y="4776788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905000" y="5449252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708868" y="5501640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444223" y="5449252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951690" y="6226492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2662178" y="6174104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3490913" y="6226492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5541573" y="4828329"/>
            <a:ext cx="12532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3" idx="6"/>
            <a:endCxn id="95" idx="2"/>
          </p:cNvCxnSpPr>
          <p:nvPr/>
        </p:nvCxnSpPr>
        <p:spPr>
          <a:xfrm>
            <a:off x="5490985" y="5554028"/>
            <a:ext cx="13563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41573" y="6278033"/>
            <a:ext cx="12532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355944" y="5553181"/>
            <a:ext cx="11637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1" idx="4"/>
            <a:endCxn id="97" idx="0"/>
          </p:cNvCxnSpPr>
          <p:nvPr/>
        </p:nvCxnSpPr>
        <p:spPr>
          <a:xfrm rot="5400000">
            <a:off x="5523311" y="5554028"/>
            <a:ext cx="12668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4816721" y="5553181"/>
            <a:ext cx="11637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 bwMode="auto">
          <a:xfrm>
            <a:off x="5261415" y="4685348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065283" y="4737736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6800638" y="4685348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5308105" y="5462588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6018593" y="5410200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6847328" y="5462588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5261415" y="6135052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6065283" y="6187440"/>
            <a:ext cx="182880" cy="1828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6800638" y="6135052"/>
            <a:ext cx="285962" cy="2859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8600" y="3200400"/>
            <a:ext cx="8534400" cy="34290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Special Properties of 2-Colorable 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common models have two colorings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[Incorrect] Synchronous Gibbs Samplers</a:t>
            </a:r>
          </a:p>
          <a:p>
            <a:pPr lvl="1"/>
            <a:r>
              <a:rPr lang="en-US" dirty="0" smtClean="0"/>
              <a:t>Provide a method to correct the chains</a:t>
            </a:r>
          </a:p>
          <a:p>
            <a:pPr lvl="1"/>
            <a:r>
              <a:rPr lang="en-US" dirty="0" smtClean="0"/>
              <a:t>Derive the stationary distribution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762000" y="1752600"/>
            <a:ext cx="1676400" cy="1905000"/>
            <a:chOff x="990600" y="1752600"/>
            <a:chExt cx="1676400" cy="1905000"/>
          </a:xfrm>
        </p:grpSpPr>
        <p:cxnSp>
          <p:nvCxnSpPr>
            <p:cNvPr id="89" name="Straight Connector 88"/>
            <p:cNvCxnSpPr>
              <a:stCxn id="8" idx="6"/>
              <a:endCxn id="79" idx="2"/>
            </p:cNvCxnSpPr>
            <p:nvPr/>
          </p:nvCxnSpPr>
          <p:spPr bwMode="auto">
            <a:xfrm flipV="1">
              <a:off x="1981200" y="1905000"/>
              <a:ext cx="3810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" idx="6"/>
              <a:endCxn id="85" idx="2"/>
            </p:cNvCxnSpPr>
            <p:nvPr/>
          </p:nvCxnSpPr>
          <p:spPr bwMode="auto">
            <a:xfrm>
              <a:off x="1981200" y="2133600"/>
              <a:ext cx="381000" cy="304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5" idx="2"/>
              <a:endCxn id="9" idx="6"/>
            </p:cNvCxnSpPr>
            <p:nvPr/>
          </p:nvCxnSpPr>
          <p:spPr bwMode="auto">
            <a:xfrm rot="10800000" flipV="1">
              <a:off x="1981200" y="2438400"/>
              <a:ext cx="3810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2" idx="6"/>
              <a:endCxn id="85" idx="3"/>
            </p:cNvCxnSpPr>
            <p:nvPr/>
          </p:nvCxnSpPr>
          <p:spPr bwMode="auto">
            <a:xfrm flipV="1">
              <a:off x="1981200" y="2546163"/>
              <a:ext cx="425637" cy="6542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" idx="6"/>
              <a:endCxn id="87" idx="1"/>
            </p:cNvCxnSpPr>
            <p:nvPr/>
          </p:nvCxnSpPr>
          <p:spPr bwMode="auto">
            <a:xfrm>
              <a:off x="1981200" y="2667000"/>
              <a:ext cx="425637" cy="7304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6" idx="2"/>
              <a:endCxn id="12" idx="6"/>
            </p:cNvCxnSpPr>
            <p:nvPr/>
          </p:nvCxnSpPr>
          <p:spPr bwMode="auto">
            <a:xfrm rot="10800000" flipV="1">
              <a:off x="1981200" y="2971800"/>
              <a:ext cx="3810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</p:cNvCxnSpPr>
            <p:nvPr/>
          </p:nvCxnSpPr>
          <p:spPr bwMode="auto">
            <a:xfrm>
              <a:off x="1295400" y="1905000"/>
              <a:ext cx="3810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7"/>
              <a:endCxn id="8" idx="2"/>
            </p:cNvCxnSpPr>
            <p:nvPr/>
          </p:nvCxnSpPr>
          <p:spPr bwMode="auto">
            <a:xfrm rot="5400000" flipH="1" flipV="1">
              <a:off x="1365063" y="2019301"/>
              <a:ext cx="197037" cy="4256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2"/>
            </p:cNvCxnSpPr>
            <p:nvPr/>
          </p:nvCxnSpPr>
          <p:spPr bwMode="auto">
            <a:xfrm>
              <a:off x="1295400" y="2438400"/>
              <a:ext cx="3810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6" idx="6"/>
            </p:cNvCxnSpPr>
            <p:nvPr/>
          </p:nvCxnSpPr>
          <p:spPr bwMode="auto">
            <a:xfrm rot="10800000" flipV="1">
              <a:off x="1295400" y="2667000"/>
              <a:ext cx="381000" cy="304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6"/>
              <a:endCxn id="12" idx="2"/>
            </p:cNvCxnSpPr>
            <p:nvPr/>
          </p:nvCxnSpPr>
          <p:spPr bwMode="auto">
            <a:xfrm>
              <a:off x="1295400" y="2971800"/>
              <a:ext cx="3810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2"/>
              <a:endCxn id="7" idx="6"/>
            </p:cNvCxnSpPr>
            <p:nvPr/>
          </p:nvCxnSpPr>
          <p:spPr bwMode="auto">
            <a:xfrm rot="10800000" flipV="1">
              <a:off x="1295400" y="3200400"/>
              <a:ext cx="381000" cy="304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2"/>
              <a:endCxn id="7" idx="7"/>
            </p:cNvCxnSpPr>
            <p:nvPr/>
          </p:nvCxnSpPr>
          <p:spPr bwMode="auto">
            <a:xfrm rot="10800000" flipV="1">
              <a:off x="1250764" y="2666999"/>
              <a:ext cx="425637" cy="7304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2"/>
              <a:endCxn id="4" idx="5"/>
            </p:cNvCxnSpPr>
            <p:nvPr/>
          </p:nvCxnSpPr>
          <p:spPr bwMode="auto">
            <a:xfrm rot="10800000">
              <a:off x="1250764" y="2012764"/>
              <a:ext cx="425637" cy="6542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6" idx="7"/>
            </p:cNvCxnSpPr>
            <p:nvPr/>
          </p:nvCxnSpPr>
          <p:spPr bwMode="auto">
            <a:xfrm rot="5400000">
              <a:off x="1098364" y="2286000"/>
              <a:ext cx="730437" cy="4256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1"/>
              <a:endCxn id="5" idx="5"/>
            </p:cNvCxnSpPr>
            <p:nvPr/>
          </p:nvCxnSpPr>
          <p:spPr bwMode="auto">
            <a:xfrm rot="16200000" flipV="1">
              <a:off x="1212663" y="2584263"/>
              <a:ext cx="546474" cy="4702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 bwMode="auto">
            <a:xfrm>
              <a:off x="990600" y="1752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990600" y="2286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990600" y="28194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9906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676400" y="1981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76400" y="2514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676400" y="3048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2362200" y="1752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362200" y="2286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2362200" y="28194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3622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58312" y="1752600"/>
            <a:ext cx="1188720" cy="1981200"/>
            <a:chOff x="2971800" y="1752600"/>
            <a:chExt cx="1188720" cy="1981200"/>
          </a:xfrm>
        </p:grpSpPr>
        <p:sp>
          <p:nvSpPr>
            <p:cNvPr id="36" name="Rectangle 35"/>
            <p:cNvSpPr/>
            <p:nvPr/>
          </p:nvSpPr>
          <p:spPr>
            <a:xfrm rot="5400000">
              <a:off x="2552700" y="2628900"/>
              <a:ext cx="1524000" cy="685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2847975" y="2924175"/>
              <a:ext cx="914400" cy="55245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3154680" y="17526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3154680" y="236220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154680" y="28956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3230880" y="3429000"/>
              <a:ext cx="121920" cy="12192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3886200" y="277368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8" idx="6"/>
              <a:endCxn id="39" idx="2"/>
            </p:cNvCxnSpPr>
            <p:nvPr/>
          </p:nvCxnSpPr>
          <p:spPr>
            <a:xfrm rot="5400000">
              <a:off x="3124200" y="2194560"/>
              <a:ext cx="335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6"/>
              <a:endCxn id="40" idx="2"/>
            </p:cNvCxnSpPr>
            <p:nvPr/>
          </p:nvCxnSpPr>
          <p:spPr>
            <a:xfrm rot="5400000">
              <a:off x="3161506" y="2765266"/>
              <a:ext cx="259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0" idx="6"/>
              <a:endCxn id="41" idx="2"/>
            </p:cNvCxnSpPr>
            <p:nvPr/>
          </p:nvCxnSpPr>
          <p:spPr>
            <a:xfrm rot="5400000">
              <a:off x="3162300" y="3299460"/>
              <a:ext cx="259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5"/>
              <a:endCxn id="41" idx="0"/>
            </p:cNvCxnSpPr>
            <p:nvPr/>
          </p:nvCxnSpPr>
          <p:spPr>
            <a:xfrm rot="10800000" flipV="1">
              <a:off x="3352801" y="3007826"/>
              <a:ext cx="573573" cy="482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4"/>
              <a:endCxn id="40" idx="0"/>
            </p:cNvCxnSpPr>
            <p:nvPr/>
          </p:nvCxnSpPr>
          <p:spPr>
            <a:xfrm rot="10800000" flipV="1">
              <a:off x="3429000" y="2910840"/>
              <a:ext cx="457200" cy="12192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87112" y="1828800"/>
            <a:ext cx="1188720" cy="1783080"/>
            <a:chOff x="4191000" y="2225040"/>
            <a:chExt cx="1188720" cy="1783080"/>
          </a:xfrm>
        </p:grpSpPr>
        <p:cxnSp>
          <p:nvCxnSpPr>
            <p:cNvPr id="50" name="Straight Connector 49"/>
            <p:cNvCxnSpPr>
              <a:stCxn id="63" idx="2"/>
              <a:endCxn id="57" idx="6"/>
            </p:cNvCxnSpPr>
            <p:nvPr/>
          </p:nvCxnSpPr>
          <p:spPr>
            <a:xfrm rot="5400000" flipH="1" flipV="1">
              <a:off x="4625340" y="3116580"/>
              <a:ext cx="12344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4" idx="4"/>
              <a:endCxn id="60" idx="0"/>
            </p:cNvCxnSpPr>
            <p:nvPr/>
          </p:nvCxnSpPr>
          <p:spPr>
            <a:xfrm rot="10800000">
              <a:off x="4465320" y="286512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5" idx="6"/>
              <a:endCxn id="65" idx="2"/>
            </p:cNvCxnSpPr>
            <p:nvPr/>
          </p:nvCxnSpPr>
          <p:spPr>
            <a:xfrm rot="5400000">
              <a:off x="4168140" y="3116580"/>
              <a:ext cx="12344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9" idx="0"/>
              <a:endCxn id="57" idx="4"/>
            </p:cNvCxnSpPr>
            <p:nvPr/>
          </p:nvCxnSpPr>
          <p:spPr>
            <a:xfrm rot="10800000" flipH="1" flipV="1">
              <a:off x="4465320" y="236220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rot="5400000">
              <a:off x="5105400" y="272796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5400000">
              <a:off x="4648200" y="222504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5400000">
              <a:off x="4648200" y="272796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5105400" y="222504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9" idx="6"/>
              <a:endCxn id="68" idx="2"/>
            </p:cNvCxnSpPr>
            <p:nvPr/>
          </p:nvCxnSpPr>
          <p:spPr>
            <a:xfrm rot="5400000">
              <a:off x="3710940" y="3116580"/>
              <a:ext cx="12344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 rot="5400000">
              <a:off x="4191000" y="222504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4191000" y="272796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4"/>
              <a:endCxn id="68" idx="0"/>
            </p:cNvCxnSpPr>
            <p:nvPr/>
          </p:nvCxnSpPr>
          <p:spPr>
            <a:xfrm rot="10800000">
              <a:off x="4465320" y="387096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7" idx="0"/>
              <a:endCxn id="66" idx="4"/>
            </p:cNvCxnSpPr>
            <p:nvPr/>
          </p:nvCxnSpPr>
          <p:spPr>
            <a:xfrm rot="10800000" flipH="1" flipV="1">
              <a:off x="4465320" y="336804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 rot="5400000">
              <a:off x="5105400" y="373380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4648200" y="323088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5400000">
              <a:off x="4648200" y="37338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5400000">
              <a:off x="5105400" y="323088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4191000" y="323088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5400000">
              <a:off x="4191000" y="373380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144512" y="2343912"/>
            <a:ext cx="1694688" cy="780288"/>
            <a:chOff x="5715000" y="2438400"/>
            <a:chExt cx="1694688" cy="780288"/>
          </a:xfrm>
        </p:grpSpPr>
        <p:cxnSp>
          <p:nvCxnSpPr>
            <p:cNvPr id="78" name="Straight Arrow Connector 77"/>
            <p:cNvCxnSpPr>
              <a:stCxn id="71" idx="6"/>
              <a:endCxn id="72" idx="2"/>
            </p:cNvCxnSpPr>
            <p:nvPr/>
          </p:nvCxnSpPr>
          <p:spPr bwMode="auto">
            <a:xfrm>
              <a:off x="5961888" y="2561844"/>
              <a:ext cx="2865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2" idx="4"/>
              <a:endCxn id="75" idx="0"/>
            </p:cNvCxnSpPr>
            <p:nvPr/>
          </p:nvCxnSpPr>
          <p:spPr bwMode="auto">
            <a:xfrm rot="5400000">
              <a:off x="6228588" y="2828544"/>
              <a:ext cx="2865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1" idx="4"/>
              <a:endCxn id="74" idx="0"/>
            </p:cNvCxnSpPr>
            <p:nvPr/>
          </p:nvCxnSpPr>
          <p:spPr bwMode="auto">
            <a:xfrm rot="5400000">
              <a:off x="5695188" y="2828544"/>
              <a:ext cx="2865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3" idx="4"/>
              <a:endCxn id="76" idx="0"/>
            </p:cNvCxnSpPr>
            <p:nvPr/>
          </p:nvCxnSpPr>
          <p:spPr bwMode="auto">
            <a:xfrm rot="5400000">
              <a:off x="7142988" y="2828544"/>
              <a:ext cx="2865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2" idx="6"/>
              <a:endCxn id="73" idx="2"/>
            </p:cNvCxnSpPr>
            <p:nvPr/>
          </p:nvCxnSpPr>
          <p:spPr bwMode="auto">
            <a:xfrm>
              <a:off x="6495288" y="2561844"/>
              <a:ext cx="66751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 bwMode="auto">
            <a:xfrm>
              <a:off x="5715000" y="2438400"/>
              <a:ext cx="246888" cy="2468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248400" y="2438400"/>
              <a:ext cx="246888" cy="2468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162800" y="2438400"/>
              <a:ext cx="246888" cy="2468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715000" y="2971800"/>
              <a:ext cx="246888" cy="2468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48400" y="2971800"/>
              <a:ext cx="246888" cy="2468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162800" y="2971800"/>
              <a:ext cx="246888" cy="2468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6629400" y="2514600"/>
              <a:ext cx="304800" cy="1524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682741" y="2567941"/>
              <a:ext cx="198119" cy="45719"/>
              <a:chOff x="7848600" y="1981200"/>
              <a:chExt cx="198119" cy="45719"/>
            </a:xfrm>
          </p:grpSpPr>
          <p:sp>
            <p:nvSpPr>
              <p:cNvPr id="81" name="Oval 80"/>
              <p:cNvSpPr/>
              <p:nvPr/>
            </p:nvSpPr>
            <p:spPr bwMode="auto">
              <a:xfrm>
                <a:off x="8001000" y="1981200"/>
                <a:ext cx="45719" cy="4571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7924800" y="1981200"/>
                <a:ext cx="45719" cy="4571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7848600" y="1981200"/>
                <a:ext cx="45719" cy="4571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2"/>
          <p:cNvGrpSpPr/>
          <p:nvPr/>
        </p:nvGrpSpPr>
        <p:grpSpPr>
          <a:xfrm>
            <a:off x="3835924" y="1600200"/>
            <a:ext cx="977638" cy="1676400"/>
            <a:chOff x="3518162" y="1295400"/>
            <a:chExt cx="977638" cy="1676400"/>
          </a:xfrm>
        </p:grpSpPr>
        <p:grpSp>
          <p:nvGrpSpPr>
            <p:cNvPr id="12" name="Group 87"/>
            <p:cNvGrpSpPr/>
            <p:nvPr/>
          </p:nvGrpSpPr>
          <p:grpSpPr>
            <a:xfrm>
              <a:off x="3518162" y="1752600"/>
              <a:ext cx="901438" cy="1219200"/>
              <a:chOff x="4114800" y="5257800"/>
              <a:chExt cx="901438" cy="1219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5590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590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15" name="Straight Connector 14"/>
              <p:cNvCxnSpPr>
                <a:stCxn id="13" idx="4"/>
                <a:endCxn id="14" idx="0"/>
              </p:cNvCxnSpPr>
              <p:nvPr/>
            </p:nvCxnSpPr>
            <p:spPr>
              <a:xfrm rot="5400000">
                <a:off x="46352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148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899162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</p:grpSp>
      <p:grpSp>
        <p:nvGrpSpPr>
          <p:cNvPr id="17" name="Group 54"/>
          <p:cNvGrpSpPr/>
          <p:nvPr/>
        </p:nvGrpSpPr>
        <p:grpSpPr>
          <a:xfrm>
            <a:off x="4902724" y="1600200"/>
            <a:ext cx="977638" cy="1676400"/>
            <a:chOff x="4584962" y="1295400"/>
            <a:chExt cx="977638" cy="1676400"/>
          </a:xfrm>
        </p:grpSpPr>
        <p:grpSp>
          <p:nvGrpSpPr>
            <p:cNvPr id="34" name="Group 93"/>
            <p:cNvGrpSpPr/>
            <p:nvPr/>
          </p:nvGrpSpPr>
          <p:grpSpPr>
            <a:xfrm>
              <a:off x="4584962" y="1752600"/>
              <a:ext cx="901438" cy="1219200"/>
              <a:chOff x="5181600" y="5257800"/>
              <a:chExt cx="901438" cy="1219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6258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6258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20" name="Straight Connector 19"/>
              <p:cNvCxnSpPr>
                <a:stCxn id="18" idx="4"/>
                <a:endCxn id="19" idx="0"/>
              </p:cNvCxnSpPr>
              <p:nvPr/>
            </p:nvCxnSpPr>
            <p:spPr>
              <a:xfrm rot="5400000">
                <a:off x="57020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1816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965962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=3</a:t>
              </a:r>
              <a:endParaRPr lang="en-US" sz="2400" dirty="0"/>
            </a:p>
          </p:txBody>
        </p:sp>
      </p:grpSp>
      <p:grpSp>
        <p:nvGrpSpPr>
          <p:cNvPr id="39" name="Group 55"/>
          <p:cNvGrpSpPr/>
          <p:nvPr/>
        </p:nvGrpSpPr>
        <p:grpSpPr>
          <a:xfrm>
            <a:off x="5969524" y="1600200"/>
            <a:ext cx="964676" cy="1676400"/>
            <a:chOff x="5651762" y="1295400"/>
            <a:chExt cx="964676" cy="1676400"/>
          </a:xfrm>
        </p:grpSpPr>
        <p:grpSp>
          <p:nvGrpSpPr>
            <p:cNvPr id="52" name="Group 87"/>
            <p:cNvGrpSpPr/>
            <p:nvPr/>
          </p:nvGrpSpPr>
          <p:grpSpPr>
            <a:xfrm>
              <a:off x="5651762" y="1752600"/>
              <a:ext cx="901438" cy="1219200"/>
              <a:chOff x="4114800" y="5257800"/>
              <a:chExt cx="901438" cy="1219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5590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590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42" name="Straight Connector 41"/>
              <p:cNvCxnSpPr>
                <a:stCxn id="40" idx="4"/>
                <a:endCxn id="41" idx="0"/>
              </p:cNvCxnSpPr>
              <p:nvPr/>
            </p:nvCxnSpPr>
            <p:spPr>
              <a:xfrm rot="5400000">
                <a:off x="46352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1148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019800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</p:grpSp>
      <p:grpSp>
        <p:nvGrpSpPr>
          <p:cNvPr id="53" name="Group 51"/>
          <p:cNvGrpSpPr/>
          <p:nvPr/>
        </p:nvGrpSpPr>
        <p:grpSpPr>
          <a:xfrm>
            <a:off x="2769124" y="1600200"/>
            <a:ext cx="977638" cy="1676400"/>
            <a:chOff x="2451362" y="1295400"/>
            <a:chExt cx="977638" cy="1676400"/>
          </a:xfrm>
        </p:grpSpPr>
        <p:sp>
          <p:nvSpPr>
            <p:cNvPr id="48" name="TextBox 47"/>
            <p:cNvSpPr txBox="1"/>
            <p:nvPr/>
          </p:nvSpPr>
          <p:spPr>
            <a:xfrm>
              <a:off x="2832362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=1</a:t>
              </a:r>
              <a:endParaRPr lang="en-US" sz="2400" dirty="0"/>
            </a:p>
          </p:txBody>
        </p:sp>
        <p:grpSp>
          <p:nvGrpSpPr>
            <p:cNvPr id="54" name="Group 93"/>
            <p:cNvGrpSpPr/>
            <p:nvPr/>
          </p:nvGrpSpPr>
          <p:grpSpPr>
            <a:xfrm>
              <a:off x="2451362" y="1752600"/>
              <a:ext cx="901438" cy="1219200"/>
              <a:chOff x="5181600" y="5257800"/>
              <a:chExt cx="901438" cy="1219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6258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258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37" name="Straight Connector 36"/>
              <p:cNvCxnSpPr>
                <a:stCxn id="35" idx="4"/>
                <a:endCxn id="36" idx="0"/>
              </p:cNvCxnSpPr>
              <p:nvPr/>
            </p:nvCxnSpPr>
            <p:spPr>
              <a:xfrm rot="5400000">
                <a:off x="57020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1816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5" y="152400"/>
            <a:ext cx="7496175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Correcting the </a:t>
            </a:r>
            <a:r>
              <a:rPr lang="en-US" sz="3200" i="1" dirty="0" smtClean="0"/>
              <a:t>Synchronous</a:t>
            </a:r>
            <a:r>
              <a:rPr lang="en-US" sz="3200" dirty="0" smtClean="0"/>
              <a:t> Gibbs Sampler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We can derive two </a:t>
            </a:r>
            <a:r>
              <a:rPr lang="en-US" b="1" dirty="0" smtClean="0"/>
              <a:t>valid</a:t>
            </a:r>
            <a:r>
              <a:rPr lang="en-US" dirty="0" smtClean="0"/>
              <a:t> chains:</a:t>
            </a:r>
            <a:endParaRPr lang="en-US" dirty="0"/>
          </a:p>
        </p:txBody>
      </p:sp>
      <p:grpSp>
        <p:nvGrpSpPr>
          <p:cNvPr id="55" name="Group 71"/>
          <p:cNvGrpSpPr/>
          <p:nvPr/>
        </p:nvGrpSpPr>
        <p:grpSpPr>
          <a:xfrm>
            <a:off x="546362" y="1600200"/>
            <a:ext cx="2133600" cy="1671935"/>
            <a:chOff x="0" y="4043065"/>
            <a:chExt cx="2133600" cy="1671935"/>
          </a:xfrm>
        </p:grpSpPr>
        <p:sp>
          <p:nvSpPr>
            <p:cNvPr id="5" name="Oval 4"/>
            <p:cNvSpPr/>
            <p:nvPr/>
          </p:nvSpPr>
          <p:spPr>
            <a:xfrm>
              <a:off x="1600200" y="4495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600200" y="5257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7" name="Straight Connector 6"/>
            <p:cNvCxnSpPr>
              <a:stCxn id="5" idx="4"/>
              <a:endCxn id="6" idx="0"/>
            </p:cNvCxnSpPr>
            <p:nvPr/>
          </p:nvCxnSpPr>
          <p:spPr>
            <a:xfrm rot="5400000">
              <a:off x="1676400" y="5105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4768334"/>
              <a:ext cx="1628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Strong Positive</a:t>
              </a:r>
            </a:p>
            <a:p>
              <a:pPr algn="r"/>
              <a:r>
                <a:rPr lang="en-US" dirty="0" smtClean="0"/>
                <a:t>Correlation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6962" y="4043065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=0</a:t>
              </a:r>
              <a:endParaRPr lang="en-US" sz="2400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2222762" y="2129135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22762" y="2891135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025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025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89562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89562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69324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93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69324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693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361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36124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361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36124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02924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029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502924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029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 bwMode="auto">
          <a:xfrm>
            <a:off x="7239000" y="2057400"/>
            <a:ext cx="16002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Invalid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Sequence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grpSp>
        <p:nvGrpSpPr>
          <p:cNvPr id="56" name="Group 140"/>
          <p:cNvGrpSpPr/>
          <p:nvPr/>
        </p:nvGrpSpPr>
        <p:grpSpPr>
          <a:xfrm>
            <a:off x="1828800" y="4419600"/>
            <a:ext cx="5181600" cy="1219200"/>
            <a:chOff x="1676400" y="4419600"/>
            <a:chExt cx="5181600" cy="1219200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3187438" y="5486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101838" y="5486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5016238" y="5486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196838" y="5486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7" idx="4"/>
              <a:endCxn id="88" idx="0"/>
            </p:cNvCxnSpPr>
            <p:nvPr/>
          </p:nvCxnSpPr>
          <p:spPr>
            <a:xfrm rot="5400000">
              <a:off x="1815838" y="5481935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2" idx="4"/>
              <a:endCxn id="83" idx="0"/>
            </p:cNvCxnSpPr>
            <p:nvPr/>
          </p:nvCxnSpPr>
          <p:spPr>
            <a:xfrm rot="5400000">
              <a:off x="2717276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4"/>
              <a:endCxn id="62" idx="0"/>
            </p:cNvCxnSpPr>
            <p:nvPr/>
          </p:nvCxnSpPr>
          <p:spPr>
            <a:xfrm rot="5400000">
              <a:off x="3631676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8" idx="4"/>
              <a:endCxn id="69" idx="0"/>
            </p:cNvCxnSpPr>
            <p:nvPr/>
          </p:nvCxnSpPr>
          <p:spPr>
            <a:xfrm rot="5400000">
              <a:off x="4546076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4"/>
              <a:endCxn id="76" idx="0"/>
            </p:cNvCxnSpPr>
            <p:nvPr/>
          </p:nvCxnSpPr>
          <p:spPr>
            <a:xfrm rot="5400000">
              <a:off x="5473438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5956562" y="5486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8" idx="4"/>
              <a:endCxn id="119" idx="0"/>
            </p:cNvCxnSpPr>
            <p:nvPr/>
          </p:nvCxnSpPr>
          <p:spPr>
            <a:xfrm rot="5400000">
              <a:off x="6400800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139"/>
            <p:cNvGrpSpPr/>
            <p:nvPr/>
          </p:nvGrpSpPr>
          <p:grpSpPr>
            <a:xfrm>
              <a:off x="1676400" y="4419600"/>
              <a:ext cx="5181600" cy="461665"/>
              <a:chOff x="1676400" y="4419600"/>
              <a:chExt cx="5181600" cy="46166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676400" y="4419600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t</a:t>
                </a:r>
                <a:r>
                  <a:rPr lang="en-US" sz="2400" dirty="0" smtClean="0"/>
                  <a:t>=0</a:t>
                </a:r>
                <a:endParaRPr lang="en-US" sz="2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77838" y="4419600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t</a:t>
                </a:r>
                <a:r>
                  <a:rPr lang="en-US" sz="2400" dirty="0" smtClean="0"/>
                  <a:t>=1</a:t>
                </a:r>
                <a:endParaRPr lang="en-US" sz="2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92238" y="4419600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t</a:t>
                </a:r>
                <a:r>
                  <a:rPr lang="en-US" sz="2400" dirty="0" smtClean="0"/>
                  <a:t>=2</a:t>
                </a:r>
                <a:endParaRPr lang="en-US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06638" y="4419600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t</a:t>
                </a:r>
                <a:r>
                  <a:rPr lang="en-US" sz="2400" dirty="0" smtClean="0"/>
                  <a:t>=3</a:t>
                </a:r>
                <a:endParaRPr lang="en-US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21038" y="4419600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t</a:t>
                </a:r>
                <a:r>
                  <a:rPr lang="en-US" sz="2400" dirty="0" smtClean="0"/>
                  <a:t>=4</a:t>
                </a:r>
                <a:endParaRPr lang="en-US" sz="24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261362" y="4419600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t</a:t>
                </a:r>
                <a:r>
                  <a:rPr lang="en-US" sz="2400" dirty="0" smtClean="0"/>
                  <a:t>=5</a:t>
                </a:r>
                <a:endParaRPr lang="en-US" sz="2400" dirty="0"/>
              </a:p>
            </p:txBody>
          </p:sp>
        </p:grpSp>
      </p:grpSp>
      <p:grpSp>
        <p:nvGrpSpPr>
          <p:cNvPr id="59" name="Group 190"/>
          <p:cNvGrpSpPr/>
          <p:nvPr/>
        </p:nvGrpSpPr>
        <p:grpSpPr>
          <a:xfrm>
            <a:off x="2806438" y="5643265"/>
            <a:ext cx="457200" cy="457200"/>
            <a:chOff x="2806438" y="5643265"/>
            <a:chExt cx="457200" cy="457200"/>
          </a:xfrm>
        </p:grpSpPr>
        <p:sp>
          <p:nvSpPr>
            <p:cNvPr id="180" name="Oval 179"/>
            <p:cNvSpPr/>
            <p:nvPr/>
          </p:nvSpPr>
          <p:spPr>
            <a:xfrm>
              <a:off x="2806438" y="5643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sp>
          <p:nvSpPr>
            <p:cNvPr id="168" name="Oval 24"/>
            <p:cNvSpPr/>
            <p:nvPr/>
          </p:nvSpPr>
          <p:spPr>
            <a:xfrm>
              <a:off x="2895600" y="57150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161"/>
          <p:cNvGrpSpPr/>
          <p:nvPr/>
        </p:nvGrpSpPr>
        <p:grpSpPr>
          <a:xfrm>
            <a:off x="4635238" y="5643265"/>
            <a:ext cx="457200" cy="457200"/>
            <a:chOff x="4635238" y="5643265"/>
            <a:chExt cx="457200" cy="457200"/>
          </a:xfrm>
        </p:grpSpPr>
        <p:sp>
          <p:nvSpPr>
            <p:cNvPr id="182" name="Oval 181"/>
            <p:cNvSpPr/>
            <p:nvPr/>
          </p:nvSpPr>
          <p:spPr>
            <a:xfrm>
              <a:off x="4635238" y="5643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24400" y="57150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159"/>
          <p:cNvGrpSpPr/>
          <p:nvPr/>
        </p:nvGrpSpPr>
        <p:grpSpPr>
          <a:xfrm>
            <a:off x="6489962" y="5643265"/>
            <a:ext cx="457200" cy="457200"/>
            <a:chOff x="6489962" y="5643265"/>
            <a:chExt cx="457200" cy="457200"/>
          </a:xfrm>
        </p:grpSpPr>
        <p:sp>
          <p:nvSpPr>
            <p:cNvPr id="184" name="Oval 183"/>
            <p:cNvSpPr/>
            <p:nvPr/>
          </p:nvSpPr>
          <p:spPr>
            <a:xfrm>
              <a:off x="6489962" y="5643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553200" y="57150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191"/>
          <p:cNvGrpSpPr/>
          <p:nvPr/>
        </p:nvGrpSpPr>
        <p:grpSpPr>
          <a:xfrm>
            <a:off x="1905000" y="5638800"/>
            <a:ext cx="457200" cy="457200"/>
            <a:chOff x="1905000" y="5638800"/>
            <a:chExt cx="457200" cy="457200"/>
          </a:xfrm>
        </p:grpSpPr>
        <p:sp>
          <p:nvSpPr>
            <p:cNvPr id="185" name="Oval 184"/>
            <p:cNvSpPr/>
            <p:nvPr/>
          </p:nvSpPr>
          <p:spPr>
            <a:xfrm>
              <a:off x="1905000" y="5638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1968238" y="5710535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162"/>
          <p:cNvGrpSpPr/>
          <p:nvPr/>
        </p:nvGrpSpPr>
        <p:grpSpPr>
          <a:xfrm>
            <a:off x="3720838" y="5643265"/>
            <a:ext cx="457200" cy="457200"/>
            <a:chOff x="3720838" y="5643265"/>
            <a:chExt cx="457200" cy="457200"/>
          </a:xfrm>
        </p:grpSpPr>
        <p:sp>
          <p:nvSpPr>
            <p:cNvPr id="187" name="Oval 186"/>
            <p:cNvSpPr/>
            <p:nvPr/>
          </p:nvSpPr>
          <p:spPr>
            <a:xfrm>
              <a:off x="3720838" y="5643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3810000" y="57150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160"/>
          <p:cNvGrpSpPr/>
          <p:nvPr/>
        </p:nvGrpSpPr>
        <p:grpSpPr>
          <a:xfrm>
            <a:off x="5562600" y="5643265"/>
            <a:ext cx="457200" cy="457200"/>
            <a:chOff x="5562600" y="5643265"/>
            <a:chExt cx="457200" cy="457200"/>
          </a:xfrm>
        </p:grpSpPr>
        <p:sp>
          <p:nvSpPr>
            <p:cNvPr id="189" name="Oval 188"/>
            <p:cNvSpPr/>
            <p:nvPr/>
          </p:nvSpPr>
          <p:spPr>
            <a:xfrm>
              <a:off x="5562600" y="5643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38800" y="57150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153"/>
          <p:cNvGrpSpPr/>
          <p:nvPr/>
        </p:nvGrpSpPr>
        <p:grpSpPr>
          <a:xfrm>
            <a:off x="1905000" y="4876800"/>
            <a:ext cx="457200" cy="457200"/>
            <a:chOff x="1905000" y="4876800"/>
            <a:chExt cx="457200" cy="457200"/>
          </a:xfrm>
        </p:grpSpPr>
        <p:sp>
          <p:nvSpPr>
            <p:cNvPr id="179" name="Oval 178"/>
            <p:cNvSpPr/>
            <p:nvPr/>
          </p:nvSpPr>
          <p:spPr>
            <a:xfrm>
              <a:off x="1905000" y="4876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7" name="Oval 9"/>
            <p:cNvSpPr/>
            <p:nvPr/>
          </p:nvSpPr>
          <p:spPr>
            <a:xfrm>
              <a:off x="1968238" y="4948535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155"/>
          <p:cNvGrpSpPr/>
          <p:nvPr/>
        </p:nvGrpSpPr>
        <p:grpSpPr>
          <a:xfrm>
            <a:off x="3720838" y="4881265"/>
            <a:ext cx="457200" cy="457200"/>
            <a:chOff x="3720838" y="4881265"/>
            <a:chExt cx="457200" cy="457200"/>
          </a:xfrm>
        </p:grpSpPr>
        <p:sp>
          <p:nvSpPr>
            <p:cNvPr id="181" name="Oval 180"/>
            <p:cNvSpPr/>
            <p:nvPr/>
          </p:nvSpPr>
          <p:spPr>
            <a:xfrm>
              <a:off x="3720838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3810000" y="49530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157"/>
          <p:cNvGrpSpPr/>
          <p:nvPr/>
        </p:nvGrpSpPr>
        <p:grpSpPr>
          <a:xfrm>
            <a:off x="5562600" y="4881265"/>
            <a:ext cx="457200" cy="457200"/>
            <a:chOff x="5562600" y="4881265"/>
            <a:chExt cx="457200" cy="457200"/>
          </a:xfrm>
        </p:grpSpPr>
        <p:sp>
          <p:nvSpPr>
            <p:cNvPr id="183" name="Oval 182"/>
            <p:cNvSpPr/>
            <p:nvPr/>
          </p:nvSpPr>
          <p:spPr>
            <a:xfrm>
              <a:off x="5562600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38800" y="49530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154"/>
          <p:cNvGrpSpPr/>
          <p:nvPr/>
        </p:nvGrpSpPr>
        <p:grpSpPr>
          <a:xfrm>
            <a:off x="2806438" y="4881265"/>
            <a:ext cx="457200" cy="457200"/>
            <a:chOff x="2806438" y="4881265"/>
            <a:chExt cx="457200" cy="457200"/>
          </a:xfrm>
        </p:grpSpPr>
        <p:sp>
          <p:nvSpPr>
            <p:cNvPr id="186" name="Oval 185"/>
            <p:cNvSpPr/>
            <p:nvPr/>
          </p:nvSpPr>
          <p:spPr>
            <a:xfrm>
              <a:off x="2806438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2895600" y="49530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156"/>
          <p:cNvGrpSpPr/>
          <p:nvPr/>
        </p:nvGrpSpPr>
        <p:grpSpPr>
          <a:xfrm>
            <a:off x="4635238" y="4881265"/>
            <a:ext cx="457200" cy="457200"/>
            <a:chOff x="4635238" y="4881265"/>
            <a:chExt cx="457200" cy="457200"/>
          </a:xfrm>
        </p:grpSpPr>
        <p:sp>
          <p:nvSpPr>
            <p:cNvPr id="188" name="Oval 187"/>
            <p:cNvSpPr/>
            <p:nvPr/>
          </p:nvSpPr>
          <p:spPr>
            <a:xfrm>
              <a:off x="4635238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4724400" y="49530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158"/>
          <p:cNvGrpSpPr/>
          <p:nvPr/>
        </p:nvGrpSpPr>
        <p:grpSpPr>
          <a:xfrm>
            <a:off x="6489962" y="4881265"/>
            <a:ext cx="457200" cy="457200"/>
            <a:chOff x="6489962" y="4881265"/>
            <a:chExt cx="457200" cy="457200"/>
          </a:xfrm>
        </p:grpSpPr>
        <p:sp>
          <p:nvSpPr>
            <p:cNvPr id="190" name="Oval 189"/>
            <p:cNvSpPr/>
            <p:nvPr/>
          </p:nvSpPr>
          <p:spPr>
            <a:xfrm>
              <a:off x="6489962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6553200" y="49530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Slide Number Placeholder 150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fld id="{8E078A9D-47DB-49FD-9415-23D209E6C17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69 L 0.09861 0.000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069 L 0.10277 -0.0013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09723 0.001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139 -0.000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7 -0.00139 L 0.10416 -0.0020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5 -0.00208 L 0.125 -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2"/>
          <p:cNvGrpSpPr/>
          <p:nvPr/>
        </p:nvGrpSpPr>
        <p:grpSpPr>
          <a:xfrm>
            <a:off x="3835924" y="1600200"/>
            <a:ext cx="977638" cy="1676400"/>
            <a:chOff x="3518162" y="1295400"/>
            <a:chExt cx="977638" cy="1676400"/>
          </a:xfrm>
        </p:grpSpPr>
        <p:grpSp>
          <p:nvGrpSpPr>
            <p:cNvPr id="12" name="Group 87"/>
            <p:cNvGrpSpPr/>
            <p:nvPr/>
          </p:nvGrpSpPr>
          <p:grpSpPr>
            <a:xfrm>
              <a:off x="3518162" y="1752600"/>
              <a:ext cx="901438" cy="1219200"/>
              <a:chOff x="4114800" y="5257800"/>
              <a:chExt cx="901438" cy="1219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5590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590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15" name="Straight Connector 14"/>
              <p:cNvCxnSpPr>
                <a:stCxn id="13" idx="4"/>
                <a:endCxn id="14" idx="0"/>
              </p:cNvCxnSpPr>
              <p:nvPr/>
            </p:nvCxnSpPr>
            <p:spPr>
              <a:xfrm rot="5400000">
                <a:off x="46352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148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899162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</p:grpSp>
      <p:grpSp>
        <p:nvGrpSpPr>
          <p:cNvPr id="17" name="Group 54"/>
          <p:cNvGrpSpPr/>
          <p:nvPr/>
        </p:nvGrpSpPr>
        <p:grpSpPr>
          <a:xfrm>
            <a:off x="4902724" y="1600200"/>
            <a:ext cx="977638" cy="1676400"/>
            <a:chOff x="4584962" y="1295400"/>
            <a:chExt cx="977638" cy="1676400"/>
          </a:xfrm>
        </p:grpSpPr>
        <p:grpSp>
          <p:nvGrpSpPr>
            <p:cNvPr id="34" name="Group 93"/>
            <p:cNvGrpSpPr/>
            <p:nvPr/>
          </p:nvGrpSpPr>
          <p:grpSpPr>
            <a:xfrm>
              <a:off x="4584962" y="1752600"/>
              <a:ext cx="901438" cy="1219200"/>
              <a:chOff x="5181600" y="5257800"/>
              <a:chExt cx="901438" cy="1219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6258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6258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20" name="Straight Connector 19"/>
              <p:cNvCxnSpPr>
                <a:stCxn id="18" idx="4"/>
                <a:endCxn id="19" idx="0"/>
              </p:cNvCxnSpPr>
              <p:nvPr/>
            </p:nvCxnSpPr>
            <p:spPr>
              <a:xfrm rot="5400000">
                <a:off x="57020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1816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965962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=3</a:t>
              </a:r>
              <a:endParaRPr lang="en-US" sz="2400" dirty="0"/>
            </a:p>
          </p:txBody>
        </p:sp>
      </p:grpSp>
      <p:grpSp>
        <p:nvGrpSpPr>
          <p:cNvPr id="39" name="Group 55"/>
          <p:cNvGrpSpPr/>
          <p:nvPr/>
        </p:nvGrpSpPr>
        <p:grpSpPr>
          <a:xfrm>
            <a:off x="5969524" y="1600200"/>
            <a:ext cx="964676" cy="1676400"/>
            <a:chOff x="5651762" y="1295400"/>
            <a:chExt cx="964676" cy="1676400"/>
          </a:xfrm>
        </p:grpSpPr>
        <p:grpSp>
          <p:nvGrpSpPr>
            <p:cNvPr id="52" name="Group 87"/>
            <p:cNvGrpSpPr/>
            <p:nvPr/>
          </p:nvGrpSpPr>
          <p:grpSpPr>
            <a:xfrm>
              <a:off x="5651762" y="1752600"/>
              <a:ext cx="901438" cy="1219200"/>
              <a:chOff x="4114800" y="5257800"/>
              <a:chExt cx="901438" cy="1219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5590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590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42" name="Straight Connector 41"/>
              <p:cNvCxnSpPr>
                <a:stCxn id="40" idx="4"/>
                <a:endCxn id="41" idx="0"/>
              </p:cNvCxnSpPr>
              <p:nvPr/>
            </p:nvCxnSpPr>
            <p:spPr>
              <a:xfrm rot="5400000">
                <a:off x="46352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1148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019800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=4</a:t>
              </a:r>
              <a:endParaRPr lang="en-US" sz="2400" dirty="0"/>
            </a:p>
          </p:txBody>
        </p:sp>
      </p:grpSp>
      <p:grpSp>
        <p:nvGrpSpPr>
          <p:cNvPr id="53" name="Group 51"/>
          <p:cNvGrpSpPr/>
          <p:nvPr/>
        </p:nvGrpSpPr>
        <p:grpSpPr>
          <a:xfrm>
            <a:off x="2769124" y="1600200"/>
            <a:ext cx="977638" cy="1676400"/>
            <a:chOff x="2451362" y="1295400"/>
            <a:chExt cx="977638" cy="1676400"/>
          </a:xfrm>
        </p:grpSpPr>
        <p:sp>
          <p:nvSpPr>
            <p:cNvPr id="48" name="TextBox 47"/>
            <p:cNvSpPr txBox="1"/>
            <p:nvPr/>
          </p:nvSpPr>
          <p:spPr>
            <a:xfrm>
              <a:off x="2832362" y="12954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=1</a:t>
              </a:r>
              <a:endParaRPr lang="en-US" sz="2400" dirty="0"/>
            </a:p>
          </p:txBody>
        </p:sp>
        <p:grpSp>
          <p:nvGrpSpPr>
            <p:cNvPr id="54" name="Group 93"/>
            <p:cNvGrpSpPr/>
            <p:nvPr/>
          </p:nvGrpSpPr>
          <p:grpSpPr>
            <a:xfrm>
              <a:off x="2451362" y="1752600"/>
              <a:ext cx="901438" cy="1219200"/>
              <a:chOff x="5181600" y="5257800"/>
              <a:chExt cx="901438" cy="1219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625838" y="5257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25838" y="6019800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cxnSp>
            <p:nvCxnSpPr>
              <p:cNvPr id="37" name="Straight Connector 36"/>
              <p:cNvCxnSpPr>
                <a:stCxn id="35" idx="4"/>
                <a:endCxn id="36" idx="0"/>
              </p:cNvCxnSpPr>
              <p:nvPr/>
            </p:nvCxnSpPr>
            <p:spPr>
              <a:xfrm rot="5400000">
                <a:off x="5702038" y="586740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5181600" y="58674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We can derive two </a:t>
            </a:r>
            <a:r>
              <a:rPr lang="en-US" b="1" dirty="0" smtClean="0"/>
              <a:t>valid</a:t>
            </a:r>
            <a:r>
              <a:rPr lang="en-US" dirty="0" smtClean="0"/>
              <a:t> chains:</a:t>
            </a:r>
            <a:endParaRPr lang="en-US" dirty="0"/>
          </a:p>
        </p:txBody>
      </p:sp>
      <p:grpSp>
        <p:nvGrpSpPr>
          <p:cNvPr id="55" name="Group 71"/>
          <p:cNvGrpSpPr/>
          <p:nvPr/>
        </p:nvGrpSpPr>
        <p:grpSpPr>
          <a:xfrm>
            <a:off x="546362" y="1600200"/>
            <a:ext cx="2133600" cy="1671935"/>
            <a:chOff x="0" y="4043065"/>
            <a:chExt cx="2133600" cy="1671935"/>
          </a:xfrm>
        </p:grpSpPr>
        <p:sp>
          <p:nvSpPr>
            <p:cNvPr id="5" name="Oval 4"/>
            <p:cNvSpPr/>
            <p:nvPr/>
          </p:nvSpPr>
          <p:spPr>
            <a:xfrm>
              <a:off x="1600200" y="4495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600200" y="5257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7" name="Straight Connector 6"/>
            <p:cNvCxnSpPr>
              <a:stCxn id="5" idx="4"/>
              <a:endCxn id="6" idx="0"/>
            </p:cNvCxnSpPr>
            <p:nvPr/>
          </p:nvCxnSpPr>
          <p:spPr>
            <a:xfrm rot="5400000">
              <a:off x="1676400" y="5105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4768334"/>
              <a:ext cx="1628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Strong Positive</a:t>
              </a:r>
            </a:p>
            <a:p>
              <a:pPr algn="r"/>
              <a:r>
                <a:rPr lang="en-US" dirty="0" smtClean="0"/>
                <a:t>Correlation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6962" y="4043065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=0</a:t>
              </a:r>
              <a:endParaRPr lang="en-US" sz="2400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2222762" y="2129135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22762" y="2891135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025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025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89562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89562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69324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93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69324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693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361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36124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361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36124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02924" y="2133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02924" y="2133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502924" y="28956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02924" y="28956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 bwMode="auto">
          <a:xfrm>
            <a:off x="7239000" y="2057400"/>
            <a:ext cx="16002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Invalid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Sequence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66898" y="434340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Chain 1</a:t>
            </a:r>
            <a:endParaRPr lang="en-US" sz="2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166898" y="564898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Chain 2</a:t>
            </a:r>
            <a:endParaRPr lang="en-US" sz="2800" dirty="0"/>
          </a:p>
        </p:txBody>
      </p:sp>
      <p:sp>
        <p:nvSpPr>
          <p:cNvPr id="151" name="Slide Number Placeholder 150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fld id="{8E078A9D-47DB-49FD-9415-23D209E6C172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6" name="Group 116"/>
          <p:cNvGrpSpPr/>
          <p:nvPr/>
        </p:nvGrpSpPr>
        <p:grpSpPr>
          <a:xfrm>
            <a:off x="2806438" y="4881265"/>
            <a:ext cx="457200" cy="1219200"/>
            <a:chOff x="2806438" y="4881265"/>
            <a:chExt cx="457200" cy="1219200"/>
          </a:xfrm>
        </p:grpSpPr>
        <p:cxnSp>
          <p:nvCxnSpPr>
            <p:cNvPr id="84" name="Straight Connector 83"/>
            <p:cNvCxnSpPr>
              <a:stCxn id="82" idx="4"/>
              <a:endCxn id="83" idx="0"/>
            </p:cNvCxnSpPr>
            <p:nvPr/>
          </p:nvCxnSpPr>
          <p:spPr>
            <a:xfrm rot="5400000">
              <a:off x="2869676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190"/>
            <p:cNvGrpSpPr/>
            <p:nvPr/>
          </p:nvGrpSpPr>
          <p:grpSpPr>
            <a:xfrm>
              <a:off x="2806438" y="5643265"/>
              <a:ext cx="457200" cy="457200"/>
              <a:chOff x="2806438" y="5643265"/>
              <a:chExt cx="457200" cy="45720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2806438" y="5643265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sp>
            <p:nvSpPr>
              <p:cNvPr id="168" name="Oval 24"/>
              <p:cNvSpPr/>
              <p:nvPr/>
            </p:nvSpPr>
            <p:spPr>
              <a:xfrm>
                <a:off x="2895600" y="57150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>
                  <a:rot lat="18894387" lon="19842216" rev="2303196"/>
                </a:camera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Oval 185"/>
            <p:cNvSpPr/>
            <p:nvPr/>
          </p:nvSpPr>
          <p:spPr>
            <a:xfrm>
              <a:off x="2806438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7" name="Oval 9"/>
            <p:cNvSpPr/>
            <p:nvPr/>
          </p:nvSpPr>
          <p:spPr>
            <a:xfrm>
              <a:off x="2882638" y="4948535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118"/>
          <p:cNvGrpSpPr/>
          <p:nvPr/>
        </p:nvGrpSpPr>
        <p:grpSpPr>
          <a:xfrm>
            <a:off x="4635238" y="4881265"/>
            <a:ext cx="457200" cy="1219200"/>
            <a:chOff x="4635238" y="4881265"/>
            <a:chExt cx="457200" cy="1219200"/>
          </a:xfrm>
        </p:grpSpPr>
        <p:cxnSp>
          <p:nvCxnSpPr>
            <p:cNvPr id="70" name="Straight Connector 69"/>
            <p:cNvCxnSpPr>
              <a:stCxn id="68" idx="4"/>
              <a:endCxn id="69" idx="0"/>
            </p:cNvCxnSpPr>
            <p:nvPr/>
          </p:nvCxnSpPr>
          <p:spPr>
            <a:xfrm rot="5400000">
              <a:off x="4698476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161"/>
            <p:cNvGrpSpPr/>
            <p:nvPr/>
          </p:nvGrpSpPr>
          <p:grpSpPr>
            <a:xfrm>
              <a:off x="4635238" y="5643265"/>
              <a:ext cx="457200" cy="457200"/>
              <a:chOff x="4635238" y="5643265"/>
              <a:chExt cx="457200" cy="457200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4635238" y="5643265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4724400" y="57150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>
                  <a:rot lat="18894387" lon="19842216" rev="2303196"/>
                </a:camera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Oval 187"/>
            <p:cNvSpPr/>
            <p:nvPr/>
          </p:nvSpPr>
          <p:spPr>
            <a:xfrm>
              <a:off x="4635238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4724400" y="49530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122"/>
          <p:cNvGrpSpPr/>
          <p:nvPr/>
        </p:nvGrpSpPr>
        <p:grpSpPr>
          <a:xfrm>
            <a:off x="6489962" y="4881265"/>
            <a:ext cx="457200" cy="1219200"/>
            <a:chOff x="6489962" y="4881265"/>
            <a:chExt cx="457200" cy="1219200"/>
          </a:xfrm>
        </p:grpSpPr>
        <p:cxnSp>
          <p:nvCxnSpPr>
            <p:cNvPr id="120" name="Straight Connector 119"/>
            <p:cNvCxnSpPr>
              <a:stCxn id="118" idx="4"/>
              <a:endCxn id="119" idx="0"/>
            </p:cNvCxnSpPr>
            <p:nvPr/>
          </p:nvCxnSpPr>
          <p:spPr>
            <a:xfrm rot="5400000">
              <a:off x="6553200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159"/>
            <p:cNvGrpSpPr/>
            <p:nvPr/>
          </p:nvGrpSpPr>
          <p:grpSpPr>
            <a:xfrm>
              <a:off x="6489962" y="5643265"/>
              <a:ext cx="457200" cy="457200"/>
              <a:chOff x="6489962" y="5643265"/>
              <a:chExt cx="457200" cy="457200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489962" y="5643265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553200" y="57150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>
                  <a:rot lat="18894387" lon="19842216" rev="2303196"/>
                </a:camera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Oval 189"/>
            <p:cNvSpPr/>
            <p:nvPr/>
          </p:nvSpPr>
          <p:spPr>
            <a:xfrm>
              <a:off x="6489962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6553200" y="49530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117"/>
          <p:cNvGrpSpPr/>
          <p:nvPr/>
        </p:nvGrpSpPr>
        <p:grpSpPr>
          <a:xfrm>
            <a:off x="3720838" y="4881265"/>
            <a:ext cx="457200" cy="1219200"/>
            <a:chOff x="3720838" y="4881265"/>
            <a:chExt cx="457200" cy="1219200"/>
          </a:xfrm>
        </p:grpSpPr>
        <p:cxnSp>
          <p:nvCxnSpPr>
            <p:cNvPr id="63" name="Straight Connector 62"/>
            <p:cNvCxnSpPr>
              <a:stCxn id="61" idx="4"/>
              <a:endCxn id="62" idx="0"/>
            </p:cNvCxnSpPr>
            <p:nvPr/>
          </p:nvCxnSpPr>
          <p:spPr>
            <a:xfrm rot="5400000">
              <a:off x="3784076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 162"/>
            <p:cNvGrpSpPr/>
            <p:nvPr/>
          </p:nvGrpSpPr>
          <p:grpSpPr>
            <a:xfrm>
              <a:off x="3720838" y="5643265"/>
              <a:ext cx="457200" cy="457200"/>
              <a:chOff x="3720838" y="5643265"/>
              <a:chExt cx="457200" cy="45720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3720838" y="5643265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3810000" y="5715000"/>
                <a:ext cx="304800" cy="304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effectLst/>
              <a:scene3d>
                <a:camera prst="isometricOffAxis1Top">
                  <a:rot lat="18894387" lon="19842216" rev="2303196"/>
                </a:camera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Oval 180"/>
            <p:cNvSpPr/>
            <p:nvPr/>
          </p:nvSpPr>
          <p:spPr>
            <a:xfrm>
              <a:off x="3720838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810000" y="49530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121"/>
          <p:cNvGrpSpPr/>
          <p:nvPr/>
        </p:nvGrpSpPr>
        <p:grpSpPr>
          <a:xfrm>
            <a:off x="5562600" y="4881265"/>
            <a:ext cx="457200" cy="1219200"/>
            <a:chOff x="5562600" y="4881265"/>
            <a:chExt cx="457200" cy="1219200"/>
          </a:xfrm>
        </p:grpSpPr>
        <p:cxnSp>
          <p:nvCxnSpPr>
            <p:cNvPr id="77" name="Straight Connector 76"/>
            <p:cNvCxnSpPr/>
            <p:nvPr/>
          </p:nvCxnSpPr>
          <p:spPr>
            <a:xfrm rot="5400000">
              <a:off x="5625838" y="5486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160"/>
            <p:cNvGrpSpPr/>
            <p:nvPr/>
          </p:nvGrpSpPr>
          <p:grpSpPr>
            <a:xfrm>
              <a:off x="5562600" y="5643265"/>
              <a:ext cx="457200" cy="457200"/>
              <a:chOff x="5562600" y="5643265"/>
              <a:chExt cx="457200" cy="45720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5562600" y="5643265"/>
                <a:ext cx="457200" cy="45720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aseline="-25000" dirty="0" smtClean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638800" y="5715000"/>
                <a:ext cx="304800" cy="304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effectLst/>
              <a:scene3d>
                <a:camera prst="isometricOffAxis1Top">
                  <a:rot lat="18894387" lon="19842216" rev="2303196"/>
                </a:camera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/>
            <p:cNvSpPr/>
            <p:nvPr/>
          </p:nvSpPr>
          <p:spPr>
            <a:xfrm>
              <a:off x="5562600" y="4881265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5638800" y="49530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ounded Rectangle 94"/>
          <p:cNvSpPr/>
          <p:nvPr/>
        </p:nvSpPr>
        <p:spPr bwMode="auto">
          <a:xfrm>
            <a:off x="5562600" y="4876800"/>
            <a:ext cx="281940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Converges to the </a:t>
            </a:r>
            <a:b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Correct Distribution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1343025" y="152400"/>
            <a:ext cx="7496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Correcting the </a:t>
            </a:r>
            <a:r>
              <a:rPr kumimoji="0" lang="en-US" sz="3200" b="0" i="1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Synchronous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Gibbs Sampler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0.05973 -0.13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0.06527 -0.134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0.18472 -0.134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-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0.04861 0.08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5833 0.088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5"/>
          <p:cNvGrpSpPr/>
          <p:nvPr/>
        </p:nvGrpSpPr>
        <p:grpSpPr>
          <a:xfrm>
            <a:off x="1752600" y="4267200"/>
            <a:ext cx="7086600" cy="1447800"/>
            <a:chOff x="1752600" y="4876800"/>
            <a:chExt cx="7086600" cy="1447800"/>
          </a:xfrm>
        </p:grpSpPr>
        <p:sp>
          <p:nvSpPr>
            <p:cNvPr id="155" name="Freeform 154"/>
            <p:cNvSpPr/>
            <p:nvPr/>
          </p:nvSpPr>
          <p:spPr>
            <a:xfrm>
              <a:off x="1752600" y="4876800"/>
              <a:ext cx="3276600" cy="1384300"/>
            </a:xfrm>
            <a:custGeom>
              <a:avLst/>
              <a:gdLst>
                <a:gd name="connsiteX0" fmla="*/ 3276600 w 3276600"/>
                <a:gd name="connsiteY0" fmla="*/ 158750 h 1390650"/>
                <a:gd name="connsiteX1" fmla="*/ 2044700 w 3276600"/>
                <a:gd name="connsiteY1" fmla="*/ 19050 h 1390650"/>
                <a:gd name="connsiteX2" fmla="*/ 6350 w 3276600"/>
                <a:gd name="connsiteY2" fmla="*/ 0 h 1390650"/>
                <a:gd name="connsiteX3" fmla="*/ 0 w 3276600"/>
                <a:gd name="connsiteY3" fmla="*/ 298450 h 1390650"/>
                <a:gd name="connsiteX4" fmla="*/ 2209800 w 3276600"/>
                <a:gd name="connsiteY4" fmla="*/ 342900 h 1390650"/>
                <a:gd name="connsiteX5" fmla="*/ 2959100 w 3276600"/>
                <a:gd name="connsiteY5" fmla="*/ 1390650 h 1390650"/>
                <a:gd name="connsiteX0" fmla="*/ 3270250 w 3270250"/>
                <a:gd name="connsiteY0" fmla="*/ 158750 h 1390650"/>
                <a:gd name="connsiteX1" fmla="*/ 2038350 w 3270250"/>
                <a:gd name="connsiteY1" fmla="*/ 19050 h 1390650"/>
                <a:gd name="connsiteX2" fmla="*/ 0 w 3270250"/>
                <a:gd name="connsiteY2" fmla="*/ 0 h 1390650"/>
                <a:gd name="connsiteX3" fmla="*/ 0 w 3270250"/>
                <a:gd name="connsiteY3" fmla="*/ 311150 h 1390650"/>
                <a:gd name="connsiteX4" fmla="*/ 2203450 w 3270250"/>
                <a:gd name="connsiteY4" fmla="*/ 342900 h 1390650"/>
                <a:gd name="connsiteX5" fmla="*/ 2952750 w 3270250"/>
                <a:gd name="connsiteY5" fmla="*/ 1390650 h 1390650"/>
                <a:gd name="connsiteX0" fmla="*/ 3270250 w 3270250"/>
                <a:gd name="connsiteY0" fmla="*/ 158750 h 1390650"/>
                <a:gd name="connsiteX1" fmla="*/ 2038350 w 3270250"/>
                <a:gd name="connsiteY1" fmla="*/ 19050 h 1390650"/>
                <a:gd name="connsiteX2" fmla="*/ 0 w 3270250"/>
                <a:gd name="connsiteY2" fmla="*/ 0 h 1390650"/>
                <a:gd name="connsiteX3" fmla="*/ 0 w 3270250"/>
                <a:gd name="connsiteY3" fmla="*/ 311150 h 1390650"/>
                <a:gd name="connsiteX4" fmla="*/ 2203450 w 3270250"/>
                <a:gd name="connsiteY4" fmla="*/ 342900 h 1390650"/>
                <a:gd name="connsiteX5" fmla="*/ 2952750 w 3270250"/>
                <a:gd name="connsiteY5" fmla="*/ 1390650 h 1390650"/>
                <a:gd name="connsiteX0" fmla="*/ 3270250 w 3270250"/>
                <a:gd name="connsiteY0" fmla="*/ 158750 h 1390650"/>
                <a:gd name="connsiteX1" fmla="*/ 2038350 w 3270250"/>
                <a:gd name="connsiteY1" fmla="*/ 19050 h 1390650"/>
                <a:gd name="connsiteX2" fmla="*/ 0 w 3270250"/>
                <a:gd name="connsiteY2" fmla="*/ 0 h 1390650"/>
                <a:gd name="connsiteX3" fmla="*/ 0 w 3270250"/>
                <a:gd name="connsiteY3" fmla="*/ 311150 h 1390650"/>
                <a:gd name="connsiteX4" fmla="*/ 2209800 w 3270250"/>
                <a:gd name="connsiteY4" fmla="*/ 311150 h 1390650"/>
                <a:gd name="connsiteX5" fmla="*/ 2952750 w 3270250"/>
                <a:gd name="connsiteY5" fmla="*/ 1390650 h 1390650"/>
                <a:gd name="connsiteX0" fmla="*/ 3270250 w 3270250"/>
                <a:gd name="connsiteY0" fmla="*/ 152400 h 1384300"/>
                <a:gd name="connsiteX1" fmla="*/ 2038350 w 3270250"/>
                <a:gd name="connsiteY1" fmla="*/ 12700 h 1384300"/>
                <a:gd name="connsiteX2" fmla="*/ 0 w 3270250"/>
                <a:gd name="connsiteY2" fmla="*/ 0 h 1384300"/>
                <a:gd name="connsiteX3" fmla="*/ 0 w 3270250"/>
                <a:gd name="connsiteY3" fmla="*/ 304800 h 1384300"/>
                <a:gd name="connsiteX4" fmla="*/ 2209800 w 3270250"/>
                <a:gd name="connsiteY4" fmla="*/ 304800 h 1384300"/>
                <a:gd name="connsiteX5" fmla="*/ 2952750 w 3270250"/>
                <a:gd name="connsiteY5" fmla="*/ 1384300 h 1384300"/>
                <a:gd name="connsiteX0" fmla="*/ 3270250 w 3270250"/>
                <a:gd name="connsiteY0" fmla="*/ 152400 h 1384300"/>
                <a:gd name="connsiteX1" fmla="*/ 1981200 w 3270250"/>
                <a:gd name="connsiteY1" fmla="*/ 0 h 1384300"/>
                <a:gd name="connsiteX2" fmla="*/ 0 w 3270250"/>
                <a:gd name="connsiteY2" fmla="*/ 0 h 1384300"/>
                <a:gd name="connsiteX3" fmla="*/ 0 w 3270250"/>
                <a:gd name="connsiteY3" fmla="*/ 304800 h 1384300"/>
                <a:gd name="connsiteX4" fmla="*/ 2209800 w 3270250"/>
                <a:gd name="connsiteY4" fmla="*/ 304800 h 1384300"/>
                <a:gd name="connsiteX5" fmla="*/ 2952750 w 3270250"/>
                <a:gd name="connsiteY5" fmla="*/ 1384300 h 1384300"/>
                <a:gd name="connsiteX0" fmla="*/ 3276600 w 3276600"/>
                <a:gd name="connsiteY0" fmla="*/ 228600 h 1384300"/>
                <a:gd name="connsiteX1" fmla="*/ 1981200 w 3276600"/>
                <a:gd name="connsiteY1" fmla="*/ 0 h 1384300"/>
                <a:gd name="connsiteX2" fmla="*/ 0 w 3276600"/>
                <a:gd name="connsiteY2" fmla="*/ 0 h 1384300"/>
                <a:gd name="connsiteX3" fmla="*/ 0 w 3276600"/>
                <a:gd name="connsiteY3" fmla="*/ 304800 h 1384300"/>
                <a:gd name="connsiteX4" fmla="*/ 2209800 w 3276600"/>
                <a:gd name="connsiteY4" fmla="*/ 304800 h 1384300"/>
                <a:gd name="connsiteX5" fmla="*/ 2952750 w 3276600"/>
                <a:gd name="connsiteY5" fmla="*/ 1384300 h 1384300"/>
                <a:gd name="connsiteX0" fmla="*/ 3276600 w 3276600"/>
                <a:gd name="connsiteY0" fmla="*/ 228600 h 1384300"/>
                <a:gd name="connsiteX1" fmla="*/ 1981200 w 3276600"/>
                <a:gd name="connsiteY1" fmla="*/ 0 h 1384300"/>
                <a:gd name="connsiteX2" fmla="*/ 0 w 3276600"/>
                <a:gd name="connsiteY2" fmla="*/ 0 h 1384300"/>
                <a:gd name="connsiteX3" fmla="*/ 0 w 3276600"/>
                <a:gd name="connsiteY3" fmla="*/ 304800 h 1384300"/>
                <a:gd name="connsiteX4" fmla="*/ 2209800 w 3276600"/>
                <a:gd name="connsiteY4" fmla="*/ 304800 h 1384300"/>
                <a:gd name="connsiteX5" fmla="*/ 2952750 w 3276600"/>
                <a:gd name="connsiteY5" fmla="*/ 1384300 h 1384300"/>
                <a:gd name="connsiteX6" fmla="*/ 3276600 w 3276600"/>
                <a:gd name="connsiteY6" fmla="*/ 228600 h 1384300"/>
                <a:gd name="connsiteX0" fmla="*/ 3276600 w 3276600"/>
                <a:gd name="connsiteY0" fmla="*/ 228600 h 1384300"/>
                <a:gd name="connsiteX1" fmla="*/ 2209800 w 3276600"/>
                <a:gd name="connsiteY1" fmla="*/ 0 h 1384300"/>
                <a:gd name="connsiteX2" fmla="*/ 0 w 3276600"/>
                <a:gd name="connsiteY2" fmla="*/ 0 h 1384300"/>
                <a:gd name="connsiteX3" fmla="*/ 0 w 3276600"/>
                <a:gd name="connsiteY3" fmla="*/ 304800 h 1384300"/>
                <a:gd name="connsiteX4" fmla="*/ 2209800 w 3276600"/>
                <a:gd name="connsiteY4" fmla="*/ 304800 h 1384300"/>
                <a:gd name="connsiteX5" fmla="*/ 2952750 w 3276600"/>
                <a:gd name="connsiteY5" fmla="*/ 1384300 h 1384300"/>
                <a:gd name="connsiteX6" fmla="*/ 3276600 w 3276600"/>
                <a:gd name="connsiteY6" fmla="*/ 228600 h 138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600" h="1384300">
                  <a:moveTo>
                    <a:pt x="3276600" y="228600"/>
                  </a:moveTo>
                  <a:lnTo>
                    <a:pt x="2209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2209800" y="304800"/>
                  </a:lnTo>
                  <a:lnTo>
                    <a:pt x="2952750" y="1384300"/>
                  </a:lnTo>
                  <a:lnTo>
                    <a:pt x="3276600" y="22860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35"/>
            <p:cNvGrpSpPr/>
            <p:nvPr/>
          </p:nvGrpSpPr>
          <p:grpSpPr>
            <a:xfrm>
              <a:off x="4572000" y="5000297"/>
              <a:ext cx="4267200" cy="1324303"/>
              <a:chOff x="4572000" y="5029200"/>
              <a:chExt cx="4419600" cy="1371600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4572000" y="5029200"/>
                <a:ext cx="4419600" cy="1371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34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4833728" y="5715000"/>
                <a:ext cx="4081259" cy="457360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133" name="TextBox 132"/>
              <p:cNvSpPr txBox="1"/>
              <p:nvPr/>
            </p:nvSpPr>
            <p:spPr>
              <a:xfrm>
                <a:off x="4572000" y="5105400"/>
                <a:ext cx="18658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Inference:</a:t>
                </a:r>
                <a:endParaRPr lang="en-US" sz="3200" dirty="0"/>
              </a:p>
            </p:txBody>
          </p:sp>
        </p:grpSp>
      </p:grpSp>
      <p:grpSp>
        <p:nvGrpSpPr>
          <p:cNvPr id="23" name="Group 157"/>
          <p:cNvGrpSpPr/>
          <p:nvPr/>
        </p:nvGrpSpPr>
        <p:grpSpPr>
          <a:xfrm>
            <a:off x="1752600" y="4267200"/>
            <a:ext cx="7239000" cy="1600200"/>
            <a:chOff x="1752600" y="4876800"/>
            <a:chExt cx="7239000" cy="1600200"/>
          </a:xfrm>
        </p:grpSpPr>
        <p:sp>
          <p:nvSpPr>
            <p:cNvPr id="157" name="Freeform 156"/>
            <p:cNvSpPr/>
            <p:nvPr/>
          </p:nvSpPr>
          <p:spPr>
            <a:xfrm>
              <a:off x="1752600" y="4876800"/>
              <a:ext cx="3429000" cy="1536700"/>
            </a:xfrm>
            <a:custGeom>
              <a:avLst/>
              <a:gdLst>
                <a:gd name="connsiteX0" fmla="*/ 3276600 w 3276600"/>
                <a:gd name="connsiteY0" fmla="*/ 158750 h 1390650"/>
                <a:gd name="connsiteX1" fmla="*/ 2044700 w 3276600"/>
                <a:gd name="connsiteY1" fmla="*/ 19050 h 1390650"/>
                <a:gd name="connsiteX2" fmla="*/ 6350 w 3276600"/>
                <a:gd name="connsiteY2" fmla="*/ 0 h 1390650"/>
                <a:gd name="connsiteX3" fmla="*/ 0 w 3276600"/>
                <a:gd name="connsiteY3" fmla="*/ 298450 h 1390650"/>
                <a:gd name="connsiteX4" fmla="*/ 2209800 w 3276600"/>
                <a:gd name="connsiteY4" fmla="*/ 342900 h 1390650"/>
                <a:gd name="connsiteX5" fmla="*/ 2959100 w 3276600"/>
                <a:gd name="connsiteY5" fmla="*/ 1390650 h 1390650"/>
                <a:gd name="connsiteX0" fmla="*/ 3270250 w 3270250"/>
                <a:gd name="connsiteY0" fmla="*/ 158750 h 1390650"/>
                <a:gd name="connsiteX1" fmla="*/ 2038350 w 3270250"/>
                <a:gd name="connsiteY1" fmla="*/ 19050 h 1390650"/>
                <a:gd name="connsiteX2" fmla="*/ 0 w 3270250"/>
                <a:gd name="connsiteY2" fmla="*/ 0 h 1390650"/>
                <a:gd name="connsiteX3" fmla="*/ 0 w 3270250"/>
                <a:gd name="connsiteY3" fmla="*/ 311150 h 1390650"/>
                <a:gd name="connsiteX4" fmla="*/ 2203450 w 3270250"/>
                <a:gd name="connsiteY4" fmla="*/ 342900 h 1390650"/>
                <a:gd name="connsiteX5" fmla="*/ 2952750 w 3270250"/>
                <a:gd name="connsiteY5" fmla="*/ 1390650 h 1390650"/>
                <a:gd name="connsiteX0" fmla="*/ 3270250 w 3270250"/>
                <a:gd name="connsiteY0" fmla="*/ 158750 h 1390650"/>
                <a:gd name="connsiteX1" fmla="*/ 2038350 w 3270250"/>
                <a:gd name="connsiteY1" fmla="*/ 19050 h 1390650"/>
                <a:gd name="connsiteX2" fmla="*/ 0 w 3270250"/>
                <a:gd name="connsiteY2" fmla="*/ 0 h 1390650"/>
                <a:gd name="connsiteX3" fmla="*/ 0 w 3270250"/>
                <a:gd name="connsiteY3" fmla="*/ 311150 h 1390650"/>
                <a:gd name="connsiteX4" fmla="*/ 2203450 w 3270250"/>
                <a:gd name="connsiteY4" fmla="*/ 342900 h 1390650"/>
                <a:gd name="connsiteX5" fmla="*/ 2952750 w 3270250"/>
                <a:gd name="connsiteY5" fmla="*/ 1390650 h 1390650"/>
                <a:gd name="connsiteX0" fmla="*/ 3270250 w 3270250"/>
                <a:gd name="connsiteY0" fmla="*/ 158750 h 1390650"/>
                <a:gd name="connsiteX1" fmla="*/ 2038350 w 3270250"/>
                <a:gd name="connsiteY1" fmla="*/ 19050 h 1390650"/>
                <a:gd name="connsiteX2" fmla="*/ 0 w 3270250"/>
                <a:gd name="connsiteY2" fmla="*/ 0 h 1390650"/>
                <a:gd name="connsiteX3" fmla="*/ 0 w 3270250"/>
                <a:gd name="connsiteY3" fmla="*/ 311150 h 1390650"/>
                <a:gd name="connsiteX4" fmla="*/ 2209800 w 3270250"/>
                <a:gd name="connsiteY4" fmla="*/ 311150 h 1390650"/>
                <a:gd name="connsiteX5" fmla="*/ 2952750 w 3270250"/>
                <a:gd name="connsiteY5" fmla="*/ 1390650 h 1390650"/>
                <a:gd name="connsiteX0" fmla="*/ 3270250 w 3270250"/>
                <a:gd name="connsiteY0" fmla="*/ 152400 h 1384300"/>
                <a:gd name="connsiteX1" fmla="*/ 2038350 w 3270250"/>
                <a:gd name="connsiteY1" fmla="*/ 12700 h 1384300"/>
                <a:gd name="connsiteX2" fmla="*/ 0 w 3270250"/>
                <a:gd name="connsiteY2" fmla="*/ 0 h 1384300"/>
                <a:gd name="connsiteX3" fmla="*/ 0 w 3270250"/>
                <a:gd name="connsiteY3" fmla="*/ 304800 h 1384300"/>
                <a:gd name="connsiteX4" fmla="*/ 2209800 w 3270250"/>
                <a:gd name="connsiteY4" fmla="*/ 304800 h 1384300"/>
                <a:gd name="connsiteX5" fmla="*/ 2952750 w 3270250"/>
                <a:gd name="connsiteY5" fmla="*/ 1384300 h 1384300"/>
                <a:gd name="connsiteX0" fmla="*/ 3270250 w 3270250"/>
                <a:gd name="connsiteY0" fmla="*/ 152400 h 1384300"/>
                <a:gd name="connsiteX1" fmla="*/ 1981200 w 3270250"/>
                <a:gd name="connsiteY1" fmla="*/ 0 h 1384300"/>
                <a:gd name="connsiteX2" fmla="*/ 0 w 3270250"/>
                <a:gd name="connsiteY2" fmla="*/ 0 h 1384300"/>
                <a:gd name="connsiteX3" fmla="*/ 0 w 3270250"/>
                <a:gd name="connsiteY3" fmla="*/ 304800 h 1384300"/>
                <a:gd name="connsiteX4" fmla="*/ 2209800 w 3270250"/>
                <a:gd name="connsiteY4" fmla="*/ 304800 h 1384300"/>
                <a:gd name="connsiteX5" fmla="*/ 2952750 w 3270250"/>
                <a:gd name="connsiteY5" fmla="*/ 1384300 h 1384300"/>
                <a:gd name="connsiteX0" fmla="*/ 3276600 w 3276600"/>
                <a:gd name="connsiteY0" fmla="*/ 228600 h 1384300"/>
                <a:gd name="connsiteX1" fmla="*/ 1981200 w 3276600"/>
                <a:gd name="connsiteY1" fmla="*/ 0 h 1384300"/>
                <a:gd name="connsiteX2" fmla="*/ 0 w 3276600"/>
                <a:gd name="connsiteY2" fmla="*/ 0 h 1384300"/>
                <a:gd name="connsiteX3" fmla="*/ 0 w 3276600"/>
                <a:gd name="connsiteY3" fmla="*/ 304800 h 1384300"/>
                <a:gd name="connsiteX4" fmla="*/ 2209800 w 3276600"/>
                <a:gd name="connsiteY4" fmla="*/ 304800 h 1384300"/>
                <a:gd name="connsiteX5" fmla="*/ 2952750 w 3276600"/>
                <a:gd name="connsiteY5" fmla="*/ 1384300 h 1384300"/>
                <a:gd name="connsiteX0" fmla="*/ 3276600 w 3276600"/>
                <a:gd name="connsiteY0" fmla="*/ 228600 h 1384300"/>
                <a:gd name="connsiteX1" fmla="*/ 1981200 w 3276600"/>
                <a:gd name="connsiteY1" fmla="*/ 0 h 1384300"/>
                <a:gd name="connsiteX2" fmla="*/ 0 w 3276600"/>
                <a:gd name="connsiteY2" fmla="*/ 0 h 1384300"/>
                <a:gd name="connsiteX3" fmla="*/ 0 w 3276600"/>
                <a:gd name="connsiteY3" fmla="*/ 304800 h 1384300"/>
                <a:gd name="connsiteX4" fmla="*/ 2209800 w 3276600"/>
                <a:gd name="connsiteY4" fmla="*/ 304800 h 1384300"/>
                <a:gd name="connsiteX5" fmla="*/ 2952750 w 3276600"/>
                <a:gd name="connsiteY5" fmla="*/ 1384300 h 1384300"/>
                <a:gd name="connsiteX6" fmla="*/ 3276600 w 3276600"/>
                <a:gd name="connsiteY6" fmla="*/ 228600 h 1384300"/>
                <a:gd name="connsiteX0" fmla="*/ 3276600 w 3276600"/>
                <a:gd name="connsiteY0" fmla="*/ 228600 h 1384300"/>
                <a:gd name="connsiteX1" fmla="*/ 2209800 w 3276600"/>
                <a:gd name="connsiteY1" fmla="*/ 0 h 1384300"/>
                <a:gd name="connsiteX2" fmla="*/ 0 w 3276600"/>
                <a:gd name="connsiteY2" fmla="*/ 0 h 1384300"/>
                <a:gd name="connsiteX3" fmla="*/ 0 w 3276600"/>
                <a:gd name="connsiteY3" fmla="*/ 304800 h 1384300"/>
                <a:gd name="connsiteX4" fmla="*/ 2209800 w 3276600"/>
                <a:gd name="connsiteY4" fmla="*/ 304800 h 1384300"/>
                <a:gd name="connsiteX5" fmla="*/ 2952750 w 3276600"/>
                <a:gd name="connsiteY5" fmla="*/ 1384300 h 1384300"/>
                <a:gd name="connsiteX6" fmla="*/ 3276600 w 3276600"/>
                <a:gd name="connsiteY6" fmla="*/ 228600 h 1384300"/>
                <a:gd name="connsiteX0" fmla="*/ 3429000 w 3429000"/>
                <a:gd name="connsiteY0" fmla="*/ 381000 h 1536700"/>
                <a:gd name="connsiteX1" fmla="*/ 2362200 w 3429000"/>
                <a:gd name="connsiteY1" fmla="*/ 152400 h 1536700"/>
                <a:gd name="connsiteX2" fmla="*/ 0 w 3429000"/>
                <a:gd name="connsiteY2" fmla="*/ 0 h 1536700"/>
                <a:gd name="connsiteX3" fmla="*/ 152400 w 3429000"/>
                <a:gd name="connsiteY3" fmla="*/ 457200 h 1536700"/>
                <a:gd name="connsiteX4" fmla="*/ 2362200 w 3429000"/>
                <a:gd name="connsiteY4" fmla="*/ 457200 h 1536700"/>
                <a:gd name="connsiteX5" fmla="*/ 3105150 w 3429000"/>
                <a:gd name="connsiteY5" fmla="*/ 1536700 h 1536700"/>
                <a:gd name="connsiteX6" fmla="*/ 3429000 w 3429000"/>
                <a:gd name="connsiteY6" fmla="*/ 381000 h 1536700"/>
                <a:gd name="connsiteX0" fmla="*/ 3429000 w 3429000"/>
                <a:gd name="connsiteY0" fmla="*/ 381000 h 1536700"/>
                <a:gd name="connsiteX1" fmla="*/ 2286000 w 3429000"/>
                <a:gd name="connsiteY1" fmla="*/ 0 h 1536700"/>
                <a:gd name="connsiteX2" fmla="*/ 0 w 3429000"/>
                <a:gd name="connsiteY2" fmla="*/ 0 h 1536700"/>
                <a:gd name="connsiteX3" fmla="*/ 152400 w 3429000"/>
                <a:gd name="connsiteY3" fmla="*/ 457200 h 1536700"/>
                <a:gd name="connsiteX4" fmla="*/ 2362200 w 3429000"/>
                <a:gd name="connsiteY4" fmla="*/ 457200 h 1536700"/>
                <a:gd name="connsiteX5" fmla="*/ 3105150 w 3429000"/>
                <a:gd name="connsiteY5" fmla="*/ 1536700 h 1536700"/>
                <a:gd name="connsiteX6" fmla="*/ 3429000 w 3429000"/>
                <a:gd name="connsiteY6" fmla="*/ 381000 h 1536700"/>
                <a:gd name="connsiteX0" fmla="*/ 3429000 w 3429000"/>
                <a:gd name="connsiteY0" fmla="*/ 381000 h 1536700"/>
                <a:gd name="connsiteX1" fmla="*/ 2286000 w 3429000"/>
                <a:gd name="connsiteY1" fmla="*/ 0 h 1536700"/>
                <a:gd name="connsiteX2" fmla="*/ 0 w 3429000"/>
                <a:gd name="connsiteY2" fmla="*/ 0 h 1536700"/>
                <a:gd name="connsiteX3" fmla="*/ 152400 w 3429000"/>
                <a:gd name="connsiteY3" fmla="*/ 457200 h 1536700"/>
                <a:gd name="connsiteX4" fmla="*/ 2286000 w 3429000"/>
                <a:gd name="connsiteY4" fmla="*/ 685800 h 1536700"/>
                <a:gd name="connsiteX5" fmla="*/ 3105150 w 3429000"/>
                <a:gd name="connsiteY5" fmla="*/ 1536700 h 1536700"/>
                <a:gd name="connsiteX6" fmla="*/ 3429000 w 3429000"/>
                <a:gd name="connsiteY6" fmla="*/ 381000 h 1536700"/>
                <a:gd name="connsiteX0" fmla="*/ 3429000 w 3429000"/>
                <a:gd name="connsiteY0" fmla="*/ 381000 h 1536700"/>
                <a:gd name="connsiteX1" fmla="*/ 2286000 w 3429000"/>
                <a:gd name="connsiteY1" fmla="*/ 0 h 1536700"/>
                <a:gd name="connsiteX2" fmla="*/ 0 w 3429000"/>
                <a:gd name="connsiteY2" fmla="*/ 0 h 1536700"/>
                <a:gd name="connsiteX3" fmla="*/ 0 w 3429000"/>
                <a:gd name="connsiteY3" fmla="*/ 609600 h 1536700"/>
                <a:gd name="connsiteX4" fmla="*/ 2286000 w 3429000"/>
                <a:gd name="connsiteY4" fmla="*/ 685800 h 1536700"/>
                <a:gd name="connsiteX5" fmla="*/ 3105150 w 3429000"/>
                <a:gd name="connsiteY5" fmla="*/ 1536700 h 1536700"/>
                <a:gd name="connsiteX6" fmla="*/ 3429000 w 3429000"/>
                <a:gd name="connsiteY6" fmla="*/ 381000 h 1536700"/>
                <a:gd name="connsiteX0" fmla="*/ 3429000 w 3429000"/>
                <a:gd name="connsiteY0" fmla="*/ 381000 h 1536700"/>
                <a:gd name="connsiteX1" fmla="*/ 2286000 w 3429000"/>
                <a:gd name="connsiteY1" fmla="*/ 0 h 1536700"/>
                <a:gd name="connsiteX2" fmla="*/ 0 w 3429000"/>
                <a:gd name="connsiteY2" fmla="*/ 0 h 1536700"/>
                <a:gd name="connsiteX3" fmla="*/ 0 w 3429000"/>
                <a:gd name="connsiteY3" fmla="*/ 609600 h 1536700"/>
                <a:gd name="connsiteX4" fmla="*/ 2286000 w 3429000"/>
                <a:gd name="connsiteY4" fmla="*/ 609600 h 1536700"/>
                <a:gd name="connsiteX5" fmla="*/ 3105150 w 3429000"/>
                <a:gd name="connsiteY5" fmla="*/ 1536700 h 1536700"/>
                <a:gd name="connsiteX6" fmla="*/ 3429000 w 3429000"/>
                <a:gd name="connsiteY6" fmla="*/ 38100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0" h="1536700">
                  <a:moveTo>
                    <a:pt x="3429000" y="381000"/>
                  </a:moveTo>
                  <a:lnTo>
                    <a:pt x="22860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2286000" y="609600"/>
                  </a:lnTo>
                  <a:lnTo>
                    <a:pt x="3105150" y="1536700"/>
                  </a:lnTo>
                  <a:lnTo>
                    <a:pt x="3429000" y="38100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152"/>
            <p:cNvGrpSpPr/>
            <p:nvPr/>
          </p:nvGrpSpPr>
          <p:grpSpPr bwMode="auto">
            <a:xfrm>
              <a:off x="4724400" y="5152697"/>
              <a:ext cx="4267200" cy="1324303"/>
              <a:chOff x="4724400" y="5152697"/>
              <a:chExt cx="4267200" cy="1324303"/>
            </a:xfrm>
          </p:grpSpPr>
          <p:sp>
            <p:nvSpPr>
              <p:cNvPr id="127" name="Rounded Rectangle 126"/>
              <p:cNvSpPr/>
              <p:nvPr/>
            </p:nvSpPr>
            <p:spPr bwMode="auto">
              <a:xfrm>
                <a:off x="4724400" y="5152697"/>
                <a:ext cx="4267200" cy="132430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1" name="Picture 150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5237653" y="5814848"/>
                <a:ext cx="3419423" cy="441604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147" name="TextBox 146"/>
              <p:cNvSpPr txBox="1"/>
              <p:nvPr/>
            </p:nvSpPr>
            <p:spPr bwMode="auto">
              <a:xfrm>
                <a:off x="4724400" y="5226269"/>
                <a:ext cx="1801493" cy="56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Inference:</a:t>
                </a:r>
                <a:endParaRPr lang="en-US" sz="3200" dirty="0"/>
              </a:p>
            </p:txBody>
          </p:sp>
        </p:grpSp>
      </p:grpSp>
      <p:grpSp>
        <p:nvGrpSpPr>
          <p:cNvPr id="27" name="Group 137"/>
          <p:cNvGrpSpPr/>
          <p:nvPr/>
        </p:nvGrpSpPr>
        <p:grpSpPr>
          <a:xfrm>
            <a:off x="304800" y="4648200"/>
            <a:ext cx="1096433" cy="1408331"/>
            <a:chOff x="304800" y="5257800"/>
            <a:chExt cx="1096433" cy="1408331"/>
          </a:xfrm>
        </p:grpSpPr>
        <p:grpSp>
          <p:nvGrpSpPr>
            <p:cNvPr id="29" name="Group 36"/>
            <p:cNvGrpSpPr/>
            <p:nvPr/>
          </p:nvGrpSpPr>
          <p:grpSpPr>
            <a:xfrm>
              <a:off x="304800" y="5257800"/>
              <a:ext cx="1096433" cy="636667"/>
              <a:chOff x="3932767" y="2789767"/>
              <a:chExt cx="2650066" cy="1538816"/>
            </a:xfrm>
          </p:grpSpPr>
          <p:cxnSp>
            <p:nvCxnSpPr>
              <p:cNvPr id="38" name="Straight Connector 37"/>
              <p:cNvCxnSpPr>
                <a:stCxn id="50" idx="6"/>
                <a:endCxn id="51" idx="2"/>
              </p:cNvCxnSpPr>
              <p:nvPr/>
            </p:nvCxnSpPr>
            <p:spPr>
              <a:xfrm>
                <a:off x="4419600" y="3033184"/>
                <a:ext cx="5884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53" idx="6"/>
                <a:endCxn id="58" idx="2"/>
              </p:cNvCxnSpPr>
              <p:nvPr/>
            </p:nvCxnSpPr>
            <p:spPr>
              <a:xfrm>
                <a:off x="4419600" y="4085167"/>
                <a:ext cx="58419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51" idx="4"/>
                <a:endCxn id="58" idx="0"/>
              </p:cNvCxnSpPr>
              <p:nvPr/>
            </p:nvCxnSpPr>
            <p:spPr>
              <a:xfrm rot="5400000">
                <a:off x="4966758" y="3557058"/>
                <a:ext cx="565150" cy="42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0" idx="4"/>
                <a:endCxn id="53" idx="0"/>
              </p:cNvCxnSpPr>
              <p:nvPr/>
            </p:nvCxnSpPr>
            <p:spPr>
              <a:xfrm rot="5400000">
                <a:off x="3893609" y="3559175"/>
                <a:ext cx="5651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2" idx="4"/>
                <a:endCxn id="54" idx="0"/>
              </p:cNvCxnSpPr>
              <p:nvPr/>
            </p:nvCxnSpPr>
            <p:spPr>
              <a:xfrm rot="5400000">
                <a:off x="6056842" y="3559175"/>
                <a:ext cx="5651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58" idx="6"/>
                <a:endCxn id="54" idx="2"/>
              </p:cNvCxnSpPr>
              <p:nvPr/>
            </p:nvCxnSpPr>
            <p:spPr>
              <a:xfrm>
                <a:off x="5490632" y="4085167"/>
                <a:ext cx="60536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51" idx="6"/>
                <a:endCxn id="52" idx="2"/>
              </p:cNvCxnSpPr>
              <p:nvPr/>
            </p:nvCxnSpPr>
            <p:spPr>
              <a:xfrm>
                <a:off x="5494866" y="3033184"/>
                <a:ext cx="60113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 bwMode="auto">
              <a:xfrm>
                <a:off x="3932767" y="2789767"/>
                <a:ext cx="486833" cy="4868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08033" y="2789767"/>
                <a:ext cx="486833" cy="4868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096000" y="2789767"/>
                <a:ext cx="486833" cy="4868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3932767" y="3841750"/>
                <a:ext cx="486833" cy="4868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6096000" y="3841750"/>
                <a:ext cx="486833" cy="4868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5003799" y="3841750"/>
                <a:ext cx="486833" cy="4868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304800" y="6019800"/>
              <a:ext cx="1072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</a:t>
              </a:r>
            </a:p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Sampling  as an Inference Procedure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wanted to know the probability that coin lands “heads”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We use the same idea for graphical model inference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010400" y="2129135"/>
            <a:ext cx="1959387" cy="461665"/>
            <a:chOff x="7010400" y="2967335"/>
            <a:chExt cx="1959387" cy="461665"/>
          </a:xfrm>
        </p:grpSpPr>
        <p:sp>
          <p:nvSpPr>
            <p:cNvPr id="6" name="Oval 5"/>
            <p:cNvSpPr/>
            <p:nvPr/>
          </p:nvSpPr>
          <p:spPr>
            <a:xfrm>
              <a:off x="7467600" y="3033594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10400" y="2967335"/>
              <a:ext cx="1959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4x       Heads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600200" y="24384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24384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1394" y="2133600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“Draw </a:t>
            </a:r>
          </a:p>
          <a:p>
            <a:r>
              <a:rPr lang="en-US" dirty="0" smtClean="0"/>
              <a:t>   Samples”</a:t>
            </a:r>
          </a:p>
        </p:txBody>
      </p:sp>
      <p:sp>
        <p:nvSpPr>
          <p:cNvPr id="13" name="Oval 12"/>
          <p:cNvSpPr/>
          <p:nvPr/>
        </p:nvSpPr>
        <p:spPr>
          <a:xfrm>
            <a:off x="2133600" y="24384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3600" y="24384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24384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24200" y="24384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91000" y="24384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8200" y="24384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81600" y="24384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15000" y="24384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72200" y="24384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3"/>
          <p:cNvGrpSpPr/>
          <p:nvPr/>
        </p:nvGrpSpPr>
        <p:grpSpPr>
          <a:xfrm>
            <a:off x="6553200" y="1828800"/>
            <a:ext cx="1066800" cy="1143000"/>
            <a:chOff x="6553200" y="2667000"/>
            <a:chExt cx="1066800" cy="1143000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6019800" y="3276600"/>
              <a:ext cx="1066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53200" y="26670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Counts</a:t>
              </a:r>
              <a:endParaRPr lang="en-US" sz="2000" dirty="0"/>
            </a:p>
          </p:txBody>
        </p:sp>
      </p:grpSp>
      <p:grpSp>
        <p:nvGrpSpPr>
          <p:cNvPr id="32" name="Group 28"/>
          <p:cNvGrpSpPr/>
          <p:nvPr/>
        </p:nvGrpSpPr>
        <p:grpSpPr>
          <a:xfrm>
            <a:off x="7010400" y="2590800"/>
            <a:ext cx="1959387" cy="461665"/>
            <a:chOff x="7010400" y="3429000"/>
            <a:chExt cx="1959387" cy="461665"/>
          </a:xfrm>
        </p:grpSpPr>
        <p:sp>
          <p:nvSpPr>
            <p:cNvPr id="7" name="Oval 6"/>
            <p:cNvSpPr/>
            <p:nvPr/>
          </p:nvSpPr>
          <p:spPr>
            <a:xfrm>
              <a:off x="7467600" y="35052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10400" y="3429000"/>
              <a:ext cx="1959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6x       Tails</a:t>
              </a:r>
            </a:p>
          </p:txBody>
        </p:sp>
      </p:grpSp>
      <p:pic>
        <p:nvPicPr>
          <p:cNvPr id="159" name="Picture 1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625751" y="2819400"/>
            <a:ext cx="2154570" cy="655740"/>
          </a:xfrm>
          <a:prstGeom prst="rect">
            <a:avLst/>
          </a:prstGeom>
          <a:noFill/>
          <a:ln/>
          <a:effectLst/>
        </p:spPr>
      </p:pic>
      <p:sp>
        <p:nvSpPr>
          <p:cNvPr id="59" name="Oval 58"/>
          <p:cNvSpPr/>
          <p:nvPr/>
        </p:nvSpPr>
        <p:spPr bwMode="auto">
          <a:xfrm>
            <a:off x="304800" y="4648200"/>
            <a:ext cx="201421" cy="2014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62000" y="4648200"/>
            <a:ext cx="201421" cy="2014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1219200" y="4675379"/>
            <a:ext cx="201421" cy="2014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246379" y="5105400"/>
            <a:ext cx="201421" cy="2014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62000" y="5105400"/>
            <a:ext cx="201421" cy="2014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4800" y="5105400"/>
            <a:ext cx="201421" cy="2014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grpSp>
        <p:nvGrpSpPr>
          <p:cNvPr id="33" name="Group 81"/>
          <p:cNvGrpSpPr/>
          <p:nvPr/>
        </p:nvGrpSpPr>
        <p:grpSpPr>
          <a:xfrm>
            <a:off x="2084579" y="4343400"/>
            <a:ext cx="201421" cy="1752600"/>
            <a:chOff x="2617979" y="4953000"/>
            <a:chExt cx="201421" cy="1752600"/>
          </a:xfrm>
        </p:grpSpPr>
        <p:grpSp>
          <p:nvGrpSpPr>
            <p:cNvPr id="34" name="Group 74"/>
            <p:cNvGrpSpPr/>
            <p:nvPr/>
          </p:nvGrpSpPr>
          <p:grpSpPr>
            <a:xfrm>
              <a:off x="2617979" y="4953000"/>
              <a:ext cx="201421" cy="1725421"/>
              <a:chOff x="2667000" y="4953000"/>
              <a:chExt cx="201421" cy="1725421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2667000" y="4953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2667000" y="52578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2667000" y="55626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2667000" y="58674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2667000" y="61722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2667000" y="6477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sp>
          <p:nvSpPr>
            <p:cNvPr id="76" name="Oval 75"/>
            <p:cNvSpPr/>
            <p:nvPr/>
          </p:nvSpPr>
          <p:spPr>
            <a:xfrm>
              <a:off x="2667000" y="50292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667000" y="53340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667000" y="56388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59436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667000" y="62484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667000" y="65532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96"/>
          <p:cNvGrpSpPr/>
          <p:nvPr/>
        </p:nvGrpSpPr>
        <p:grpSpPr>
          <a:xfrm>
            <a:off x="2617979" y="4343400"/>
            <a:ext cx="201421" cy="1752600"/>
            <a:chOff x="2617979" y="4953000"/>
            <a:chExt cx="201421" cy="1752600"/>
          </a:xfrm>
        </p:grpSpPr>
        <p:grpSp>
          <p:nvGrpSpPr>
            <p:cNvPr id="36" name="Group 74"/>
            <p:cNvGrpSpPr/>
            <p:nvPr/>
          </p:nvGrpSpPr>
          <p:grpSpPr>
            <a:xfrm>
              <a:off x="2617979" y="4953000"/>
              <a:ext cx="201421" cy="1725421"/>
              <a:chOff x="2667000" y="4953000"/>
              <a:chExt cx="201421" cy="1725421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2667000" y="4953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2667000" y="52578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>
                <a:off x="2667000" y="55626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>
                <a:off x="2667000" y="58674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>
                <a:off x="2667000" y="61722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2667000" y="6477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sp>
          <p:nvSpPr>
            <p:cNvPr id="85" name="Oval 84"/>
            <p:cNvSpPr/>
            <p:nvPr/>
          </p:nvSpPr>
          <p:spPr>
            <a:xfrm>
              <a:off x="2667000" y="50292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667000" y="53340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67000" y="56388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667000" y="59436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67000" y="62484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667000" y="65532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97"/>
          <p:cNvGrpSpPr/>
          <p:nvPr/>
        </p:nvGrpSpPr>
        <p:grpSpPr>
          <a:xfrm>
            <a:off x="3151379" y="4343400"/>
            <a:ext cx="201421" cy="1752600"/>
            <a:chOff x="2617979" y="4953000"/>
            <a:chExt cx="201421" cy="1752600"/>
          </a:xfrm>
        </p:grpSpPr>
        <p:grpSp>
          <p:nvGrpSpPr>
            <p:cNvPr id="40" name="Group 74"/>
            <p:cNvGrpSpPr/>
            <p:nvPr/>
          </p:nvGrpSpPr>
          <p:grpSpPr>
            <a:xfrm>
              <a:off x="2617979" y="4953000"/>
              <a:ext cx="201421" cy="1725421"/>
              <a:chOff x="2667000" y="4953000"/>
              <a:chExt cx="201421" cy="1725421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667000" y="4953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2667000" y="52578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 bwMode="auto">
              <a:xfrm>
                <a:off x="2667000" y="55626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2667000" y="58674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2667000" y="61722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 bwMode="auto">
              <a:xfrm>
                <a:off x="2667000" y="6477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2667000" y="50292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2667000" y="53340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667000" y="56388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667000" y="59436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67000" y="62484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667000" y="65532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111"/>
          <p:cNvGrpSpPr/>
          <p:nvPr/>
        </p:nvGrpSpPr>
        <p:grpSpPr>
          <a:xfrm>
            <a:off x="3684779" y="4343400"/>
            <a:ext cx="201421" cy="1752600"/>
            <a:chOff x="2617979" y="4953000"/>
            <a:chExt cx="201421" cy="1752600"/>
          </a:xfrm>
        </p:grpSpPr>
        <p:grpSp>
          <p:nvGrpSpPr>
            <p:cNvPr id="47" name="Group 74"/>
            <p:cNvGrpSpPr/>
            <p:nvPr/>
          </p:nvGrpSpPr>
          <p:grpSpPr>
            <a:xfrm>
              <a:off x="2617979" y="4953000"/>
              <a:ext cx="201421" cy="1725421"/>
              <a:chOff x="2667000" y="4953000"/>
              <a:chExt cx="201421" cy="1725421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2667000" y="4953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>
                <a:off x="2667000" y="52578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 bwMode="auto">
              <a:xfrm>
                <a:off x="2667000" y="55626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>
                <a:off x="2667000" y="58674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2667000" y="61722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2667000" y="6477000"/>
                <a:ext cx="201421" cy="2014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-64" charset="0"/>
                </a:endParaRPr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2667000" y="50292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667000" y="53340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667000" y="56388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667000" y="59436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667000" y="6248400"/>
              <a:ext cx="152400" cy="1524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67000" y="6553200"/>
              <a:ext cx="152400" cy="1524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130"/>
          <p:cNvGrpSpPr/>
          <p:nvPr/>
        </p:nvGrpSpPr>
        <p:grpSpPr>
          <a:xfrm>
            <a:off x="4114800" y="5334000"/>
            <a:ext cx="381000" cy="76200"/>
            <a:chOff x="4038600" y="5715000"/>
            <a:chExt cx="381000" cy="76200"/>
          </a:xfrm>
        </p:grpSpPr>
        <p:sp>
          <p:nvSpPr>
            <p:cNvPr id="128" name="Oval 127"/>
            <p:cNvSpPr/>
            <p:nvPr/>
          </p:nvSpPr>
          <p:spPr>
            <a:xfrm>
              <a:off x="4038600" y="57150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91000" y="57150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144"/>
          <p:cNvGrpSpPr/>
          <p:nvPr/>
        </p:nvGrpSpPr>
        <p:grpSpPr>
          <a:xfrm>
            <a:off x="1747724" y="4191000"/>
            <a:ext cx="385876" cy="1893332"/>
            <a:chOff x="1673962" y="4812268"/>
            <a:chExt cx="385876" cy="1893332"/>
          </a:xfrm>
        </p:grpSpPr>
        <p:sp>
          <p:nvSpPr>
            <p:cNvPr id="139" name="TextBox 138"/>
            <p:cNvSpPr txBox="1"/>
            <p:nvPr/>
          </p:nvSpPr>
          <p:spPr>
            <a:xfrm>
              <a:off x="1676400" y="48122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endParaRPr lang="en-US" i="1" baseline="-25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673962" y="51170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2</a:t>
              </a:r>
              <a:endParaRPr lang="en-US" i="1" baseline="-25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73962" y="54218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3</a:t>
              </a:r>
              <a:endParaRPr lang="en-US" i="1" baseline="-25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73962" y="57266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4</a:t>
              </a:r>
              <a:endParaRPr lang="en-US" i="1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676400" y="60314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5</a:t>
              </a:r>
              <a:endParaRPr lang="en-US" i="1" baseline="-25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676400" y="63362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6</a:t>
              </a:r>
              <a:endParaRPr lang="en-US" i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19981E-6 L 0 -0.0777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4" presetClass="pat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19981E-6 L 0 -0.0777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974 -0.04792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-2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474 -0.0034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974 0.03703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1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09445 0.10764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5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974 0.01875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474 0.06319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9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9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0" grpId="1" animBg="1"/>
      <p:bldP spid="10" grpId="2" animBg="1"/>
      <p:bldP spid="11" grpId="0" animBg="1"/>
      <p:bldP spid="12" grpId="0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Theoretical Contributions on 2-colorable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Stationary distribution of </a:t>
            </a:r>
            <a:r>
              <a:rPr lang="en-US" b="1" dirty="0" smtClean="0"/>
              <a:t>Synchronous Gibbs</a:t>
            </a:r>
            <a:r>
              <a:rPr lang="en-US" dirty="0" smtClean="0"/>
              <a:t>:</a:t>
            </a: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09261" y="2057400"/>
            <a:ext cx="7886880" cy="3214795"/>
          </a:xfrm>
          <a:prstGeom prst="rect">
            <a:avLst/>
          </a:prstGeom>
          <a:noFill/>
          <a:ln/>
          <a:effectLst/>
        </p:spPr>
      </p:pic>
      <p:sp>
        <p:nvSpPr>
          <p:cNvPr id="8" name="Rounded Rectangular Callout 7"/>
          <p:cNvSpPr/>
          <p:nvPr/>
        </p:nvSpPr>
        <p:spPr bwMode="auto">
          <a:xfrm>
            <a:off x="914400" y="5486400"/>
            <a:ext cx="2209800" cy="990600"/>
          </a:xfrm>
          <a:prstGeom prst="wedgeRoundRectCallout">
            <a:avLst>
              <a:gd name="adj1" fmla="val 36295"/>
              <a:gd name="adj2" fmla="val -7111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Variables in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Color 1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657600" y="5486400"/>
            <a:ext cx="2209800" cy="990600"/>
          </a:xfrm>
          <a:prstGeom prst="wedgeRoundRectCallout">
            <a:avLst>
              <a:gd name="adj1" fmla="val -33245"/>
              <a:gd name="adj2" fmla="val -700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Variables in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Color 2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524000" y="2819400"/>
            <a:ext cx="7162800" cy="9906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524000" y="3810000"/>
            <a:ext cx="7162800" cy="9906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57200" y="4800600"/>
            <a:ext cx="7848600" cy="175260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Theoretical Contributions on 2-colorable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Stationary distribution of </a:t>
            </a:r>
            <a:r>
              <a:rPr lang="en-US" b="1" dirty="0" smtClean="0"/>
              <a:t>Synchronous Gibbs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Corollary</a:t>
            </a:r>
            <a:r>
              <a:rPr lang="en-US" dirty="0" smtClean="0"/>
              <a:t>: Synchronous Gibbs sampler is </a:t>
            </a:r>
            <a:r>
              <a:rPr lang="en-US" b="1" dirty="0" smtClean="0"/>
              <a:t>correct</a:t>
            </a:r>
            <a:r>
              <a:rPr lang="en-US" dirty="0" smtClean="0"/>
              <a:t> for single variable </a:t>
            </a:r>
            <a:r>
              <a:rPr lang="en-US" dirty="0" err="1" smtClean="0"/>
              <a:t>marginals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auto">
          <a:xfrm>
            <a:off x="678994" y="1828800"/>
            <a:ext cx="7732952" cy="1676400"/>
            <a:chOff x="678994" y="1828800"/>
            <a:chExt cx="7732952" cy="1676400"/>
          </a:xfrm>
        </p:grpSpPr>
        <p:pic>
          <p:nvPicPr>
            <p:cNvPr id="11" name="Picture 10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8994" y="1828800"/>
              <a:ext cx="7732952" cy="55894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" name="Rounded Rectangular Callout 7"/>
            <p:cNvSpPr/>
            <p:nvPr/>
          </p:nvSpPr>
          <p:spPr bwMode="auto">
            <a:xfrm>
              <a:off x="3750485" y="2514600"/>
              <a:ext cx="2209800" cy="990600"/>
            </a:xfrm>
            <a:prstGeom prst="wedgeRoundRectCallout">
              <a:avLst>
                <a:gd name="adj1" fmla="val 56985"/>
                <a:gd name="adj2" fmla="val -77527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Variables in 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Color 1</a:t>
              </a:r>
            </a:p>
          </p:txBody>
        </p:sp>
        <p:sp>
          <p:nvSpPr>
            <p:cNvPr id="10" name="Rounded Rectangular Callout 9"/>
            <p:cNvSpPr/>
            <p:nvPr/>
          </p:nvSpPr>
          <p:spPr bwMode="auto">
            <a:xfrm>
              <a:off x="6188885" y="2514600"/>
              <a:ext cx="2209800" cy="990600"/>
            </a:xfrm>
            <a:prstGeom prst="wedgeRoundRectCallout">
              <a:avLst>
                <a:gd name="adj1" fmla="val 15606"/>
                <a:gd name="adj2" fmla="val -7264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Variables in 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Color 2</a:t>
              </a:r>
            </a:p>
          </p:txBody>
        </p:sp>
      </p:grpSp>
      <p:pic>
        <p:nvPicPr>
          <p:cNvPr id="16" name="Picture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796392" y="4876800"/>
            <a:ext cx="5508403" cy="1057306"/>
          </a:xfrm>
          <a:prstGeom prst="rect">
            <a:avLst/>
          </a:prstGeom>
          <a:noFill/>
          <a:ln/>
          <a:effectLst/>
        </p:spPr>
      </p:pic>
      <p:sp>
        <p:nvSpPr>
          <p:cNvPr id="12" name="Rectangle 11"/>
          <p:cNvSpPr/>
          <p:nvPr/>
        </p:nvSpPr>
        <p:spPr bwMode="auto">
          <a:xfrm>
            <a:off x="381000" y="3733800"/>
            <a:ext cx="8382000" cy="25146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From Colored Fields to Thin Junction Trees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076700" cy="460851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Chromatic Gibbs Sampler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Ideal for:</a:t>
            </a:r>
          </a:p>
          <a:p>
            <a:pPr marL="468313" lvl="1"/>
            <a:r>
              <a:rPr lang="en-US" b="1" dirty="0" smtClean="0"/>
              <a:t>Rapid mixing </a:t>
            </a:r>
            <a:r>
              <a:rPr lang="en-US" dirty="0" smtClean="0"/>
              <a:t>models</a:t>
            </a:r>
          </a:p>
          <a:p>
            <a:pPr marL="468313" lvl="1"/>
            <a:r>
              <a:rPr lang="en-US" dirty="0" smtClean="0"/>
              <a:t>Conditional structure does not admit </a:t>
            </a:r>
            <a:r>
              <a:rPr lang="en-US" b="1" dirty="0" smtClean="0">
                <a:sym typeface="Wingdings" pitchFamily="2" charset="2"/>
              </a:rPr>
              <a:t>Splash</a:t>
            </a:r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076700" cy="460851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Splash Gibbs Sampler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Ideal for:</a:t>
            </a:r>
          </a:p>
          <a:p>
            <a:pPr marL="463550" lvl="1" indent="-225425"/>
            <a:r>
              <a:rPr lang="en-US" b="1" dirty="0" smtClean="0"/>
              <a:t>Slowly mixing models</a:t>
            </a:r>
          </a:p>
          <a:p>
            <a:pPr marL="463550" lvl="1" indent="-225425"/>
            <a:r>
              <a:rPr lang="en-US" dirty="0" smtClean="0"/>
              <a:t>Conditional structure admits Splash</a:t>
            </a:r>
          </a:p>
          <a:p>
            <a:pPr marL="733425" lvl="2"/>
            <a:r>
              <a:rPr lang="en-US" dirty="0" smtClean="0"/>
              <a:t>Discrete models</a:t>
            </a:r>
          </a:p>
        </p:txBody>
      </p:sp>
      <p:grpSp>
        <p:nvGrpSpPr>
          <p:cNvPr id="6" name="Group 5"/>
          <p:cNvGrpSpPr/>
          <p:nvPr/>
        </p:nvGrpSpPr>
        <p:grpSpPr>
          <a:xfrm rot="16200000">
            <a:off x="1473199" y="1727200"/>
            <a:ext cx="1625600" cy="2438400"/>
            <a:chOff x="4191000" y="2225040"/>
            <a:chExt cx="1188720" cy="1783080"/>
          </a:xfrm>
        </p:grpSpPr>
        <p:cxnSp>
          <p:nvCxnSpPr>
            <p:cNvPr id="7" name="Straight Connector 6"/>
            <p:cNvCxnSpPr>
              <a:stCxn id="20" idx="2"/>
              <a:endCxn id="14" idx="6"/>
            </p:cNvCxnSpPr>
            <p:nvPr/>
          </p:nvCxnSpPr>
          <p:spPr>
            <a:xfrm rot="5400000" flipH="1" flipV="1">
              <a:off x="4625340" y="3116580"/>
              <a:ext cx="12344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1" idx="4"/>
              <a:endCxn id="17" idx="0"/>
            </p:cNvCxnSpPr>
            <p:nvPr/>
          </p:nvCxnSpPr>
          <p:spPr>
            <a:xfrm rot="10800000">
              <a:off x="4465320" y="286512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2" idx="6"/>
              <a:endCxn id="22" idx="2"/>
            </p:cNvCxnSpPr>
            <p:nvPr/>
          </p:nvCxnSpPr>
          <p:spPr>
            <a:xfrm rot="5400000">
              <a:off x="4168140" y="3116580"/>
              <a:ext cx="12344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0"/>
              <a:endCxn id="14" idx="4"/>
            </p:cNvCxnSpPr>
            <p:nvPr/>
          </p:nvCxnSpPr>
          <p:spPr>
            <a:xfrm rot="10800000" flipH="1" flipV="1">
              <a:off x="4465320" y="236220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 rot="5400000">
              <a:off x="5105400" y="272796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5400000">
              <a:off x="4648200" y="222504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4648200" y="272796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5400000">
              <a:off x="5105400" y="222504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6" idx="6"/>
              <a:endCxn id="25" idx="2"/>
            </p:cNvCxnSpPr>
            <p:nvPr/>
          </p:nvCxnSpPr>
          <p:spPr>
            <a:xfrm rot="5400000">
              <a:off x="3710940" y="3116580"/>
              <a:ext cx="12344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 rot="5400000">
              <a:off x="4191000" y="222504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4191000" y="272796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0" idx="4"/>
              <a:endCxn id="25" idx="0"/>
            </p:cNvCxnSpPr>
            <p:nvPr/>
          </p:nvCxnSpPr>
          <p:spPr>
            <a:xfrm rot="10800000">
              <a:off x="4465320" y="387096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4" idx="0"/>
              <a:endCxn id="23" idx="4"/>
            </p:cNvCxnSpPr>
            <p:nvPr/>
          </p:nvCxnSpPr>
          <p:spPr>
            <a:xfrm rot="10800000" flipH="1" flipV="1">
              <a:off x="4465320" y="3368040"/>
              <a:ext cx="640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rot="5400000">
              <a:off x="5105400" y="373380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4648200" y="323088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648200" y="37338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5105400" y="323088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4191000" y="323088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4191000" y="3733800"/>
              <a:ext cx="274320" cy="2743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 rot="5400000">
            <a:off x="1943100" y="3771900"/>
            <a:ext cx="5257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8" name="Group 87"/>
          <p:cNvGrpSpPr/>
          <p:nvPr/>
        </p:nvGrpSpPr>
        <p:grpSpPr>
          <a:xfrm>
            <a:off x="5257800" y="2168042"/>
            <a:ext cx="3124200" cy="1489558"/>
            <a:chOff x="6204211" y="3461011"/>
            <a:chExt cx="2330189" cy="1110989"/>
          </a:xfrm>
        </p:grpSpPr>
        <p:cxnSp>
          <p:nvCxnSpPr>
            <p:cNvPr id="29" name="Straight Connector 28"/>
            <p:cNvCxnSpPr>
              <a:stCxn id="52" idx="6"/>
              <a:endCxn id="51" idx="2"/>
            </p:cNvCxnSpPr>
            <p:nvPr/>
          </p:nvCxnSpPr>
          <p:spPr bwMode="auto">
            <a:xfrm>
              <a:off x="6400800" y="3559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>
              <a:stCxn id="51" idx="6"/>
              <a:endCxn id="53" idx="2"/>
            </p:cNvCxnSpPr>
            <p:nvPr/>
          </p:nvCxnSpPr>
          <p:spPr bwMode="auto">
            <a:xfrm>
              <a:off x="6934200" y="3559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>
              <a:stCxn id="55" idx="6"/>
              <a:endCxn id="54" idx="2"/>
            </p:cNvCxnSpPr>
            <p:nvPr/>
          </p:nvCxnSpPr>
          <p:spPr bwMode="auto">
            <a:xfrm>
              <a:off x="6400800" y="4016506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>
              <a:stCxn id="54" idx="6"/>
              <a:endCxn id="56" idx="2"/>
            </p:cNvCxnSpPr>
            <p:nvPr/>
          </p:nvCxnSpPr>
          <p:spPr bwMode="auto">
            <a:xfrm>
              <a:off x="6934200" y="4016506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>
              <a:stCxn id="55" idx="0"/>
              <a:endCxn id="52" idx="4"/>
            </p:cNvCxnSpPr>
            <p:nvPr/>
          </p:nvCxnSpPr>
          <p:spPr bwMode="auto">
            <a:xfrm rot="5400000" flipH="1" flipV="1">
              <a:off x="6172201" y="3787906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4" name="Straight Connector 33"/>
            <p:cNvCxnSpPr>
              <a:stCxn id="54" idx="0"/>
              <a:endCxn id="51" idx="4"/>
            </p:cNvCxnSpPr>
            <p:nvPr/>
          </p:nvCxnSpPr>
          <p:spPr bwMode="auto">
            <a:xfrm rot="5400000" flipH="1" flipV="1">
              <a:off x="6705601" y="37879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Straight Connector 34"/>
            <p:cNvCxnSpPr>
              <a:stCxn id="56" idx="0"/>
              <a:endCxn id="53" idx="4"/>
            </p:cNvCxnSpPr>
            <p:nvPr/>
          </p:nvCxnSpPr>
          <p:spPr bwMode="auto">
            <a:xfrm rot="5400000" flipH="1" flipV="1">
              <a:off x="7239001" y="3787906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Connector 35"/>
            <p:cNvCxnSpPr>
              <a:stCxn id="58" idx="6"/>
              <a:endCxn id="57" idx="2"/>
            </p:cNvCxnSpPr>
            <p:nvPr/>
          </p:nvCxnSpPr>
          <p:spPr bwMode="auto">
            <a:xfrm>
              <a:off x="6400800" y="44737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7" name="Straight Connector 36"/>
            <p:cNvCxnSpPr>
              <a:stCxn id="57" idx="6"/>
              <a:endCxn id="59" idx="2"/>
            </p:cNvCxnSpPr>
            <p:nvPr/>
          </p:nvCxnSpPr>
          <p:spPr bwMode="auto">
            <a:xfrm>
              <a:off x="6934200" y="44737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>
              <a:stCxn id="56" idx="4"/>
              <a:endCxn id="59" idx="0"/>
            </p:cNvCxnSpPr>
            <p:nvPr/>
          </p:nvCxnSpPr>
          <p:spPr bwMode="auto">
            <a:xfrm rot="5400000">
              <a:off x="7239001" y="4245105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>
              <a:stCxn id="55" idx="4"/>
              <a:endCxn id="58" idx="0"/>
            </p:cNvCxnSpPr>
            <p:nvPr/>
          </p:nvCxnSpPr>
          <p:spPr bwMode="auto">
            <a:xfrm rot="5400000">
              <a:off x="6172201" y="42451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>
              <a:stCxn id="54" idx="4"/>
              <a:endCxn id="57" idx="0"/>
            </p:cNvCxnSpPr>
            <p:nvPr/>
          </p:nvCxnSpPr>
          <p:spPr bwMode="auto">
            <a:xfrm rot="5400000">
              <a:off x="6705601" y="42451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/>
            <p:cNvCxnSpPr>
              <a:stCxn id="61" idx="6"/>
              <a:endCxn id="60" idx="2"/>
            </p:cNvCxnSpPr>
            <p:nvPr/>
          </p:nvCxnSpPr>
          <p:spPr bwMode="auto">
            <a:xfrm>
              <a:off x="8001000" y="3559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>
              <a:stCxn id="63" idx="6"/>
              <a:endCxn id="62" idx="2"/>
            </p:cNvCxnSpPr>
            <p:nvPr/>
          </p:nvCxnSpPr>
          <p:spPr bwMode="auto">
            <a:xfrm>
              <a:off x="8001000" y="4016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63" idx="0"/>
              <a:endCxn id="61" idx="4"/>
            </p:cNvCxnSpPr>
            <p:nvPr/>
          </p:nvCxnSpPr>
          <p:spPr bwMode="auto">
            <a:xfrm rot="5400000" flipH="1" flipV="1">
              <a:off x="7772401" y="37879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>
              <a:stCxn id="62" idx="0"/>
              <a:endCxn id="60" idx="4"/>
            </p:cNvCxnSpPr>
            <p:nvPr/>
          </p:nvCxnSpPr>
          <p:spPr bwMode="auto">
            <a:xfrm rot="5400000" flipH="1" flipV="1">
              <a:off x="8305801" y="37879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>
              <a:stCxn id="65" idx="6"/>
              <a:endCxn id="64" idx="2"/>
            </p:cNvCxnSpPr>
            <p:nvPr/>
          </p:nvCxnSpPr>
          <p:spPr bwMode="auto">
            <a:xfrm>
              <a:off x="8001000" y="4473706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63" idx="4"/>
              <a:endCxn id="65" idx="0"/>
            </p:cNvCxnSpPr>
            <p:nvPr/>
          </p:nvCxnSpPr>
          <p:spPr bwMode="auto">
            <a:xfrm rot="5400000">
              <a:off x="7772401" y="42451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>
              <a:stCxn id="62" idx="4"/>
              <a:endCxn id="64" idx="0"/>
            </p:cNvCxnSpPr>
            <p:nvPr/>
          </p:nvCxnSpPr>
          <p:spPr bwMode="auto">
            <a:xfrm rot="5400000">
              <a:off x="8305801" y="42451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53" idx="6"/>
              <a:endCxn id="61" idx="2"/>
            </p:cNvCxnSpPr>
            <p:nvPr/>
          </p:nvCxnSpPr>
          <p:spPr bwMode="auto">
            <a:xfrm>
              <a:off x="7467600" y="3559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Straight Connector 48"/>
            <p:cNvCxnSpPr>
              <a:stCxn id="56" idx="6"/>
              <a:endCxn id="63" idx="2"/>
            </p:cNvCxnSpPr>
            <p:nvPr/>
          </p:nvCxnSpPr>
          <p:spPr bwMode="auto">
            <a:xfrm>
              <a:off x="7467600" y="4016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Connector 49"/>
            <p:cNvCxnSpPr>
              <a:stCxn id="59" idx="6"/>
              <a:endCxn id="65" idx="2"/>
            </p:cNvCxnSpPr>
            <p:nvPr/>
          </p:nvCxnSpPr>
          <p:spPr bwMode="auto">
            <a:xfrm>
              <a:off x="7467600" y="4473706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6737611" y="3461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204211" y="34610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271011" y="34610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737611" y="39182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6204211" y="39182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7271011" y="39182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737611" y="43754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204211" y="43754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271011" y="43754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8337811" y="3461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804411" y="3461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8337811" y="3918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7804411" y="3918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8337811" y="43754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804411" y="4375411"/>
              <a:ext cx="196589" cy="196589"/>
            </a:xfrm>
            <a:prstGeom prst="ellipse">
              <a:avLst/>
            </a:prstGeom>
            <a:solidFill>
              <a:schemeClr val="accent1"/>
            </a:solidFill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</p:grpSp>
      <p:sp>
        <p:nvSpPr>
          <p:cNvPr id="67" name="Right Arrow 66"/>
          <p:cNvSpPr/>
          <p:nvPr/>
        </p:nvSpPr>
        <p:spPr bwMode="auto">
          <a:xfrm>
            <a:off x="4419600" y="34290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4800600" y="1219200"/>
            <a:ext cx="3810000" cy="50292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Slowly Mixing 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Models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Models With Strong Dependencies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2999"/>
          </a:xfrm>
        </p:spPr>
        <p:txBody>
          <a:bodyPr>
            <a:normAutofit/>
          </a:bodyPr>
          <a:lstStyle/>
          <a:p>
            <a:r>
              <a:rPr lang="en-US" b="1" dirty="0" smtClean="0"/>
              <a:t>Single variable </a:t>
            </a:r>
            <a:r>
              <a:rPr lang="en-US" dirty="0" smtClean="0"/>
              <a:t>Gibbs updates tend to mix </a:t>
            </a:r>
            <a:r>
              <a:rPr lang="en-US" b="1" dirty="0" smtClean="0"/>
              <a:t>slowly: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Ideally we would like to draw joint samples.</a:t>
            </a:r>
          </a:p>
          <a:p>
            <a:pPr lvl="1"/>
            <a:r>
              <a:rPr lang="en-US" dirty="0" smtClean="0"/>
              <a:t>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95"/>
          <p:cNvGrpSpPr/>
          <p:nvPr/>
        </p:nvGrpSpPr>
        <p:grpSpPr>
          <a:xfrm>
            <a:off x="1219200" y="2133600"/>
            <a:ext cx="2321243" cy="1982788"/>
            <a:chOff x="3546157" y="2816224"/>
            <a:chExt cx="2321243" cy="1982788"/>
          </a:xfrm>
        </p:grpSpPr>
        <p:sp>
          <p:nvSpPr>
            <p:cNvPr id="94" name="&quot;No&quot; Symbol 93"/>
            <p:cNvSpPr/>
            <p:nvPr/>
          </p:nvSpPr>
          <p:spPr>
            <a:xfrm>
              <a:off x="3962400" y="3198812"/>
              <a:ext cx="304800" cy="304800"/>
            </a:xfrm>
            <a:prstGeom prst="noSmoking">
              <a:avLst>
                <a:gd name="adj" fmla="val 1244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280"/>
            <p:cNvGrpSpPr/>
            <p:nvPr/>
          </p:nvGrpSpPr>
          <p:grpSpPr>
            <a:xfrm>
              <a:off x="3546157" y="2816224"/>
              <a:ext cx="2321243" cy="1982788"/>
              <a:chOff x="3469957" y="2589212"/>
              <a:chExt cx="2321243" cy="1982788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879849" y="2850078"/>
                <a:ext cx="1454151" cy="1447800"/>
              </a:xfrm>
              <a:custGeom>
                <a:avLst/>
                <a:gdLst>
                  <a:gd name="connsiteX0" fmla="*/ 19050 w 1466850"/>
                  <a:gd name="connsiteY0" fmla="*/ 695325 h 1462087"/>
                  <a:gd name="connsiteX1" fmla="*/ 685800 w 1466850"/>
                  <a:gd name="connsiteY1" fmla="*/ 690562 h 1462087"/>
                  <a:gd name="connsiteX2" fmla="*/ 700087 w 1466850"/>
                  <a:gd name="connsiteY2" fmla="*/ 0 h 1462087"/>
                  <a:gd name="connsiteX3" fmla="*/ 1466850 w 1466850"/>
                  <a:gd name="connsiteY3" fmla="*/ 4762 h 1462087"/>
                  <a:gd name="connsiteX4" fmla="*/ 1466850 w 1466850"/>
                  <a:gd name="connsiteY4" fmla="*/ 771525 h 1462087"/>
                  <a:gd name="connsiteX5" fmla="*/ 776287 w 1466850"/>
                  <a:gd name="connsiteY5" fmla="*/ 781050 h 1462087"/>
                  <a:gd name="connsiteX6" fmla="*/ 781050 w 1466850"/>
                  <a:gd name="connsiteY6" fmla="*/ 1462087 h 1462087"/>
                  <a:gd name="connsiteX7" fmla="*/ 0 w 1466850"/>
                  <a:gd name="connsiteY7" fmla="*/ 1462087 h 1462087"/>
                  <a:gd name="connsiteX8" fmla="*/ 19050 w 1466850"/>
                  <a:gd name="connsiteY8" fmla="*/ 695325 h 1462087"/>
                  <a:gd name="connsiteX0" fmla="*/ 15875 w 1482725"/>
                  <a:gd name="connsiteY0" fmla="*/ 685800 h 1462087"/>
                  <a:gd name="connsiteX1" fmla="*/ 701675 w 1482725"/>
                  <a:gd name="connsiteY1" fmla="*/ 690562 h 1462087"/>
                  <a:gd name="connsiteX2" fmla="*/ 715962 w 1482725"/>
                  <a:gd name="connsiteY2" fmla="*/ 0 h 1462087"/>
                  <a:gd name="connsiteX3" fmla="*/ 1482725 w 1482725"/>
                  <a:gd name="connsiteY3" fmla="*/ 4762 h 1462087"/>
                  <a:gd name="connsiteX4" fmla="*/ 1482725 w 1482725"/>
                  <a:gd name="connsiteY4" fmla="*/ 771525 h 1462087"/>
                  <a:gd name="connsiteX5" fmla="*/ 792162 w 1482725"/>
                  <a:gd name="connsiteY5" fmla="*/ 781050 h 1462087"/>
                  <a:gd name="connsiteX6" fmla="*/ 796925 w 1482725"/>
                  <a:gd name="connsiteY6" fmla="*/ 1462087 h 1462087"/>
                  <a:gd name="connsiteX7" fmla="*/ 15875 w 1482725"/>
                  <a:gd name="connsiteY7" fmla="*/ 1462087 h 1462087"/>
                  <a:gd name="connsiteX8" fmla="*/ 15875 w 1482725"/>
                  <a:gd name="connsiteY8" fmla="*/ 685800 h 1462087"/>
                  <a:gd name="connsiteX0" fmla="*/ 15875 w 1482725"/>
                  <a:gd name="connsiteY0" fmla="*/ 685800 h 1462087"/>
                  <a:gd name="connsiteX1" fmla="*/ 701676 w 1482725"/>
                  <a:gd name="connsiteY1" fmla="*/ 685800 h 1462087"/>
                  <a:gd name="connsiteX2" fmla="*/ 715962 w 1482725"/>
                  <a:gd name="connsiteY2" fmla="*/ 0 h 1462087"/>
                  <a:gd name="connsiteX3" fmla="*/ 1482725 w 1482725"/>
                  <a:gd name="connsiteY3" fmla="*/ 4762 h 1462087"/>
                  <a:gd name="connsiteX4" fmla="*/ 1482725 w 1482725"/>
                  <a:gd name="connsiteY4" fmla="*/ 771525 h 1462087"/>
                  <a:gd name="connsiteX5" fmla="*/ 792162 w 1482725"/>
                  <a:gd name="connsiteY5" fmla="*/ 781050 h 1462087"/>
                  <a:gd name="connsiteX6" fmla="*/ 796925 w 1482725"/>
                  <a:gd name="connsiteY6" fmla="*/ 1462087 h 1462087"/>
                  <a:gd name="connsiteX7" fmla="*/ 15875 w 1482725"/>
                  <a:gd name="connsiteY7" fmla="*/ 1462087 h 1462087"/>
                  <a:gd name="connsiteX8" fmla="*/ 15875 w 1482725"/>
                  <a:gd name="connsiteY8" fmla="*/ 685800 h 1462087"/>
                  <a:gd name="connsiteX0" fmla="*/ 15875 w 1482725"/>
                  <a:gd name="connsiteY0" fmla="*/ 685800 h 1462087"/>
                  <a:gd name="connsiteX1" fmla="*/ 701676 w 1482725"/>
                  <a:gd name="connsiteY1" fmla="*/ 685800 h 1462087"/>
                  <a:gd name="connsiteX2" fmla="*/ 701676 w 1482725"/>
                  <a:gd name="connsiteY2" fmla="*/ 0 h 1462087"/>
                  <a:gd name="connsiteX3" fmla="*/ 1482725 w 1482725"/>
                  <a:gd name="connsiteY3" fmla="*/ 4762 h 1462087"/>
                  <a:gd name="connsiteX4" fmla="*/ 1482725 w 1482725"/>
                  <a:gd name="connsiteY4" fmla="*/ 771525 h 1462087"/>
                  <a:gd name="connsiteX5" fmla="*/ 792162 w 1482725"/>
                  <a:gd name="connsiteY5" fmla="*/ 781050 h 1462087"/>
                  <a:gd name="connsiteX6" fmla="*/ 796925 w 1482725"/>
                  <a:gd name="connsiteY6" fmla="*/ 1462087 h 1462087"/>
                  <a:gd name="connsiteX7" fmla="*/ 15875 w 1482725"/>
                  <a:gd name="connsiteY7" fmla="*/ 1462087 h 1462087"/>
                  <a:gd name="connsiteX8" fmla="*/ 15875 w 1482725"/>
                  <a:gd name="connsiteY8" fmla="*/ 685800 h 1462087"/>
                  <a:gd name="connsiteX0" fmla="*/ 15875 w 1482725"/>
                  <a:gd name="connsiteY0" fmla="*/ 685800 h 1462087"/>
                  <a:gd name="connsiteX1" fmla="*/ 701676 w 1482725"/>
                  <a:gd name="connsiteY1" fmla="*/ 685800 h 1462087"/>
                  <a:gd name="connsiteX2" fmla="*/ 701676 w 1482725"/>
                  <a:gd name="connsiteY2" fmla="*/ 0 h 1462087"/>
                  <a:gd name="connsiteX3" fmla="*/ 1463676 w 1482725"/>
                  <a:gd name="connsiteY3" fmla="*/ 0 h 1462087"/>
                  <a:gd name="connsiteX4" fmla="*/ 1482725 w 1482725"/>
                  <a:gd name="connsiteY4" fmla="*/ 771525 h 1462087"/>
                  <a:gd name="connsiteX5" fmla="*/ 792162 w 1482725"/>
                  <a:gd name="connsiteY5" fmla="*/ 781050 h 1462087"/>
                  <a:gd name="connsiteX6" fmla="*/ 796925 w 1482725"/>
                  <a:gd name="connsiteY6" fmla="*/ 1462087 h 1462087"/>
                  <a:gd name="connsiteX7" fmla="*/ 15875 w 1482725"/>
                  <a:gd name="connsiteY7" fmla="*/ 1462087 h 1462087"/>
                  <a:gd name="connsiteX8" fmla="*/ 15875 w 1482725"/>
                  <a:gd name="connsiteY8" fmla="*/ 685800 h 1462087"/>
                  <a:gd name="connsiteX0" fmla="*/ 15875 w 1463676"/>
                  <a:gd name="connsiteY0" fmla="*/ 685800 h 1462087"/>
                  <a:gd name="connsiteX1" fmla="*/ 701676 w 1463676"/>
                  <a:gd name="connsiteY1" fmla="*/ 685800 h 1462087"/>
                  <a:gd name="connsiteX2" fmla="*/ 701676 w 1463676"/>
                  <a:gd name="connsiteY2" fmla="*/ 0 h 1462087"/>
                  <a:gd name="connsiteX3" fmla="*/ 1463676 w 1463676"/>
                  <a:gd name="connsiteY3" fmla="*/ 0 h 1462087"/>
                  <a:gd name="connsiteX4" fmla="*/ 1463676 w 1463676"/>
                  <a:gd name="connsiteY4" fmla="*/ 762000 h 1462087"/>
                  <a:gd name="connsiteX5" fmla="*/ 792162 w 1463676"/>
                  <a:gd name="connsiteY5" fmla="*/ 781050 h 1462087"/>
                  <a:gd name="connsiteX6" fmla="*/ 796925 w 1463676"/>
                  <a:gd name="connsiteY6" fmla="*/ 1462087 h 1462087"/>
                  <a:gd name="connsiteX7" fmla="*/ 15875 w 1463676"/>
                  <a:gd name="connsiteY7" fmla="*/ 1462087 h 1462087"/>
                  <a:gd name="connsiteX8" fmla="*/ 15875 w 1463676"/>
                  <a:gd name="connsiteY8" fmla="*/ 685800 h 1462087"/>
                  <a:gd name="connsiteX0" fmla="*/ 15875 w 1463676"/>
                  <a:gd name="connsiteY0" fmla="*/ 685800 h 1462087"/>
                  <a:gd name="connsiteX1" fmla="*/ 701676 w 1463676"/>
                  <a:gd name="connsiteY1" fmla="*/ 685800 h 1462087"/>
                  <a:gd name="connsiteX2" fmla="*/ 701676 w 1463676"/>
                  <a:gd name="connsiteY2" fmla="*/ 0 h 1462087"/>
                  <a:gd name="connsiteX3" fmla="*/ 1463676 w 1463676"/>
                  <a:gd name="connsiteY3" fmla="*/ 0 h 1462087"/>
                  <a:gd name="connsiteX4" fmla="*/ 1463676 w 1463676"/>
                  <a:gd name="connsiteY4" fmla="*/ 762000 h 1462087"/>
                  <a:gd name="connsiteX5" fmla="*/ 777876 w 1463676"/>
                  <a:gd name="connsiteY5" fmla="*/ 762000 h 1462087"/>
                  <a:gd name="connsiteX6" fmla="*/ 796925 w 1463676"/>
                  <a:gd name="connsiteY6" fmla="*/ 1462087 h 1462087"/>
                  <a:gd name="connsiteX7" fmla="*/ 15875 w 1463676"/>
                  <a:gd name="connsiteY7" fmla="*/ 1462087 h 1462087"/>
                  <a:gd name="connsiteX8" fmla="*/ 15875 w 1463676"/>
                  <a:gd name="connsiteY8" fmla="*/ 685800 h 1462087"/>
                  <a:gd name="connsiteX0" fmla="*/ 15875 w 1463676"/>
                  <a:gd name="connsiteY0" fmla="*/ 685800 h 1462087"/>
                  <a:gd name="connsiteX1" fmla="*/ 701676 w 1463676"/>
                  <a:gd name="connsiteY1" fmla="*/ 685800 h 1462087"/>
                  <a:gd name="connsiteX2" fmla="*/ 701676 w 1463676"/>
                  <a:gd name="connsiteY2" fmla="*/ 0 h 1462087"/>
                  <a:gd name="connsiteX3" fmla="*/ 1463676 w 1463676"/>
                  <a:gd name="connsiteY3" fmla="*/ 0 h 1462087"/>
                  <a:gd name="connsiteX4" fmla="*/ 1463676 w 1463676"/>
                  <a:gd name="connsiteY4" fmla="*/ 762000 h 1462087"/>
                  <a:gd name="connsiteX5" fmla="*/ 777876 w 1463676"/>
                  <a:gd name="connsiteY5" fmla="*/ 762000 h 1462087"/>
                  <a:gd name="connsiteX6" fmla="*/ 777876 w 1463676"/>
                  <a:gd name="connsiteY6" fmla="*/ 1447800 h 1462087"/>
                  <a:gd name="connsiteX7" fmla="*/ 15875 w 1463676"/>
                  <a:gd name="connsiteY7" fmla="*/ 1462087 h 1462087"/>
                  <a:gd name="connsiteX8" fmla="*/ 15875 w 1463676"/>
                  <a:gd name="connsiteY8" fmla="*/ 685800 h 1462087"/>
                  <a:gd name="connsiteX0" fmla="*/ 15875 w 1463676"/>
                  <a:gd name="connsiteY0" fmla="*/ 685800 h 1447800"/>
                  <a:gd name="connsiteX1" fmla="*/ 701676 w 1463676"/>
                  <a:gd name="connsiteY1" fmla="*/ 685800 h 1447800"/>
                  <a:gd name="connsiteX2" fmla="*/ 701676 w 1463676"/>
                  <a:gd name="connsiteY2" fmla="*/ 0 h 1447800"/>
                  <a:gd name="connsiteX3" fmla="*/ 1463676 w 1463676"/>
                  <a:gd name="connsiteY3" fmla="*/ 0 h 1447800"/>
                  <a:gd name="connsiteX4" fmla="*/ 1463676 w 1463676"/>
                  <a:gd name="connsiteY4" fmla="*/ 762000 h 1447800"/>
                  <a:gd name="connsiteX5" fmla="*/ 777876 w 1463676"/>
                  <a:gd name="connsiteY5" fmla="*/ 762000 h 1447800"/>
                  <a:gd name="connsiteX6" fmla="*/ 777876 w 1463676"/>
                  <a:gd name="connsiteY6" fmla="*/ 1447800 h 1447800"/>
                  <a:gd name="connsiteX7" fmla="*/ 15876 w 1463676"/>
                  <a:gd name="connsiteY7" fmla="*/ 1447800 h 1447800"/>
                  <a:gd name="connsiteX8" fmla="*/ 15875 w 1463676"/>
                  <a:gd name="connsiteY8" fmla="*/ 685800 h 1447800"/>
                  <a:gd name="connsiteX0" fmla="*/ 15875 w 1463676"/>
                  <a:gd name="connsiteY0" fmla="*/ 685800 h 1447800"/>
                  <a:gd name="connsiteX1" fmla="*/ 701676 w 1463676"/>
                  <a:gd name="connsiteY1" fmla="*/ 685800 h 1447800"/>
                  <a:gd name="connsiteX2" fmla="*/ 701676 w 1463676"/>
                  <a:gd name="connsiteY2" fmla="*/ 0 h 1447800"/>
                  <a:gd name="connsiteX3" fmla="*/ 1463676 w 1463676"/>
                  <a:gd name="connsiteY3" fmla="*/ 0 h 1447800"/>
                  <a:gd name="connsiteX4" fmla="*/ 1463676 w 1463676"/>
                  <a:gd name="connsiteY4" fmla="*/ 762000 h 1447800"/>
                  <a:gd name="connsiteX5" fmla="*/ 777876 w 1463676"/>
                  <a:gd name="connsiteY5" fmla="*/ 762000 h 1447800"/>
                  <a:gd name="connsiteX6" fmla="*/ 777876 w 1463676"/>
                  <a:gd name="connsiteY6" fmla="*/ 1447800 h 1447800"/>
                  <a:gd name="connsiteX7" fmla="*/ 15876 w 1463676"/>
                  <a:gd name="connsiteY7" fmla="*/ 1447800 h 1447800"/>
                  <a:gd name="connsiteX8" fmla="*/ 15875 w 1463676"/>
                  <a:gd name="connsiteY8" fmla="*/ 685800 h 1447800"/>
                  <a:gd name="connsiteX0" fmla="*/ 15875 w 1463676"/>
                  <a:gd name="connsiteY0" fmla="*/ 685800 h 1447800"/>
                  <a:gd name="connsiteX1" fmla="*/ 701676 w 1463676"/>
                  <a:gd name="connsiteY1" fmla="*/ 685800 h 1447800"/>
                  <a:gd name="connsiteX2" fmla="*/ 701676 w 1463676"/>
                  <a:gd name="connsiteY2" fmla="*/ 0 h 1447800"/>
                  <a:gd name="connsiteX3" fmla="*/ 1463676 w 1463676"/>
                  <a:gd name="connsiteY3" fmla="*/ 0 h 1447800"/>
                  <a:gd name="connsiteX4" fmla="*/ 1463676 w 1463676"/>
                  <a:gd name="connsiteY4" fmla="*/ 762000 h 1447800"/>
                  <a:gd name="connsiteX5" fmla="*/ 777876 w 1463676"/>
                  <a:gd name="connsiteY5" fmla="*/ 762000 h 1447800"/>
                  <a:gd name="connsiteX6" fmla="*/ 777876 w 1463676"/>
                  <a:gd name="connsiteY6" fmla="*/ 1447800 h 1447800"/>
                  <a:gd name="connsiteX7" fmla="*/ 15876 w 1463676"/>
                  <a:gd name="connsiteY7" fmla="*/ 1447800 h 1447800"/>
                  <a:gd name="connsiteX8" fmla="*/ 15875 w 1463676"/>
                  <a:gd name="connsiteY8" fmla="*/ 685800 h 1447800"/>
                  <a:gd name="connsiteX0" fmla="*/ 6350 w 1454151"/>
                  <a:gd name="connsiteY0" fmla="*/ 685800 h 1447800"/>
                  <a:gd name="connsiteX1" fmla="*/ 692151 w 1454151"/>
                  <a:gd name="connsiteY1" fmla="*/ 685800 h 1447800"/>
                  <a:gd name="connsiteX2" fmla="*/ 692151 w 1454151"/>
                  <a:gd name="connsiteY2" fmla="*/ 0 h 1447800"/>
                  <a:gd name="connsiteX3" fmla="*/ 1454151 w 1454151"/>
                  <a:gd name="connsiteY3" fmla="*/ 0 h 1447800"/>
                  <a:gd name="connsiteX4" fmla="*/ 1454151 w 1454151"/>
                  <a:gd name="connsiteY4" fmla="*/ 762000 h 1447800"/>
                  <a:gd name="connsiteX5" fmla="*/ 768351 w 1454151"/>
                  <a:gd name="connsiteY5" fmla="*/ 762000 h 1447800"/>
                  <a:gd name="connsiteX6" fmla="*/ 768351 w 1454151"/>
                  <a:gd name="connsiteY6" fmla="*/ 1447800 h 1447800"/>
                  <a:gd name="connsiteX7" fmla="*/ 6351 w 1454151"/>
                  <a:gd name="connsiteY7" fmla="*/ 1447800 h 1447800"/>
                  <a:gd name="connsiteX8" fmla="*/ 6350 w 1454151"/>
                  <a:gd name="connsiteY8" fmla="*/ 685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151" h="1447800">
                    <a:moveTo>
                      <a:pt x="6350" y="685800"/>
                    </a:moveTo>
                    <a:lnTo>
                      <a:pt x="692151" y="685800"/>
                    </a:lnTo>
                    <a:lnTo>
                      <a:pt x="692151" y="0"/>
                    </a:lnTo>
                    <a:lnTo>
                      <a:pt x="1454151" y="0"/>
                    </a:lnTo>
                    <a:lnTo>
                      <a:pt x="1454151" y="762000"/>
                    </a:lnTo>
                    <a:lnTo>
                      <a:pt x="768351" y="762000"/>
                    </a:lnTo>
                    <a:cubicBezTo>
                      <a:pt x="769939" y="989012"/>
                      <a:pt x="766763" y="1220788"/>
                      <a:pt x="768351" y="1447800"/>
                    </a:cubicBezTo>
                    <a:lnTo>
                      <a:pt x="6351" y="1447800"/>
                    </a:lnTo>
                    <a:cubicBezTo>
                      <a:pt x="7938" y="1196975"/>
                      <a:pt x="0" y="969962"/>
                      <a:pt x="6350" y="68580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274"/>
              <p:cNvGrpSpPr/>
              <p:nvPr/>
            </p:nvGrpSpPr>
            <p:grpSpPr>
              <a:xfrm>
                <a:off x="3469957" y="2589212"/>
                <a:ext cx="2321243" cy="1982788"/>
                <a:chOff x="1066800" y="2667000"/>
                <a:chExt cx="2321243" cy="1982788"/>
              </a:xfrm>
            </p:grpSpPr>
            <p:grpSp>
              <p:nvGrpSpPr>
                <p:cNvPr id="10" name="Group 269"/>
                <p:cNvGrpSpPr/>
                <p:nvPr/>
              </p:nvGrpSpPr>
              <p:grpSpPr>
                <a:xfrm>
                  <a:off x="1066800" y="2667794"/>
                  <a:ext cx="2209800" cy="1981994"/>
                  <a:chOff x="1066800" y="2667794"/>
                  <a:chExt cx="2209800" cy="1981994"/>
                </a:xfrm>
              </p:grpSpPr>
              <p:cxnSp>
                <p:nvCxnSpPr>
                  <p:cNvPr id="279" name="Straight Arrow Connector 278"/>
                  <p:cNvCxnSpPr/>
                  <p:nvPr/>
                </p:nvCxnSpPr>
                <p:spPr>
                  <a:xfrm rot="5400000" flipH="1" flipV="1">
                    <a:off x="1219597" y="3657997"/>
                    <a:ext cx="198199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 flipV="1">
                    <a:off x="1066800" y="3657600"/>
                    <a:ext cx="22098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7" name="TextBox 276"/>
                <p:cNvSpPr txBox="1"/>
                <p:nvPr/>
              </p:nvSpPr>
              <p:spPr>
                <a:xfrm>
                  <a:off x="2895600" y="3667780"/>
                  <a:ext cx="4924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X</a:t>
                  </a:r>
                  <a:r>
                    <a:rPr lang="en-US" sz="2800" baseline="-25000" dirty="0" smtClean="0"/>
                    <a:t>1</a:t>
                  </a:r>
                  <a:endParaRPr lang="en-US" sz="2800" baseline="-25000" dirty="0"/>
                </a:p>
              </p:txBody>
            </p:sp>
            <p:sp>
              <p:nvSpPr>
                <p:cNvPr id="278" name="TextBox 277"/>
                <p:cNvSpPr txBox="1"/>
                <p:nvPr/>
              </p:nvSpPr>
              <p:spPr>
                <a:xfrm>
                  <a:off x="1752600" y="2667000"/>
                  <a:ext cx="4924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X</a:t>
                  </a:r>
                  <a:r>
                    <a:rPr lang="en-US" sz="2800" baseline="-25000" dirty="0" smtClean="0"/>
                    <a:t>2</a:t>
                  </a:r>
                  <a:endParaRPr lang="en-US" sz="2800" baseline="-25000" dirty="0"/>
                </a:p>
              </p:txBody>
            </p:sp>
          </p:grpSp>
        </p:grpSp>
        <p:cxnSp>
          <p:nvCxnSpPr>
            <p:cNvPr id="93" name="Straight Arrow Connector 92"/>
            <p:cNvCxnSpPr/>
            <p:nvPr/>
          </p:nvCxnSpPr>
          <p:spPr>
            <a:xfrm>
              <a:off x="4267200" y="3429000"/>
              <a:ext cx="762000" cy="158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4037806" y="3733800"/>
              <a:ext cx="457994" cy="79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424597" y="2763583"/>
            <a:ext cx="4186003" cy="1503617"/>
            <a:chOff x="4195997" y="2636246"/>
            <a:chExt cx="4186003" cy="1503617"/>
          </a:xfrm>
        </p:grpSpPr>
        <p:grpSp>
          <p:nvGrpSpPr>
            <p:cNvPr id="62" name="Group 61"/>
            <p:cNvGrpSpPr/>
            <p:nvPr/>
          </p:nvGrpSpPr>
          <p:grpSpPr>
            <a:xfrm rot="3272940">
              <a:off x="5443523" y="1388720"/>
              <a:ext cx="425080" cy="2920132"/>
              <a:chOff x="838200" y="4800600"/>
              <a:chExt cx="1143000" cy="11430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838200" y="4800600"/>
                <a:ext cx="11430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66800" y="5029200"/>
                <a:ext cx="685800" cy="6858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143000" y="5105400"/>
                <a:ext cx="533400" cy="5334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295400" y="5257800"/>
                <a:ext cx="228600" cy="228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Freeform 71"/>
            <p:cNvSpPr/>
            <p:nvPr/>
          </p:nvSpPr>
          <p:spPr>
            <a:xfrm>
              <a:off x="4498768" y="2926278"/>
              <a:ext cx="1140032" cy="807522"/>
            </a:xfrm>
            <a:custGeom>
              <a:avLst/>
              <a:gdLst>
                <a:gd name="connsiteX0" fmla="*/ 0 w 1140032"/>
                <a:gd name="connsiteY0" fmla="*/ 807522 h 807522"/>
                <a:gd name="connsiteX1" fmla="*/ 11876 w 1140032"/>
                <a:gd name="connsiteY1" fmla="*/ 688769 h 807522"/>
                <a:gd name="connsiteX2" fmla="*/ 154380 w 1140032"/>
                <a:gd name="connsiteY2" fmla="*/ 688769 h 807522"/>
                <a:gd name="connsiteX3" fmla="*/ 166255 w 1140032"/>
                <a:gd name="connsiteY3" fmla="*/ 522514 h 807522"/>
                <a:gd name="connsiteX4" fmla="*/ 296883 w 1140032"/>
                <a:gd name="connsiteY4" fmla="*/ 534389 h 807522"/>
                <a:gd name="connsiteX5" fmla="*/ 285008 w 1140032"/>
                <a:gd name="connsiteY5" fmla="*/ 415636 h 807522"/>
                <a:gd name="connsiteX6" fmla="*/ 593767 w 1140032"/>
                <a:gd name="connsiteY6" fmla="*/ 415636 h 807522"/>
                <a:gd name="connsiteX7" fmla="*/ 605642 w 1140032"/>
                <a:gd name="connsiteY7" fmla="*/ 142504 h 807522"/>
                <a:gd name="connsiteX8" fmla="*/ 890650 w 1140032"/>
                <a:gd name="connsiteY8" fmla="*/ 142504 h 807522"/>
                <a:gd name="connsiteX9" fmla="*/ 902525 w 1140032"/>
                <a:gd name="connsiteY9" fmla="*/ 0 h 807522"/>
                <a:gd name="connsiteX10" fmla="*/ 1140032 w 1140032"/>
                <a:gd name="connsiteY10" fmla="*/ 0 h 80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0032" h="807522">
                  <a:moveTo>
                    <a:pt x="0" y="807522"/>
                  </a:moveTo>
                  <a:lnTo>
                    <a:pt x="11876" y="688769"/>
                  </a:lnTo>
                  <a:lnTo>
                    <a:pt x="154380" y="688769"/>
                  </a:lnTo>
                  <a:lnTo>
                    <a:pt x="166255" y="522514"/>
                  </a:lnTo>
                  <a:lnTo>
                    <a:pt x="296883" y="534389"/>
                  </a:lnTo>
                  <a:lnTo>
                    <a:pt x="285008" y="415636"/>
                  </a:lnTo>
                  <a:lnTo>
                    <a:pt x="593767" y="415636"/>
                  </a:lnTo>
                  <a:lnTo>
                    <a:pt x="605642" y="142504"/>
                  </a:lnTo>
                  <a:lnTo>
                    <a:pt x="890650" y="142504"/>
                  </a:lnTo>
                  <a:lnTo>
                    <a:pt x="902525" y="0"/>
                  </a:lnTo>
                  <a:lnTo>
                    <a:pt x="1140032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3124200"/>
              <a:ext cx="2895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Single site changes move slowly with strong correlation.</a:t>
              </a:r>
              <a:endParaRPr lang="en-US" sz="20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4724400" y="3010751"/>
            <a:ext cx="1184918" cy="79924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81200" y="2819400"/>
            <a:ext cx="838200" cy="60960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 bwMode="auto">
          <a:xfrm>
            <a:off x="533400" y="2133600"/>
            <a:ext cx="8153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315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Blocking 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2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Based on the papers:</a:t>
            </a:r>
          </a:p>
          <a:p>
            <a:pPr marL="573088" lvl="1" indent="-231775">
              <a:buFont typeface="+mj-lt"/>
              <a:buAutoNum type="arabicPeriod"/>
            </a:pPr>
            <a:r>
              <a:rPr lang="en-US" sz="2200" dirty="0" smtClean="0"/>
              <a:t>Jensen et al., </a:t>
            </a:r>
            <a:r>
              <a:rPr lang="en-US" sz="2200" i="1" dirty="0" smtClean="0"/>
              <a:t>Blocking Gibbs Sampling for Linkage Analysis in Large Pedigrees with Many Loops. </a:t>
            </a:r>
            <a:r>
              <a:rPr lang="en-US" sz="2200" b="1" dirty="0" smtClean="0"/>
              <a:t>TR</a:t>
            </a:r>
            <a:r>
              <a:rPr lang="en-US" sz="2200" dirty="0" smtClean="0"/>
              <a:t> </a:t>
            </a:r>
            <a:r>
              <a:rPr lang="en-US" sz="2200" b="1" dirty="0" smtClean="0"/>
              <a:t>1996</a:t>
            </a:r>
          </a:p>
          <a:p>
            <a:pPr marL="573088" lvl="1" indent="-231775">
              <a:buFont typeface="+mj-lt"/>
              <a:buAutoNum type="arabicPeriod"/>
            </a:pPr>
            <a:r>
              <a:rPr lang="en-US" sz="2200" dirty="0" err="1" smtClean="0"/>
              <a:t>Hamze</a:t>
            </a:r>
            <a:r>
              <a:rPr lang="en-US" sz="2200" dirty="0" smtClean="0"/>
              <a:t> et al.,  </a:t>
            </a:r>
            <a:r>
              <a:rPr lang="en-US" sz="2200" i="1" dirty="0" smtClean="0"/>
              <a:t>From Fields to Trees</a:t>
            </a:r>
            <a:r>
              <a:rPr lang="en-US" sz="2200" dirty="0" smtClean="0"/>
              <a:t>. </a:t>
            </a:r>
            <a:r>
              <a:rPr lang="en-US" sz="2200" b="1" dirty="0" smtClean="0"/>
              <a:t>UAI 2004</a:t>
            </a:r>
            <a:r>
              <a:rPr lang="en-US" sz="2200" dirty="0" smtClean="0"/>
              <a:t>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81100" y="3124200"/>
            <a:ext cx="2667000" cy="2438400"/>
            <a:chOff x="952500" y="3390900"/>
            <a:chExt cx="2667000" cy="2438400"/>
          </a:xfrm>
        </p:grpSpPr>
        <p:cxnSp>
          <p:nvCxnSpPr>
            <p:cNvPr id="28" name="Straight Connector 27"/>
            <p:cNvCxnSpPr>
              <a:stCxn id="62" idx="6"/>
              <a:endCxn id="67" idx="2"/>
            </p:cNvCxnSpPr>
            <p:nvPr/>
          </p:nvCxnSpPr>
          <p:spPr>
            <a:xfrm>
              <a:off x="1066800" y="4000500"/>
              <a:ext cx="2438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9" idx="6"/>
              <a:endCxn id="72" idx="2"/>
            </p:cNvCxnSpPr>
            <p:nvPr/>
          </p:nvCxnSpPr>
          <p:spPr>
            <a:xfrm>
              <a:off x="1066800" y="4610100"/>
              <a:ext cx="2438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1" idx="4"/>
              <a:endCxn id="70" idx="0"/>
            </p:cNvCxnSpPr>
            <p:nvPr/>
          </p:nvCxnSpPr>
          <p:spPr>
            <a:xfrm rot="5400000">
              <a:off x="-152400" y="4610100"/>
              <a:ext cx="2209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0" idx="4"/>
              <a:endCxn id="71" idx="0"/>
            </p:cNvCxnSpPr>
            <p:nvPr/>
          </p:nvCxnSpPr>
          <p:spPr>
            <a:xfrm rot="5400000">
              <a:off x="457200" y="4610100"/>
              <a:ext cx="2209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5" idx="4"/>
              <a:endCxn id="74" idx="0"/>
            </p:cNvCxnSpPr>
            <p:nvPr/>
          </p:nvCxnSpPr>
          <p:spPr>
            <a:xfrm rot="5400000">
              <a:off x="1143000" y="4610100"/>
              <a:ext cx="2209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4" idx="4"/>
              <a:endCxn id="75" idx="0"/>
            </p:cNvCxnSpPr>
            <p:nvPr/>
          </p:nvCxnSpPr>
          <p:spPr>
            <a:xfrm rot="5400000">
              <a:off x="2514600" y="4610100"/>
              <a:ext cx="2209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6" idx="4"/>
              <a:endCxn id="79" idx="0"/>
            </p:cNvCxnSpPr>
            <p:nvPr/>
          </p:nvCxnSpPr>
          <p:spPr>
            <a:xfrm rot="5400000">
              <a:off x="1828800" y="4610100"/>
              <a:ext cx="2209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1" idx="6"/>
              <a:endCxn id="82" idx="2"/>
            </p:cNvCxnSpPr>
            <p:nvPr/>
          </p:nvCxnSpPr>
          <p:spPr>
            <a:xfrm>
              <a:off x="1066800" y="5219700"/>
              <a:ext cx="2438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1" idx="6"/>
              <a:endCxn id="64" idx="2"/>
            </p:cNvCxnSpPr>
            <p:nvPr/>
          </p:nvCxnSpPr>
          <p:spPr>
            <a:xfrm>
              <a:off x="1066800" y="3390900"/>
              <a:ext cx="2438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  <a:endCxn id="75" idx="2"/>
            </p:cNvCxnSpPr>
            <p:nvPr/>
          </p:nvCxnSpPr>
          <p:spPr>
            <a:xfrm>
              <a:off x="1066800" y="5829300"/>
              <a:ext cx="2438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295400" y="3124200"/>
            <a:ext cx="2552700" cy="2438400"/>
            <a:chOff x="1066800" y="3390900"/>
            <a:chExt cx="2552700" cy="2438400"/>
          </a:xfrm>
        </p:grpSpPr>
        <p:cxnSp>
          <p:nvCxnSpPr>
            <p:cNvPr id="52" name="Straight Connector 51"/>
            <p:cNvCxnSpPr>
              <a:stCxn id="64" idx="2"/>
              <a:endCxn id="61" idx="6"/>
            </p:cNvCxnSpPr>
            <p:nvPr/>
          </p:nvCxnSpPr>
          <p:spPr>
            <a:xfrm rot="10800000">
              <a:off x="1066800" y="3390900"/>
              <a:ext cx="24384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4" idx="4"/>
              <a:endCxn id="75" idx="0"/>
            </p:cNvCxnSpPr>
            <p:nvPr/>
          </p:nvCxnSpPr>
          <p:spPr>
            <a:xfrm rot="5400000">
              <a:off x="2514600" y="4610100"/>
              <a:ext cx="22098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0" idx="6"/>
              <a:endCxn id="75" idx="2"/>
            </p:cNvCxnSpPr>
            <p:nvPr/>
          </p:nvCxnSpPr>
          <p:spPr>
            <a:xfrm>
              <a:off x="1066800" y="5829300"/>
              <a:ext cx="24384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6"/>
              <a:endCxn id="72" idx="2"/>
            </p:cNvCxnSpPr>
            <p:nvPr/>
          </p:nvCxnSpPr>
          <p:spPr>
            <a:xfrm>
              <a:off x="1676400" y="4610100"/>
              <a:ext cx="18288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181100" y="3733800"/>
            <a:ext cx="1866900" cy="1219200"/>
            <a:chOff x="952500" y="4000500"/>
            <a:chExt cx="1866900" cy="1219200"/>
          </a:xfrm>
        </p:grpSpPr>
        <p:cxnSp>
          <p:nvCxnSpPr>
            <p:cNvPr id="57" name="Straight Connector 56"/>
            <p:cNvCxnSpPr>
              <a:stCxn id="77" idx="2"/>
              <a:endCxn id="62" idx="6"/>
            </p:cNvCxnSpPr>
            <p:nvPr/>
          </p:nvCxnSpPr>
          <p:spPr>
            <a:xfrm rot="10800000">
              <a:off x="1066800" y="4000500"/>
              <a:ext cx="17526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4" idx="2"/>
              <a:endCxn id="81" idx="6"/>
            </p:cNvCxnSpPr>
            <p:nvPr/>
          </p:nvCxnSpPr>
          <p:spPr>
            <a:xfrm rot="10800000">
              <a:off x="1066800" y="5219700"/>
              <a:ext cx="17526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2" idx="4"/>
              <a:endCxn id="81" idx="0"/>
            </p:cNvCxnSpPr>
            <p:nvPr/>
          </p:nvCxnSpPr>
          <p:spPr>
            <a:xfrm rot="5400000">
              <a:off x="457200" y="4610100"/>
              <a:ext cx="9906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1676400" y="30099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66800" y="30099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66800" y="3619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76400" y="3619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733800" y="30099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0099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3619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33800" y="3619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76400" y="42291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66800" y="42291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6800" y="54483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76400" y="54483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733800" y="42291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62200" y="42291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362200" y="54483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733800" y="54483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048000" y="30099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048000" y="36195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48000" y="42291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48000" y="54483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76400" y="48387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66800" y="48387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733800" y="48387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62200" y="48387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048000" y="48387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343400" y="2971800"/>
            <a:ext cx="3886200" cy="2667000"/>
            <a:chOff x="4114800" y="3238500"/>
            <a:chExt cx="3886200" cy="2667000"/>
          </a:xfrm>
        </p:grpSpPr>
        <p:cxnSp>
          <p:nvCxnSpPr>
            <p:cNvPr id="86" name="Straight Connector 85"/>
            <p:cNvCxnSpPr>
              <a:stCxn id="104" idx="6"/>
              <a:endCxn id="103" idx="2"/>
            </p:cNvCxnSpPr>
            <p:nvPr/>
          </p:nvCxnSpPr>
          <p:spPr>
            <a:xfrm>
              <a:off x="5288280" y="4572000"/>
              <a:ext cx="4267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Straight Connector 86"/>
            <p:cNvCxnSpPr>
              <a:stCxn id="96" idx="6"/>
              <a:endCxn id="99" idx="2"/>
            </p:cNvCxnSpPr>
            <p:nvPr/>
          </p:nvCxnSpPr>
          <p:spPr>
            <a:xfrm>
              <a:off x="5334000" y="3352800"/>
              <a:ext cx="24384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7" idx="6"/>
              <a:endCxn id="102" idx="2"/>
            </p:cNvCxnSpPr>
            <p:nvPr/>
          </p:nvCxnSpPr>
          <p:spPr>
            <a:xfrm>
              <a:off x="5288280" y="3962400"/>
              <a:ext cx="24841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>
              <a:stCxn id="103" idx="6"/>
              <a:endCxn id="107" idx="2"/>
            </p:cNvCxnSpPr>
            <p:nvPr/>
          </p:nvCxnSpPr>
          <p:spPr>
            <a:xfrm>
              <a:off x="5943600" y="4572000"/>
              <a:ext cx="18288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5" idx="6"/>
              <a:endCxn id="110" idx="2"/>
            </p:cNvCxnSpPr>
            <p:nvPr/>
          </p:nvCxnSpPr>
          <p:spPr>
            <a:xfrm>
              <a:off x="5334000" y="5791200"/>
              <a:ext cx="24384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6" idx="4"/>
              <a:endCxn id="105" idx="0"/>
            </p:cNvCxnSpPr>
            <p:nvPr/>
          </p:nvCxnSpPr>
          <p:spPr>
            <a:xfrm rot="5400000">
              <a:off x="4114800" y="4572000"/>
              <a:ext cx="2209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/>
            <p:cNvCxnSpPr>
              <a:stCxn id="95" idx="4"/>
              <a:endCxn id="106" idx="0"/>
            </p:cNvCxnSpPr>
            <p:nvPr/>
          </p:nvCxnSpPr>
          <p:spPr>
            <a:xfrm rot="5400000">
              <a:off x="4724400" y="4572000"/>
              <a:ext cx="2209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/>
            <p:cNvCxnSpPr>
              <a:stCxn id="100" idx="4"/>
              <a:endCxn id="109" idx="0"/>
            </p:cNvCxnSpPr>
            <p:nvPr/>
          </p:nvCxnSpPr>
          <p:spPr>
            <a:xfrm rot="5400000">
              <a:off x="5410200" y="4572000"/>
              <a:ext cx="2209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Straight Connector 93"/>
            <p:cNvCxnSpPr>
              <a:stCxn id="99" idx="4"/>
              <a:endCxn id="110" idx="0"/>
            </p:cNvCxnSpPr>
            <p:nvPr/>
          </p:nvCxnSpPr>
          <p:spPr>
            <a:xfrm rot="5400000">
              <a:off x="6781800" y="4572000"/>
              <a:ext cx="2209800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5715000" y="32385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105400" y="32385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151120" y="38938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760720" y="38938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772400" y="32385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0800" y="32385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46520" y="38938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772400" y="38481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715000" y="44577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51120" y="45034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05400" y="56769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15000" y="56769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772400" y="44577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400800" y="44577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400800" y="56769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72400" y="56769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112" idx="4"/>
              <a:endCxn id="115" idx="0"/>
            </p:cNvCxnSpPr>
            <p:nvPr/>
          </p:nvCxnSpPr>
          <p:spPr>
            <a:xfrm rot="5400000">
              <a:off x="6096000" y="4572000"/>
              <a:ext cx="2209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7086600" y="32385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132320" y="38938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7086600" y="44577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86600" y="56769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18" idx="6"/>
              <a:endCxn id="119" idx="2"/>
            </p:cNvCxnSpPr>
            <p:nvPr/>
          </p:nvCxnSpPr>
          <p:spPr>
            <a:xfrm>
              <a:off x="5288280" y="5181600"/>
              <a:ext cx="24841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5760720" y="51130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151120" y="51130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772400" y="506730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446520" y="51130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32320" y="5113020"/>
              <a:ext cx="137160" cy="13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ight Arrow 121"/>
            <p:cNvSpPr/>
            <p:nvPr/>
          </p:nvSpPr>
          <p:spPr>
            <a:xfrm>
              <a:off x="4114800" y="4343400"/>
              <a:ext cx="6858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28950"/>
            <a:ext cx="7772400" cy="2076450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An </a:t>
            </a:r>
            <a:r>
              <a:rPr lang="en-US" sz="3200" b="1" i="1" dirty="0" smtClean="0"/>
              <a:t>asynchronous</a:t>
            </a:r>
            <a:r>
              <a:rPr lang="en-US" sz="3200" i="1" dirty="0" smtClean="0"/>
              <a:t> Gibbs Sampler that </a:t>
            </a:r>
            <a:r>
              <a:rPr lang="en-US" sz="3200" b="1" i="1" dirty="0" smtClean="0"/>
              <a:t>adaptively</a:t>
            </a:r>
            <a:r>
              <a:rPr lang="en-US" sz="3200" i="1" dirty="0" smtClean="0"/>
              <a:t> addresses </a:t>
            </a:r>
            <a:r>
              <a:rPr lang="en-US" sz="3200" b="1" i="1" dirty="0" smtClean="0"/>
              <a:t>strong dependencies</a:t>
            </a:r>
            <a:r>
              <a:rPr lang="en-US" sz="3200" i="1" dirty="0" smtClean="0"/>
              <a:t>.</a:t>
            </a:r>
            <a:endParaRPr lang="en-US" sz="32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809750"/>
            <a:ext cx="6400800" cy="1066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Splash Gibbs Sampler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078A9D-47DB-49FD-9415-23D209E6C17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Grow multiple Splashes in parallel:</a:t>
            </a:r>
          </a:p>
        </p:txBody>
      </p:sp>
      <p:cxnSp>
        <p:nvCxnSpPr>
          <p:cNvPr id="56" name="Straight Connector 55"/>
          <p:cNvCxnSpPr>
            <a:stCxn id="169" idx="6"/>
            <a:endCxn id="53" idx="2"/>
          </p:cNvCxnSpPr>
          <p:nvPr/>
        </p:nvCxnSpPr>
        <p:spPr bwMode="auto">
          <a:xfrm>
            <a:off x="1850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53" idx="6"/>
            <a:endCxn id="172" idx="2"/>
          </p:cNvCxnSpPr>
          <p:nvPr/>
        </p:nvCxnSpPr>
        <p:spPr bwMode="auto">
          <a:xfrm>
            <a:off x="2384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>
            <a:stCxn id="177" idx="6"/>
            <a:endCxn id="174" idx="2"/>
          </p:cNvCxnSpPr>
          <p:nvPr/>
        </p:nvCxnSpPr>
        <p:spPr bwMode="auto">
          <a:xfrm>
            <a:off x="1850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>
            <a:stCxn id="174" idx="6"/>
            <a:endCxn id="178" idx="2"/>
          </p:cNvCxnSpPr>
          <p:nvPr/>
        </p:nvCxnSpPr>
        <p:spPr bwMode="auto">
          <a:xfrm>
            <a:off x="2384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>
            <a:stCxn id="177" idx="0"/>
            <a:endCxn id="169" idx="4"/>
          </p:cNvCxnSpPr>
          <p:nvPr/>
        </p:nvCxnSpPr>
        <p:spPr bwMode="auto">
          <a:xfrm rot="5400000" flipH="1" flipV="1">
            <a:off x="1622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>
            <a:stCxn id="174" idx="0"/>
            <a:endCxn id="53" idx="4"/>
          </p:cNvCxnSpPr>
          <p:nvPr/>
        </p:nvCxnSpPr>
        <p:spPr bwMode="auto">
          <a:xfrm rot="5400000" flipH="1" flipV="1">
            <a:off x="2155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>
            <a:stCxn id="178" idx="0"/>
            <a:endCxn id="172" idx="4"/>
          </p:cNvCxnSpPr>
          <p:nvPr/>
        </p:nvCxnSpPr>
        <p:spPr bwMode="auto">
          <a:xfrm rot="5400000" flipH="1" flipV="1">
            <a:off x="2689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>
            <a:stCxn id="192" idx="6"/>
            <a:endCxn id="189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1" name="Straight Connector 190"/>
          <p:cNvCxnSpPr>
            <a:stCxn id="189" idx="6"/>
            <a:endCxn id="193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97" idx="6"/>
            <a:endCxn id="194" idx="2"/>
          </p:cNvCxnSpPr>
          <p:nvPr/>
        </p:nvCxnSpPr>
        <p:spPr bwMode="auto">
          <a:xfrm>
            <a:off x="1850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6" name="Straight Connector 195"/>
          <p:cNvCxnSpPr>
            <a:stCxn id="194" idx="6"/>
            <a:endCxn id="198" idx="2"/>
          </p:cNvCxnSpPr>
          <p:nvPr/>
        </p:nvCxnSpPr>
        <p:spPr bwMode="auto">
          <a:xfrm>
            <a:off x="2384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9" name="Straight Connector 198"/>
          <p:cNvCxnSpPr>
            <a:stCxn id="197" idx="0"/>
            <a:endCxn id="192" idx="4"/>
          </p:cNvCxnSpPr>
          <p:nvPr/>
        </p:nvCxnSpPr>
        <p:spPr bwMode="auto">
          <a:xfrm rot="5400000" flipH="1" flipV="1">
            <a:off x="1622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>
            <a:stCxn id="194" idx="0"/>
            <a:endCxn id="189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Connector 200"/>
          <p:cNvCxnSpPr>
            <a:stCxn id="198" idx="0"/>
            <a:endCxn id="193" idx="4"/>
          </p:cNvCxnSpPr>
          <p:nvPr/>
        </p:nvCxnSpPr>
        <p:spPr bwMode="auto">
          <a:xfrm rot="5400000" flipH="1" flipV="1">
            <a:off x="2689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2" name="Straight Connector 201"/>
          <p:cNvCxnSpPr>
            <a:stCxn id="178" idx="4"/>
            <a:endCxn id="193" idx="0"/>
          </p:cNvCxnSpPr>
          <p:nvPr/>
        </p:nvCxnSpPr>
        <p:spPr bwMode="auto">
          <a:xfrm rot="5400000">
            <a:off x="2689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5" name="Straight Connector 204"/>
          <p:cNvCxnSpPr>
            <a:stCxn id="177" idx="4"/>
            <a:endCxn id="192" idx="0"/>
          </p:cNvCxnSpPr>
          <p:nvPr/>
        </p:nvCxnSpPr>
        <p:spPr bwMode="auto">
          <a:xfrm rot="5400000">
            <a:off x="1622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6" name="Straight Connector 205"/>
          <p:cNvCxnSpPr>
            <a:stCxn id="174" idx="4"/>
            <a:endCxn id="189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1" name="Straight Connector 240"/>
          <p:cNvCxnSpPr>
            <a:stCxn id="243" idx="6"/>
            <a:endCxn id="240" idx="2"/>
          </p:cNvCxnSpPr>
          <p:nvPr/>
        </p:nvCxnSpPr>
        <p:spPr bwMode="auto">
          <a:xfrm>
            <a:off x="3451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2" name="Straight Connector 241"/>
          <p:cNvCxnSpPr>
            <a:stCxn id="240" idx="6"/>
            <a:endCxn id="244" idx="2"/>
          </p:cNvCxnSpPr>
          <p:nvPr/>
        </p:nvCxnSpPr>
        <p:spPr bwMode="auto">
          <a:xfrm>
            <a:off x="3984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6" name="Straight Connector 245"/>
          <p:cNvCxnSpPr>
            <a:stCxn id="248" idx="6"/>
            <a:endCxn id="245" idx="2"/>
          </p:cNvCxnSpPr>
          <p:nvPr/>
        </p:nvCxnSpPr>
        <p:spPr bwMode="auto">
          <a:xfrm>
            <a:off x="3451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7" name="Straight Connector 246"/>
          <p:cNvCxnSpPr>
            <a:stCxn id="245" idx="6"/>
            <a:endCxn id="249" idx="2"/>
          </p:cNvCxnSpPr>
          <p:nvPr/>
        </p:nvCxnSpPr>
        <p:spPr bwMode="auto">
          <a:xfrm>
            <a:off x="3984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0" name="Straight Connector 249"/>
          <p:cNvCxnSpPr>
            <a:stCxn id="248" idx="0"/>
            <a:endCxn id="243" idx="4"/>
          </p:cNvCxnSpPr>
          <p:nvPr/>
        </p:nvCxnSpPr>
        <p:spPr bwMode="auto">
          <a:xfrm rot="5400000" flipH="1" flipV="1">
            <a:off x="3222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1" name="Straight Connector 250"/>
          <p:cNvCxnSpPr>
            <a:stCxn id="245" idx="0"/>
            <a:endCxn id="240" idx="4"/>
          </p:cNvCxnSpPr>
          <p:nvPr/>
        </p:nvCxnSpPr>
        <p:spPr bwMode="auto">
          <a:xfrm rot="5400000" flipH="1" flipV="1">
            <a:off x="3755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2" name="Straight Connector 251"/>
          <p:cNvCxnSpPr>
            <a:stCxn id="249" idx="0"/>
            <a:endCxn id="244" idx="4"/>
          </p:cNvCxnSpPr>
          <p:nvPr/>
        </p:nvCxnSpPr>
        <p:spPr bwMode="auto">
          <a:xfrm rot="5400000" flipH="1" flipV="1">
            <a:off x="4289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4" name="Straight Connector 253"/>
          <p:cNvCxnSpPr>
            <a:stCxn id="256" idx="6"/>
            <a:endCxn id="253" idx="2"/>
          </p:cNvCxnSpPr>
          <p:nvPr/>
        </p:nvCxnSpPr>
        <p:spPr bwMode="auto">
          <a:xfrm>
            <a:off x="3451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5" name="Straight Connector 254"/>
          <p:cNvCxnSpPr>
            <a:stCxn id="253" idx="6"/>
            <a:endCxn id="257" idx="2"/>
          </p:cNvCxnSpPr>
          <p:nvPr/>
        </p:nvCxnSpPr>
        <p:spPr bwMode="auto">
          <a:xfrm>
            <a:off x="3984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9" name="Straight Connector 258"/>
          <p:cNvCxnSpPr>
            <a:stCxn id="261" idx="6"/>
            <a:endCxn id="258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0" name="Straight Connector 259"/>
          <p:cNvCxnSpPr>
            <a:stCxn id="258" idx="6"/>
            <a:endCxn id="262" idx="2"/>
          </p:cNvCxnSpPr>
          <p:nvPr/>
        </p:nvCxnSpPr>
        <p:spPr bwMode="auto">
          <a:xfrm>
            <a:off x="3984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Connector 262"/>
          <p:cNvCxnSpPr>
            <a:stCxn id="261" idx="0"/>
            <a:endCxn id="256" idx="4"/>
          </p:cNvCxnSpPr>
          <p:nvPr/>
        </p:nvCxnSpPr>
        <p:spPr bwMode="auto">
          <a:xfrm rot="5400000" flipH="1" flipV="1">
            <a:off x="3222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4" name="Straight Connector 263"/>
          <p:cNvCxnSpPr>
            <a:stCxn id="258" idx="0"/>
            <a:endCxn id="2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5" name="Straight Connector 264"/>
          <p:cNvCxnSpPr>
            <a:stCxn id="262" idx="0"/>
            <a:endCxn id="257" idx="4"/>
          </p:cNvCxnSpPr>
          <p:nvPr/>
        </p:nvCxnSpPr>
        <p:spPr bwMode="auto">
          <a:xfrm rot="5400000" flipH="1" flipV="1">
            <a:off x="4289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6" name="Straight Connector 265"/>
          <p:cNvCxnSpPr>
            <a:stCxn id="249" idx="4"/>
            <a:endCxn id="257" idx="0"/>
          </p:cNvCxnSpPr>
          <p:nvPr/>
        </p:nvCxnSpPr>
        <p:spPr bwMode="auto">
          <a:xfrm rot="5400000">
            <a:off x="4289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7" name="Straight Connector 266"/>
          <p:cNvCxnSpPr>
            <a:stCxn id="248" idx="4"/>
            <a:endCxn id="256" idx="0"/>
          </p:cNvCxnSpPr>
          <p:nvPr/>
        </p:nvCxnSpPr>
        <p:spPr bwMode="auto">
          <a:xfrm rot="5400000">
            <a:off x="3222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Connector 267"/>
          <p:cNvCxnSpPr>
            <a:stCxn id="245" idx="4"/>
            <a:endCxn id="253" idx="0"/>
          </p:cNvCxnSpPr>
          <p:nvPr/>
        </p:nvCxnSpPr>
        <p:spPr bwMode="auto">
          <a:xfrm rot="5400000">
            <a:off x="3755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>
            <a:stCxn id="172" idx="6"/>
            <a:endCxn id="243" idx="2"/>
          </p:cNvCxnSpPr>
          <p:nvPr/>
        </p:nvCxnSpPr>
        <p:spPr bwMode="auto">
          <a:xfrm>
            <a:off x="2917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>
            <a:stCxn id="178" idx="6"/>
            <a:endCxn id="248" idx="2"/>
          </p:cNvCxnSpPr>
          <p:nvPr/>
        </p:nvCxnSpPr>
        <p:spPr bwMode="auto">
          <a:xfrm>
            <a:off x="2917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>
            <a:stCxn id="193" idx="6"/>
            <a:endCxn id="256" idx="2"/>
          </p:cNvCxnSpPr>
          <p:nvPr/>
        </p:nvCxnSpPr>
        <p:spPr bwMode="auto">
          <a:xfrm>
            <a:off x="2917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5" name="Straight Connector 274"/>
          <p:cNvCxnSpPr>
            <a:stCxn id="198" idx="6"/>
            <a:endCxn id="261" idx="2"/>
          </p:cNvCxnSpPr>
          <p:nvPr/>
        </p:nvCxnSpPr>
        <p:spPr bwMode="auto">
          <a:xfrm>
            <a:off x="2917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5" name="Straight Connector 284"/>
          <p:cNvCxnSpPr>
            <a:stCxn id="287" idx="6"/>
            <a:endCxn id="284" idx="2"/>
          </p:cNvCxnSpPr>
          <p:nvPr/>
        </p:nvCxnSpPr>
        <p:spPr bwMode="auto">
          <a:xfrm>
            <a:off x="5051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6" name="Straight Connector 285"/>
          <p:cNvCxnSpPr>
            <a:stCxn id="284" idx="6"/>
            <a:endCxn id="288" idx="2"/>
          </p:cNvCxnSpPr>
          <p:nvPr/>
        </p:nvCxnSpPr>
        <p:spPr bwMode="auto">
          <a:xfrm>
            <a:off x="5584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0" name="Straight Connector 289"/>
          <p:cNvCxnSpPr>
            <a:stCxn id="292" idx="6"/>
            <a:endCxn id="289" idx="2"/>
          </p:cNvCxnSpPr>
          <p:nvPr/>
        </p:nvCxnSpPr>
        <p:spPr bwMode="auto">
          <a:xfrm>
            <a:off x="5051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1" name="Straight Connector 290"/>
          <p:cNvCxnSpPr>
            <a:stCxn id="289" idx="6"/>
            <a:endCxn id="293" idx="2"/>
          </p:cNvCxnSpPr>
          <p:nvPr/>
        </p:nvCxnSpPr>
        <p:spPr bwMode="auto">
          <a:xfrm>
            <a:off x="5584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4" name="Straight Connector 293"/>
          <p:cNvCxnSpPr>
            <a:stCxn id="292" idx="0"/>
            <a:endCxn id="287" idx="4"/>
          </p:cNvCxnSpPr>
          <p:nvPr/>
        </p:nvCxnSpPr>
        <p:spPr bwMode="auto">
          <a:xfrm rot="5400000" flipH="1" flipV="1">
            <a:off x="4822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5" name="Straight Connector 294"/>
          <p:cNvCxnSpPr>
            <a:stCxn id="289" idx="0"/>
            <a:endCxn id="284" idx="4"/>
          </p:cNvCxnSpPr>
          <p:nvPr/>
        </p:nvCxnSpPr>
        <p:spPr bwMode="auto">
          <a:xfrm rot="5400000" flipH="1" flipV="1">
            <a:off x="5356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6" name="Straight Connector 295"/>
          <p:cNvCxnSpPr>
            <a:stCxn id="293" idx="0"/>
            <a:endCxn id="288" idx="4"/>
          </p:cNvCxnSpPr>
          <p:nvPr/>
        </p:nvCxnSpPr>
        <p:spPr bwMode="auto">
          <a:xfrm rot="5400000" flipH="1" flipV="1">
            <a:off x="5889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8" name="Straight Connector 297"/>
          <p:cNvCxnSpPr>
            <a:stCxn id="300" idx="6"/>
            <a:endCxn id="297" idx="2"/>
          </p:cNvCxnSpPr>
          <p:nvPr/>
        </p:nvCxnSpPr>
        <p:spPr bwMode="auto">
          <a:xfrm>
            <a:off x="5051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9" name="Straight Connector 298"/>
          <p:cNvCxnSpPr>
            <a:stCxn id="297" idx="6"/>
            <a:endCxn id="301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Connector 302"/>
          <p:cNvCxnSpPr>
            <a:stCxn id="305" idx="6"/>
            <a:endCxn id="302" idx="2"/>
          </p:cNvCxnSpPr>
          <p:nvPr/>
        </p:nvCxnSpPr>
        <p:spPr bwMode="auto">
          <a:xfrm>
            <a:off x="5051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4" name="Straight Connector 303"/>
          <p:cNvCxnSpPr>
            <a:stCxn id="302" idx="6"/>
            <a:endCxn id="306" idx="2"/>
          </p:cNvCxnSpPr>
          <p:nvPr/>
        </p:nvCxnSpPr>
        <p:spPr bwMode="auto">
          <a:xfrm>
            <a:off x="5584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7" name="Straight Connector 306"/>
          <p:cNvCxnSpPr>
            <a:stCxn id="305" idx="0"/>
            <a:endCxn id="300" idx="4"/>
          </p:cNvCxnSpPr>
          <p:nvPr/>
        </p:nvCxnSpPr>
        <p:spPr bwMode="auto">
          <a:xfrm rot="5400000" flipH="1" flipV="1">
            <a:off x="4822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8" name="Straight Connector 307"/>
          <p:cNvCxnSpPr>
            <a:stCxn id="302" idx="0"/>
            <a:endCxn id="297" idx="4"/>
          </p:cNvCxnSpPr>
          <p:nvPr/>
        </p:nvCxnSpPr>
        <p:spPr bwMode="auto">
          <a:xfrm rot="5400000" flipH="1" flipV="1">
            <a:off x="5356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9" name="Straight Connector 308"/>
          <p:cNvCxnSpPr>
            <a:stCxn id="306" idx="0"/>
            <a:endCxn id="301" idx="4"/>
          </p:cNvCxnSpPr>
          <p:nvPr/>
        </p:nvCxnSpPr>
        <p:spPr bwMode="auto">
          <a:xfrm rot="5400000" flipH="1" flipV="1">
            <a:off x="5889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>
            <a:stCxn id="293" idx="4"/>
            <a:endCxn id="301" idx="0"/>
          </p:cNvCxnSpPr>
          <p:nvPr/>
        </p:nvCxnSpPr>
        <p:spPr bwMode="auto">
          <a:xfrm rot="5400000">
            <a:off x="5889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1" name="Straight Connector 310"/>
          <p:cNvCxnSpPr>
            <a:stCxn id="292" idx="4"/>
            <a:endCxn id="300" idx="0"/>
          </p:cNvCxnSpPr>
          <p:nvPr/>
        </p:nvCxnSpPr>
        <p:spPr bwMode="auto">
          <a:xfrm rot="5400000">
            <a:off x="4822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2" name="Straight Connector 311"/>
          <p:cNvCxnSpPr>
            <a:stCxn id="289" idx="4"/>
            <a:endCxn id="297" idx="0"/>
          </p:cNvCxnSpPr>
          <p:nvPr/>
        </p:nvCxnSpPr>
        <p:spPr bwMode="auto">
          <a:xfrm rot="5400000">
            <a:off x="5356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4" name="Straight Connector 313"/>
          <p:cNvCxnSpPr>
            <a:stCxn id="316" idx="6"/>
            <a:endCxn id="313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5" name="Straight Connector 314"/>
          <p:cNvCxnSpPr>
            <a:stCxn id="313" idx="6"/>
            <a:endCxn id="317" idx="2"/>
          </p:cNvCxnSpPr>
          <p:nvPr/>
        </p:nvCxnSpPr>
        <p:spPr bwMode="auto">
          <a:xfrm>
            <a:off x="7184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9" name="Straight Connector 318"/>
          <p:cNvCxnSpPr>
            <a:stCxn id="321" idx="6"/>
            <a:endCxn id="318" idx="2"/>
          </p:cNvCxnSpPr>
          <p:nvPr/>
        </p:nvCxnSpPr>
        <p:spPr bwMode="auto">
          <a:xfrm>
            <a:off x="6651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0" name="Straight Connector 319"/>
          <p:cNvCxnSpPr>
            <a:stCxn id="318" idx="6"/>
            <a:endCxn id="322" idx="2"/>
          </p:cNvCxnSpPr>
          <p:nvPr/>
        </p:nvCxnSpPr>
        <p:spPr bwMode="auto">
          <a:xfrm>
            <a:off x="7184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3" name="Straight Connector 322"/>
          <p:cNvCxnSpPr>
            <a:stCxn id="321" idx="0"/>
            <a:endCxn id="316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stCxn id="318" idx="0"/>
            <a:endCxn id="313" idx="4"/>
          </p:cNvCxnSpPr>
          <p:nvPr/>
        </p:nvCxnSpPr>
        <p:spPr bwMode="auto">
          <a:xfrm rot="5400000" flipH="1" flipV="1">
            <a:off x="6956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5" name="Straight Connector 324"/>
          <p:cNvCxnSpPr>
            <a:stCxn id="322" idx="0"/>
            <a:endCxn id="317" idx="4"/>
          </p:cNvCxnSpPr>
          <p:nvPr/>
        </p:nvCxnSpPr>
        <p:spPr bwMode="auto">
          <a:xfrm rot="5400000" flipH="1" flipV="1">
            <a:off x="7489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7" name="Straight Connector 326"/>
          <p:cNvCxnSpPr>
            <a:stCxn id="329" idx="6"/>
            <a:endCxn id="326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8" name="Straight Connector 327"/>
          <p:cNvCxnSpPr>
            <a:stCxn id="326" idx="6"/>
            <a:endCxn id="330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2" name="Straight Connector 331"/>
          <p:cNvCxnSpPr>
            <a:stCxn id="334" idx="6"/>
            <a:endCxn id="331" idx="2"/>
          </p:cNvCxnSpPr>
          <p:nvPr/>
        </p:nvCxnSpPr>
        <p:spPr bwMode="auto">
          <a:xfrm>
            <a:off x="6651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3" name="Straight Connector 332"/>
          <p:cNvCxnSpPr>
            <a:stCxn id="331" idx="6"/>
            <a:endCxn id="335" idx="2"/>
          </p:cNvCxnSpPr>
          <p:nvPr/>
        </p:nvCxnSpPr>
        <p:spPr bwMode="auto">
          <a:xfrm>
            <a:off x="7184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6" name="Straight Connector 335"/>
          <p:cNvCxnSpPr>
            <a:stCxn id="334" idx="0"/>
            <a:endCxn id="329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7" name="Straight Connector 336"/>
          <p:cNvCxnSpPr>
            <a:stCxn id="331" idx="0"/>
            <a:endCxn id="326" idx="4"/>
          </p:cNvCxnSpPr>
          <p:nvPr/>
        </p:nvCxnSpPr>
        <p:spPr bwMode="auto">
          <a:xfrm rot="5400000" flipH="1" flipV="1">
            <a:off x="6956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8" name="Straight Connector 337"/>
          <p:cNvCxnSpPr>
            <a:stCxn id="335" idx="0"/>
            <a:endCxn id="330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9" name="Straight Connector 338"/>
          <p:cNvCxnSpPr>
            <a:stCxn id="322" idx="4"/>
            <a:endCxn id="330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0" name="Straight Connector 339"/>
          <p:cNvCxnSpPr>
            <a:stCxn id="321" idx="4"/>
            <a:endCxn id="329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1" name="Straight Connector 340"/>
          <p:cNvCxnSpPr>
            <a:stCxn id="318" idx="4"/>
            <a:endCxn id="326" idx="0"/>
          </p:cNvCxnSpPr>
          <p:nvPr/>
        </p:nvCxnSpPr>
        <p:spPr bwMode="auto">
          <a:xfrm rot="5400000">
            <a:off x="6956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2" name="Straight Connector 341"/>
          <p:cNvCxnSpPr>
            <a:stCxn id="288" idx="6"/>
            <a:endCxn id="316" idx="2"/>
          </p:cNvCxnSpPr>
          <p:nvPr/>
        </p:nvCxnSpPr>
        <p:spPr bwMode="auto">
          <a:xfrm>
            <a:off x="6118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3" name="Straight Connector 342"/>
          <p:cNvCxnSpPr>
            <a:stCxn id="293" idx="6"/>
            <a:endCxn id="321" idx="2"/>
          </p:cNvCxnSpPr>
          <p:nvPr/>
        </p:nvCxnSpPr>
        <p:spPr bwMode="auto">
          <a:xfrm>
            <a:off x="6118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4" name="Straight Connector 343"/>
          <p:cNvCxnSpPr>
            <a:stCxn id="301" idx="6"/>
            <a:endCxn id="329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5" name="Straight Connector 344"/>
          <p:cNvCxnSpPr>
            <a:stCxn id="306" idx="6"/>
            <a:endCxn id="334" idx="2"/>
          </p:cNvCxnSpPr>
          <p:nvPr/>
        </p:nvCxnSpPr>
        <p:spPr bwMode="auto">
          <a:xfrm>
            <a:off x="6118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6" name="Straight Connector 345"/>
          <p:cNvCxnSpPr>
            <a:stCxn id="244" idx="6"/>
            <a:endCxn id="287" idx="2"/>
          </p:cNvCxnSpPr>
          <p:nvPr/>
        </p:nvCxnSpPr>
        <p:spPr bwMode="auto">
          <a:xfrm>
            <a:off x="4517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9" name="Straight Connector 348"/>
          <p:cNvCxnSpPr>
            <a:stCxn id="257" idx="6"/>
            <a:endCxn id="300" idx="2"/>
          </p:cNvCxnSpPr>
          <p:nvPr/>
        </p:nvCxnSpPr>
        <p:spPr bwMode="auto">
          <a:xfrm>
            <a:off x="4517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0" name="Straight Connector 349"/>
          <p:cNvCxnSpPr>
            <a:stCxn id="249" idx="6"/>
            <a:endCxn id="292" idx="2"/>
          </p:cNvCxnSpPr>
          <p:nvPr/>
        </p:nvCxnSpPr>
        <p:spPr bwMode="auto">
          <a:xfrm>
            <a:off x="4517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5" name="Straight Connector 354"/>
          <p:cNvCxnSpPr>
            <a:stCxn id="262" idx="6"/>
            <a:endCxn id="305" idx="2"/>
          </p:cNvCxnSpPr>
          <p:nvPr/>
        </p:nvCxnSpPr>
        <p:spPr bwMode="auto">
          <a:xfrm>
            <a:off x="4517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9" name="Straight Connector 358"/>
          <p:cNvCxnSpPr>
            <a:stCxn id="361" idx="6"/>
            <a:endCxn id="3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0" name="Straight Connector 359"/>
          <p:cNvCxnSpPr>
            <a:stCxn id="358" idx="6"/>
            <a:endCxn id="3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4" name="Straight Connector 363"/>
          <p:cNvCxnSpPr>
            <a:stCxn id="366" idx="6"/>
            <a:endCxn id="363" idx="2"/>
          </p:cNvCxnSpPr>
          <p:nvPr/>
        </p:nvCxnSpPr>
        <p:spPr bwMode="auto">
          <a:xfrm>
            <a:off x="1850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5" name="Straight Connector 364"/>
          <p:cNvCxnSpPr>
            <a:stCxn id="363" idx="6"/>
            <a:endCxn id="367" idx="2"/>
          </p:cNvCxnSpPr>
          <p:nvPr/>
        </p:nvCxnSpPr>
        <p:spPr bwMode="auto">
          <a:xfrm>
            <a:off x="2384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>
            <a:stCxn id="371" idx="6"/>
            <a:endCxn id="368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0" name="Straight Connector 369"/>
          <p:cNvCxnSpPr>
            <a:stCxn id="368" idx="6"/>
            <a:endCxn id="372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>
            <a:stCxn id="371" idx="0"/>
            <a:endCxn id="366" idx="4"/>
          </p:cNvCxnSpPr>
          <p:nvPr/>
        </p:nvCxnSpPr>
        <p:spPr bwMode="auto">
          <a:xfrm rot="5400000" flipH="1" flipV="1">
            <a:off x="1622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>
            <a:stCxn id="368" idx="0"/>
            <a:endCxn id="3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5" name="Straight Connector 374"/>
          <p:cNvCxnSpPr>
            <a:stCxn id="372" idx="0"/>
            <a:endCxn id="367" idx="4"/>
          </p:cNvCxnSpPr>
          <p:nvPr/>
        </p:nvCxnSpPr>
        <p:spPr bwMode="auto">
          <a:xfrm rot="5400000" flipH="1" flipV="1">
            <a:off x="2689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6" name="Straight Connector 375"/>
          <p:cNvCxnSpPr>
            <a:stCxn id="362" idx="4"/>
            <a:endCxn id="367" idx="0"/>
          </p:cNvCxnSpPr>
          <p:nvPr/>
        </p:nvCxnSpPr>
        <p:spPr bwMode="auto">
          <a:xfrm rot="5400000">
            <a:off x="2689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7" name="Straight Connector 376"/>
          <p:cNvCxnSpPr>
            <a:stCxn id="361" idx="4"/>
            <a:endCxn id="366" idx="0"/>
          </p:cNvCxnSpPr>
          <p:nvPr/>
        </p:nvCxnSpPr>
        <p:spPr bwMode="auto">
          <a:xfrm rot="5400000">
            <a:off x="1622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8" name="Straight Connector 377"/>
          <p:cNvCxnSpPr>
            <a:stCxn id="358" idx="4"/>
            <a:endCxn id="3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0" name="Straight Connector 379"/>
          <p:cNvCxnSpPr>
            <a:stCxn id="382" idx="6"/>
            <a:endCxn id="379" idx="2"/>
          </p:cNvCxnSpPr>
          <p:nvPr/>
        </p:nvCxnSpPr>
        <p:spPr bwMode="auto">
          <a:xfrm>
            <a:off x="3451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1" name="Straight Connector 380"/>
          <p:cNvCxnSpPr>
            <a:stCxn id="379" idx="6"/>
            <a:endCxn id="383" idx="2"/>
          </p:cNvCxnSpPr>
          <p:nvPr/>
        </p:nvCxnSpPr>
        <p:spPr bwMode="auto">
          <a:xfrm>
            <a:off x="3984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5" name="Straight Connector 384"/>
          <p:cNvCxnSpPr>
            <a:stCxn id="387" idx="6"/>
            <a:endCxn id="384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6" name="Straight Connector 385"/>
          <p:cNvCxnSpPr>
            <a:stCxn id="384" idx="6"/>
            <a:endCxn id="388" idx="2"/>
          </p:cNvCxnSpPr>
          <p:nvPr/>
        </p:nvCxnSpPr>
        <p:spPr bwMode="auto">
          <a:xfrm>
            <a:off x="3984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0" name="Straight Connector 389"/>
          <p:cNvCxnSpPr>
            <a:stCxn id="392" idx="6"/>
            <a:endCxn id="389" idx="2"/>
          </p:cNvCxnSpPr>
          <p:nvPr/>
        </p:nvCxnSpPr>
        <p:spPr bwMode="auto">
          <a:xfrm>
            <a:off x="3451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1" name="Straight Connector 390"/>
          <p:cNvCxnSpPr>
            <a:stCxn id="389" idx="6"/>
            <a:endCxn id="393" idx="2"/>
          </p:cNvCxnSpPr>
          <p:nvPr/>
        </p:nvCxnSpPr>
        <p:spPr bwMode="auto">
          <a:xfrm>
            <a:off x="3984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4" name="Straight Connector 393"/>
          <p:cNvCxnSpPr>
            <a:stCxn id="392" idx="0"/>
            <a:endCxn id="387" idx="4"/>
          </p:cNvCxnSpPr>
          <p:nvPr/>
        </p:nvCxnSpPr>
        <p:spPr bwMode="auto">
          <a:xfrm rot="5400000" flipH="1" flipV="1">
            <a:off x="3222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5" name="Straight Connector 394"/>
          <p:cNvCxnSpPr>
            <a:stCxn id="389" idx="0"/>
            <a:endCxn id="384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6" name="Straight Connector 395"/>
          <p:cNvCxnSpPr>
            <a:stCxn id="393" idx="0"/>
            <a:endCxn id="388" idx="4"/>
          </p:cNvCxnSpPr>
          <p:nvPr/>
        </p:nvCxnSpPr>
        <p:spPr bwMode="auto">
          <a:xfrm rot="5400000" flipH="1" flipV="1">
            <a:off x="4289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7" name="Straight Connector 396"/>
          <p:cNvCxnSpPr>
            <a:stCxn id="383" idx="4"/>
            <a:endCxn id="388" idx="0"/>
          </p:cNvCxnSpPr>
          <p:nvPr/>
        </p:nvCxnSpPr>
        <p:spPr bwMode="auto">
          <a:xfrm rot="5400000">
            <a:off x="4289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8" name="Straight Connector 397"/>
          <p:cNvCxnSpPr>
            <a:stCxn id="382" idx="4"/>
            <a:endCxn id="387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Connector 398"/>
          <p:cNvCxnSpPr>
            <a:stCxn id="379" idx="4"/>
            <a:endCxn id="384" idx="0"/>
          </p:cNvCxnSpPr>
          <p:nvPr/>
        </p:nvCxnSpPr>
        <p:spPr bwMode="auto">
          <a:xfrm rot="5400000">
            <a:off x="3755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0" name="Straight Connector 399"/>
          <p:cNvCxnSpPr>
            <a:stCxn id="362" idx="6"/>
            <a:endCxn id="382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1" name="Straight Connector 400"/>
          <p:cNvCxnSpPr>
            <a:stCxn id="367" idx="6"/>
            <a:endCxn id="387" idx="2"/>
          </p:cNvCxnSpPr>
          <p:nvPr/>
        </p:nvCxnSpPr>
        <p:spPr bwMode="auto">
          <a:xfrm>
            <a:off x="2917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2" name="Straight Connector 401"/>
          <p:cNvCxnSpPr>
            <a:stCxn id="372" idx="6"/>
            <a:endCxn id="392" idx="2"/>
          </p:cNvCxnSpPr>
          <p:nvPr/>
        </p:nvCxnSpPr>
        <p:spPr bwMode="auto">
          <a:xfrm>
            <a:off x="2917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4" name="Straight Connector 403"/>
          <p:cNvCxnSpPr>
            <a:stCxn id="406" idx="6"/>
            <a:endCxn id="403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5" name="Straight Connector 404"/>
          <p:cNvCxnSpPr>
            <a:stCxn id="403" idx="6"/>
            <a:endCxn id="407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9" name="Straight Connector 408"/>
          <p:cNvCxnSpPr>
            <a:stCxn id="411" idx="6"/>
            <a:endCxn id="408" idx="2"/>
          </p:cNvCxnSpPr>
          <p:nvPr/>
        </p:nvCxnSpPr>
        <p:spPr bwMode="auto">
          <a:xfrm>
            <a:off x="5051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0" name="Straight Connector 409"/>
          <p:cNvCxnSpPr>
            <a:stCxn id="408" idx="6"/>
            <a:endCxn id="412" idx="2"/>
          </p:cNvCxnSpPr>
          <p:nvPr/>
        </p:nvCxnSpPr>
        <p:spPr bwMode="auto">
          <a:xfrm>
            <a:off x="5584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4" name="Straight Connector 413"/>
          <p:cNvCxnSpPr>
            <a:stCxn id="416" idx="6"/>
            <a:endCxn id="413" idx="2"/>
          </p:cNvCxnSpPr>
          <p:nvPr/>
        </p:nvCxnSpPr>
        <p:spPr bwMode="auto">
          <a:xfrm>
            <a:off x="5051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5" name="Straight Connector 414"/>
          <p:cNvCxnSpPr>
            <a:stCxn id="413" idx="6"/>
            <a:endCxn id="417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8" name="Straight Connector 417"/>
          <p:cNvCxnSpPr>
            <a:stCxn id="416" idx="0"/>
            <a:endCxn id="411" idx="4"/>
          </p:cNvCxnSpPr>
          <p:nvPr/>
        </p:nvCxnSpPr>
        <p:spPr bwMode="auto">
          <a:xfrm rot="5400000" flipH="1" flipV="1">
            <a:off x="4822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9" name="Straight Connector 418"/>
          <p:cNvCxnSpPr>
            <a:stCxn id="413" idx="0"/>
            <a:endCxn id="408" idx="4"/>
          </p:cNvCxnSpPr>
          <p:nvPr/>
        </p:nvCxnSpPr>
        <p:spPr bwMode="auto">
          <a:xfrm rot="5400000" flipH="1" flipV="1">
            <a:off x="5356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0" name="Straight Connector 419"/>
          <p:cNvCxnSpPr>
            <a:stCxn id="417" idx="0"/>
            <a:endCxn id="412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1" name="Straight Connector 420"/>
          <p:cNvCxnSpPr>
            <a:stCxn id="407" idx="4"/>
            <a:endCxn id="412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2" name="Straight Connector 421"/>
          <p:cNvCxnSpPr>
            <a:stCxn id="406" idx="4"/>
            <a:endCxn id="411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3" name="Straight Connector 422"/>
          <p:cNvCxnSpPr>
            <a:stCxn id="403" idx="4"/>
            <a:endCxn id="408" idx="0"/>
          </p:cNvCxnSpPr>
          <p:nvPr/>
        </p:nvCxnSpPr>
        <p:spPr bwMode="auto">
          <a:xfrm rot="5400000">
            <a:off x="5356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5" name="Straight Connector 424"/>
          <p:cNvCxnSpPr>
            <a:stCxn id="427" idx="6"/>
            <a:endCxn id="424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6" name="Straight Connector 425"/>
          <p:cNvCxnSpPr>
            <a:stCxn id="424" idx="6"/>
            <a:endCxn id="428" idx="2"/>
          </p:cNvCxnSpPr>
          <p:nvPr/>
        </p:nvCxnSpPr>
        <p:spPr bwMode="auto">
          <a:xfrm>
            <a:off x="7184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0" name="Straight Connector 429"/>
          <p:cNvCxnSpPr>
            <a:stCxn id="432" idx="6"/>
            <a:endCxn id="429" idx="2"/>
          </p:cNvCxnSpPr>
          <p:nvPr/>
        </p:nvCxnSpPr>
        <p:spPr bwMode="auto">
          <a:xfrm>
            <a:off x="6651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1" name="Straight Connector 430"/>
          <p:cNvCxnSpPr>
            <a:stCxn id="429" idx="6"/>
            <a:endCxn id="433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5" name="Straight Connector 434"/>
          <p:cNvCxnSpPr>
            <a:stCxn id="437" idx="6"/>
            <a:endCxn id="434" idx="2"/>
          </p:cNvCxnSpPr>
          <p:nvPr/>
        </p:nvCxnSpPr>
        <p:spPr bwMode="auto">
          <a:xfrm>
            <a:off x="6651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6" name="Straight Connector 435"/>
          <p:cNvCxnSpPr>
            <a:stCxn id="434" idx="6"/>
            <a:endCxn id="438" idx="2"/>
          </p:cNvCxnSpPr>
          <p:nvPr/>
        </p:nvCxnSpPr>
        <p:spPr bwMode="auto">
          <a:xfrm>
            <a:off x="7184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9" name="Straight Connector 438"/>
          <p:cNvCxnSpPr>
            <a:stCxn id="437" idx="0"/>
            <a:endCxn id="432" idx="4"/>
          </p:cNvCxnSpPr>
          <p:nvPr/>
        </p:nvCxnSpPr>
        <p:spPr bwMode="auto">
          <a:xfrm rot="5400000" flipH="1" flipV="1">
            <a:off x="6422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" name="Straight Connector 439"/>
          <p:cNvCxnSpPr>
            <a:stCxn id="434" idx="0"/>
            <a:endCxn id="429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1" name="Straight Connector 440"/>
          <p:cNvCxnSpPr>
            <a:stCxn id="438" idx="0"/>
            <a:endCxn id="433" idx="4"/>
          </p:cNvCxnSpPr>
          <p:nvPr/>
        </p:nvCxnSpPr>
        <p:spPr bwMode="auto">
          <a:xfrm rot="5400000" flipH="1" flipV="1">
            <a:off x="7489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2" name="Straight Connector 441"/>
          <p:cNvCxnSpPr>
            <a:stCxn id="428" idx="4"/>
            <a:endCxn id="433" idx="0"/>
          </p:cNvCxnSpPr>
          <p:nvPr/>
        </p:nvCxnSpPr>
        <p:spPr bwMode="auto">
          <a:xfrm rot="5400000">
            <a:off x="7489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3" name="Straight Connector 442"/>
          <p:cNvCxnSpPr>
            <a:stCxn id="427" idx="4"/>
            <a:endCxn id="432" idx="0"/>
          </p:cNvCxnSpPr>
          <p:nvPr/>
        </p:nvCxnSpPr>
        <p:spPr bwMode="auto">
          <a:xfrm rot="5400000">
            <a:off x="6422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4" name="Straight Connector 443"/>
          <p:cNvCxnSpPr>
            <a:stCxn id="424" idx="4"/>
            <a:endCxn id="429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5" name="Straight Connector 444"/>
          <p:cNvCxnSpPr>
            <a:stCxn id="407" idx="6"/>
            <a:endCxn id="427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6" name="Straight Connector 445"/>
          <p:cNvCxnSpPr>
            <a:stCxn id="412" idx="6"/>
            <a:endCxn id="432" idx="2"/>
          </p:cNvCxnSpPr>
          <p:nvPr/>
        </p:nvCxnSpPr>
        <p:spPr bwMode="auto">
          <a:xfrm>
            <a:off x="6118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7" name="Straight Connector 446"/>
          <p:cNvCxnSpPr>
            <a:stCxn id="417" idx="6"/>
            <a:endCxn id="437" idx="2"/>
          </p:cNvCxnSpPr>
          <p:nvPr/>
        </p:nvCxnSpPr>
        <p:spPr bwMode="auto">
          <a:xfrm>
            <a:off x="6118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8" name="Straight Connector 447"/>
          <p:cNvCxnSpPr>
            <a:stCxn id="388" idx="6"/>
            <a:endCxn id="411" idx="2"/>
          </p:cNvCxnSpPr>
          <p:nvPr/>
        </p:nvCxnSpPr>
        <p:spPr bwMode="auto">
          <a:xfrm>
            <a:off x="4517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9" name="Straight Connector 448"/>
          <p:cNvCxnSpPr>
            <a:stCxn id="383" idx="6"/>
            <a:endCxn id="406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0" name="Straight Connector 449"/>
          <p:cNvCxnSpPr>
            <a:stCxn id="393" idx="6"/>
            <a:endCxn id="416" idx="2"/>
          </p:cNvCxnSpPr>
          <p:nvPr/>
        </p:nvCxnSpPr>
        <p:spPr bwMode="auto">
          <a:xfrm>
            <a:off x="4517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1" name="Straight Connector 450"/>
          <p:cNvCxnSpPr>
            <a:stCxn id="335" idx="4"/>
            <a:endCxn id="428" idx="0"/>
          </p:cNvCxnSpPr>
          <p:nvPr/>
        </p:nvCxnSpPr>
        <p:spPr bwMode="auto">
          <a:xfrm rot="5400000">
            <a:off x="7489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4" name="Straight Connector 453"/>
          <p:cNvCxnSpPr>
            <a:stCxn id="334" idx="4"/>
            <a:endCxn id="427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5" name="Straight Connector 454"/>
          <p:cNvCxnSpPr>
            <a:stCxn id="331" idx="4"/>
            <a:endCxn id="424" idx="0"/>
          </p:cNvCxnSpPr>
          <p:nvPr/>
        </p:nvCxnSpPr>
        <p:spPr bwMode="auto">
          <a:xfrm rot="5400000">
            <a:off x="6956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0" name="Straight Connector 459"/>
          <p:cNvCxnSpPr>
            <a:stCxn id="302" idx="4"/>
            <a:endCxn id="403" idx="0"/>
          </p:cNvCxnSpPr>
          <p:nvPr/>
        </p:nvCxnSpPr>
        <p:spPr bwMode="auto">
          <a:xfrm rot="5400000">
            <a:off x="5356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1" name="Straight Connector 460"/>
          <p:cNvCxnSpPr>
            <a:stCxn id="306" idx="4"/>
            <a:endCxn id="407" idx="0"/>
          </p:cNvCxnSpPr>
          <p:nvPr/>
        </p:nvCxnSpPr>
        <p:spPr bwMode="auto">
          <a:xfrm rot="5400000">
            <a:off x="5889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6" name="Straight Connector 465"/>
          <p:cNvCxnSpPr>
            <a:stCxn id="305" idx="4"/>
            <a:endCxn id="406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9" name="Straight Connector 468"/>
          <p:cNvCxnSpPr>
            <a:stCxn id="262" idx="4"/>
            <a:endCxn id="383" idx="0"/>
          </p:cNvCxnSpPr>
          <p:nvPr/>
        </p:nvCxnSpPr>
        <p:spPr bwMode="auto">
          <a:xfrm rot="5400000">
            <a:off x="4289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2" name="Straight Connector 471"/>
          <p:cNvCxnSpPr>
            <a:stCxn id="258" idx="4"/>
            <a:endCxn id="379" idx="0"/>
          </p:cNvCxnSpPr>
          <p:nvPr/>
        </p:nvCxnSpPr>
        <p:spPr bwMode="auto">
          <a:xfrm rot="5400000">
            <a:off x="3755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5" name="Straight Connector 474"/>
          <p:cNvCxnSpPr>
            <a:stCxn id="261" idx="4"/>
            <a:endCxn id="382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8" name="Straight Connector 477"/>
          <p:cNvCxnSpPr>
            <a:stCxn id="198" idx="4"/>
            <a:endCxn id="362" idx="0"/>
          </p:cNvCxnSpPr>
          <p:nvPr/>
        </p:nvCxnSpPr>
        <p:spPr bwMode="auto">
          <a:xfrm rot="5400000">
            <a:off x="2689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1" name="Straight Connector 480"/>
          <p:cNvCxnSpPr>
            <a:stCxn id="194" idx="4"/>
            <a:endCxn id="3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5" name="Straight Connector 484"/>
          <p:cNvCxnSpPr>
            <a:stCxn id="197" idx="4"/>
            <a:endCxn id="361" idx="0"/>
          </p:cNvCxnSpPr>
          <p:nvPr/>
        </p:nvCxnSpPr>
        <p:spPr bwMode="auto">
          <a:xfrm rot="5400000">
            <a:off x="1622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Oval 52"/>
          <p:cNvSpPr/>
          <p:nvPr/>
        </p:nvSpPr>
        <p:spPr bwMode="auto">
          <a:xfrm>
            <a:off x="2187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1654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2721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1654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2721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1654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2721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3787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3254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4321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3787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3254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321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3254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4321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4321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88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4854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5921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5388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4854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5921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7" name="Oval 296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0" name="Oval 299"/>
          <p:cNvSpPr/>
          <p:nvPr/>
        </p:nvSpPr>
        <p:spPr bwMode="auto">
          <a:xfrm>
            <a:off x="4854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1" name="Oval 300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5388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5" name="Oval 3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6" name="Oval 305"/>
          <p:cNvSpPr/>
          <p:nvPr/>
        </p:nvSpPr>
        <p:spPr bwMode="auto">
          <a:xfrm>
            <a:off x="5921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6" name="Oval 315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7" name="Oval 316"/>
          <p:cNvSpPr/>
          <p:nvPr/>
        </p:nvSpPr>
        <p:spPr bwMode="auto">
          <a:xfrm>
            <a:off x="7521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8" name="Oval 317"/>
          <p:cNvSpPr/>
          <p:nvPr/>
        </p:nvSpPr>
        <p:spPr bwMode="auto">
          <a:xfrm>
            <a:off x="6988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2" name="Oval 321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Oval 325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6988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4" name="Oval 333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1" name="Oval 360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2" name="Oval 3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3" name="Oval 3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6" name="Oval 365"/>
          <p:cNvSpPr/>
          <p:nvPr/>
        </p:nvSpPr>
        <p:spPr bwMode="auto">
          <a:xfrm>
            <a:off x="1654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7" name="Oval 366"/>
          <p:cNvSpPr/>
          <p:nvPr/>
        </p:nvSpPr>
        <p:spPr bwMode="auto">
          <a:xfrm>
            <a:off x="2721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8" name="Oval 367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1" name="Oval 370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2" name="Oval 371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3787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4" name="Oval 383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7" name="Oval 386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4321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9" name="Oval 388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2" name="Oval 391"/>
          <p:cNvSpPr/>
          <p:nvPr/>
        </p:nvSpPr>
        <p:spPr bwMode="auto">
          <a:xfrm>
            <a:off x="3254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3" name="Oval 392"/>
          <p:cNvSpPr/>
          <p:nvPr/>
        </p:nvSpPr>
        <p:spPr bwMode="auto">
          <a:xfrm>
            <a:off x="4321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3" name="Oval 402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6" name="Oval 405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7" name="Oval 406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8" name="Oval 407"/>
          <p:cNvSpPr/>
          <p:nvPr/>
        </p:nvSpPr>
        <p:spPr bwMode="auto">
          <a:xfrm>
            <a:off x="5388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1" name="Oval 410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2" name="Oval 411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3" name="Oval 412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4854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8" name="Oval 427"/>
          <p:cNvSpPr/>
          <p:nvPr/>
        </p:nvSpPr>
        <p:spPr bwMode="auto">
          <a:xfrm>
            <a:off x="7521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9" name="Oval 428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2" name="Oval 431"/>
          <p:cNvSpPr/>
          <p:nvPr/>
        </p:nvSpPr>
        <p:spPr bwMode="auto">
          <a:xfrm>
            <a:off x="6454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3" name="Oval 432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4" name="Oval 433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7" name="Oval 436"/>
          <p:cNvSpPr/>
          <p:nvPr/>
        </p:nvSpPr>
        <p:spPr bwMode="auto">
          <a:xfrm>
            <a:off x="6454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8" name="Oval 437"/>
          <p:cNvSpPr/>
          <p:nvPr/>
        </p:nvSpPr>
        <p:spPr bwMode="auto">
          <a:xfrm>
            <a:off x="7521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237" name="Straight Connector 236"/>
          <p:cNvCxnSpPr>
            <a:stCxn id="356" idx="6"/>
            <a:endCxn id="354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8" name="Straight Connector 237"/>
          <p:cNvCxnSpPr>
            <a:stCxn id="354" idx="6"/>
            <a:endCxn id="357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9" name="Straight Connector 238"/>
          <p:cNvCxnSpPr>
            <a:stCxn id="452" idx="0"/>
            <a:endCxn id="354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9" name="Straight Connector 268"/>
          <p:cNvCxnSpPr>
            <a:stCxn id="353" idx="4"/>
            <a:endCxn id="354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1" name="Straight Connector 270"/>
          <p:cNvCxnSpPr>
            <a:stCxn id="457" idx="6"/>
            <a:endCxn id="456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2" name="Straight Connector 271"/>
          <p:cNvCxnSpPr>
            <a:stCxn id="456" idx="0"/>
            <a:endCxn id="4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6" name="Straight Connector 275"/>
          <p:cNvCxnSpPr>
            <a:stCxn id="459" idx="6"/>
            <a:endCxn id="4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7" name="Straight Connector 276"/>
          <p:cNvCxnSpPr>
            <a:stCxn id="458" idx="6"/>
            <a:endCxn id="4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8" name="Straight Connector 277"/>
          <p:cNvCxnSpPr>
            <a:stCxn id="465" idx="6"/>
            <a:endCxn id="464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9" name="Straight Connector 278"/>
          <p:cNvCxnSpPr>
            <a:stCxn id="464" idx="6"/>
            <a:endCxn id="467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0" name="Straight Connector 279"/>
          <p:cNvCxnSpPr>
            <a:stCxn id="464" idx="0"/>
            <a:endCxn id="4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1" name="Straight Connector 280"/>
          <p:cNvCxnSpPr>
            <a:stCxn id="458" idx="4"/>
            <a:endCxn id="4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2" name="Straight Connector 281"/>
          <p:cNvCxnSpPr>
            <a:stCxn id="471" idx="6"/>
            <a:endCxn id="470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3" name="Straight Connector 282"/>
          <p:cNvCxnSpPr>
            <a:stCxn id="473" idx="0"/>
            <a:endCxn id="470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7" name="Straight Connector 346"/>
          <p:cNvCxnSpPr>
            <a:stCxn id="468" idx="4"/>
            <a:endCxn id="471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8" name="Straight Connector 347"/>
          <p:cNvCxnSpPr>
            <a:stCxn id="462" idx="6"/>
            <a:endCxn id="468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1" name="Straight Connector 350"/>
          <p:cNvCxnSpPr>
            <a:stCxn id="457" idx="4"/>
            <a:endCxn id="468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2" name="Straight Connector 351"/>
          <p:cNvCxnSpPr>
            <a:stCxn id="452" idx="4"/>
            <a:endCxn id="4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3" name="Oval 352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4" name="Oval 353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6" name="Oval 355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7" name="Oval 356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2" name="Oval 451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3" name="Oval 4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6" name="Oval 455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7" name="Oval 456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8" name="Oval 4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9" name="Oval 458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2" name="Oval 4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3" name="Oval 4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4" name="Oval 463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8" name="Oval 467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0" name="Oval 469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1" name="Oval 470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476" name="Straight Connector 475"/>
          <p:cNvCxnSpPr>
            <a:stCxn id="503" idx="6"/>
            <a:endCxn id="504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77" name="Straight Connector 476"/>
          <p:cNvCxnSpPr>
            <a:stCxn id="507" idx="6"/>
            <a:endCxn id="506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79" name="Straight Connector 478"/>
          <p:cNvCxnSpPr>
            <a:stCxn id="508" idx="0"/>
            <a:endCxn id="507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2" name="Straight Connector 481"/>
          <p:cNvCxnSpPr>
            <a:stCxn id="510" idx="6"/>
            <a:endCxn id="512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4" name="Straight Connector 483"/>
          <p:cNvCxnSpPr>
            <a:stCxn id="514" idx="0"/>
            <a:endCxn id="512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6" name="Straight Connector 485"/>
          <p:cNvCxnSpPr>
            <a:stCxn id="509" idx="4"/>
            <a:endCxn id="512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9" name="Straight Connector 488"/>
          <p:cNvCxnSpPr>
            <a:stCxn id="517" idx="6"/>
            <a:endCxn id="516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0" name="Straight Connector 489"/>
          <p:cNvCxnSpPr>
            <a:stCxn id="516" idx="6"/>
            <a:endCxn id="518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1" name="Straight Connector 490"/>
          <p:cNvCxnSpPr>
            <a:stCxn id="521" idx="6"/>
            <a:endCxn id="522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2" name="Straight Connector 491"/>
          <p:cNvCxnSpPr>
            <a:stCxn id="522" idx="0"/>
            <a:endCxn id="520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3" name="Straight Connector 492"/>
          <p:cNvCxnSpPr>
            <a:stCxn id="518" idx="4"/>
            <a:endCxn id="520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4" name="Straight Connector 493"/>
          <p:cNvCxnSpPr>
            <a:stCxn id="517" idx="4"/>
            <a:endCxn id="519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5" name="Straight Connector 494"/>
          <p:cNvCxnSpPr>
            <a:stCxn id="524" idx="6"/>
            <a:endCxn id="523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6" name="Straight Connector 495"/>
          <p:cNvCxnSpPr>
            <a:stCxn id="525" idx="6"/>
            <a:endCxn id="526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7" name="Straight Connector 496"/>
          <p:cNvCxnSpPr>
            <a:stCxn id="527" idx="0"/>
            <a:endCxn id="525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8" name="Straight Connector 497"/>
          <p:cNvCxnSpPr>
            <a:stCxn id="523" idx="4"/>
            <a:endCxn id="525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9" name="Straight Connector 498"/>
          <p:cNvCxnSpPr>
            <a:stCxn id="518" idx="6"/>
            <a:endCxn id="524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00" name="Straight Connector 499"/>
          <p:cNvCxnSpPr>
            <a:stCxn id="515" idx="6"/>
            <a:endCxn id="517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01" name="Straight Connector 500"/>
          <p:cNvCxnSpPr>
            <a:stCxn id="513" idx="4"/>
            <a:endCxn id="524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02" name="Straight Connector 501"/>
          <p:cNvCxnSpPr>
            <a:stCxn id="505" idx="4"/>
            <a:endCxn id="517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03" name="Oval 502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5" name="Oval 5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6" name="Oval 505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7" name="Oval 506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9" name="Oval 508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2" name="Oval 511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480" name="Straight Connector 479"/>
          <p:cNvCxnSpPr>
            <a:stCxn id="511" idx="6"/>
            <a:endCxn id="510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3" name="Straight Connector 482"/>
          <p:cNvCxnSpPr>
            <a:stCxn id="513" idx="0"/>
            <a:endCxn id="511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7" name="Straight Connector 486"/>
          <p:cNvCxnSpPr>
            <a:stCxn id="508" idx="4"/>
            <a:endCxn id="511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8" name="Straight Connector 487"/>
          <p:cNvCxnSpPr>
            <a:stCxn id="504" idx="6"/>
            <a:endCxn id="511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04" name="Oval 503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8" name="Oval 507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0" name="Oval 509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1" name="Oval 510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3" name="Oval 512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4" name="Oval 513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5" name="Oval 514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6" name="Oval 515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7" name="Oval 516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8" name="Oval 517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9" name="Oval 518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0" name="Oval 519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5" name="Oval 524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6" name="Oval 525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7" name="Oval 526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32" name="Slide Number Placeholder 5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35" name="Group 534"/>
          <p:cNvGrpSpPr/>
          <p:nvPr/>
        </p:nvGrpSpPr>
        <p:grpSpPr>
          <a:xfrm>
            <a:off x="2895600" y="3200400"/>
            <a:ext cx="2362200" cy="3352800"/>
            <a:chOff x="2895600" y="3200400"/>
            <a:chExt cx="2362200" cy="3352800"/>
          </a:xfrm>
        </p:grpSpPr>
        <p:sp>
          <p:nvSpPr>
            <p:cNvPr id="533" name="Freeform 532"/>
            <p:cNvSpPr/>
            <p:nvPr/>
          </p:nvSpPr>
          <p:spPr>
            <a:xfrm>
              <a:off x="3895855" y="3200400"/>
              <a:ext cx="1189567" cy="2133600"/>
            </a:xfrm>
            <a:custGeom>
              <a:avLst/>
              <a:gdLst>
                <a:gd name="connsiteX0" fmla="*/ 1035050 w 1189567"/>
                <a:gd name="connsiteY0" fmla="*/ 0 h 2133600"/>
                <a:gd name="connsiteX1" fmla="*/ 501650 w 1189567"/>
                <a:gd name="connsiteY1" fmla="*/ 444500 h 2133600"/>
                <a:gd name="connsiteX2" fmla="*/ 6350 w 1189567"/>
                <a:gd name="connsiteY2" fmla="*/ 927100 h 2133600"/>
                <a:gd name="connsiteX3" fmla="*/ 539750 w 1189567"/>
                <a:gd name="connsiteY3" fmla="*/ 1371600 h 2133600"/>
                <a:gd name="connsiteX4" fmla="*/ 1085850 w 1189567"/>
                <a:gd name="connsiteY4" fmla="*/ 1892300 h 2133600"/>
                <a:gd name="connsiteX5" fmla="*/ 1162050 w 1189567"/>
                <a:gd name="connsiteY5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567" h="2133600">
                  <a:moveTo>
                    <a:pt x="1035050" y="0"/>
                  </a:moveTo>
                  <a:cubicBezTo>
                    <a:pt x="854075" y="144991"/>
                    <a:pt x="673100" y="289983"/>
                    <a:pt x="501650" y="444500"/>
                  </a:cubicBezTo>
                  <a:cubicBezTo>
                    <a:pt x="330200" y="599017"/>
                    <a:pt x="0" y="772583"/>
                    <a:pt x="6350" y="927100"/>
                  </a:cubicBezTo>
                  <a:cubicBezTo>
                    <a:pt x="12700" y="1081617"/>
                    <a:pt x="359833" y="1210733"/>
                    <a:pt x="539750" y="1371600"/>
                  </a:cubicBezTo>
                  <a:cubicBezTo>
                    <a:pt x="719667" y="1532467"/>
                    <a:pt x="982133" y="1765300"/>
                    <a:pt x="1085850" y="1892300"/>
                  </a:cubicBezTo>
                  <a:cubicBezTo>
                    <a:pt x="1189567" y="2019300"/>
                    <a:pt x="1175808" y="2076450"/>
                    <a:pt x="1162050" y="2133600"/>
                  </a:cubicBezTo>
                </a:path>
              </a:pathLst>
            </a:cu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ounded Rectangular Callout 533"/>
            <p:cNvSpPr/>
            <p:nvPr/>
          </p:nvSpPr>
          <p:spPr bwMode="auto">
            <a:xfrm>
              <a:off x="2895600" y="5486400"/>
              <a:ext cx="2362200" cy="1066800"/>
            </a:xfrm>
            <a:prstGeom prst="wedgeRoundRectCallout">
              <a:avLst>
                <a:gd name="adj1" fmla="val 40987"/>
                <a:gd name="adj2" fmla="val -6799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Conditionally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Independent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4" grpId="0" animBg="1"/>
      <p:bldP spid="356" grpId="0" animBg="1"/>
      <p:bldP spid="357" grpId="0" animBg="1"/>
      <p:bldP spid="452" grpId="0" animBg="1"/>
      <p:bldP spid="453" grpId="0" animBg="1"/>
      <p:bldP spid="456" grpId="0" animBg="1"/>
      <p:bldP spid="457" grpId="0" animBg="1"/>
      <p:bldP spid="458" grpId="0" animBg="1"/>
      <p:bldP spid="459" grpId="0" animBg="1"/>
      <p:bldP spid="462" grpId="0" animBg="1"/>
      <p:bldP spid="463" grpId="0" animBg="1"/>
      <p:bldP spid="464" grpId="0" animBg="1"/>
      <p:bldP spid="465" grpId="0" animBg="1"/>
      <p:bldP spid="467" grpId="0" animBg="1"/>
      <p:bldP spid="468" grpId="0" animBg="1"/>
      <p:bldP spid="470" grpId="0" animBg="1"/>
      <p:bldP spid="471" grpId="0" animBg="1"/>
      <p:bldP spid="473" grpId="0" animBg="1"/>
      <p:bldP spid="503" grpId="0" animBg="1"/>
      <p:bldP spid="505" grpId="0" animBg="1"/>
      <p:bldP spid="506" grpId="0" animBg="1"/>
      <p:bldP spid="507" grpId="0" animBg="1"/>
      <p:bldP spid="509" grpId="0" animBg="1"/>
      <p:bldP spid="512" grpId="0" animBg="1"/>
      <p:bldP spid="504" grpId="0" animBg="1"/>
      <p:bldP spid="508" grpId="0" animBg="1"/>
      <p:bldP spid="510" grpId="0" animBg="1"/>
      <p:bldP spid="511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Grow multiple Splashes in parallel:</a:t>
            </a:r>
          </a:p>
        </p:txBody>
      </p:sp>
      <p:cxnSp>
        <p:nvCxnSpPr>
          <p:cNvPr id="56" name="Straight Connector 55"/>
          <p:cNvCxnSpPr>
            <a:stCxn id="169" idx="6"/>
            <a:endCxn id="53" idx="2"/>
          </p:cNvCxnSpPr>
          <p:nvPr/>
        </p:nvCxnSpPr>
        <p:spPr bwMode="auto">
          <a:xfrm>
            <a:off x="1850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53" idx="6"/>
            <a:endCxn id="172" idx="2"/>
          </p:cNvCxnSpPr>
          <p:nvPr/>
        </p:nvCxnSpPr>
        <p:spPr bwMode="auto">
          <a:xfrm>
            <a:off x="2384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>
            <a:stCxn id="177" idx="6"/>
            <a:endCxn id="174" idx="2"/>
          </p:cNvCxnSpPr>
          <p:nvPr/>
        </p:nvCxnSpPr>
        <p:spPr bwMode="auto">
          <a:xfrm>
            <a:off x="1850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>
            <a:stCxn id="174" idx="6"/>
            <a:endCxn id="178" idx="2"/>
          </p:cNvCxnSpPr>
          <p:nvPr/>
        </p:nvCxnSpPr>
        <p:spPr bwMode="auto">
          <a:xfrm>
            <a:off x="2384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>
            <a:stCxn id="177" idx="0"/>
            <a:endCxn id="169" idx="4"/>
          </p:cNvCxnSpPr>
          <p:nvPr/>
        </p:nvCxnSpPr>
        <p:spPr bwMode="auto">
          <a:xfrm rot="5400000" flipH="1" flipV="1">
            <a:off x="1622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>
            <a:stCxn id="174" idx="0"/>
            <a:endCxn id="53" idx="4"/>
          </p:cNvCxnSpPr>
          <p:nvPr/>
        </p:nvCxnSpPr>
        <p:spPr bwMode="auto">
          <a:xfrm rot="5400000" flipH="1" flipV="1">
            <a:off x="2155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>
            <a:stCxn id="178" idx="0"/>
            <a:endCxn id="172" idx="4"/>
          </p:cNvCxnSpPr>
          <p:nvPr/>
        </p:nvCxnSpPr>
        <p:spPr bwMode="auto">
          <a:xfrm rot="5400000" flipH="1" flipV="1">
            <a:off x="2689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>
            <a:stCxn id="192" idx="6"/>
            <a:endCxn id="189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1" name="Straight Connector 190"/>
          <p:cNvCxnSpPr>
            <a:stCxn id="189" idx="6"/>
            <a:endCxn id="193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97" idx="6"/>
            <a:endCxn id="194" idx="2"/>
          </p:cNvCxnSpPr>
          <p:nvPr/>
        </p:nvCxnSpPr>
        <p:spPr bwMode="auto">
          <a:xfrm>
            <a:off x="1850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6" name="Straight Connector 195"/>
          <p:cNvCxnSpPr>
            <a:stCxn id="194" idx="6"/>
            <a:endCxn id="198" idx="2"/>
          </p:cNvCxnSpPr>
          <p:nvPr/>
        </p:nvCxnSpPr>
        <p:spPr bwMode="auto">
          <a:xfrm>
            <a:off x="2384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9" name="Straight Connector 198"/>
          <p:cNvCxnSpPr>
            <a:stCxn id="197" idx="0"/>
            <a:endCxn id="192" idx="4"/>
          </p:cNvCxnSpPr>
          <p:nvPr/>
        </p:nvCxnSpPr>
        <p:spPr bwMode="auto">
          <a:xfrm rot="5400000" flipH="1" flipV="1">
            <a:off x="1622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>
            <a:stCxn id="194" idx="0"/>
            <a:endCxn id="189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Connector 200"/>
          <p:cNvCxnSpPr>
            <a:stCxn id="198" idx="0"/>
            <a:endCxn id="193" idx="4"/>
          </p:cNvCxnSpPr>
          <p:nvPr/>
        </p:nvCxnSpPr>
        <p:spPr bwMode="auto">
          <a:xfrm rot="5400000" flipH="1" flipV="1">
            <a:off x="2689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2" name="Straight Connector 201"/>
          <p:cNvCxnSpPr>
            <a:stCxn id="178" idx="4"/>
            <a:endCxn id="193" idx="0"/>
          </p:cNvCxnSpPr>
          <p:nvPr/>
        </p:nvCxnSpPr>
        <p:spPr bwMode="auto">
          <a:xfrm rot="5400000">
            <a:off x="2689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5" name="Straight Connector 204"/>
          <p:cNvCxnSpPr>
            <a:stCxn id="177" idx="4"/>
            <a:endCxn id="192" idx="0"/>
          </p:cNvCxnSpPr>
          <p:nvPr/>
        </p:nvCxnSpPr>
        <p:spPr bwMode="auto">
          <a:xfrm rot="5400000">
            <a:off x="1622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6" name="Straight Connector 205"/>
          <p:cNvCxnSpPr>
            <a:stCxn id="174" idx="4"/>
            <a:endCxn id="189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1" name="Straight Connector 240"/>
          <p:cNvCxnSpPr>
            <a:stCxn id="243" idx="6"/>
            <a:endCxn id="240" idx="2"/>
          </p:cNvCxnSpPr>
          <p:nvPr/>
        </p:nvCxnSpPr>
        <p:spPr bwMode="auto">
          <a:xfrm>
            <a:off x="3451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2" name="Straight Connector 241"/>
          <p:cNvCxnSpPr>
            <a:stCxn id="240" idx="6"/>
            <a:endCxn id="244" idx="2"/>
          </p:cNvCxnSpPr>
          <p:nvPr/>
        </p:nvCxnSpPr>
        <p:spPr bwMode="auto">
          <a:xfrm>
            <a:off x="3984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6" name="Straight Connector 245"/>
          <p:cNvCxnSpPr>
            <a:stCxn id="248" idx="6"/>
            <a:endCxn id="245" idx="2"/>
          </p:cNvCxnSpPr>
          <p:nvPr/>
        </p:nvCxnSpPr>
        <p:spPr bwMode="auto">
          <a:xfrm>
            <a:off x="3451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7" name="Straight Connector 246"/>
          <p:cNvCxnSpPr>
            <a:stCxn id="245" idx="6"/>
            <a:endCxn id="249" idx="2"/>
          </p:cNvCxnSpPr>
          <p:nvPr/>
        </p:nvCxnSpPr>
        <p:spPr bwMode="auto">
          <a:xfrm>
            <a:off x="3984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0" name="Straight Connector 249"/>
          <p:cNvCxnSpPr>
            <a:stCxn id="248" idx="0"/>
            <a:endCxn id="243" idx="4"/>
          </p:cNvCxnSpPr>
          <p:nvPr/>
        </p:nvCxnSpPr>
        <p:spPr bwMode="auto">
          <a:xfrm rot="5400000" flipH="1" flipV="1">
            <a:off x="3222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1" name="Straight Connector 250"/>
          <p:cNvCxnSpPr>
            <a:stCxn id="245" idx="0"/>
            <a:endCxn id="240" idx="4"/>
          </p:cNvCxnSpPr>
          <p:nvPr/>
        </p:nvCxnSpPr>
        <p:spPr bwMode="auto">
          <a:xfrm rot="5400000" flipH="1" flipV="1">
            <a:off x="3755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2" name="Straight Connector 251"/>
          <p:cNvCxnSpPr>
            <a:stCxn id="249" idx="0"/>
            <a:endCxn id="244" idx="4"/>
          </p:cNvCxnSpPr>
          <p:nvPr/>
        </p:nvCxnSpPr>
        <p:spPr bwMode="auto">
          <a:xfrm rot="5400000" flipH="1" flipV="1">
            <a:off x="4289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4" name="Straight Connector 253"/>
          <p:cNvCxnSpPr>
            <a:stCxn id="256" idx="6"/>
            <a:endCxn id="253" idx="2"/>
          </p:cNvCxnSpPr>
          <p:nvPr/>
        </p:nvCxnSpPr>
        <p:spPr bwMode="auto">
          <a:xfrm>
            <a:off x="3451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5" name="Straight Connector 254"/>
          <p:cNvCxnSpPr>
            <a:stCxn id="253" idx="6"/>
            <a:endCxn id="257" idx="2"/>
          </p:cNvCxnSpPr>
          <p:nvPr/>
        </p:nvCxnSpPr>
        <p:spPr bwMode="auto">
          <a:xfrm>
            <a:off x="3984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9" name="Straight Connector 258"/>
          <p:cNvCxnSpPr>
            <a:stCxn id="261" idx="6"/>
            <a:endCxn id="258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0" name="Straight Connector 259"/>
          <p:cNvCxnSpPr>
            <a:stCxn id="258" idx="6"/>
            <a:endCxn id="262" idx="2"/>
          </p:cNvCxnSpPr>
          <p:nvPr/>
        </p:nvCxnSpPr>
        <p:spPr bwMode="auto">
          <a:xfrm>
            <a:off x="3984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Connector 262"/>
          <p:cNvCxnSpPr>
            <a:stCxn id="261" idx="0"/>
            <a:endCxn id="256" idx="4"/>
          </p:cNvCxnSpPr>
          <p:nvPr/>
        </p:nvCxnSpPr>
        <p:spPr bwMode="auto">
          <a:xfrm rot="5400000" flipH="1" flipV="1">
            <a:off x="3222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4" name="Straight Connector 263"/>
          <p:cNvCxnSpPr>
            <a:stCxn id="258" idx="0"/>
            <a:endCxn id="2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5" name="Straight Connector 264"/>
          <p:cNvCxnSpPr>
            <a:stCxn id="262" idx="0"/>
            <a:endCxn id="257" idx="4"/>
          </p:cNvCxnSpPr>
          <p:nvPr/>
        </p:nvCxnSpPr>
        <p:spPr bwMode="auto">
          <a:xfrm rot="5400000" flipH="1" flipV="1">
            <a:off x="4289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6" name="Straight Connector 265"/>
          <p:cNvCxnSpPr>
            <a:stCxn id="249" idx="4"/>
            <a:endCxn id="257" idx="0"/>
          </p:cNvCxnSpPr>
          <p:nvPr/>
        </p:nvCxnSpPr>
        <p:spPr bwMode="auto">
          <a:xfrm rot="5400000">
            <a:off x="4289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7" name="Straight Connector 266"/>
          <p:cNvCxnSpPr>
            <a:stCxn id="248" idx="4"/>
            <a:endCxn id="256" idx="0"/>
          </p:cNvCxnSpPr>
          <p:nvPr/>
        </p:nvCxnSpPr>
        <p:spPr bwMode="auto">
          <a:xfrm rot="5400000">
            <a:off x="3222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Connector 267"/>
          <p:cNvCxnSpPr>
            <a:stCxn id="245" idx="4"/>
            <a:endCxn id="253" idx="0"/>
          </p:cNvCxnSpPr>
          <p:nvPr/>
        </p:nvCxnSpPr>
        <p:spPr bwMode="auto">
          <a:xfrm rot="5400000">
            <a:off x="3755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>
            <a:stCxn id="172" idx="6"/>
            <a:endCxn id="243" idx="2"/>
          </p:cNvCxnSpPr>
          <p:nvPr/>
        </p:nvCxnSpPr>
        <p:spPr bwMode="auto">
          <a:xfrm>
            <a:off x="2917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>
            <a:stCxn id="178" idx="6"/>
            <a:endCxn id="248" idx="2"/>
          </p:cNvCxnSpPr>
          <p:nvPr/>
        </p:nvCxnSpPr>
        <p:spPr bwMode="auto">
          <a:xfrm>
            <a:off x="2917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>
            <a:stCxn id="193" idx="6"/>
            <a:endCxn id="256" idx="2"/>
          </p:cNvCxnSpPr>
          <p:nvPr/>
        </p:nvCxnSpPr>
        <p:spPr bwMode="auto">
          <a:xfrm>
            <a:off x="2917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5" name="Straight Connector 274"/>
          <p:cNvCxnSpPr>
            <a:stCxn id="198" idx="6"/>
            <a:endCxn id="261" idx="2"/>
          </p:cNvCxnSpPr>
          <p:nvPr/>
        </p:nvCxnSpPr>
        <p:spPr bwMode="auto">
          <a:xfrm>
            <a:off x="2917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5" name="Straight Connector 284"/>
          <p:cNvCxnSpPr>
            <a:stCxn id="287" idx="6"/>
            <a:endCxn id="284" idx="2"/>
          </p:cNvCxnSpPr>
          <p:nvPr/>
        </p:nvCxnSpPr>
        <p:spPr bwMode="auto">
          <a:xfrm>
            <a:off x="5051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6" name="Straight Connector 285"/>
          <p:cNvCxnSpPr>
            <a:stCxn id="284" idx="6"/>
            <a:endCxn id="288" idx="2"/>
          </p:cNvCxnSpPr>
          <p:nvPr/>
        </p:nvCxnSpPr>
        <p:spPr bwMode="auto">
          <a:xfrm>
            <a:off x="5584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0" name="Straight Connector 289"/>
          <p:cNvCxnSpPr>
            <a:stCxn id="292" idx="6"/>
            <a:endCxn id="289" idx="2"/>
          </p:cNvCxnSpPr>
          <p:nvPr/>
        </p:nvCxnSpPr>
        <p:spPr bwMode="auto">
          <a:xfrm>
            <a:off x="5051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1" name="Straight Connector 290"/>
          <p:cNvCxnSpPr>
            <a:stCxn id="289" idx="6"/>
            <a:endCxn id="293" idx="2"/>
          </p:cNvCxnSpPr>
          <p:nvPr/>
        </p:nvCxnSpPr>
        <p:spPr bwMode="auto">
          <a:xfrm>
            <a:off x="5584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4" name="Straight Connector 293"/>
          <p:cNvCxnSpPr>
            <a:stCxn id="292" idx="0"/>
            <a:endCxn id="287" idx="4"/>
          </p:cNvCxnSpPr>
          <p:nvPr/>
        </p:nvCxnSpPr>
        <p:spPr bwMode="auto">
          <a:xfrm rot="5400000" flipH="1" flipV="1">
            <a:off x="4822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5" name="Straight Connector 294"/>
          <p:cNvCxnSpPr>
            <a:stCxn id="289" idx="0"/>
            <a:endCxn id="284" idx="4"/>
          </p:cNvCxnSpPr>
          <p:nvPr/>
        </p:nvCxnSpPr>
        <p:spPr bwMode="auto">
          <a:xfrm rot="5400000" flipH="1" flipV="1">
            <a:off x="5356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6" name="Straight Connector 295"/>
          <p:cNvCxnSpPr>
            <a:stCxn id="293" idx="0"/>
            <a:endCxn id="288" idx="4"/>
          </p:cNvCxnSpPr>
          <p:nvPr/>
        </p:nvCxnSpPr>
        <p:spPr bwMode="auto">
          <a:xfrm rot="5400000" flipH="1" flipV="1">
            <a:off x="5889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8" name="Straight Connector 297"/>
          <p:cNvCxnSpPr>
            <a:stCxn id="300" idx="6"/>
            <a:endCxn id="297" idx="2"/>
          </p:cNvCxnSpPr>
          <p:nvPr/>
        </p:nvCxnSpPr>
        <p:spPr bwMode="auto">
          <a:xfrm>
            <a:off x="5051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9" name="Straight Connector 298"/>
          <p:cNvCxnSpPr>
            <a:stCxn id="297" idx="6"/>
            <a:endCxn id="301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Connector 302"/>
          <p:cNvCxnSpPr>
            <a:stCxn id="305" idx="6"/>
            <a:endCxn id="302" idx="2"/>
          </p:cNvCxnSpPr>
          <p:nvPr/>
        </p:nvCxnSpPr>
        <p:spPr bwMode="auto">
          <a:xfrm>
            <a:off x="5051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4" name="Straight Connector 303"/>
          <p:cNvCxnSpPr>
            <a:stCxn id="302" idx="6"/>
            <a:endCxn id="306" idx="2"/>
          </p:cNvCxnSpPr>
          <p:nvPr/>
        </p:nvCxnSpPr>
        <p:spPr bwMode="auto">
          <a:xfrm>
            <a:off x="5584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7" name="Straight Connector 306"/>
          <p:cNvCxnSpPr>
            <a:stCxn id="305" idx="0"/>
            <a:endCxn id="300" idx="4"/>
          </p:cNvCxnSpPr>
          <p:nvPr/>
        </p:nvCxnSpPr>
        <p:spPr bwMode="auto">
          <a:xfrm rot="5400000" flipH="1" flipV="1">
            <a:off x="4822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8" name="Straight Connector 307"/>
          <p:cNvCxnSpPr>
            <a:stCxn id="302" idx="0"/>
            <a:endCxn id="297" idx="4"/>
          </p:cNvCxnSpPr>
          <p:nvPr/>
        </p:nvCxnSpPr>
        <p:spPr bwMode="auto">
          <a:xfrm rot="5400000" flipH="1" flipV="1">
            <a:off x="5356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9" name="Straight Connector 308"/>
          <p:cNvCxnSpPr>
            <a:stCxn id="306" idx="0"/>
            <a:endCxn id="301" idx="4"/>
          </p:cNvCxnSpPr>
          <p:nvPr/>
        </p:nvCxnSpPr>
        <p:spPr bwMode="auto">
          <a:xfrm rot="5400000" flipH="1" flipV="1">
            <a:off x="5889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>
            <a:stCxn id="293" idx="4"/>
            <a:endCxn id="301" idx="0"/>
          </p:cNvCxnSpPr>
          <p:nvPr/>
        </p:nvCxnSpPr>
        <p:spPr bwMode="auto">
          <a:xfrm rot="5400000">
            <a:off x="5889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1" name="Straight Connector 310"/>
          <p:cNvCxnSpPr>
            <a:stCxn id="292" idx="4"/>
            <a:endCxn id="300" idx="0"/>
          </p:cNvCxnSpPr>
          <p:nvPr/>
        </p:nvCxnSpPr>
        <p:spPr bwMode="auto">
          <a:xfrm rot="5400000">
            <a:off x="4822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2" name="Straight Connector 311"/>
          <p:cNvCxnSpPr>
            <a:stCxn id="289" idx="4"/>
            <a:endCxn id="297" idx="0"/>
          </p:cNvCxnSpPr>
          <p:nvPr/>
        </p:nvCxnSpPr>
        <p:spPr bwMode="auto">
          <a:xfrm rot="5400000">
            <a:off x="5356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4" name="Straight Connector 313"/>
          <p:cNvCxnSpPr>
            <a:stCxn id="316" idx="6"/>
            <a:endCxn id="313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5" name="Straight Connector 314"/>
          <p:cNvCxnSpPr>
            <a:stCxn id="313" idx="6"/>
            <a:endCxn id="317" idx="2"/>
          </p:cNvCxnSpPr>
          <p:nvPr/>
        </p:nvCxnSpPr>
        <p:spPr bwMode="auto">
          <a:xfrm>
            <a:off x="7184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9" name="Straight Connector 318"/>
          <p:cNvCxnSpPr>
            <a:stCxn id="321" idx="6"/>
            <a:endCxn id="318" idx="2"/>
          </p:cNvCxnSpPr>
          <p:nvPr/>
        </p:nvCxnSpPr>
        <p:spPr bwMode="auto">
          <a:xfrm>
            <a:off x="6651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0" name="Straight Connector 319"/>
          <p:cNvCxnSpPr>
            <a:stCxn id="318" idx="6"/>
            <a:endCxn id="322" idx="2"/>
          </p:cNvCxnSpPr>
          <p:nvPr/>
        </p:nvCxnSpPr>
        <p:spPr bwMode="auto">
          <a:xfrm>
            <a:off x="7184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3" name="Straight Connector 322"/>
          <p:cNvCxnSpPr>
            <a:stCxn id="321" idx="0"/>
            <a:endCxn id="316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stCxn id="318" idx="0"/>
            <a:endCxn id="313" idx="4"/>
          </p:cNvCxnSpPr>
          <p:nvPr/>
        </p:nvCxnSpPr>
        <p:spPr bwMode="auto">
          <a:xfrm rot="5400000" flipH="1" flipV="1">
            <a:off x="6956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5" name="Straight Connector 324"/>
          <p:cNvCxnSpPr>
            <a:stCxn id="322" idx="0"/>
            <a:endCxn id="317" idx="4"/>
          </p:cNvCxnSpPr>
          <p:nvPr/>
        </p:nvCxnSpPr>
        <p:spPr bwMode="auto">
          <a:xfrm rot="5400000" flipH="1" flipV="1">
            <a:off x="7489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7" name="Straight Connector 326"/>
          <p:cNvCxnSpPr>
            <a:stCxn id="329" idx="6"/>
            <a:endCxn id="326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8" name="Straight Connector 327"/>
          <p:cNvCxnSpPr>
            <a:stCxn id="326" idx="6"/>
            <a:endCxn id="330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2" name="Straight Connector 331"/>
          <p:cNvCxnSpPr>
            <a:stCxn id="334" idx="6"/>
            <a:endCxn id="331" idx="2"/>
          </p:cNvCxnSpPr>
          <p:nvPr/>
        </p:nvCxnSpPr>
        <p:spPr bwMode="auto">
          <a:xfrm>
            <a:off x="6651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3" name="Straight Connector 332"/>
          <p:cNvCxnSpPr>
            <a:stCxn id="331" idx="6"/>
            <a:endCxn id="335" idx="2"/>
          </p:cNvCxnSpPr>
          <p:nvPr/>
        </p:nvCxnSpPr>
        <p:spPr bwMode="auto">
          <a:xfrm>
            <a:off x="7184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6" name="Straight Connector 335"/>
          <p:cNvCxnSpPr>
            <a:stCxn id="334" idx="0"/>
            <a:endCxn id="329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7" name="Straight Connector 336"/>
          <p:cNvCxnSpPr>
            <a:stCxn id="331" idx="0"/>
            <a:endCxn id="326" idx="4"/>
          </p:cNvCxnSpPr>
          <p:nvPr/>
        </p:nvCxnSpPr>
        <p:spPr bwMode="auto">
          <a:xfrm rot="5400000" flipH="1" flipV="1">
            <a:off x="6956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8" name="Straight Connector 337"/>
          <p:cNvCxnSpPr>
            <a:stCxn id="335" idx="0"/>
            <a:endCxn id="330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9" name="Straight Connector 338"/>
          <p:cNvCxnSpPr>
            <a:stCxn id="322" idx="4"/>
            <a:endCxn id="330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0" name="Straight Connector 339"/>
          <p:cNvCxnSpPr>
            <a:stCxn id="321" idx="4"/>
            <a:endCxn id="329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1" name="Straight Connector 340"/>
          <p:cNvCxnSpPr>
            <a:stCxn id="318" idx="4"/>
            <a:endCxn id="326" idx="0"/>
          </p:cNvCxnSpPr>
          <p:nvPr/>
        </p:nvCxnSpPr>
        <p:spPr bwMode="auto">
          <a:xfrm rot="5400000">
            <a:off x="6956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2" name="Straight Connector 341"/>
          <p:cNvCxnSpPr>
            <a:stCxn id="288" idx="6"/>
            <a:endCxn id="316" idx="2"/>
          </p:cNvCxnSpPr>
          <p:nvPr/>
        </p:nvCxnSpPr>
        <p:spPr bwMode="auto">
          <a:xfrm>
            <a:off x="6118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3" name="Straight Connector 342"/>
          <p:cNvCxnSpPr>
            <a:stCxn id="293" idx="6"/>
            <a:endCxn id="321" idx="2"/>
          </p:cNvCxnSpPr>
          <p:nvPr/>
        </p:nvCxnSpPr>
        <p:spPr bwMode="auto">
          <a:xfrm>
            <a:off x="6118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4" name="Straight Connector 343"/>
          <p:cNvCxnSpPr>
            <a:stCxn id="301" idx="6"/>
            <a:endCxn id="329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5" name="Straight Connector 344"/>
          <p:cNvCxnSpPr>
            <a:stCxn id="306" idx="6"/>
            <a:endCxn id="334" idx="2"/>
          </p:cNvCxnSpPr>
          <p:nvPr/>
        </p:nvCxnSpPr>
        <p:spPr bwMode="auto">
          <a:xfrm>
            <a:off x="6118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6" name="Straight Connector 345"/>
          <p:cNvCxnSpPr>
            <a:stCxn id="244" idx="6"/>
            <a:endCxn id="287" idx="2"/>
          </p:cNvCxnSpPr>
          <p:nvPr/>
        </p:nvCxnSpPr>
        <p:spPr bwMode="auto">
          <a:xfrm>
            <a:off x="4517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9" name="Straight Connector 348"/>
          <p:cNvCxnSpPr>
            <a:stCxn id="257" idx="6"/>
            <a:endCxn id="300" idx="2"/>
          </p:cNvCxnSpPr>
          <p:nvPr/>
        </p:nvCxnSpPr>
        <p:spPr bwMode="auto">
          <a:xfrm>
            <a:off x="4517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0" name="Straight Connector 349"/>
          <p:cNvCxnSpPr>
            <a:stCxn id="249" idx="6"/>
            <a:endCxn id="292" idx="2"/>
          </p:cNvCxnSpPr>
          <p:nvPr/>
        </p:nvCxnSpPr>
        <p:spPr bwMode="auto">
          <a:xfrm>
            <a:off x="4517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5" name="Straight Connector 354"/>
          <p:cNvCxnSpPr>
            <a:stCxn id="262" idx="6"/>
            <a:endCxn id="305" idx="2"/>
          </p:cNvCxnSpPr>
          <p:nvPr/>
        </p:nvCxnSpPr>
        <p:spPr bwMode="auto">
          <a:xfrm>
            <a:off x="4517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9" name="Straight Connector 358"/>
          <p:cNvCxnSpPr>
            <a:stCxn id="361" idx="6"/>
            <a:endCxn id="3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0" name="Straight Connector 359"/>
          <p:cNvCxnSpPr>
            <a:stCxn id="358" idx="6"/>
            <a:endCxn id="3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4" name="Straight Connector 363"/>
          <p:cNvCxnSpPr>
            <a:stCxn id="366" idx="6"/>
            <a:endCxn id="363" idx="2"/>
          </p:cNvCxnSpPr>
          <p:nvPr/>
        </p:nvCxnSpPr>
        <p:spPr bwMode="auto">
          <a:xfrm>
            <a:off x="1850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5" name="Straight Connector 364"/>
          <p:cNvCxnSpPr>
            <a:stCxn id="363" idx="6"/>
            <a:endCxn id="367" idx="2"/>
          </p:cNvCxnSpPr>
          <p:nvPr/>
        </p:nvCxnSpPr>
        <p:spPr bwMode="auto">
          <a:xfrm>
            <a:off x="2384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>
            <a:stCxn id="371" idx="6"/>
            <a:endCxn id="368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0" name="Straight Connector 369"/>
          <p:cNvCxnSpPr>
            <a:stCxn id="368" idx="6"/>
            <a:endCxn id="372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>
            <a:stCxn id="371" idx="0"/>
            <a:endCxn id="366" idx="4"/>
          </p:cNvCxnSpPr>
          <p:nvPr/>
        </p:nvCxnSpPr>
        <p:spPr bwMode="auto">
          <a:xfrm rot="5400000" flipH="1" flipV="1">
            <a:off x="1622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>
            <a:stCxn id="368" idx="0"/>
            <a:endCxn id="3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5" name="Straight Connector 374"/>
          <p:cNvCxnSpPr>
            <a:stCxn id="372" idx="0"/>
            <a:endCxn id="367" idx="4"/>
          </p:cNvCxnSpPr>
          <p:nvPr/>
        </p:nvCxnSpPr>
        <p:spPr bwMode="auto">
          <a:xfrm rot="5400000" flipH="1" flipV="1">
            <a:off x="2689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6" name="Straight Connector 375"/>
          <p:cNvCxnSpPr>
            <a:stCxn id="362" idx="4"/>
            <a:endCxn id="367" idx="0"/>
          </p:cNvCxnSpPr>
          <p:nvPr/>
        </p:nvCxnSpPr>
        <p:spPr bwMode="auto">
          <a:xfrm rot="5400000">
            <a:off x="2689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7" name="Straight Connector 376"/>
          <p:cNvCxnSpPr>
            <a:stCxn id="361" idx="4"/>
            <a:endCxn id="366" idx="0"/>
          </p:cNvCxnSpPr>
          <p:nvPr/>
        </p:nvCxnSpPr>
        <p:spPr bwMode="auto">
          <a:xfrm rot="5400000">
            <a:off x="1622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8" name="Straight Connector 377"/>
          <p:cNvCxnSpPr>
            <a:stCxn id="358" idx="4"/>
            <a:endCxn id="3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0" name="Straight Connector 379"/>
          <p:cNvCxnSpPr>
            <a:stCxn id="382" idx="6"/>
            <a:endCxn id="379" idx="2"/>
          </p:cNvCxnSpPr>
          <p:nvPr/>
        </p:nvCxnSpPr>
        <p:spPr bwMode="auto">
          <a:xfrm>
            <a:off x="3451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1" name="Straight Connector 380"/>
          <p:cNvCxnSpPr>
            <a:stCxn id="379" idx="6"/>
            <a:endCxn id="383" idx="2"/>
          </p:cNvCxnSpPr>
          <p:nvPr/>
        </p:nvCxnSpPr>
        <p:spPr bwMode="auto">
          <a:xfrm>
            <a:off x="3984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5" name="Straight Connector 384"/>
          <p:cNvCxnSpPr>
            <a:stCxn id="387" idx="6"/>
            <a:endCxn id="384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6" name="Straight Connector 385"/>
          <p:cNvCxnSpPr>
            <a:stCxn id="384" idx="6"/>
            <a:endCxn id="388" idx="2"/>
          </p:cNvCxnSpPr>
          <p:nvPr/>
        </p:nvCxnSpPr>
        <p:spPr bwMode="auto">
          <a:xfrm>
            <a:off x="3984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0" name="Straight Connector 389"/>
          <p:cNvCxnSpPr>
            <a:stCxn id="392" idx="6"/>
            <a:endCxn id="389" idx="2"/>
          </p:cNvCxnSpPr>
          <p:nvPr/>
        </p:nvCxnSpPr>
        <p:spPr bwMode="auto">
          <a:xfrm>
            <a:off x="3451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1" name="Straight Connector 390"/>
          <p:cNvCxnSpPr>
            <a:stCxn id="389" idx="6"/>
            <a:endCxn id="393" idx="2"/>
          </p:cNvCxnSpPr>
          <p:nvPr/>
        </p:nvCxnSpPr>
        <p:spPr bwMode="auto">
          <a:xfrm>
            <a:off x="3984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4" name="Straight Connector 393"/>
          <p:cNvCxnSpPr>
            <a:stCxn id="392" idx="0"/>
            <a:endCxn id="387" idx="4"/>
          </p:cNvCxnSpPr>
          <p:nvPr/>
        </p:nvCxnSpPr>
        <p:spPr bwMode="auto">
          <a:xfrm rot="5400000" flipH="1" flipV="1">
            <a:off x="3222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5" name="Straight Connector 394"/>
          <p:cNvCxnSpPr>
            <a:stCxn id="389" idx="0"/>
            <a:endCxn id="384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6" name="Straight Connector 395"/>
          <p:cNvCxnSpPr>
            <a:stCxn id="393" idx="0"/>
            <a:endCxn id="388" idx="4"/>
          </p:cNvCxnSpPr>
          <p:nvPr/>
        </p:nvCxnSpPr>
        <p:spPr bwMode="auto">
          <a:xfrm rot="5400000" flipH="1" flipV="1">
            <a:off x="4289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7" name="Straight Connector 396"/>
          <p:cNvCxnSpPr>
            <a:stCxn id="383" idx="4"/>
            <a:endCxn id="388" idx="0"/>
          </p:cNvCxnSpPr>
          <p:nvPr/>
        </p:nvCxnSpPr>
        <p:spPr bwMode="auto">
          <a:xfrm rot="5400000">
            <a:off x="4289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8" name="Straight Connector 397"/>
          <p:cNvCxnSpPr>
            <a:stCxn id="382" idx="4"/>
            <a:endCxn id="387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Connector 398"/>
          <p:cNvCxnSpPr>
            <a:stCxn id="379" idx="4"/>
            <a:endCxn id="384" idx="0"/>
          </p:cNvCxnSpPr>
          <p:nvPr/>
        </p:nvCxnSpPr>
        <p:spPr bwMode="auto">
          <a:xfrm rot="5400000">
            <a:off x="3755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0" name="Straight Connector 399"/>
          <p:cNvCxnSpPr>
            <a:stCxn id="362" idx="6"/>
            <a:endCxn id="382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1" name="Straight Connector 400"/>
          <p:cNvCxnSpPr>
            <a:stCxn id="367" idx="6"/>
            <a:endCxn id="387" idx="2"/>
          </p:cNvCxnSpPr>
          <p:nvPr/>
        </p:nvCxnSpPr>
        <p:spPr bwMode="auto">
          <a:xfrm>
            <a:off x="2917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2" name="Straight Connector 401"/>
          <p:cNvCxnSpPr>
            <a:stCxn id="372" idx="6"/>
            <a:endCxn id="392" idx="2"/>
          </p:cNvCxnSpPr>
          <p:nvPr/>
        </p:nvCxnSpPr>
        <p:spPr bwMode="auto">
          <a:xfrm>
            <a:off x="2917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4" name="Straight Connector 403"/>
          <p:cNvCxnSpPr>
            <a:stCxn id="406" idx="6"/>
            <a:endCxn id="403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5" name="Straight Connector 404"/>
          <p:cNvCxnSpPr>
            <a:stCxn id="403" idx="6"/>
            <a:endCxn id="407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9" name="Straight Connector 408"/>
          <p:cNvCxnSpPr>
            <a:stCxn id="411" idx="6"/>
            <a:endCxn id="408" idx="2"/>
          </p:cNvCxnSpPr>
          <p:nvPr/>
        </p:nvCxnSpPr>
        <p:spPr bwMode="auto">
          <a:xfrm>
            <a:off x="5051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0" name="Straight Connector 409"/>
          <p:cNvCxnSpPr>
            <a:stCxn id="408" idx="6"/>
            <a:endCxn id="412" idx="2"/>
          </p:cNvCxnSpPr>
          <p:nvPr/>
        </p:nvCxnSpPr>
        <p:spPr bwMode="auto">
          <a:xfrm>
            <a:off x="5584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4" name="Straight Connector 413"/>
          <p:cNvCxnSpPr>
            <a:stCxn id="416" idx="6"/>
            <a:endCxn id="413" idx="2"/>
          </p:cNvCxnSpPr>
          <p:nvPr/>
        </p:nvCxnSpPr>
        <p:spPr bwMode="auto">
          <a:xfrm>
            <a:off x="5051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5" name="Straight Connector 414"/>
          <p:cNvCxnSpPr>
            <a:stCxn id="413" idx="6"/>
            <a:endCxn id="417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8" name="Straight Connector 417"/>
          <p:cNvCxnSpPr>
            <a:stCxn id="416" idx="0"/>
            <a:endCxn id="411" idx="4"/>
          </p:cNvCxnSpPr>
          <p:nvPr/>
        </p:nvCxnSpPr>
        <p:spPr bwMode="auto">
          <a:xfrm rot="5400000" flipH="1" flipV="1">
            <a:off x="4822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9" name="Straight Connector 418"/>
          <p:cNvCxnSpPr>
            <a:stCxn id="413" idx="0"/>
            <a:endCxn id="408" idx="4"/>
          </p:cNvCxnSpPr>
          <p:nvPr/>
        </p:nvCxnSpPr>
        <p:spPr bwMode="auto">
          <a:xfrm rot="5400000" flipH="1" flipV="1">
            <a:off x="5356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0" name="Straight Connector 419"/>
          <p:cNvCxnSpPr>
            <a:stCxn id="417" idx="0"/>
            <a:endCxn id="412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1" name="Straight Connector 420"/>
          <p:cNvCxnSpPr>
            <a:stCxn id="407" idx="4"/>
            <a:endCxn id="412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2" name="Straight Connector 421"/>
          <p:cNvCxnSpPr>
            <a:stCxn id="406" idx="4"/>
            <a:endCxn id="411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3" name="Straight Connector 422"/>
          <p:cNvCxnSpPr>
            <a:stCxn id="403" idx="4"/>
            <a:endCxn id="408" idx="0"/>
          </p:cNvCxnSpPr>
          <p:nvPr/>
        </p:nvCxnSpPr>
        <p:spPr bwMode="auto">
          <a:xfrm rot="5400000">
            <a:off x="5356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5" name="Straight Connector 424"/>
          <p:cNvCxnSpPr>
            <a:stCxn id="427" idx="6"/>
            <a:endCxn id="424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6" name="Straight Connector 425"/>
          <p:cNvCxnSpPr>
            <a:stCxn id="424" idx="6"/>
            <a:endCxn id="428" idx="2"/>
          </p:cNvCxnSpPr>
          <p:nvPr/>
        </p:nvCxnSpPr>
        <p:spPr bwMode="auto">
          <a:xfrm>
            <a:off x="7184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0" name="Straight Connector 429"/>
          <p:cNvCxnSpPr>
            <a:stCxn id="432" idx="6"/>
            <a:endCxn id="429" idx="2"/>
          </p:cNvCxnSpPr>
          <p:nvPr/>
        </p:nvCxnSpPr>
        <p:spPr bwMode="auto">
          <a:xfrm>
            <a:off x="6651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1" name="Straight Connector 430"/>
          <p:cNvCxnSpPr>
            <a:stCxn id="429" idx="6"/>
            <a:endCxn id="433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5" name="Straight Connector 434"/>
          <p:cNvCxnSpPr>
            <a:stCxn id="437" idx="6"/>
            <a:endCxn id="434" idx="2"/>
          </p:cNvCxnSpPr>
          <p:nvPr/>
        </p:nvCxnSpPr>
        <p:spPr bwMode="auto">
          <a:xfrm>
            <a:off x="6651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6" name="Straight Connector 435"/>
          <p:cNvCxnSpPr>
            <a:stCxn id="434" idx="6"/>
            <a:endCxn id="438" idx="2"/>
          </p:cNvCxnSpPr>
          <p:nvPr/>
        </p:nvCxnSpPr>
        <p:spPr bwMode="auto">
          <a:xfrm>
            <a:off x="7184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9" name="Straight Connector 438"/>
          <p:cNvCxnSpPr>
            <a:stCxn id="437" idx="0"/>
            <a:endCxn id="432" idx="4"/>
          </p:cNvCxnSpPr>
          <p:nvPr/>
        </p:nvCxnSpPr>
        <p:spPr bwMode="auto">
          <a:xfrm rot="5400000" flipH="1" flipV="1">
            <a:off x="6422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" name="Straight Connector 439"/>
          <p:cNvCxnSpPr>
            <a:stCxn id="434" idx="0"/>
            <a:endCxn id="429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1" name="Straight Connector 440"/>
          <p:cNvCxnSpPr>
            <a:stCxn id="438" idx="0"/>
            <a:endCxn id="433" idx="4"/>
          </p:cNvCxnSpPr>
          <p:nvPr/>
        </p:nvCxnSpPr>
        <p:spPr bwMode="auto">
          <a:xfrm rot="5400000" flipH="1" flipV="1">
            <a:off x="7489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2" name="Straight Connector 441"/>
          <p:cNvCxnSpPr>
            <a:stCxn id="428" idx="4"/>
            <a:endCxn id="433" idx="0"/>
          </p:cNvCxnSpPr>
          <p:nvPr/>
        </p:nvCxnSpPr>
        <p:spPr bwMode="auto">
          <a:xfrm rot="5400000">
            <a:off x="7489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3" name="Straight Connector 442"/>
          <p:cNvCxnSpPr>
            <a:stCxn id="427" idx="4"/>
            <a:endCxn id="432" idx="0"/>
          </p:cNvCxnSpPr>
          <p:nvPr/>
        </p:nvCxnSpPr>
        <p:spPr bwMode="auto">
          <a:xfrm rot="5400000">
            <a:off x="6422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4" name="Straight Connector 443"/>
          <p:cNvCxnSpPr>
            <a:stCxn id="424" idx="4"/>
            <a:endCxn id="429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5" name="Straight Connector 444"/>
          <p:cNvCxnSpPr>
            <a:stCxn id="407" idx="6"/>
            <a:endCxn id="427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6" name="Straight Connector 445"/>
          <p:cNvCxnSpPr>
            <a:stCxn id="412" idx="6"/>
            <a:endCxn id="432" idx="2"/>
          </p:cNvCxnSpPr>
          <p:nvPr/>
        </p:nvCxnSpPr>
        <p:spPr bwMode="auto">
          <a:xfrm>
            <a:off x="6118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7" name="Straight Connector 446"/>
          <p:cNvCxnSpPr>
            <a:stCxn id="417" idx="6"/>
            <a:endCxn id="437" idx="2"/>
          </p:cNvCxnSpPr>
          <p:nvPr/>
        </p:nvCxnSpPr>
        <p:spPr bwMode="auto">
          <a:xfrm>
            <a:off x="6118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8" name="Straight Connector 447"/>
          <p:cNvCxnSpPr>
            <a:stCxn id="388" idx="6"/>
            <a:endCxn id="411" idx="2"/>
          </p:cNvCxnSpPr>
          <p:nvPr/>
        </p:nvCxnSpPr>
        <p:spPr bwMode="auto">
          <a:xfrm>
            <a:off x="4517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9" name="Straight Connector 448"/>
          <p:cNvCxnSpPr>
            <a:stCxn id="383" idx="6"/>
            <a:endCxn id="406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0" name="Straight Connector 449"/>
          <p:cNvCxnSpPr>
            <a:stCxn id="393" idx="6"/>
            <a:endCxn id="416" idx="2"/>
          </p:cNvCxnSpPr>
          <p:nvPr/>
        </p:nvCxnSpPr>
        <p:spPr bwMode="auto">
          <a:xfrm>
            <a:off x="4517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1" name="Straight Connector 450"/>
          <p:cNvCxnSpPr>
            <a:stCxn id="335" idx="4"/>
            <a:endCxn id="428" idx="0"/>
          </p:cNvCxnSpPr>
          <p:nvPr/>
        </p:nvCxnSpPr>
        <p:spPr bwMode="auto">
          <a:xfrm rot="5400000">
            <a:off x="7489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4" name="Straight Connector 453"/>
          <p:cNvCxnSpPr>
            <a:stCxn id="334" idx="4"/>
            <a:endCxn id="427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5" name="Straight Connector 454"/>
          <p:cNvCxnSpPr>
            <a:stCxn id="331" idx="4"/>
            <a:endCxn id="424" idx="0"/>
          </p:cNvCxnSpPr>
          <p:nvPr/>
        </p:nvCxnSpPr>
        <p:spPr bwMode="auto">
          <a:xfrm rot="5400000">
            <a:off x="6956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0" name="Straight Connector 459"/>
          <p:cNvCxnSpPr>
            <a:stCxn id="302" idx="4"/>
            <a:endCxn id="403" idx="0"/>
          </p:cNvCxnSpPr>
          <p:nvPr/>
        </p:nvCxnSpPr>
        <p:spPr bwMode="auto">
          <a:xfrm rot="5400000">
            <a:off x="5356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1" name="Straight Connector 460"/>
          <p:cNvCxnSpPr>
            <a:stCxn id="306" idx="4"/>
            <a:endCxn id="407" idx="0"/>
          </p:cNvCxnSpPr>
          <p:nvPr/>
        </p:nvCxnSpPr>
        <p:spPr bwMode="auto">
          <a:xfrm rot="5400000">
            <a:off x="5889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6" name="Straight Connector 465"/>
          <p:cNvCxnSpPr>
            <a:stCxn id="305" idx="4"/>
            <a:endCxn id="406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9" name="Straight Connector 468"/>
          <p:cNvCxnSpPr>
            <a:stCxn id="262" idx="4"/>
            <a:endCxn id="383" idx="0"/>
          </p:cNvCxnSpPr>
          <p:nvPr/>
        </p:nvCxnSpPr>
        <p:spPr bwMode="auto">
          <a:xfrm rot="5400000">
            <a:off x="4289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2" name="Straight Connector 471"/>
          <p:cNvCxnSpPr>
            <a:stCxn id="258" idx="4"/>
            <a:endCxn id="379" idx="0"/>
          </p:cNvCxnSpPr>
          <p:nvPr/>
        </p:nvCxnSpPr>
        <p:spPr bwMode="auto">
          <a:xfrm rot="5400000">
            <a:off x="3755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5" name="Straight Connector 474"/>
          <p:cNvCxnSpPr>
            <a:stCxn id="261" idx="4"/>
            <a:endCxn id="382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8" name="Straight Connector 477"/>
          <p:cNvCxnSpPr>
            <a:stCxn id="198" idx="4"/>
            <a:endCxn id="362" idx="0"/>
          </p:cNvCxnSpPr>
          <p:nvPr/>
        </p:nvCxnSpPr>
        <p:spPr bwMode="auto">
          <a:xfrm rot="5400000">
            <a:off x="2689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1" name="Straight Connector 480"/>
          <p:cNvCxnSpPr>
            <a:stCxn id="194" idx="4"/>
            <a:endCxn id="3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5" name="Straight Connector 484"/>
          <p:cNvCxnSpPr>
            <a:stCxn id="197" idx="4"/>
            <a:endCxn id="361" idx="0"/>
          </p:cNvCxnSpPr>
          <p:nvPr/>
        </p:nvCxnSpPr>
        <p:spPr bwMode="auto">
          <a:xfrm rot="5400000">
            <a:off x="1622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Oval 52"/>
          <p:cNvSpPr/>
          <p:nvPr/>
        </p:nvSpPr>
        <p:spPr bwMode="auto">
          <a:xfrm>
            <a:off x="2187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1654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2721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1654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2721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1654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2721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3787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3254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4321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3787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3254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321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3254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4321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4321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88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4854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5921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5388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4854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5921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7" name="Oval 296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0" name="Oval 299"/>
          <p:cNvSpPr/>
          <p:nvPr/>
        </p:nvSpPr>
        <p:spPr bwMode="auto">
          <a:xfrm>
            <a:off x="4854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1" name="Oval 300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5388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5" name="Oval 3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6" name="Oval 305"/>
          <p:cNvSpPr/>
          <p:nvPr/>
        </p:nvSpPr>
        <p:spPr bwMode="auto">
          <a:xfrm>
            <a:off x="5921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6" name="Oval 315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7" name="Oval 316"/>
          <p:cNvSpPr/>
          <p:nvPr/>
        </p:nvSpPr>
        <p:spPr bwMode="auto">
          <a:xfrm>
            <a:off x="7521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8" name="Oval 317"/>
          <p:cNvSpPr/>
          <p:nvPr/>
        </p:nvSpPr>
        <p:spPr bwMode="auto">
          <a:xfrm>
            <a:off x="6988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2" name="Oval 321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Oval 325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6988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4" name="Oval 333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1" name="Oval 360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2" name="Oval 3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3" name="Oval 3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6" name="Oval 365"/>
          <p:cNvSpPr/>
          <p:nvPr/>
        </p:nvSpPr>
        <p:spPr bwMode="auto">
          <a:xfrm>
            <a:off x="1654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7" name="Oval 366"/>
          <p:cNvSpPr/>
          <p:nvPr/>
        </p:nvSpPr>
        <p:spPr bwMode="auto">
          <a:xfrm>
            <a:off x="2721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8" name="Oval 367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1" name="Oval 370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2" name="Oval 371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3787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4" name="Oval 383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7" name="Oval 386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4321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9" name="Oval 388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2" name="Oval 391"/>
          <p:cNvSpPr/>
          <p:nvPr/>
        </p:nvSpPr>
        <p:spPr bwMode="auto">
          <a:xfrm>
            <a:off x="3254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3" name="Oval 392"/>
          <p:cNvSpPr/>
          <p:nvPr/>
        </p:nvSpPr>
        <p:spPr bwMode="auto">
          <a:xfrm>
            <a:off x="4321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3" name="Oval 402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6" name="Oval 405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7" name="Oval 406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8" name="Oval 407"/>
          <p:cNvSpPr/>
          <p:nvPr/>
        </p:nvSpPr>
        <p:spPr bwMode="auto">
          <a:xfrm>
            <a:off x="5388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1" name="Oval 410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2" name="Oval 411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3" name="Oval 412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4854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8" name="Oval 427"/>
          <p:cNvSpPr/>
          <p:nvPr/>
        </p:nvSpPr>
        <p:spPr bwMode="auto">
          <a:xfrm>
            <a:off x="7521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9" name="Oval 428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2" name="Oval 431"/>
          <p:cNvSpPr/>
          <p:nvPr/>
        </p:nvSpPr>
        <p:spPr bwMode="auto">
          <a:xfrm>
            <a:off x="6454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3" name="Oval 432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4" name="Oval 433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7" name="Oval 436"/>
          <p:cNvSpPr/>
          <p:nvPr/>
        </p:nvSpPr>
        <p:spPr bwMode="auto">
          <a:xfrm>
            <a:off x="6454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8" name="Oval 437"/>
          <p:cNvSpPr/>
          <p:nvPr/>
        </p:nvSpPr>
        <p:spPr bwMode="auto">
          <a:xfrm>
            <a:off x="7521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237" name="Straight Connector 236"/>
          <p:cNvCxnSpPr>
            <a:stCxn id="356" idx="6"/>
            <a:endCxn id="354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8" name="Straight Connector 237"/>
          <p:cNvCxnSpPr>
            <a:stCxn id="354" idx="6"/>
            <a:endCxn id="357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9" name="Straight Connector 238"/>
          <p:cNvCxnSpPr>
            <a:stCxn id="452" idx="0"/>
            <a:endCxn id="354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9" name="Straight Connector 268"/>
          <p:cNvCxnSpPr>
            <a:stCxn id="353" idx="4"/>
            <a:endCxn id="354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1" name="Straight Connector 270"/>
          <p:cNvCxnSpPr>
            <a:stCxn id="457" idx="6"/>
            <a:endCxn id="456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2" name="Straight Connector 271"/>
          <p:cNvCxnSpPr>
            <a:stCxn id="456" idx="0"/>
            <a:endCxn id="4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6" name="Straight Connector 275"/>
          <p:cNvCxnSpPr>
            <a:stCxn id="459" idx="6"/>
            <a:endCxn id="4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7" name="Straight Connector 276"/>
          <p:cNvCxnSpPr>
            <a:stCxn id="458" idx="6"/>
            <a:endCxn id="4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8" name="Straight Connector 277"/>
          <p:cNvCxnSpPr>
            <a:stCxn id="465" idx="6"/>
            <a:endCxn id="464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9" name="Straight Connector 278"/>
          <p:cNvCxnSpPr>
            <a:stCxn id="464" idx="6"/>
            <a:endCxn id="467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0" name="Straight Connector 279"/>
          <p:cNvCxnSpPr>
            <a:stCxn id="464" idx="0"/>
            <a:endCxn id="4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1" name="Straight Connector 280"/>
          <p:cNvCxnSpPr>
            <a:stCxn id="458" idx="4"/>
            <a:endCxn id="4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2" name="Straight Connector 281"/>
          <p:cNvCxnSpPr>
            <a:stCxn id="471" idx="6"/>
            <a:endCxn id="470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3" name="Straight Connector 282"/>
          <p:cNvCxnSpPr>
            <a:stCxn id="473" idx="0"/>
            <a:endCxn id="470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7" name="Straight Connector 346"/>
          <p:cNvCxnSpPr>
            <a:stCxn id="468" idx="4"/>
            <a:endCxn id="471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8" name="Straight Connector 347"/>
          <p:cNvCxnSpPr>
            <a:stCxn id="462" idx="6"/>
            <a:endCxn id="468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1" name="Straight Connector 350"/>
          <p:cNvCxnSpPr>
            <a:stCxn id="457" idx="4"/>
            <a:endCxn id="468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2" name="Straight Connector 351"/>
          <p:cNvCxnSpPr>
            <a:stCxn id="452" idx="4"/>
            <a:endCxn id="4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3" name="Oval 352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4" name="Oval 353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6" name="Oval 355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7" name="Oval 356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2" name="Oval 451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3" name="Oval 4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6" name="Oval 455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7" name="Oval 456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8" name="Oval 4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9" name="Oval 458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2" name="Oval 4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3" name="Oval 4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4" name="Oval 463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8" name="Oval 467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0" name="Oval 469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1" name="Oval 470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32" name="Slide Number Placeholder 5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" name="Group 534"/>
          <p:cNvGrpSpPr/>
          <p:nvPr/>
        </p:nvGrpSpPr>
        <p:grpSpPr>
          <a:xfrm>
            <a:off x="2895600" y="3200400"/>
            <a:ext cx="2362200" cy="3352800"/>
            <a:chOff x="2895600" y="3200400"/>
            <a:chExt cx="2362200" cy="3352800"/>
          </a:xfrm>
        </p:grpSpPr>
        <p:sp>
          <p:nvSpPr>
            <p:cNvPr id="533" name="Freeform 532"/>
            <p:cNvSpPr/>
            <p:nvPr/>
          </p:nvSpPr>
          <p:spPr>
            <a:xfrm>
              <a:off x="3895855" y="3200400"/>
              <a:ext cx="1189567" cy="2133600"/>
            </a:xfrm>
            <a:custGeom>
              <a:avLst/>
              <a:gdLst>
                <a:gd name="connsiteX0" fmla="*/ 1035050 w 1189567"/>
                <a:gd name="connsiteY0" fmla="*/ 0 h 2133600"/>
                <a:gd name="connsiteX1" fmla="*/ 501650 w 1189567"/>
                <a:gd name="connsiteY1" fmla="*/ 444500 h 2133600"/>
                <a:gd name="connsiteX2" fmla="*/ 6350 w 1189567"/>
                <a:gd name="connsiteY2" fmla="*/ 927100 h 2133600"/>
                <a:gd name="connsiteX3" fmla="*/ 539750 w 1189567"/>
                <a:gd name="connsiteY3" fmla="*/ 1371600 h 2133600"/>
                <a:gd name="connsiteX4" fmla="*/ 1085850 w 1189567"/>
                <a:gd name="connsiteY4" fmla="*/ 1892300 h 2133600"/>
                <a:gd name="connsiteX5" fmla="*/ 1162050 w 1189567"/>
                <a:gd name="connsiteY5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567" h="2133600">
                  <a:moveTo>
                    <a:pt x="1035050" y="0"/>
                  </a:moveTo>
                  <a:cubicBezTo>
                    <a:pt x="854075" y="144991"/>
                    <a:pt x="673100" y="289983"/>
                    <a:pt x="501650" y="444500"/>
                  </a:cubicBezTo>
                  <a:cubicBezTo>
                    <a:pt x="330200" y="599017"/>
                    <a:pt x="0" y="772583"/>
                    <a:pt x="6350" y="927100"/>
                  </a:cubicBezTo>
                  <a:cubicBezTo>
                    <a:pt x="12700" y="1081617"/>
                    <a:pt x="359833" y="1210733"/>
                    <a:pt x="539750" y="1371600"/>
                  </a:cubicBezTo>
                  <a:cubicBezTo>
                    <a:pt x="719667" y="1532467"/>
                    <a:pt x="982133" y="1765300"/>
                    <a:pt x="1085850" y="1892300"/>
                  </a:cubicBezTo>
                  <a:cubicBezTo>
                    <a:pt x="1189567" y="2019300"/>
                    <a:pt x="1175808" y="2076450"/>
                    <a:pt x="1162050" y="2133600"/>
                  </a:cubicBezTo>
                </a:path>
              </a:pathLst>
            </a:cu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ounded Rectangular Callout 533"/>
            <p:cNvSpPr/>
            <p:nvPr/>
          </p:nvSpPr>
          <p:spPr bwMode="auto">
            <a:xfrm>
              <a:off x="2895600" y="5486400"/>
              <a:ext cx="2362200" cy="1066800"/>
            </a:xfrm>
            <a:prstGeom prst="wedgeRoundRectCallout">
              <a:avLst>
                <a:gd name="adj1" fmla="val 40987"/>
                <a:gd name="adj2" fmla="val -6799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Conditionally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Independent</a:t>
              </a:r>
            </a:p>
          </p:txBody>
        </p:sp>
      </p:grpSp>
      <p:sp>
        <p:nvSpPr>
          <p:cNvPr id="528" name="Rectangle 527"/>
          <p:cNvSpPr/>
          <p:nvPr/>
        </p:nvSpPr>
        <p:spPr bwMode="auto">
          <a:xfrm>
            <a:off x="1371600" y="2057400"/>
            <a:ext cx="6781800" cy="4572000"/>
          </a:xfrm>
          <a:prstGeom prst="rect">
            <a:avLst/>
          </a:prstGeom>
          <a:solidFill>
            <a:srgbClr val="FFFFFF">
              <a:alpha val="74902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grpSp>
        <p:nvGrpSpPr>
          <p:cNvPr id="474" name="Group 473"/>
          <p:cNvGrpSpPr/>
          <p:nvPr/>
        </p:nvGrpSpPr>
        <p:grpSpPr>
          <a:xfrm>
            <a:off x="4321305" y="2165609"/>
            <a:ext cx="3396989" cy="2939789"/>
            <a:chOff x="4321305" y="2165609"/>
            <a:chExt cx="3396989" cy="2939789"/>
          </a:xfrm>
        </p:grpSpPr>
        <p:cxnSp>
          <p:nvCxnSpPr>
            <p:cNvPr id="476" name="Straight Connector 475"/>
            <p:cNvCxnSpPr>
              <a:stCxn id="503" idx="6"/>
              <a:endCxn id="504" idx="2"/>
            </p:cNvCxnSpPr>
            <p:nvPr/>
          </p:nvCxnSpPr>
          <p:spPr bwMode="auto">
            <a:xfrm>
              <a:off x="55846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77" name="Straight Connector 476"/>
            <p:cNvCxnSpPr>
              <a:stCxn id="507" idx="6"/>
              <a:endCxn id="506" idx="2"/>
            </p:cNvCxnSpPr>
            <p:nvPr/>
          </p:nvCxnSpPr>
          <p:spPr bwMode="auto">
            <a:xfrm>
              <a:off x="6651494" y="2263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79" name="Straight Connector 478"/>
            <p:cNvCxnSpPr>
              <a:stCxn id="508" idx="0"/>
              <a:endCxn id="507" idx="4"/>
            </p:cNvCxnSpPr>
            <p:nvPr/>
          </p:nvCxnSpPr>
          <p:spPr bwMode="auto">
            <a:xfrm rot="5400000" flipH="1" flipV="1">
              <a:off x="6422895" y="2492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2" name="Straight Connector 481"/>
            <p:cNvCxnSpPr>
              <a:stCxn id="510" idx="6"/>
              <a:endCxn id="512" idx="2"/>
            </p:cNvCxnSpPr>
            <p:nvPr/>
          </p:nvCxnSpPr>
          <p:spPr bwMode="auto">
            <a:xfrm>
              <a:off x="71848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4" name="Straight Connector 483"/>
            <p:cNvCxnSpPr>
              <a:stCxn id="514" idx="0"/>
              <a:endCxn id="512" idx="4"/>
            </p:cNvCxnSpPr>
            <p:nvPr/>
          </p:nvCxnSpPr>
          <p:spPr bwMode="auto">
            <a:xfrm rot="5400000" flipH="1" flipV="1">
              <a:off x="74896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6" name="Straight Connector 485"/>
            <p:cNvCxnSpPr>
              <a:stCxn id="509" idx="4"/>
              <a:endCxn id="512" idx="0"/>
            </p:cNvCxnSpPr>
            <p:nvPr/>
          </p:nvCxnSpPr>
          <p:spPr bwMode="auto">
            <a:xfrm rot="5400000">
              <a:off x="74896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9" name="Straight Connector 488"/>
            <p:cNvCxnSpPr>
              <a:stCxn id="517" idx="6"/>
              <a:endCxn id="516" idx="2"/>
            </p:cNvCxnSpPr>
            <p:nvPr/>
          </p:nvCxnSpPr>
          <p:spPr bwMode="auto">
            <a:xfrm>
              <a:off x="50512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0" name="Straight Connector 489"/>
            <p:cNvCxnSpPr>
              <a:stCxn id="516" idx="6"/>
              <a:endCxn id="518" idx="2"/>
            </p:cNvCxnSpPr>
            <p:nvPr/>
          </p:nvCxnSpPr>
          <p:spPr bwMode="auto">
            <a:xfrm>
              <a:off x="55846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1" name="Straight Connector 490"/>
            <p:cNvCxnSpPr>
              <a:stCxn id="521" idx="6"/>
              <a:endCxn id="522" idx="2"/>
            </p:cNvCxnSpPr>
            <p:nvPr/>
          </p:nvCxnSpPr>
          <p:spPr bwMode="auto">
            <a:xfrm>
              <a:off x="5584694" y="50071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2" name="Straight Connector 491"/>
            <p:cNvCxnSpPr>
              <a:stCxn id="522" idx="0"/>
              <a:endCxn id="520" idx="4"/>
            </p:cNvCxnSpPr>
            <p:nvPr/>
          </p:nvCxnSpPr>
          <p:spPr bwMode="auto">
            <a:xfrm rot="5400000" flipH="1" flipV="1">
              <a:off x="58894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3" name="Straight Connector 492"/>
            <p:cNvCxnSpPr>
              <a:stCxn id="518" idx="4"/>
              <a:endCxn id="520" idx="0"/>
            </p:cNvCxnSpPr>
            <p:nvPr/>
          </p:nvCxnSpPr>
          <p:spPr bwMode="auto">
            <a:xfrm rot="5400000">
              <a:off x="58894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4" name="Straight Connector 493"/>
            <p:cNvCxnSpPr>
              <a:stCxn id="517" idx="4"/>
              <a:endCxn id="519" idx="0"/>
            </p:cNvCxnSpPr>
            <p:nvPr/>
          </p:nvCxnSpPr>
          <p:spPr bwMode="auto">
            <a:xfrm rot="5400000">
              <a:off x="48226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5" name="Straight Connector 494"/>
            <p:cNvCxnSpPr>
              <a:stCxn id="524" idx="6"/>
              <a:endCxn id="523" idx="2"/>
            </p:cNvCxnSpPr>
            <p:nvPr/>
          </p:nvCxnSpPr>
          <p:spPr bwMode="auto">
            <a:xfrm>
              <a:off x="66514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6" name="Straight Connector 495"/>
            <p:cNvCxnSpPr>
              <a:stCxn id="525" idx="6"/>
              <a:endCxn id="526" idx="2"/>
            </p:cNvCxnSpPr>
            <p:nvPr/>
          </p:nvCxnSpPr>
          <p:spPr bwMode="auto">
            <a:xfrm>
              <a:off x="7184894" y="4549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7" name="Straight Connector 496"/>
            <p:cNvCxnSpPr>
              <a:stCxn id="527" idx="0"/>
              <a:endCxn id="525" idx="4"/>
            </p:cNvCxnSpPr>
            <p:nvPr/>
          </p:nvCxnSpPr>
          <p:spPr bwMode="auto">
            <a:xfrm rot="5400000" flipH="1" flipV="1">
              <a:off x="69562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8" name="Straight Connector 497"/>
            <p:cNvCxnSpPr>
              <a:stCxn id="523" idx="4"/>
              <a:endCxn id="525" idx="0"/>
            </p:cNvCxnSpPr>
            <p:nvPr/>
          </p:nvCxnSpPr>
          <p:spPr bwMode="auto">
            <a:xfrm rot="5400000">
              <a:off x="69562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9" name="Straight Connector 498"/>
            <p:cNvCxnSpPr>
              <a:stCxn id="518" idx="6"/>
              <a:endCxn id="524" idx="2"/>
            </p:cNvCxnSpPr>
            <p:nvPr/>
          </p:nvCxnSpPr>
          <p:spPr bwMode="auto">
            <a:xfrm>
              <a:off x="61180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0" name="Straight Connector 499"/>
            <p:cNvCxnSpPr>
              <a:stCxn id="515" idx="6"/>
              <a:endCxn id="517" idx="2"/>
            </p:cNvCxnSpPr>
            <p:nvPr/>
          </p:nvCxnSpPr>
          <p:spPr bwMode="auto">
            <a:xfrm>
              <a:off x="45178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1" name="Straight Connector 500"/>
            <p:cNvCxnSpPr>
              <a:stCxn id="513" idx="4"/>
              <a:endCxn id="524" idx="0"/>
            </p:cNvCxnSpPr>
            <p:nvPr/>
          </p:nvCxnSpPr>
          <p:spPr bwMode="auto">
            <a:xfrm rot="5400000">
              <a:off x="64228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2" name="Straight Connector 501"/>
            <p:cNvCxnSpPr>
              <a:stCxn id="505" idx="4"/>
              <a:endCxn id="517" idx="0"/>
            </p:cNvCxnSpPr>
            <p:nvPr/>
          </p:nvCxnSpPr>
          <p:spPr bwMode="auto">
            <a:xfrm rot="5400000">
              <a:off x="48226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3" name="Oval 502"/>
            <p:cNvSpPr/>
            <p:nvPr/>
          </p:nvSpPr>
          <p:spPr bwMode="auto">
            <a:xfrm>
              <a:off x="53881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5" name="Oval 504"/>
            <p:cNvSpPr/>
            <p:nvPr/>
          </p:nvSpPr>
          <p:spPr bwMode="auto">
            <a:xfrm>
              <a:off x="48547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6" name="Oval 505"/>
            <p:cNvSpPr/>
            <p:nvPr/>
          </p:nvSpPr>
          <p:spPr bwMode="auto">
            <a:xfrm>
              <a:off x="6988305" y="2165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7" name="Oval 506"/>
            <p:cNvSpPr/>
            <p:nvPr/>
          </p:nvSpPr>
          <p:spPr bwMode="auto">
            <a:xfrm>
              <a:off x="6454905" y="2165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9" name="Oval 508"/>
            <p:cNvSpPr/>
            <p:nvPr/>
          </p:nvSpPr>
          <p:spPr bwMode="auto">
            <a:xfrm>
              <a:off x="7521705" y="2622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2" name="Oval 511"/>
            <p:cNvSpPr/>
            <p:nvPr/>
          </p:nvSpPr>
          <p:spPr bwMode="auto">
            <a:xfrm>
              <a:off x="75217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480" name="Straight Connector 479"/>
            <p:cNvCxnSpPr>
              <a:stCxn id="511" idx="6"/>
              <a:endCxn id="510" idx="2"/>
            </p:cNvCxnSpPr>
            <p:nvPr/>
          </p:nvCxnSpPr>
          <p:spPr bwMode="auto">
            <a:xfrm>
              <a:off x="66514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3" name="Straight Connector 482"/>
            <p:cNvCxnSpPr>
              <a:stCxn id="513" idx="0"/>
              <a:endCxn id="511" idx="4"/>
            </p:cNvCxnSpPr>
            <p:nvPr/>
          </p:nvCxnSpPr>
          <p:spPr bwMode="auto">
            <a:xfrm rot="5400000" flipH="1" flipV="1">
              <a:off x="64228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7" name="Straight Connector 486"/>
            <p:cNvCxnSpPr>
              <a:stCxn id="508" idx="4"/>
              <a:endCxn id="511" idx="0"/>
            </p:cNvCxnSpPr>
            <p:nvPr/>
          </p:nvCxnSpPr>
          <p:spPr bwMode="auto">
            <a:xfrm rot="5400000">
              <a:off x="64228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8" name="Straight Connector 487"/>
            <p:cNvCxnSpPr>
              <a:stCxn id="504" idx="6"/>
              <a:endCxn id="511" idx="2"/>
            </p:cNvCxnSpPr>
            <p:nvPr/>
          </p:nvCxnSpPr>
          <p:spPr bwMode="auto">
            <a:xfrm>
              <a:off x="61180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4" name="Oval 503"/>
            <p:cNvSpPr/>
            <p:nvPr/>
          </p:nvSpPr>
          <p:spPr bwMode="auto">
            <a:xfrm>
              <a:off x="59215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8" name="Oval 507"/>
            <p:cNvSpPr/>
            <p:nvPr/>
          </p:nvSpPr>
          <p:spPr bwMode="auto">
            <a:xfrm>
              <a:off x="6454905" y="2622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0" name="Oval 509"/>
            <p:cNvSpPr/>
            <p:nvPr/>
          </p:nvSpPr>
          <p:spPr bwMode="auto">
            <a:xfrm>
              <a:off x="69883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1" name="Oval 510"/>
            <p:cNvSpPr/>
            <p:nvPr/>
          </p:nvSpPr>
          <p:spPr bwMode="auto">
            <a:xfrm>
              <a:off x="64549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3" name="Oval 512"/>
            <p:cNvSpPr/>
            <p:nvPr/>
          </p:nvSpPr>
          <p:spPr bwMode="auto">
            <a:xfrm>
              <a:off x="64549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4" name="Oval 513"/>
            <p:cNvSpPr/>
            <p:nvPr/>
          </p:nvSpPr>
          <p:spPr bwMode="auto">
            <a:xfrm>
              <a:off x="75217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5" name="Oval 514"/>
            <p:cNvSpPr/>
            <p:nvPr/>
          </p:nvSpPr>
          <p:spPr bwMode="auto">
            <a:xfrm>
              <a:off x="43213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6" name="Oval 515"/>
            <p:cNvSpPr/>
            <p:nvPr/>
          </p:nvSpPr>
          <p:spPr bwMode="auto">
            <a:xfrm>
              <a:off x="53881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7" name="Oval 516"/>
            <p:cNvSpPr/>
            <p:nvPr/>
          </p:nvSpPr>
          <p:spPr bwMode="auto">
            <a:xfrm>
              <a:off x="48547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8" name="Oval 517"/>
            <p:cNvSpPr/>
            <p:nvPr/>
          </p:nvSpPr>
          <p:spPr bwMode="auto">
            <a:xfrm>
              <a:off x="59215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9" name="Oval 518"/>
            <p:cNvSpPr/>
            <p:nvPr/>
          </p:nvSpPr>
          <p:spPr bwMode="auto">
            <a:xfrm>
              <a:off x="48547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0" name="Oval 519"/>
            <p:cNvSpPr/>
            <p:nvPr/>
          </p:nvSpPr>
          <p:spPr bwMode="auto">
            <a:xfrm>
              <a:off x="59215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1" name="Oval 520"/>
            <p:cNvSpPr/>
            <p:nvPr/>
          </p:nvSpPr>
          <p:spPr bwMode="auto">
            <a:xfrm>
              <a:off x="53881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2" name="Oval 521"/>
            <p:cNvSpPr/>
            <p:nvPr/>
          </p:nvSpPr>
          <p:spPr bwMode="auto">
            <a:xfrm>
              <a:off x="59215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3" name="Oval 522"/>
            <p:cNvSpPr/>
            <p:nvPr/>
          </p:nvSpPr>
          <p:spPr bwMode="auto">
            <a:xfrm>
              <a:off x="69883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4" name="Oval 523"/>
            <p:cNvSpPr/>
            <p:nvPr/>
          </p:nvSpPr>
          <p:spPr bwMode="auto">
            <a:xfrm>
              <a:off x="64549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5" name="Oval 524"/>
            <p:cNvSpPr/>
            <p:nvPr/>
          </p:nvSpPr>
          <p:spPr bwMode="auto">
            <a:xfrm>
              <a:off x="69883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6" name="Oval 525"/>
            <p:cNvSpPr/>
            <p:nvPr/>
          </p:nvSpPr>
          <p:spPr bwMode="auto">
            <a:xfrm>
              <a:off x="75217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7" name="Oval 526"/>
            <p:cNvSpPr/>
            <p:nvPr/>
          </p:nvSpPr>
          <p:spPr bwMode="auto">
            <a:xfrm>
              <a:off x="69883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</p:grpSp>
      <p:sp>
        <p:nvSpPr>
          <p:cNvPr id="529" name="TextBox 528"/>
          <p:cNvSpPr txBox="1"/>
          <p:nvPr/>
        </p:nvSpPr>
        <p:spPr>
          <a:xfrm>
            <a:off x="2819400" y="2082225"/>
            <a:ext cx="2587183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Tree-width = 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Grow multiple Splashes in parallel:</a:t>
            </a:r>
          </a:p>
        </p:txBody>
      </p:sp>
      <p:cxnSp>
        <p:nvCxnSpPr>
          <p:cNvPr id="56" name="Straight Connector 55"/>
          <p:cNvCxnSpPr>
            <a:stCxn id="169" idx="6"/>
            <a:endCxn id="53" idx="2"/>
          </p:cNvCxnSpPr>
          <p:nvPr/>
        </p:nvCxnSpPr>
        <p:spPr bwMode="auto">
          <a:xfrm>
            <a:off x="1850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53" idx="6"/>
            <a:endCxn id="172" idx="2"/>
          </p:cNvCxnSpPr>
          <p:nvPr/>
        </p:nvCxnSpPr>
        <p:spPr bwMode="auto">
          <a:xfrm>
            <a:off x="2384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>
            <a:stCxn id="177" idx="6"/>
            <a:endCxn id="174" idx="2"/>
          </p:cNvCxnSpPr>
          <p:nvPr/>
        </p:nvCxnSpPr>
        <p:spPr bwMode="auto">
          <a:xfrm>
            <a:off x="1850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>
            <a:stCxn id="174" idx="6"/>
            <a:endCxn id="178" idx="2"/>
          </p:cNvCxnSpPr>
          <p:nvPr/>
        </p:nvCxnSpPr>
        <p:spPr bwMode="auto">
          <a:xfrm>
            <a:off x="2384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>
            <a:stCxn id="177" idx="0"/>
            <a:endCxn id="169" idx="4"/>
          </p:cNvCxnSpPr>
          <p:nvPr/>
        </p:nvCxnSpPr>
        <p:spPr bwMode="auto">
          <a:xfrm rot="5400000" flipH="1" flipV="1">
            <a:off x="1622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>
            <a:stCxn id="174" idx="0"/>
            <a:endCxn id="53" idx="4"/>
          </p:cNvCxnSpPr>
          <p:nvPr/>
        </p:nvCxnSpPr>
        <p:spPr bwMode="auto">
          <a:xfrm rot="5400000" flipH="1" flipV="1">
            <a:off x="2155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>
            <a:stCxn id="178" idx="0"/>
            <a:endCxn id="172" idx="4"/>
          </p:cNvCxnSpPr>
          <p:nvPr/>
        </p:nvCxnSpPr>
        <p:spPr bwMode="auto">
          <a:xfrm rot="5400000" flipH="1" flipV="1">
            <a:off x="2689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>
            <a:stCxn id="192" idx="6"/>
            <a:endCxn id="189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1" name="Straight Connector 190"/>
          <p:cNvCxnSpPr>
            <a:stCxn id="189" idx="6"/>
            <a:endCxn id="193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97" idx="6"/>
            <a:endCxn id="194" idx="2"/>
          </p:cNvCxnSpPr>
          <p:nvPr/>
        </p:nvCxnSpPr>
        <p:spPr bwMode="auto">
          <a:xfrm>
            <a:off x="1850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6" name="Straight Connector 195"/>
          <p:cNvCxnSpPr>
            <a:stCxn id="194" idx="6"/>
            <a:endCxn id="198" idx="2"/>
          </p:cNvCxnSpPr>
          <p:nvPr/>
        </p:nvCxnSpPr>
        <p:spPr bwMode="auto">
          <a:xfrm>
            <a:off x="2384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9" name="Straight Connector 198"/>
          <p:cNvCxnSpPr>
            <a:stCxn id="197" idx="0"/>
            <a:endCxn id="192" idx="4"/>
          </p:cNvCxnSpPr>
          <p:nvPr/>
        </p:nvCxnSpPr>
        <p:spPr bwMode="auto">
          <a:xfrm rot="5400000" flipH="1" flipV="1">
            <a:off x="1622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>
            <a:stCxn id="194" idx="0"/>
            <a:endCxn id="189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Connector 200"/>
          <p:cNvCxnSpPr>
            <a:stCxn id="198" idx="0"/>
            <a:endCxn id="193" idx="4"/>
          </p:cNvCxnSpPr>
          <p:nvPr/>
        </p:nvCxnSpPr>
        <p:spPr bwMode="auto">
          <a:xfrm rot="5400000" flipH="1" flipV="1">
            <a:off x="2689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2" name="Straight Connector 201"/>
          <p:cNvCxnSpPr>
            <a:stCxn id="178" idx="4"/>
            <a:endCxn id="193" idx="0"/>
          </p:cNvCxnSpPr>
          <p:nvPr/>
        </p:nvCxnSpPr>
        <p:spPr bwMode="auto">
          <a:xfrm rot="5400000">
            <a:off x="2689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5" name="Straight Connector 204"/>
          <p:cNvCxnSpPr>
            <a:stCxn id="177" idx="4"/>
            <a:endCxn id="192" idx="0"/>
          </p:cNvCxnSpPr>
          <p:nvPr/>
        </p:nvCxnSpPr>
        <p:spPr bwMode="auto">
          <a:xfrm rot="5400000">
            <a:off x="1622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6" name="Straight Connector 205"/>
          <p:cNvCxnSpPr>
            <a:stCxn id="174" idx="4"/>
            <a:endCxn id="189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1" name="Straight Connector 240"/>
          <p:cNvCxnSpPr>
            <a:stCxn id="243" idx="6"/>
            <a:endCxn id="240" idx="2"/>
          </p:cNvCxnSpPr>
          <p:nvPr/>
        </p:nvCxnSpPr>
        <p:spPr bwMode="auto">
          <a:xfrm>
            <a:off x="3451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2" name="Straight Connector 241"/>
          <p:cNvCxnSpPr>
            <a:stCxn id="240" idx="6"/>
            <a:endCxn id="244" idx="2"/>
          </p:cNvCxnSpPr>
          <p:nvPr/>
        </p:nvCxnSpPr>
        <p:spPr bwMode="auto">
          <a:xfrm>
            <a:off x="3984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6" name="Straight Connector 245"/>
          <p:cNvCxnSpPr>
            <a:stCxn id="248" idx="6"/>
            <a:endCxn id="245" idx="2"/>
          </p:cNvCxnSpPr>
          <p:nvPr/>
        </p:nvCxnSpPr>
        <p:spPr bwMode="auto">
          <a:xfrm>
            <a:off x="3451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7" name="Straight Connector 246"/>
          <p:cNvCxnSpPr>
            <a:stCxn id="245" idx="6"/>
            <a:endCxn id="249" idx="2"/>
          </p:cNvCxnSpPr>
          <p:nvPr/>
        </p:nvCxnSpPr>
        <p:spPr bwMode="auto">
          <a:xfrm>
            <a:off x="3984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0" name="Straight Connector 249"/>
          <p:cNvCxnSpPr>
            <a:stCxn id="248" idx="0"/>
            <a:endCxn id="243" idx="4"/>
          </p:cNvCxnSpPr>
          <p:nvPr/>
        </p:nvCxnSpPr>
        <p:spPr bwMode="auto">
          <a:xfrm rot="5400000" flipH="1" flipV="1">
            <a:off x="3222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1" name="Straight Connector 250"/>
          <p:cNvCxnSpPr>
            <a:stCxn id="245" idx="0"/>
            <a:endCxn id="240" idx="4"/>
          </p:cNvCxnSpPr>
          <p:nvPr/>
        </p:nvCxnSpPr>
        <p:spPr bwMode="auto">
          <a:xfrm rot="5400000" flipH="1" flipV="1">
            <a:off x="3755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2" name="Straight Connector 251"/>
          <p:cNvCxnSpPr>
            <a:stCxn id="249" idx="0"/>
            <a:endCxn id="244" idx="4"/>
          </p:cNvCxnSpPr>
          <p:nvPr/>
        </p:nvCxnSpPr>
        <p:spPr bwMode="auto">
          <a:xfrm rot="5400000" flipH="1" flipV="1">
            <a:off x="4289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4" name="Straight Connector 253"/>
          <p:cNvCxnSpPr>
            <a:stCxn id="256" idx="6"/>
            <a:endCxn id="253" idx="2"/>
          </p:cNvCxnSpPr>
          <p:nvPr/>
        </p:nvCxnSpPr>
        <p:spPr bwMode="auto">
          <a:xfrm>
            <a:off x="3451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5" name="Straight Connector 254"/>
          <p:cNvCxnSpPr>
            <a:stCxn id="253" idx="6"/>
            <a:endCxn id="257" idx="2"/>
          </p:cNvCxnSpPr>
          <p:nvPr/>
        </p:nvCxnSpPr>
        <p:spPr bwMode="auto">
          <a:xfrm>
            <a:off x="3984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9" name="Straight Connector 258"/>
          <p:cNvCxnSpPr>
            <a:stCxn id="261" idx="6"/>
            <a:endCxn id="258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0" name="Straight Connector 259"/>
          <p:cNvCxnSpPr>
            <a:stCxn id="258" idx="6"/>
            <a:endCxn id="262" idx="2"/>
          </p:cNvCxnSpPr>
          <p:nvPr/>
        </p:nvCxnSpPr>
        <p:spPr bwMode="auto">
          <a:xfrm>
            <a:off x="3984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Connector 262"/>
          <p:cNvCxnSpPr>
            <a:stCxn id="261" idx="0"/>
            <a:endCxn id="256" idx="4"/>
          </p:cNvCxnSpPr>
          <p:nvPr/>
        </p:nvCxnSpPr>
        <p:spPr bwMode="auto">
          <a:xfrm rot="5400000" flipH="1" flipV="1">
            <a:off x="3222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4" name="Straight Connector 263"/>
          <p:cNvCxnSpPr>
            <a:stCxn id="258" idx="0"/>
            <a:endCxn id="2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5" name="Straight Connector 264"/>
          <p:cNvCxnSpPr>
            <a:stCxn id="262" idx="0"/>
            <a:endCxn id="257" idx="4"/>
          </p:cNvCxnSpPr>
          <p:nvPr/>
        </p:nvCxnSpPr>
        <p:spPr bwMode="auto">
          <a:xfrm rot="5400000" flipH="1" flipV="1">
            <a:off x="4289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6" name="Straight Connector 265"/>
          <p:cNvCxnSpPr>
            <a:stCxn id="249" idx="4"/>
            <a:endCxn id="257" idx="0"/>
          </p:cNvCxnSpPr>
          <p:nvPr/>
        </p:nvCxnSpPr>
        <p:spPr bwMode="auto">
          <a:xfrm rot="5400000">
            <a:off x="4289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7" name="Straight Connector 266"/>
          <p:cNvCxnSpPr>
            <a:stCxn id="248" idx="4"/>
            <a:endCxn id="256" idx="0"/>
          </p:cNvCxnSpPr>
          <p:nvPr/>
        </p:nvCxnSpPr>
        <p:spPr bwMode="auto">
          <a:xfrm rot="5400000">
            <a:off x="3222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Connector 267"/>
          <p:cNvCxnSpPr>
            <a:stCxn id="245" idx="4"/>
            <a:endCxn id="253" idx="0"/>
          </p:cNvCxnSpPr>
          <p:nvPr/>
        </p:nvCxnSpPr>
        <p:spPr bwMode="auto">
          <a:xfrm rot="5400000">
            <a:off x="3755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>
            <a:stCxn id="172" idx="6"/>
            <a:endCxn id="243" idx="2"/>
          </p:cNvCxnSpPr>
          <p:nvPr/>
        </p:nvCxnSpPr>
        <p:spPr bwMode="auto">
          <a:xfrm>
            <a:off x="2917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>
            <a:stCxn id="178" idx="6"/>
            <a:endCxn id="248" idx="2"/>
          </p:cNvCxnSpPr>
          <p:nvPr/>
        </p:nvCxnSpPr>
        <p:spPr bwMode="auto">
          <a:xfrm>
            <a:off x="2917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>
            <a:stCxn id="193" idx="6"/>
            <a:endCxn id="256" idx="2"/>
          </p:cNvCxnSpPr>
          <p:nvPr/>
        </p:nvCxnSpPr>
        <p:spPr bwMode="auto">
          <a:xfrm>
            <a:off x="2917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5" name="Straight Connector 274"/>
          <p:cNvCxnSpPr>
            <a:stCxn id="198" idx="6"/>
            <a:endCxn id="261" idx="2"/>
          </p:cNvCxnSpPr>
          <p:nvPr/>
        </p:nvCxnSpPr>
        <p:spPr bwMode="auto">
          <a:xfrm>
            <a:off x="2917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5" name="Straight Connector 284"/>
          <p:cNvCxnSpPr>
            <a:stCxn id="287" idx="6"/>
            <a:endCxn id="284" idx="2"/>
          </p:cNvCxnSpPr>
          <p:nvPr/>
        </p:nvCxnSpPr>
        <p:spPr bwMode="auto">
          <a:xfrm>
            <a:off x="5051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6" name="Straight Connector 285"/>
          <p:cNvCxnSpPr>
            <a:stCxn id="284" idx="6"/>
            <a:endCxn id="288" idx="2"/>
          </p:cNvCxnSpPr>
          <p:nvPr/>
        </p:nvCxnSpPr>
        <p:spPr bwMode="auto">
          <a:xfrm>
            <a:off x="5584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0" name="Straight Connector 289"/>
          <p:cNvCxnSpPr>
            <a:stCxn id="292" idx="6"/>
            <a:endCxn id="289" idx="2"/>
          </p:cNvCxnSpPr>
          <p:nvPr/>
        </p:nvCxnSpPr>
        <p:spPr bwMode="auto">
          <a:xfrm>
            <a:off x="5051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1" name="Straight Connector 290"/>
          <p:cNvCxnSpPr>
            <a:stCxn id="289" idx="6"/>
            <a:endCxn id="293" idx="2"/>
          </p:cNvCxnSpPr>
          <p:nvPr/>
        </p:nvCxnSpPr>
        <p:spPr bwMode="auto">
          <a:xfrm>
            <a:off x="5584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4" name="Straight Connector 293"/>
          <p:cNvCxnSpPr>
            <a:stCxn id="292" idx="0"/>
            <a:endCxn id="287" idx="4"/>
          </p:cNvCxnSpPr>
          <p:nvPr/>
        </p:nvCxnSpPr>
        <p:spPr bwMode="auto">
          <a:xfrm rot="5400000" flipH="1" flipV="1">
            <a:off x="4822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5" name="Straight Connector 294"/>
          <p:cNvCxnSpPr>
            <a:stCxn id="289" idx="0"/>
            <a:endCxn id="284" idx="4"/>
          </p:cNvCxnSpPr>
          <p:nvPr/>
        </p:nvCxnSpPr>
        <p:spPr bwMode="auto">
          <a:xfrm rot="5400000" flipH="1" flipV="1">
            <a:off x="5356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6" name="Straight Connector 295"/>
          <p:cNvCxnSpPr>
            <a:stCxn id="293" idx="0"/>
            <a:endCxn id="288" idx="4"/>
          </p:cNvCxnSpPr>
          <p:nvPr/>
        </p:nvCxnSpPr>
        <p:spPr bwMode="auto">
          <a:xfrm rot="5400000" flipH="1" flipV="1">
            <a:off x="5889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8" name="Straight Connector 297"/>
          <p:cNvCxnSpPr>
            <a:stCxn id="300" idx="6"/>
            <a:endCxn id="297" idx="2"/>
          </p:cNvCxnSpPr>
          <p:nvPr/>
        </p:nvCxnSpPr>
        <p:spPr bwMode="auto">
          <a:xfrm>
            <a:off x="5051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9" name="Straight Connector 298"/>
          <p:cNvCxnSpPr>
            <a:stCxn id="297" idx="6"/>
            <a:endCxn id="301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Connector 302"/>
          <p:cNvCxnSpPr>
            <a:stCxn id="305" idx="6"/>
            <a:endCxn id="302" idx="2"/>
          </p:cNvCxnSpPr>
          <p:nvPr/>
        </p:nvCxnSpPr>
        <p:spPr bwMode="auto">
          <a:xfrm>
            <a:off x="5051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4" name="Straight Connector 303"/>
          <p:cNvCxnSpPr>
            <a:stCxn id="302" idx="6"/>
            <a:endCxn id="306" idx="2"/>
          </p:cNvCxnSpPr>
          <p:nvPr/>
        </p:nvCxnSpPr>
        <p:spPr bwMode="auto">
          <a:xfrm>
            <a:off x="5584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7" name="Straight Connector 306"/>
          <p:cNvCxnSpPr>
            <a:stCxn id="305" idx="0"/>
            <a:endCxn id="300" idx="4"/>
          </p:cNvCxnSpPr>
          <p:nvPr/>
        </p:nvCxnSpPr>
        <p:spPr bwMode="auto">
          <a:xfrm rot="5400000" flipH="1" flipV="1">
            <a:off x="4822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8" name="Straight Connector 307"/>
          <p:cNvCxnSpPr>
            <a:stCxn id="302" idx="0"/>
            <a:endCxn id="297" idx="4"/>
          </p:cNvCxnSpPr>
          <p:nvPr/>
        </p:nvCxnSpPr>
        <p:spPr bwMode="auto">
          <a:xfrm rot="5400000" flipH="1" flipV="1">
            <a:off x="5356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9" name="Straight Connector 308"/>
          <p:cNvCxnSpPr>
            <a:stCxn id="306" idx="0"/>
            <a:endCxn id="301" idx="4"/>
          </p:cNvCxnSpPr>
          <p:nvPr/>
        </p:nvCxnSpPr>
        <p:spPr bwMode="auto">
          <a:xfrm rot="5400000" flipH="1" flipV="1">
            <a:off x="5889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>
            <a:stCxn id="293" idx="4"/>
            <a:endCxn id="301" idx="0"/>
          </p:cNvCxnSpPr>
          <p:nvPr/>
        </p:nvCxnSpPr>
        <p:spPr bwMode="auto">
          <a:xfrm rot="5400000">
            <a:off x="5889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1" name="Straight Connector 310"/>
          <p:cNvCxnSpPr>
            <a:stCxn id="292" idx="4"/>
            <a:endCxn id="300" idx="0"/>
          </p:cNvCxnSpPr>
          <p:nvPr/>
        </p:nvCxnSpPr>
        <p:spPr bwMode="auto">
          <a:xfrm rot="5400000">
            <a:off x="4822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2" name="Straight Connector 311"/>
          <p:cNvCxnSpPr>
            <a:stCxn id="289" idx="4"/>
            <a:endCxn id="297" idx="0"/>
          </p:cNvCxnSpPr>
          <p:nvPr/>
        </p:nvCxnSpPr>
        <p:spPr bwMode="auto">
          <a:xfrm rot="5400000">
            <a:off x="5356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4" name="Straight Connector 313"/>
          <p:cNvCxnSpPr>
            <a:stCxn id="316" idx="6"/>
            <a:endCxn id="313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5" name="Straight Connector 314"/>
          <p:cNvCxnSpPr>
            <a:stCxn id="313" idx="6"/>
            <a:endCxn id="317" idx="2"/>
          </p:cNvCxnSpPr>
          <p:nvPr/>
        </p:nvCxnSpPr>
        <p:spPr bwMode="auto">
          <a:xfrm>
            <a:off x="7184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9" name="Straight Connector 318"/>
          <p:cNvCxnSpPr>
            <a:stCxn id="321" idx="6"/>
            <a:endCxn id="318" idx="2"/>
          </p:cNvCxnSpPr>
          <p:nvPr/>
        </p:nvCxnSpPr>
        <p:spPr bwMode="auto">
          <a:xfrm>
            <a:off x="6651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0" name="Straight Connector 319"/>
          <p:cNvCxnSpPr>
            <a:stCxn id="318" idx="6"/>
            <a:endCxn id="322" idx="2"/>
          </p:cNvCxnSpPr>
          <p:nvPr/>
        </p:nvCxnSpPr>
        <p:spPr bwMode="auto">
          <a:xfrm>
            <a:off x="7184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3" name="Straight Connector 322"/>
          <p:cNvCxnSpPr>
            <a:stCxn id="321" idx="0"/>
            <a:endCxn id="316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stCxn id="318" idx="0"/>
            <a:endCxn id="313" idx="4"/>
          </p:cNvCxnSpPr>
          <p:nvPr/>
        </p:nvCxnSpPr>
        <p:spPr bwMode="auto">
          <a:xfrm rot="5400000" flipH="1" flipV="1">
            <a:off x="6956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5" name="Straight Connector 324"/>
          <p:cNvCxnSpPr>
            <a:stCxn id="322" idx="0"/>
            <a:endCxn id="317" idx="4"/>
          </p:cNvCxnSpPr>
          <p:nvPr/>
        </p:nvCxnSpPr>
        <p:spPr bwMode="auto">
          <a:xfrm rot="5400000" flipH="1" flipV="1">
            <a:off x="7489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7" name="Straight Connector 326"/>
          <p:cNvCxnSpPr>
            <a:stCxn id="329" idx="6"/>
            <a:endCxn id="326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8" name="Straight Connector 327"/>
          <p:cNvCxnSpPr>
            <a:stCxn id="326" idx="6"/>
            <a:endCxn id="330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2" name="Straight Connector 331"/>
          <p:cNvCxnSpPr>
            <a:stCxn id="334" idx="6"/>
            <a:endCxn id="331" idx="2"/>
          </p:cNvCxnSpPr>
          <p:nvPr/>
        </p:nvCxnSpPr>
        <p:spPr bwMode="auto">
          <a:xfrm>
            <a:off x="6651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3" name="Straight Connector 332"/>
          <p:cNvCxnSpPr>
            <a:stCxn id="331" idx="6"/>
            <a:endCxn id="335" idx="2"/>
          </p:cNvCxnSpPr>
          <p:nvPr/>
        </p:nvCxnSpPr>
        <p:spPr bwMode="auto">
          <a:xfrm>
            <a:off x="7184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6" name="Straight Connector 335"/>
          <p:cNvCxnSpPr>
            <a:stCxn id="334" idx="0"/>
            <a:endCxn id="329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7" name="Straight Connector 336"/>
          <p:cNvCxnSpPr>
            <a:stCxn id="331" idx="0"/>
            <a:endCxn id="326" idx="4"/>
          </p:cNvCxnSpPr>
          <p:nvPr/>
        </p:nvCxnSpPr>
        <p:spPr bwMode="auto">
          <a:xfrm rot="5400000" flipH="1" flipV="1">
            <a:off x="6956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8" name="Straight Connector 337"/>
          <p:cNvCxnSpPr>
            <a:stCxn id="335" idx="0"/>
            <a:endCxn id="330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9" name="Straight Connector 338"/>
          <p:cNvCxnSpPr>
            <a:stCxn id="322" idx="4"/>
            <a:endCxn id="330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0" name="Straight Connector 339"/>
          <p:cNvCxnSpPr>
            <a:stCxn id="321" idx="4"/>
            <a:endCxn id="329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1" name="Straight Connector 340"/>
          <p:cNvCxnSpPr>
            <a:stCxn id="318" idx="4"/>
            <a:endCxn id="326" idx="0"/>
          </p:cNvCxnSpPr>
          <p:nvPr/>
        </p:nvCxnSpPr>
        <p:spPr bwMode="auto">
          <a:xfrm rot="5400000">
            <a:off x="6956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2" name="Straight Connector 341"/>
          <p:cNvCxnSpPr>
            <a:stCxn id="288" idx="6"/>
            <a:endCxn id="316" idx="2"/>
          </p:cNvCxnSpPr>
          <p:nvPr/>
        </p:nvCxnSpPr>
        <p:spPr bwMode="auto">
          <a:xfrm>
            <a:off x="6118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3" name="Straight Connector 342"/>
          <p:cNvCxnSpPr>
            <a:stCxn id="293" idx="6"/>
            <a:endCxn id="321" idx="2"/>
          </p:cNvCxnSpPr>
          <p:nvPr/>
        </p:nvCxnSpPr>
        <p:spPr bwMode="auto">
          <a:xfrm>
            <a:off x="6118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4" name="Straight Connector 343"/>
          <p:cNvCxnSpPr>
            <a:stCxn id="301" idx="6"/>
            <a:endCxn id="329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5" name="Straight Connector 344"/>
          <p:cNvCxnSpPr>
            <a:stCxn id="306" idx="6"/>
            <a:endCxn id="334" idx="2"/>
          </p:cNvCxnSpPr>
          <p:nvPr/>
        </p:nvCxnSpPr>
        <p:spPr bwMode="auto">
          <a:xfrm>
            <a:off x="6118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6" name="Straight Connector 345"/>
          <p:cNvCxnSpPr>
            <a:stCxn id="244" idx="6"/>
            <a:endCxn id="287" idx="2"/>
          </p:cNvCxnSpPr>
          <p:nvPr/>
        </p:nvCxnSpPr>
        <p:spPr bwMode="auto">
          <a:xfrm>
            <a:off x="4517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9" name="Straight Connector 348"/>
          <p:cNvCxnSpPr>
            <a:stCxn id="257" idx="6"/>
            <a:endCxn id="300" idx="2"/>
          </p:cNvCxnSpPr>
          <p:nvPr/>
        </p:nvCxnSpPr>
        <p:spPr bwMode="auto">
          <a:xfrm>
            <a:off x="4517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0" name="Straight Connector 349"/>
          <p:cNvCxnSpPr>
            <a:stCxn id="249" idx="6"/>
            <a:endCxn id="292" idx="2"/>
          </p:cNvCxnSpPr>
          <p:nvPr/>
        </p:nvCxnSpPr>
        <p:spPr bwMode="auto">
          <a:xfrm>
            <a:off x="4517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5" name="Straight Connector 354"/>
          <p:cNvCxnSpPr>
            <a:stCxn id="262" idx="6"/>
            <a:endCxn id="305" idx="2"/>
          </p:cNvCxnSpPr>
          <p:nvPr/>
        </p:nvCxnSpPr>
        <p:spPr bwMode="auto">
          <a:xfrm>
            <a:off x="4517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9" name="Straight Connector 358"/>
          <p:cNvCxnSpPr>
            <a:stCxn id="361" idx="6"/>
            <a:endCxn id="3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0" name="Straight Connector 359"/>
          <p:cNvCxnSpPr>
            <a:stCxn id="358" idx="6"/>
            <a:endCxn id="3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4" name="Straight Connector 363"/>
          <p:cNvCxnSpPr>
            <a:stCxn id="366" idx="6"/>
            <a:endCxn id="363" idx="2"/>
          </p:cNvCxnSpPr>
          <p:nvPr/>
        </p:nvCxnSpPr>
        <p:spPr bwMode="auto">
          <a:xfrm>
            <a:off x="1850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5" name="Straight Connector 364"/>
          <p:cNvCxnSpPr>
            <a:stCxn id="363" idx="6"/>
            <a:endCxn id="367" idx="2"/>
          </p:cNvCxnSpPr>
          <p:nvPr/>
        </p:nvCxnSpPr>
        <p:spPr bwMode="auto">
          <a:xfrm>
            <a:off x="2384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>
            <a:stCxn id="371" idx="6"/>
            <a:endCxn id="368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0" name="Straight Connector 369"/>
          <p:cNvCxnSpPr>
            <a:stCxn id="368" idx="6"/>
            <a:endCxn id="372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>
            <a:stCxn id="371" idx="0"/>
            <a:endCxn id="366" idx="4"/>
          </p:cNvCxnSpPr>
          <p:nvPr/>
        </p:nvCxnSpPr>
        <p:spPr bwMode="auto">
          <a:xfrm rot="5400000" flipH="1" flipV="1">
            <a:off x="1622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>
            <a:stCxn id="368" idx="0"/>
            <a:endCxn id="3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5" name="Straight Connector 374"/>
          <p:cNvCxnSpPr>
            <a:stCxn id="372" idx="0"/>
            <a:endCxn id="367" idx="4"/>
          </p:cNvCxnSpPr>
          <p:nvPr/>
        </p:nvCxnSpPr>
        <p:spPr bwMode="auto">
          <a:xfrm rot="5400000" flipH="1" flipV="1">
            <a:off x="2689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6" name="Straight Connector 375"/>
          <p:cNvCxnSpPr>
            <a:stCxn id="362" idx="4"/>
            <a:endCxn id="367" idx="0"/>
          </p:cNvCxnSpPr>
          <p:nvPr/>
        </p:nvCxnSpPr>
        <p:spPr bwMode="auto">
          <a:xfrm rot="5400000">
            <a:off x="2689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7" name="Straight Connector 376"/>
          <p:cNvCxnSpPr>
            <a:stCxn id="361" idx="4"/>
            <a:endCxn id="366" idx="0"/>
          </p:cNvCxnSpPr>
          <p:nvPr/>
        </p:nvCxnSpPr>
        <p:spPr bwMode="auto">
          <a:xfrm rot="5400000">
            <a:off x="1622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8" name="Straight Connector 377"/>
          <p:cNvCxnSpPr>
            <a:stCxn id="358" idx="4"/>
            <a:endCxn id="3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0" name="Straight Connector 379"/>
          <p:cNvCxnSpPr>
            <a:stCxn id="382" idx="6"/>
            <a:endCxn id="379" idx="2"/>
          </p:cNvCxnSpPr>
          <p:nvPr/>
        </p:nvCxnSpPr>
        <p:spPr bwMode="auto">
          <a:xfrm>
            <a:off x="3451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1" name="Straight Connector 380"/>
          <p:cNvCxnSpPr>
            <a:stCxn id="379" idx="6"/>
            <a:endCxn id="383" idx="2"/>
          </p:cNvCxnSpPr>
          <p:nvPr/>
        </p:nvCxnSpPr>
        <p:spPr bwMode="auto">
          <a:xfrm>
            <a:off x="3984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5" name="Straight Connector 384"/>
          <p:cNvCxnSpPr>
            <a:stCxn id="387" idx="6"/>
            <a:endCxn id="384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6" name="Straight Connector 385"/>
          <p:cNvCxnSpPr>
            <a:stCxn id="384" idx="6"/>
            <a:endCxn id="388" idx="2"/>
          </p:cNvCxnSpPr>
          <p:nvPr/>
        </p:nvCxnSpPr>
        <p:spPr bwMode="auto">
          <a:xfrm>
            <a:off x="3984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0" name="Straight Connector 389"/>
          <p:cNvCxnSpPr>
            <a:stCxn id="392" idx="6"/>
            <a:endCxn id="389" idx="2"/>
          </p:cNvCxnSpPr>
          <p:nvPr/>
        </p:nvCxnSpPr>
        <p:spPr bwMode="auto">
          <a:xfrm>
            <a:off x="3451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1" name="Straight Connector 390"/>
          <p:cNvCxnSpPr>
            <a:stCxn id="389" idx="6"/>
            <a:endCxn id="393" idx="2"/>
          </p:cNvCxnSpPr>
          <p:nvPr/>
        </p:nvCxnSpPr>
        <p:spPr bwMode="auto">
          <a:xfrm>
            <a:off x="3984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4" name="Straight Connector 393"/>
          <p:cNvCxnSpPr>
            <a:stCxn id="392" idx="0"/>
            <a:endCxn id="387" idx="4"/>
          </p:cNvCxnSpPr>
          <p:nvPr/>
        </p:nvCxnSpPr>
        <p:spPr bwMode="auto">
          <a:xfrm rot="5400000" flipH="1" flipV="1">
            <a:off x="3222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5" name="Straight Connector 394"/>
          <p:cNvCxnSpPr>
            <a:stCxn id="389" idx="0"/>
            <a:endCxn id="384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6" name="Straight Connector 395"/>
          <p:cNvCxnSpPr>
            <a:stCxn id="393" idx="0"/>
            <a:endCxn id="388" idx="4"/>
          </p:cNvCxnSpPr>
          <p:nvPr/>
        </p:nvCxnSpPr>
        <p:spPr bwMode="auto">
          <a:xfrm rot="5400000" flipH="1" flipV="1">
            <a:off x="4289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7" name="Straight Connector 396"/>
          <p:cNvCxnSpPr>
            <a:stCxn id="383" idx="4"/>
            <a:endCxn id="388" idx="0"/>
          </p:cNvCxnSpPr>
          <p:nvPr/>
        </p:nvCxnSpPr>
        <p:spPr bwMode="auto">
          <a:xfrm rot="5400000">
            <a:off x="4289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8" name="Straight Connector 397"/>
          <p:cNvCxnSpPr>
            <a:stCxn id="382" idx="4"/>
            <a:endCxn id="387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Connector 398"/>
          <p:cNvCxnSpPr>
            <a:stCxn id="379" idx="4"/>
            <a:endCxn id="384" idx="0"/>
          </p:cNvCxnSpPr>
          <p:nvPr/>
        </p:nvCxnSpPr>
        <p:spPr bwMode="auto">
          <a:xfrm rot="5400000">
            <a:off x="3755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0" name="Straight Connector 399"/>
          <p:cNvCxnSpPr>
            <a:stCxn id="362" idx="6"/>
            <a:endCxn id="382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1" name="Straight Connector 400"/>
          <p:cNvCxnSpPr>
            <a:stCxn id="367" idx="6"/>
            <a:endCxn id="387" idx="2"/>
          </p:cNvCxnSpPr>
          <p:nvPr/>
        </p:nvCxnSpPr>
        <p:spPr bwMode="auto">
          <a:xfrm>
            <a:off x="2917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2" name="Straight Connector 401"/>
          <p:cNvCxnSpPr>
            <a:stCxn id="372" idx="6"/>
            <a:endCxn id="392" idx="2"/>
          </p:cNvCxnSpPr>
          <p:nvPr/>
        </p:nvCxnSpPr>
        <p:spPr bwMode="auto">
          <a:xfrm>
            <a:off x="2917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4" name="Straight Connector 403"/>
          <p:cNvCxnSpPr>
            <a:stCxn id="406" idx="6"/>
            <a:endCxn id="403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5" name="Straight Connector 404"/>
          <p:cNvCxnSpPr>
            <a:stCxn id="403" idx="6"/>
            <a:endCxn id="407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9" name="Straight Connector 408"/>
          <p:cNvCxnSpPr>
            <a:stCxn id="411" idx="6"/>
            <a:endCxn id="408" idx="2"/>
          </p:cNvCxnSpPr>
          <p:nvPr/>
        </p:nvCxnSpPr>
        <p:spPr bwMode="auto">
          <a:xfrm>
            <a:off x="5051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0" name="Straight Connector 409"/>
          <p:cNvCxnSpPr>
            <a:stCxn id="408" idx="6"/>
            <a:endCxn id="412" idx="2"/>
          </p:cNvCxnSpPr>
          <p:nvPr/>
        </p:nvCxnSpPr>
        <p:spPr bwMode="auto">
          <a:xfrm>
            <a:off x="5584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4" name="Straight Connector 413"/>
          <p:cNvCxnSpPr>
            <a:stCxn id="416" idx="6"/>
            <a:endCxn id="413" idx="2"/>
          </p:cNvCxnSpPr>
          <p:nvPr/>
        </p:nvCxnSpPr>
        <p:spPr bwMode="auto">
          <a:xfrm>
            <a:off x="5051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5" name="Straight Connector 414"/>
          <p:cNvCxnSpPr>
            <a:stCxn id="413" idx="6"/>
            <a:endCxn id="417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8" name="Straight Connector 417"/>
          <p:cNvCxnSpPr>
            <a:stCxn id="416" idx="0"/>
            <a:endCxn id="411" idx="4"/>
          </p:cNvCxnSpPr>
          <p:nvPr/>
        </p:nvCxnSpPr>
        <p:spPr bwMode="auto">
          <a:xfrm rot="5400000" flipH="1" flipV="1">
            <a:off x="4822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9" name="Straight Connector 418"/>
          <p:cNvCxnSpPr>
            <a:stCxn id="413" idx="0"/>
            <a:endCxn id="408" idx="4"/>
          </p:cNvCxnSpPr>
          <p:nvPr/>
        </p:nvCxnSpPr>
        <p:spPr bwMode="auto">
          <a:xfrm rot="5400000" flipH="1" flipV="1">
            <a:off x="5356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0" name="Straight Connector 419"/>
          <p:cNvCxnSpPr>
            <a:stCxn id="417" idx="0"/>
            <a:endCxn id="412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1" name="Straight Connector 420"/>
          <p:cNvCxnSpPr>
            <a:stCxn id="407" idx="4"/>
            <a:endCxn id="412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2" name="Straight Connector 421"/>
          <p:cNvCxnSpPr>
            <a:stCxn id="406" idx="4"/>
            <a:endCxn id="411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3" name="Straight Connector 422"/>
          <p:cNvCxnSpPr>
            <a:stCxn id="403" idx="4"/>
            <a:endCxn id="408" idx="0"/>
          </p:cNvCxnSpPr>
          <p:nvPr/>
        </p:nvCxnSpPr>
        <p:spPr bwMode="auto">
          <a:xfrm rot="5400000">
            <a:off x="5356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5" name="Straight Connector 424"/>
          <p:cNvCxnSpPr>
            <a:stCxn id="427" idx="6"/>
            <a:endCxn id="424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6" name="Straight Connector 425"/>
          <p:cNvCxnSpPr>
            <a:stCxn id="424" idx="6"/>
            <a:endCxn id="428" idx="2"/>
          </p:cNvCxnSpPr>
          <p:nvPr/>
        </p:nvCxnSpPr>
        <p:spPr bwMode="auto">
          <a:xfrm>
            <a:off x="7184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0" name="Straight Connector 429"/>
          <p:cNvCxnSpPr>
            <a:stCxn id="432" idx="6"/>
            <a:endCxn id="429" idx="2"/>
          </p:cNvCxnSpPr>
          <p:nvPr/>
        </p:nvCxnSpPr>
        <p:spPr bwMode="auto">
          <a:xfrm>
            <a:off x="6651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1" name="Straight Connector 430"/>
          <p:cNvCxnSpPr>
            <a:stCxn id="429" idx="6"/>
            <a:endCxn id="433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6" name="Straight Connector 435"/>
          <p:cNvCxnSpPr>
            <a:stCxn id="434" idx="6"/>
            <a:endCxn id="438" idx="2"/>
          </p:cNvCxnSpPr>
          <p:nvPr/>
        </p:nvCxnSpPr>
        <p:spPr bwMode="auto">
          <a:xfrm>
            <a:off x="7184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9" name="Straight Connector 438"/>
          <p:cNvCxnSpPr>
            <a:stCxn id="437" idx="0"/>
            <a:endCxn id="432" idx="4"/>
          </p:cNvCxnSpPr>
          <p:nvPr/>
        </p:nvCxnSpPr>
        <p:spPr bwMode="auto">
          <a:xfrm rot="5400000" flipH="1" flipV="1">
            <a:off x="6422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" name="Straight Connector 439"/>
          <p:cNvCxnSpPr>
            <a:stCxn id="434" idx="0"/>
            <a:endCxn id="429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1" name="Straight Connector 440"/>
          <p:cNvCxnSpPr>
            <a:stCxn id="438" idx="0"/>
            <a:endCxn id="433" idx="4"/>
          </p:cNvCxnSpPr>
          <p:nvPr/>
        </p:nvCxnSpPr>
        <p:spPr bwMode="auto">
          <a:xfrm rot="5400000" flipH="1" flipV="1">
            <a:off x="7489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2" name="Straight Connector 441"/>
          <p:cNvCxnSpPr>
            <a:stCxn id="428" idx="4"/>
            <a:endCxn id="433" idx="0"/>
          </p:cNvCxnSpPr>
          <p:nvPr/>
        </p:nvCxnSpPr>
        <p:spPr bwMode="auto">
          <a:xfrm rot="5400000">
            <a:off x="7489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3" name="Straight Connector 442"/>
          <p:cNvCxnSpPr>
            <a:stCxn id="427" idx="4"/>
            <a:endCxn id="432" idx="0"/>
          </p:cNvCxnSpPr>
          <p:nvPr/>
        </p:nvCxnSpPr>
        <p:spPr bwMode="auto">
          <a:xfrm rot="5400000">
            <a:off x="6422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4" name="Straight Connector 443"/>
          <p:cNvCxnSpPr>
            <a:stCxn id="424" idx="4"/>
            <a:endCxn id="429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5" name="Straight Connector 444"/>
          <p:cNvCxnSpPr>
            <a:stCxn id="407" idx="6"/>
            <a:endCxn id="427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6" name="Straight Connector 445"/>
          <p:cNvCxnSpPr>
            <a:stCxn id="412" idx="6"/>
            <a:endCxn id="432" idx="2"/>
          </p:cNvCxnSpPr>
          <p:nvPr/>
        </p:nvCxnSpPr>
        <p:spPr bwMode="auto">
          <a:xfrm>
            <a:off x="6118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7" name="Straight Connector 446"/>
          <p:cNvCxnSpPr>
            <a:stCxn id="417" idx="6"/>
            <a:endCxn id="437" idx="2"/>
          </p:cNvCxnSpPr>
          <p:nvPr/>
        </p:nvCxnSpPr>
        <p:spPr bwMode="auto">
          <a:xfrm>
            <a:off x="6118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8" name="Straight Connector 447"/>
          <p:cNvCxnSpPr>
            <a:stCxn id="388" idx="6"/>
            <a:endCxn id="411" idx="2"/>
          </p:cNvCxnSpPr>
          <p:nvPr/>
        </p:nvCxnSpPr>
        <p:spPr bwMode="auto">
          <a:xfrm>
            <a:off x="4517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9" name="Straight Connector 448"/>
          <p:cNvCxnSpPr>
            <a:stCxn id="383" idx="6"/>
            <a:endCxn id="406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0" name="Straight Connector 449"/>
          <p:cNvCxnSpPr>
            <a:stCxn id="393" idx="6"/>
            <a:endCxn id="416" idx="2"/>
          </p:cNvCxnSpPr>
          <p:nvPr/>
        </p:nvCxnSpPr>
        <p:spPr bwMode="auto">
          <a:xfrm>
            <a:off x="4517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1" name="Straight Connector 450"/>
          <p:cNvCxnSpPr>
            <a:stCxn id="335" idx="4"/>
            <a:endCxn id="428" idx="0"/>
          </p:cNvCxnSpPr>
          <p:nvPr/>
        </p:nvCxnSpPr>
        <p:spPr bwMode="auto">
          <a:xfrm rot="5400000">
            <a:off x="7489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4" name="Straight Connector 453"/>
          <p:cNvCxnSpPr>
            <a:stCxn id="334" idx="4"/>
            <a:endCxn id="427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5" name="Straight Connector 454"/>
          <p:cNvCxnSpPr>
            <a:stCxn id="331" idx="4"/>
            <a:endCxn id="424" idx="0"/>
          </p:cNvCxnSpPr>
          <p:nvPr/>
        </p:nvCxnSpPr>
        <p:spPr bwMode="auto">
          <a:xfrm rot="5400000">
            <a:off x="6956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0" name="Straight Connector 459"/>
          <p:cNvCxnSpPr>
            <a:stCxn id="302" idx="4"/>
            <a:endCxn id="403" idx="0"/>
          </p:cNvCxnSpPr>
          <p:nvPr/>
        </p:nvCxnSpPr>
        <p:spPr bwMode="auto">
          <a:xfrm rot="5400000">
            <a:off x="5356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1" name="Straight Connector 460"/>
          <p:cNvCxnSpPr>
            <a:stCxn id="306" idx="4"/>
            <a:endCxn id="407" idx="0"/>
          </p:cNvCxnSpPr>
          <p:nvPr/>
        </p:nvCxnSpPr>
        <p:spPr bwMode="auto">
          <a:xfrm rot="5400000">
            <a:off x="5889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6" name="Straight Connector 465"/>
          <p:cNvCxnSpPr>
            <a:stCxn id="305" idx="4"/>
            <a:endCxn id="406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9" name="Straight Connector 468"/>
          <p:cNvCxnSpPr>
            <a:stCxn id="262" idx="4"/>
            <a:endCxn id="383" idx="0"/>
          </p:cNvCxnSpPr>
          <p:nvPr/>
        </p:nvCxnSpPr>
        <p:spPr bwMode="auto">
          <a:xfrm rot="5400000">
            <a:off x="4289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2" name="Straight Connector 471"/>
          <p:cNvCxnSpPr>
            <a:stCxn id="258" idx="4"/>
            <a:endCxn id="379" idx="0"/>
          </p:cNvCxnSpPr>
          <p:nvPr/>
        </p:nvCxnSpPr>
        <p:spPr bwMode="auto">
          <a:xfrm rot="5400000">
            <a:off x="3755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5" name="Straight Connector 474"/>
          <p:cNvCxnSpPr>
            <a:stCxn id="261" idx="4"/>
            <a:endCxn id="382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8" name="Straight Connector 477"/>
          <p:cNvCxnSpPr>
            <a:stCxn id="198" idx="4"/>
            <a:endCxn id="362" idx="0"/>
          </p:cNvCxnSpPr>
          <p:nvPr/>
        </p:nvCxnSpPr>
        <p:spPr bwMode="auto">
          <a:xfrm rot="5400000">
            <a:off x="2689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1" name="Straight Connector 480"/>
          <p:cNvCxnSpPr>
            <a:stCxn id="194" idx="4"/>
            <a:endCxn id="3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5" name="Straight Connector 484"/>
          <p:cNvCxnSpPr>
            <a:stCxn id="197" idx="4"/>
            <a:endCxn id="361" idx="0"/>
          </p:cNvCxnSpPr>
          <p:nvPr/>
        </p:nvCxnSpPr>
        <p:spPr bwMode="auto">
          <a:xfrm rot="5400000">
            <a:off x="1622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Oval 52"/>
          <p:cNvSpPr/>
          <p:nvPr/>
        </p:nvSpPr>
        <p:spPr bwMode="auto">
          <a:xfrm>
            <a:off x="2187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1654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2721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1654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2721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1654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2721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3787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3254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4321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3787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3254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321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3254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4321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4321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88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4854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5921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5388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4854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5921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7" name="Oval 296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0" name="Oval 299"/>
          <p:cNvSpPr/>
          <p:nvPr/>
        </p:nvSpPr>
        <p:spPr bwMode="auto">
          <a:xfrm>
            <a:off x="4854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1" name="Oval 300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5388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5" name="Oval 3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6" name="Oval 305"/>
          <p:cNvSpPr/>
          <p:nvPr/>
        </p:nvSpPr>
        <p:spPr bwMode="auto">
          <a:xfrm>
            <a:off x="5921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6" name="Oval 315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7" name="Oval 316"/>
          <p:cNvSpPr/>
          <p:nvPr/>
        </p:nvSpPr>
        <p:spPr bwMode="auto">
          <a:xfrm>
            <a:off x="7521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8" name="Oval 317"/>
          <p:cNvSpPr/>
          <p:nvPr/>
        </p:nvSpPr>
        <p:spPr bwMode="auto">
          <a:xfrm>
            <a:off x="6988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2" name="Oval 321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Oval 325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6988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4" name="Oval 333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1" name="Oval 360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2" name="Oval 3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3" name="Oval 3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6" name="Oval 365"/>
          <p:cNvSpPr/>
          <p:nvPr/>
        </p:nvSpPr>
        <p:spPr bwMode="auto">
          <a:xfrm>
            <a:off x="1654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7" name="Oval 366"/>
          <p:cNvSpPr/>
          <p:nvPr/>
        </p:nvSpPr>
        <p:spPr bwMode="auto">
          <a:xfrm>
            <a:off x="2721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8" name="Oval 367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1" name="Oval 370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2" name="Oval 371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3787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4" name="Oval 383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7" name="Oval 386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4321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9" name="Oval 388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2" name="Oval 391"/>
          <p:cNvSpPr/>
          <p:nvPr/>
        </p:nvSpPr>
        <p:spPr bwMode="auto">
          <a:xfrm>
            <a:off x="3254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3" name="Oval 392"/>
          <p:cNvSpPr/>
          <p:nvPr/>
        </p:nvSpPr>
        <p:spPr bwMode="auto">
          <a:xfrm>
            <a:off x="4321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3" name="Oval 402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6" name="Oval 405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7" name="Oval 406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8" name="Oval 407"/>
          <p:cNvSpPr/>
          <p:nvPr/>
        </p:nvSpPr>
        <p:spPr bwMode="auto">
          <a:xfrm>
            <a:off x="5388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1" name="Oval 410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2" name="Oval 411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3" name="Oval 412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4854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8" name="Oval 427"/>
          <p:cNvSpPr/>
          <p:nvPr/>
        </p:nvSpPr>
        <p:spPr bwMode="auto">
          <a:xfrm>
            <a:off x="7521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9" name="Oval 428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2" name="Oval 431"/>
          <p:cNvSpPr/>
          <p:nvPr/>
        </p:nvSpPr>
        <p:spPr bwMode="auto">
          <a:xfrm>
            <a:off x="6454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3" name="Oval 432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4" name="Oval 433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7" name="Oval 436"/>
          <p:cNvSpPr/>
          <p:nvPr/>
        </p:nvSpPr>
        <p:spPr bwMode="auto">
          <a:xfrm>
            <a:off x="6454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8" name="Oval 437"/>
          <p:cNvSpPr/>
          <p:nvPr/>
        </p:nvSpPr>
        <p:spPr bwMode="auto">
          <a:xfrm>
            <a:off x="7521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237" name="Straight Connector 236"/>
          <p:cNvCxnSpPr>
            <a:stCxn id="356" idx="6"/>
            <a:endCxn id="354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8" name="Straight Connector 237"/>
          <p:cNvCxnSpPr>
            <a:stCxn id="354" idx="6"/>
            <a:endCxn id="357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9" name="Straight Connector 238"/>
          <p:cNvCxnSpPr>
            <a:stCxn id="452" idx="0"/>
            <a:endCxn id="354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9" name="Straight Connector 268"/>
          <p:cNvCxnSpPr>
            <a:stCxn id="353" idx="4"/>
            <a:endCxn id="354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1" name="Straight Connector 270"/>
          <p:cNvCxnSpPr>
            <a:stCxn id="457" idx="6"/>
            <a:endCxn id="456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2" name="Straight Connector 271"/>
          <p:cNvCxnSpPr>
            <a:stCxn id="456" idx="0"/>
            <a:endCxn id="4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6" name="Straight Connector 275"/>
          <p:cNvCxnSpPr>
            <a:stCxn id="459" idx="6"/>
            <a:endCxn id="4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7" name="Straight Connector 276"/>
          <p:cNvCxnSpPr>
            <a:stCxn id="458" idx="6"/>
            <a:endCxn id="4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8" name="Straight Connector 277"/>
          <p:cNvCxnSpPr>
            <a:stCxn id="465" idx="6"/>
            <a:endCxn id="464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9" name="Straight Connector 278"/>
          <p:cNvCxnSpPr>
            <a:stCxn id="464" idx="6"/>
            <a:endCxn id="467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0" name="Straight Connector 279"/>
          <p:cNvCxnSpPr>
            <a:stCxn id="464" idx="0"/>
            <a:endCxn id="4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1" name="Straight Connector 280"/>
          <p:cNvCxnSpPr>
            <a:stCxn id="458" idx="4"/>
            <a:endCxn id="4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2" name="Straight Connector 281"/>
          <p:cNvCxnSpPr>
            <a:stCxn id="471" idx="6"/>
            <a:endCxn id="470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3" name="Straight Connector 282"/>
          <p:cNvCxnSpPr>
            <a:stCxn id="473" idx="0"/>
            <a:endCxn id="470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7" name="Straight Connector 346"/>
          <p:cNvCxnSpPr>
            <a:stCxn id="468" idx="4"/>
            <a:endCxn id="471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8" name="Straight Connector 347"/>
          <p:cNvCxnSpPr>
            <a:stCxn id="462" idx="6"/>
            <a:endCxn id="468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1" name="Straight Connector 350"/>
          <p:cNvCxnSpPr>
            <a:stCxn id="457" idx="4"/>
            <a:endCxn id="468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2" name="Straight Connector 351"/>
          <p:cNvCxnSpPr>
            <a:stCxn id="452" idx="4"/>
            <a:endCxn id="4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3" name="Oval 352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4" name="Oval 353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6" name="Oval 355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7" name="Oval 356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2" name="Oval 451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3" name="Oval 4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6" name="Oval 455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7" name="Oval 456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8" name="Oval 4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9" name="Oval 458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2" name="Oval 4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3" name="Oval 4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4" name="Oval 463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8" name="Oval 467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0" name="Oval 469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1" name="Oval 470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32" name="Slide Number Placeholder 5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4" name="Group 534"/>
          <p:cNvGrpSpPr/>
          <p:nvPr/>
        </p:nvGrpSpPr>
        <p:grpSpPr>
          <a:xfrm>
            <a:off x="2895600" y="3200400"/>
            <a:ext cx="2362200" cy="3352800"/>
            <a:chOff x="2895600" y="3200400"/>
            <a:chExt cx="2362200" cy="3352800"/>
          </a:xfrm>
        </p:grpSpPr>
        <p:sp>
          <p:nvSpPr>
            <p:cNvPr id="533" name="Freeform 532"/>
            <p:cNvSpPr/>
            <p:nvPr/>
          </p:nvSpPr>
          <p:spPr>
            <a:xfrm>
              <a:off x="3895855" y="3200400"/>
              <a:ext cx="1189567" cy="2133600"/>
            </a:xfrm>
            <a:custGeom>
              <a:avLst/>
              <a:gdLst>
                <a:gd name="connsiteX0" fmla="*/ 1035050 w 1189567"/>
                <a:gd name="connsiteY0" fmla="*/ 0 h 2133600"/>
                <a:gd name="connsiteX1" fmla="*/ 501650 w 1189567"/>
                <a:gd name="connsiteY1" fmla="*/ 444500 h 2133600"/>
                <a:gd name="connsiteX2" fmla="*/ 6350 w 1189567"/>
                <a:gd name="connsiteY2" fmla="*/ 927100 h 2133600"/>
                <a:gd name="connsiteX3" fmla="*/ 539750 w 1189567"/>
                <a:gd name="connsiteY3" fmla="*/ 1371600 h 2133600"/>
                <a:gd name="connsiteX4" fmla="*/ 1085850 w 1189567"/>
                <a:gd name="connsiteY4" fmla="*/ 1892300 h 2133600"/>
                <a:gd name="connsiteX5" fmla="*/ 1162050 w 1189567"/>
                <a:gd name="connsiteY5" fmla="*/ 21336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567" h="2133600">
                  <a:moveTo>
                    <a:pt x="1035050" y="0"/>
                  </a:moveTo>
                  <a:cubicBezTo>
                    <a:pt x="854075" y="144991"/>
                    <a:pt x="673100" y="289983"/>
                    <a:pt x="501650" y="444500"/>
                  </a:cubicBezTo>
                  <a:cubicBezTo>
                    <a:pt x="330200" y="599017"/>
                    <a:pt x="0" y="772583"/>
                    <a:pt x="6350" y="927100"/>
                  </a:cubicBezTo>
                  <a:cubicBezTo>
                    <a:pt x="12700" y="1081617"/>
                    <a:pt x="359833" y="1210733"/>
                    <a:pt x="539750" y="1371600"/>
                  </a:cubicBezTo>
                  <a:cubicBezTo>
                    <a:pt x="719667" y="1532467"/>
                    <a:pt x="982133" y="1765300"/>
                    <a:pt x="1085850" y="1892300"/>
                  </a:cubicBezTo>
                  <a:cubicBezTo>
                    <a:pt x="1189567" y="2019300"/>
                    <a:pt x="1175808" y="2076450"/>
                    <a:pt x="1162050" y="2133600"/>
                  </a:cubicBezTo>
                </a:path>
              </a:pathLst>
            </a:cu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ounded Rectangular Callout 533"/>
            <p:cNvSpPr/>
            <p:nvPr/>
          </p:nvSpPr>
          <p:spPr bwMode="auto">
            <a:xfrm>
              <a:off x="2895600" y="5486400"/>
              <a:ext cx="2362200" cy="1066800"/>
            </a:xfrm>
            <a:prstGeom prst="wedgeRoundRectCallout">
              <a:avLst>
                <a:gd name="adj1" fmla="val 40987"/>
                <a:gd name="adj2" fmla="val -6799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Conditionally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ahoma" pitchFamily="-64" charset="0"/>
                </a:rPr>
                <a:t>Independent</a:t>
              </a:r>
            </a:p>
          </p:txBody>
        </p:sp>
      </p:grpSp>
      <p:sp>
        <p:nvSpPr>
          <p:cNvPr id="528" name="Rectangle 527"/>
          <p:cNvSpPr/>
          <p:nvPr/>
        </p:nvSpPr>
        <p:spPr bwMode="auto">
          <a:xfrm>
            <a:off x="1371600" y="2057400"/>
            <a:ext cx="6781800" cy="4572000"/>
          </a:xfrm>
          <a:prstGeom prst="rect">
            <a:avLst/>
          </a:prstGeom>
          <a:solidFill>
            <a:srgbClr val="FFFFFF">
              <a:alpha val="74902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grpSp>
        <p:nvGrpSpPr>
          <p:cNvPr id="5" name="Group 473"/>
          <p:cNvGrpSpPr/>
          <p:nvPr/>
        </p:nvGrpSpPr>
        <p:grpSpPr>
          <a:xfrm>
            <a:off x="4321305" y="2165609"/>
            <a:ext cx="3396989" cy="2939789"/>
            <a:chOff x="4321305" y="2165609"/>
            <a:chExt cx="3396989" cy="2939789"/>
          </a:xfrm>
        </p:grpSpPr>
        <p:cxnSp>
          <p:nvCxnSpPr>
            <p:cNvPr id="476" name="Straight Connector 475"/>
            <p:cNvCxnSpPr>
              <a:stCxn id="503" idx="6"/>
              <a:endCxn id="504" idx="2"/>
            </p:cNvCxnSpPr>
            <p:nvPr/>
          </p:nvCxnSpPr>
          <p:spPr bwMode="auto">
            <a:xfrm>
              <a:off x="55846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77" name="Straight Connector 476"/>
            <p:cNvCxnSpPr>
              <a:stCxn id="507" idx="6"/>
              <a:endCxn id="506" idx="2"/>
            </p:cNvCxnSpPr>
            <p:nvPr/>
          </p:nvCxnSpPr>
          <p:spPr bwMode="auto">
            <a:xfrm>
              <a:off x="6651494" y="2263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79" name="Straight Connector 478"/>
            <p:cNvCxnSpPr>
              <a:stCxn id="508" idx="0"/>
              <a:endCxn id="507" idx="4"/>
            </p:cNvCxnSpPr>
            <p:nvPr/>
          </p:nvCxnSpPr>
          <p:spPr bwMode="auto">
            <a:xfrm rot="5400000" flipH="1" flipV="1">
              <a:off x="6422895" y="2492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2" name="Straight Connector 481"/>
            <p:cNvCxnSpPr>
              <a:stCxn id="510" idx="6"/>
              <a:endCxn id="512" idx="2"/>
            </p:cNvCxnSpPr>
            <p:nvPr/>
          </p:nvCxnSpPr>
          <p:spPr bwMode="auto">
            <a:xfrm>
              <a:off x="71848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4" name="Straight Connector 483"/>
            <p:cNvCxnSpPr>
              <a:stCxn id="514" idx="0"/>
              <a:endCxn id="512" idx="4"/>
            </p:cNvCxnSpPr>
            <p:nvPr/>
          </p:nvCxnSpPr>
          <p:spPr bwMode="auto">
            <a:xfrm rot="5400000" flipH="1" flipV="1">
              <a:off x="74896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6" name="Straight Connector 485"/>
            <p:cNvCxnSpPr>
              <a:stCxn id="509" idx="4"/>
              <a:endCxn id="512" idx="0"/>
            </p:cNvCxnSpPr>
            <p:nvPr/>
          </p:nvCxnSpPr>
          <p:spPr bwMode="auto">
            <a:xfrm rot="5400000">
              <a:off x="74896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9" name="Straight Connector 488"/>
            <p:cNvCxnSpPr>
              <a:stCxn id="517" idx="6"/>
              <a:endCxn id="516" idx="2"/>
            </p:cNvCxnSpPr>
            <p:nvPr/>
          </p:nvCxnSpPr>
          <p:spPr bwMode="auto">
            <a:xfrm>
              <a:off x="50512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0" name="Straight Connector 489"/>
            <p:cNvCxnSpPr>
              <a:stCxn id="516" idx="6"/>
              <a:endCxn id="518" idx="2"/>
            </p:cNvCxnSpPr>
            <p:nvPr/>
          </p:nvCxnSpPr>
          <p:spPr bwMode="auto">
            <a:xfrm>
              <a:off x="55846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1" name="Straight Connector 490"/>
            <p:cNvCxnSpPr>
              <a:stCxn id="521" idx="6"/>
              <a:endCxn id="522" idx="2"/>
            </p:cNvCxnSpPr>
            <p:nvPr/>
          </p:nvCxnSpPr>
          <p:spPr bwMode="auto">
            <a:xfrm>
              <a:off x="5584694" y="50071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2" name="Straight Connector 491"/>
            <p:cNvCxnSpPr>
              <a:stCxn id="522" idx="0"/>
              <a:endCxn id="520" idx="4"/>
            </p:cNvCxnSpPr>
            <p:nvPr/>
          </p:nvCxnSpPr>
          <p:spPr bwMode="auto">
            <a:xfrm rot="5400000" flipH="1" flipV="1">
              <a:off x="58894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3" name="Straight Connector 492"/>
            <p:cNvCxnSpPr>
              <a:stCxn id="518" idx="4"/>
              <a:endCxn id="520" idx="0"/>
            </p:cNvCxnSpPr>
            <p:nvPr/>
          </p:nvCxnSpPr>
          <p:spPr bwMode="auto">
            <a:xfrm rot="5400000">
              <a:off x="58894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4" name="Straight Connector 493"/>
            <p:cNvCxnSpPr>
              <a:stCxn id="517" idx="4"/>
              <a:endCxn id="519" idx="0"/>
            </p:cNvCxnSpPr>
            <p:nvPr/>
          </p:nvCxnSpPr>
          <p:spPr bwMode="auto">
            <a:xfrm rot="5400000">
              <a:off x="48226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5" name="Straight Connector 494"/>
            <p:cNvCxnSpPr>
              <a:stCxn id="524" idx="6"/>
              <a:endCxn id="523" idx="2"/>
            </p:cNvCxnSpPr>
            <p:nvPr/>
          </p:nvCxnSpPr>
          <p:spPr bwMode="auto">
            <a:xfrm>
              <a:off x="66514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6" name="Straight Connector 495"/>
            <p:cNvCxnSpPr>
              <a:stCxn id="525" idx="6"/>
              <a:endCxn id="526" idx="2"/>
            </p:cNvCxnSpPr>
            <p:nvPr/>
          </p:nvCxnSpPr>
          <p:spPr bwMode="auto">
            <a:xfrm>
              <a:off x="7184894" y="4549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7" name="Straight Connector 496"/>
            <p:cNvCxnSpPr>
              <a:stCxn id="527" idx="0"/>
              <a:endCxn id="525" idx="4"/>
            </p:cNvCxnSpPr>
            <p:nvPr/>
          </p:nvCxnSpPr>
          <p:spPr bwMode="auto">
            <a:xfrm rot="5400000" flipH="1" flipV="1">
              <a:off x="69562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8" name="Straight Connector 497"/>
            <p:cNvCxnSpPr>
              <a:stCxn id="523" idx="4"/>
              <a:endCxn id="525" idx="0"/>
            </p:cNvCxnSpPr>
            <p:nvPr/>
          </p:nvCxnSpPr>
          <p:spPr bwMode="auto">
            <a:xfrm rot="5400000">
              <a:off x="69562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9" name="Straight Connector 498"/>
            <p:cNvCxnSpPr>
              <a:stCxn id="518" idx="6"/>
              <a:endCxn id="524" idx="2"/>
            </p:cNvCxnSpPr>
            <p:nvPr/>
          </p:nvCxnSpPr>
          <p:spPr bwMode="auto">
            <a:xfrm>
              <a:off x="61180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0" name="Straight Connector 499"/>
            <p:cNvCxnSpPr>
              <a:stCxn id="515" idx="6"/>
              <a:endCxn id="517" idx="2"/>
            </p:cNvCxnSpPr>
            <p:nvPr/>
          </p:nvCxnSpPr>
          <p:spPr bwMode="auto">
            <a:xfrm>
              <a:off x="45178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1" name="Straight Connector 500"/>
            <p:cNvCxnSpPr>
              <a:stCxn id="513" idx="4"/>
              <a:endCxn id="524" idx="0"/>
            </p:cNvCxnSpPr>
            <p:nvPr/>
          </p:nvCxnSpPr>
          <p:spPr bwMode="auto">
            <a:xfrm rot="5400000">
              <a:off x="64228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2" name="Straight Connector 501"/>
            <p:cNvCxnSpPr>
              <a:stCxn id="505" idx="4"/>
              <a:endCxn id="517" idx="0"/>
            </p:cNvCxnSpPr>
            <p:nvPr/>
          </p:nvCxnSpPr>
          <p:spPr bwMode="auto">
            <a:xfrm rot="5400000">
              <a:off x="48226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3" name="Oval 502"/>
            <p:cNvSpPr/>
            <p:nvPr/>
          </p:nvSpPr>
          <p:spPr bwMode="auto">
            <a:xfrm>
              <a:off x="53881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5" name="Oval 504"/>
            <p:cNvSpPr/>
            <p:nvPr/>
          </p:nvSpPr>
          <p:spPr bwMode="auto">
            <a:xfrm>
              <a:off x="48547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6" name="Oval 505"/>
            <p:cNvSpPr/>
            <p:nvPr/>
          </p:nvSpPr>
          <p:spPr bwMode="auto">
            <a:xfrm>
              <a:off x="6988305" y="2165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7" name="Oval 506"/>
            <p:cNvSpPr/>
            <p:nvPr/>
          </p:nvSpPr>
          <p:spPr bwMode="auto">
            <a:xfrm>
              <a:off x="6454905" y="2165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9" name="Oval 508"/>
            <p:cNvSpPr/>
            <p:nvPr/>
          </p:nvSpPr>
          <p:spPr bwMode="auto">
            <a:xfrm>
              <a:off x="7521705" y="2622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2" name="Oval 511"/>
            <p:cNvSpPr/>
            <p:nvPr/>
          </p:nvSpPr>
          <p:spPr bwMode="auto">
            <a:xfrm>
              <a:off x="75217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480" name="Straight Connector 479"/>
            <p:cNvCxnSpPr>
              <a:stCxn id="511" idx="6"/>
              <a:endCxn id="510" idx="2"/>
            </p:cNvCxnSpPr>
            <p:nvPr/>
          </p:nvCxnSpPr>
          <p:spPr bwMode="auto">
            <a:xfrm>
              <a:off x="66514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3" name="Straight Connector 482"/>
            <p:cNvCxnSpPr>
              <a:stCxn id="513" idx="0"/>
              <a:endCxn id="511" idx="4"/>
            </p:cNvCxnSpPr>
            <p:nvPr/>
          </p:nvCxnSpPr>
          <p:spPr bwMode="auto">
            <a:xfrm rot="5400000" flipH="1" flipV="1">
              <a:off x="64228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7" name="Straight Connector 486"/>
            <p:cNvCxnSpPr>
              <a:stCxn id="508" idx="4"/>
              <a:endCxn id="511" idx="0"/>
            </p:cNvCxnSpPr>
            <p:nvPr/>
          </p:nvCxnSpPr>
          <p:spPr bwMode="auto">
            <a:xfrm rot="5400000">
              <a:off x="64228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8" name="Straight Connector 487"/>
            <p:cNvCxnSpPr>
              <a:stCxn id="504" idx="6"/>
              <a:endCxn id="511" idx="2"/>
            </p:cNvCxnSpPr>
            <p:nvPr/>
          </p:nvCxnSpPr>
          <p:spPr bwMode="auto">
            <a:xfrm>
              <a:off x="61180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4" name="Oval 503"/>
            <p:cNvSpPr/>
            <p:nvPr/>
          </p:nvSpPr>
          <p:spPr bwMode="auto">
            <a:xfrm>
              <a:off x="59215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8" name="Oval 507"/>
            <p:cNvSpPr/>
            <p:nvPr/>
          </p:nvSpPr>
          <p:spPr bwMode="auto">
            <a:xfrm>
              <a:off x="6454905" y="2622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0" name="Oval 509"/>
            <p:cNvSpPr/>
            <p:nvPr/>
          </p:nvSpPr>
          <p:spPr bwMode="auto">
            <a:xfrm>
              <a:off x="69883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1" name="Oval 510"/>
            <p:cNvSpPr/>
            <p:nvPr/>
          </p:nvSpPr>
          <p:spPr bwMode="auto">
            <a:xfrm>
              <a:off x="64549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3" name="Oval 512"/>
            <p:cNvSpPr/>
            <p:nvPr/>
          </p:nvSpPr>
          <p:spPr bwMode="auto">
            <a:xfrm>
              <a:off x="64549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4" name="Oval 513"/>
            <p:cNvSpPr/>
            <p:nvPr/>
          </p:nvSpPr>
          <p:spPr bwMode="auto">
            <a:xfrm>
              <a:off x="75217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5" name="Oval 514"/>
            <p:cNvSpPr/>
            <p:nvPr/>
          </p:nvSpPr>
          <p:spPr bwMode="auto">
            <a:xfrm>
              <a:off x="43213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6" name="Oval 515"/>
            <p:cNvSpPr/>
            <p:nvPr/>
          </p:nvSpPr>
          <p:spPr bwMode="auto">
            <a:xfrm>
              <a:off x="53881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7" name="Oval 516"/>
            <p:cNvSpPr/>
            <p:nvPr/>
          </p:nvSpPr>
          <p:spPr bwMode="auto">
            <a:xfrm>
              <a:off x="48547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8" name="Oval 517"/>
            <p:cNvSpPr/>
            <p:nvPr/>
          </p:nvSpPr>
          <p:spPr bwMode="auto">
            <a:xfrm>
              <a:off x="59215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9" name="Oval 518"/>
            <p:cNvSpPr/>
            <p:nvPr/>
          </p:nvSpPr>
          <p:spPr bwMode="auto">
            <a:xfrm>
              <a:off x="48547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0" name="Oval 519"/>
            <p:cNvSpPr/>
            <p:nvPr/>
          </p:nvSpPr>
          <p:spPr bwMode="auto">
            <a:xfrm>
              <a:off x="59215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1" name="Oval 520"/>
            <p:cNvSpPr/>
            <p:nvPr/>
          </p:nvSpPr>
          <p:spPr bwMode="auto">
            <a:xfrm>
              <a:off x="53881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2" name="Oval 521"/>
            <p:cNvSpPr/>
            <p:nvPr/>
          </p:nvSpPr>
          <p:spPr bwMode="auto">
            <a:xfrm>
              <a:off x="59215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3" name="Oval 522"/>
            <p:cNvSpPr/>
            <p:nvPr/>
          </p:nvSpPr>
          <p:spPr bwMode="auto">
            <a:xfrm>
              <a:off x="69883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4" name="Oval 523"/>
            <p:cNvSpPr/>
            <p:nvPr/>
          </p:nvSpPr>
          <p:spPr bwMode="auto">
            <a:xfrm>
              <a:off x="64549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5" name="Oval 524"/>
            <p:cNvSpPr/>
            <p:nvPr/>
          </p:nvSpPr>
          <p:spPr bwMode="auto">
            <a:xfrm>
              <a:off x="69883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6" name="Oval 525"/>
            <p:cNvSpPr/>
            <p:nvPr/>
          </p:nvSpPr>
          <p:spPr bwMode="auto">
            <a:xfrm>
              <a:off x="75217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7" name="Oval 526"/>
            <p:cNvSpPr/>
            <p:nvPr/>
          </p:nvSpPr>
          <p:spPr bwMode="auto">
            <a:xfrm>
              <a:off x="69883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</p:grpSp>
      <p:sp>
        <p:nvSpPr>
          <p:cNvPr id="529" name="TextBox 528"/>
          <p:cNvSpPr txBox="1"/>
          <p:nvPr/>
        </p:nvSpPr>
        <p:spPr>
          <a:xfrm>
            <a:off x="2819400" y="2082225"/>
            <a:ext cx="2587183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Tree-width = 2</a:t>
            </a:r>
            <a:endParaRPr lang="en-US" sz="3200" dirty="0"/>
          </a:p>
        </p:txBody>
      </p:sp>
      <p:cxnSp>
        <p:nvCxnSpPr>
          <p:cNvPr id="530" name="Straight Connector 529"/>
          <p:cNvCxnSpPr>
            <a:endCxn id="531" idx="2"/>
          </p:cNvCxnSpPr>
          <p:nvPr/>
        </p:nvCxnSpPr>
        <p:spPr bwMode="auto">
          <a:xfrm>
            <a:off x="6096000" y="5007106"/>
            <a:ext cx="336811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31" name="Oval 530"/>
          <p:cNvSpPr/>
          <p:nvPr/>
        </p:nvSpPr>
        <p:spPr bwMode="auto">
          <a:xfrm>
            <a:off x="6432811" y="4908811"/>
            <a:ext cx="196589" cy="196589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435" name="Straight Connector 434"/>
          <p:cNvCxnSpPr>
            <a:stCxn id="437" idx="6"/>
            <a:endCxn id="434" idx="2"/>
          </p:cNvCxnSpPr>
          <p:nvPr/>
        </p:nvCxnSpPr>
        <p:spPr bwMode="auto">
          <a:xfrm>
            <a:off x="6651494" y="5007104"/>
            <a:ext cx="33681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2:</a:t>
            </a:r>
            <a:r>
              <a:rPr lang="en-US" dirty="0" smtClean="0"/>
              <a:t> Calibrate the trees in parallel</a:t>
            </a:r>
          </a:p>
        </p:txBody>
      </p:sp>
      <p:cxnSp>
        <p:nvCxnSpPr>
          <p:cNvPr id="56" name="Straight Connector 55"/>
          <p:cNvCxnSpPr>
            <a:stCxn id="169" idx="6"/>
            <a:endCxn id="53" idx="2"/>
          </p:cNvCxnSpPr>
          <p:nvPr/>
        </p:nvCxnSpPr>
        <p:spPr bwMode="auto">
          <a:xfrm>
            <a:off x="1850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53" idx="6"/>
            <a:endCxn id="172" idx="2"/>
          </p:cNvCxnSpPr>
          <p:nvPr/>
        </p:nvCxnSpPr>
        <p:spPr bwMode="auto">
          <a:xfrm>
            <a:off x="2384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>
            <a:stCxn id="177" idx="6"/>
            <a:endCxn id="174" idx="2"/>
          </p:cNvCxnSpPr>
          <p:nvPr/>
        </p:nvCxnSpPr>
        <p:spPr bwMode="auto">
          <a:xfrm>
            <a:off x="1850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>
            <a:stCxn id="174" idx="6"/>
            <a:endCxn id="178" idx="2"/>
          </p:cNvCxnSpPr>
          <p:nvPr/>
        </p:nvCxnSpPr>
        <p:spPr bwMode="auto">
          <a:xfrm>
            <a:off x="2384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>
            <a:stCxn id="177" idx="0"/>
            <a:endCxn id="169" idx="4"/>
          </p:cNvCxnSpPr>
          <p:nvPr/>
        </p:nvCxnSpPr>
        <p:spPr bwMode="auto">
          <a:xfrm rot="5400000" flipH="1" flipV="1">
            <a:off x="1622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>
            <a:stCxn id="174" idx="0"/>
            <a:endCxn id="53" idx="4"/>
          </p:cNvCxnSpPr>
          <p:nvPr/>
        </p:nvCxnSpPr>
        <p:spPr bwMode="auto">
          <a:xfrm rot="5400000" flipH="1" flipV="1">
            <a:off x="2155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>
            <a:stCxn id="178" idx="0"/>
            <a:endCxn id="172" idx="4"/>
          </p:cNvCxnSpPr>
          <p:nvPr/>
        </p:nvCxnSpPr>
        <p:spPr bwMode="auto">
          <a:xfrm rot="5400000" flipH="1" flipV="1">
            <a:off x="2689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>
            <a:stCxn id="192" idx="6"/>
            <a:endCxn id="189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1" name="Straight Connector 190"/>
          <p:cNvCxnSpPr>
            <a:stCxn id="189" idx="6"/>
            <a:endCxn id="193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97" idx="6"/>
            <a:endCxn id="194" idx="2"/>
          </p:cNvCxnSpPr>
          <p:nvPr/>
        </p:nvCxnSpPr>
        <p:spPr bwMode="auto">
          <a:xfrm>
            <a:off x="1850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6" name="Straight Connector 195"/>
          <p:cNvCxnSpPr>
            <a:stCxn id="194" idx="6"/>
            <a:endCxn id="198" idx="2"/>
          </p:cNvCxnSpPr>
          <p:nvPr/>
        </p:nvCxnSpPr>
        <p:spPr bwMode="auto">
          <a:xfrm>
            <a:off x="2384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9" name="Straight Connector 198"/>
          <p:cNvCxnSpPr>
            <a:stCxn id="197" idx="0"/>
            <a:endCxn id="192" idx="4"/>
          </p:cNvCxnSpPr>
          <p:nvPr/>
        </p:nvCxnSpPr>
        <p:spPr bwMode="auto">
          <a:xfrm rot="5400000" flipH="1" flipV="1">
            <a:off x="1622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>
            <a:stCxn id="194" idx="0"/>
            <a:endCxn id="189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Connector 200"/>
          <p:cNvCxnSpPr>
            <a:stCxn id="198" idx="0"/>
            <a:endCxn id="193" idx="4"/>
          </p:cNvCxnSpPr>
          <p:nvPr/>
        </p:nvCxnSpPr>
        <p:spPr bwMode="auto">
          <a:xfrm rot="5400000" flipH="1" flipV="1">
            <a:off x="2689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2" name="Straight Connector 201"/>
          <p:cNvCxnSpPr>
            <a:stCxn id="178" idx="4"/>
            <a:endCxn id="193" idx="0"/>
          </p:cNvCxnSpPr>
          <p:nvPr/>
        </p:nvCxnSpPr>
        <p:spPr bwMode="auto">
          <a:xfrm rot="5400000">
            <a:off x="2689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5" name="Straight Connector 204"/>
          <p:cNvCxnSpPr>
            <a:stCxn id="177" idx="4"/>
            <a:endCxn id="192" idx="0"/>
          </p:cNvCxnSpPr>
          <p:nvPr/>
        </p:nvCxnSpPr>
        <p:spPr bwMode="auto">
          <a:xfrm rot="5400000">
            <a:off x="1622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6" name="Straight Connector 205"/>
          <p:cNvCxnSpPr>
            <a:stCxn id="174" idx="4"/>
            <a:endCxn id="189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1" name="Straight Connector 240"/>
          <p:cNvCxnSpPr>
            <a:stCxn id="243" idx="6"/>
            <a:endCxn id="240" idx="2"/>
          </p:cNvCxnSpPr>
          <p:nvPr/>
        </p:nvCxnSpPr>
        <p:spPr bwMode="auto">
          <a:xfrm>
            <a:off x="3451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2" name="Straight Connector 241"/>
          <p:cNvCxnSpPr>
            <a:stCxn id="240" idx="6"/>
            <a:endCxn id="244" idx="2"/>
          </p:cNvCxnSpPr>
          <p:nvPr/>
        </p:nvCxnSpPr>
        <p:spPr bwMode="auto">
          <a:xfrm>
            <a:off x="3984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6" name="Straight Connector 245"/>
          <p:cNvCxnSpPr>
            <a:stCxn id="248" idx="6"/>
            <a:endCxn id="245" idx="2"/>
          </p:cNvCxnSpPr>
          <p:nvPr/>
        </p:nvCxnSpPr>
        <p:spPr bwMode="auto">
          <a:xfrm>
            <a:off x="3451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7" name="Straight Connector 246"/>
          <p:cNvCxnSpPr>
            <a:stCxn id="245" idx="6"/>
            <a:endCxn id="249" idx="2"/>
          </p:cNvCxnSpPr>
          <p:nvPr/>
        </p:nvCxnSpPr>
        <p:spPr bwMode="auto">
          <a:xfrm>
            <a:off x="3984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0" name="Straight Connector 249"/>
          <p:cNvCxnSpPr>
            <a:stCxn id="248" idx="0"/>
            <a:endCxn id="243" idx="4"/>
          </p:cNvCxnSpPr>
          <p:nvPr/>
        </p:nvCxnSpPr>
        <p:spPr bwMode="auto">
          <a:xfrm rot="5400000" flipH="1" flipV="1">
            <a:off x="3222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1" name="Straight Connector 250"/>
          <p:cNvCxnSpPr>
            <a:stCxn id="245" idx="0"/>
            <a:endCxn id="240" idx="4"/>
          </p:cNvCxnSpPr>
          <p:nvPr/>
        </p:nvCxnSpPr>
        <p:spPr bwMode="auto">
          <a:xfrm rot="5400000" flipH="1" flipV="1">
            <a:off x="3755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2" name="Straight Connector 251"/>
          <p:cNvCxnSpPr>
            <a:stCxn id="249" idx="0"/>
            <a:endCxn id="244" idx="4"/>
          </p:cNvCxnSpPr>
          <p:nvPr/>
        </p:nvCxnSpPr>
        <p:spPr bwMode="auto">
          <a:xfrm rot="5400000" flipH="1" flipV="1">
            <a:off x="4289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4" name="Straight Connector 253"/>
          <p:cNvCxnSpPr>
            <a:stCxn id="256" idx="6"/>
            <a:endCxn id="253" idx="2"/>
          </p:cNvCxnSpPr>
          <p:nvPr/>
        </p:nvCxnSpPr>
        <p:spPr bwMode="auto">
          <a:xfrm>
            <a:off x="3451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5" name="Straight Connector 254"/>
          <p:cNvCxnSpPr>
            <a:stCxn id="253" idx="6"/>
            <a:endCxn id="257" idx="2"/>
          </p:cNvCxnSpPr>
          <p:nvPr/>
        </p:nvCxnSpPr>
        <p:spPr bwMode="auto">
          <a:xfrm>
            <a:off x="3984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9" name="Straight Connector 258"/>
          <p:cNvCxnSpPr>
            <a:stCxn id="261" idx="6"/>
            <a:endCxn id="258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0" name="Straight Connector 259"/>
          <p:cNvCxnSpPr>
            <a:stCxn id="258" idx="6"/>
            <a:endCxn id="262" idx="2"/>
          </p:cNvCxnSpPr>
          <p:nvPr/>
        </p:nvCxnSpPr>
        <p:spPr bwMode="auto">
          <a:xfrm>
            <a:off x="3984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Connector 262"/>
          <p:cNvCxnSpPr>
            <a:stCxn id="261" idx="0"/>
            <a:endCxn id="256" idx="4"/>
          </p:cNvCxnSpPr>
          <p:nvPr/>
        </p:nvCxnSpPr>
        <p:spPr bwMode="auto">
          <a:xfrm rot="5400000" flipH="1" flipV="1">
            <a:off x="3222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4" name="Straight Connector 263"/>
          <p:cNvCxnSpPr>
            <a:stCxn id="258" idx="0"/>
            <a:endCxn id="2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5" name="Straight Connector 264"/>
          <p:cNvCxnSpPr>
            <a:stCxn id="262" idx="0"/>
            <a:endCxn id="257" idx="4"/>
          </p:cNvCxnSpPr>
          <p:nvPr/>
        </p:nvCxnSpPr>
        <p:spPr bwMode="auto">
          <a:xfrm rot="5400000" flipH="1" flipV="1">
            <a:off x="4289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6" name="Straight Connector 265"/>
          <p:cNvCxnSpPr>
            <a:stCxn id="249" idx="4"/>
            <a:endCxn id="257" idx="0"/>
          </p:cNvCxnSpPr>
          <p:nvPr/>
        </p:nvCxnSpPr>
        <p:spPr bwMode="auto">
          <a:xfrm rot="5400000">
            <a:off x="4289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7" name="Straight Connector 266"/>
          <p:cNvCxnSpPr>
            <a:stCxn id="248" idx="4"/>
            <a:endCxn id="256" idx="0"/>
          </p:cNvCxnSpPr>
          <p:nvPr/>
        </p:nvCxnSpPr>
        <p:spPr bwMode="auto">
          <a:xfrm rot="5400000">
            <a:off x="3222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Connector 267"/>
          <p:cNvCxnSpPr>
            <a:stCxn id="245" idx="4"/>
            <a:endCxn id="253" idx="0"/>
          </p:cNvCxnSpPr>
          <p:nvPr/>
        </p:nvCxnSpPr>
        <p:spPr bwMode="auto">
          <a:xfrm rot="5400000">
            <a:off x="3755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>
            <a:stCxn id="172" idx="6"/>
            <a:endCxn id="243" idx="2"/>
          </p:cNvCxnSpPr>
          <p:nvPr/>
        </p:nvCxnSpPr>
        <p:spPr bwMode="auto">
          <a:xfrm>
            <a:off x="2917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>
            <a:stCxn id="178" idx="6"/>
            <a:endCxn id="248" idx="2"/>
          </p:cNvCxnSpPr>
          <p:nvPr/>
        </p:nvCxnSpPr>
        <p:spPr bwMode="auto">
          <a:xfrm>
            <a:off x="2917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>
            <a:stCxn id="193" idx="6"/>
            <a:endCxn id="256" idx="2"/>
          </p:cNvCxnSpPr>
          <p:nvPr/>
        </p:nvCxnSpPr>
        <p:spPr bwMode="auto">
          <a:xfrm>
            <a:off x="2917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5" name="Straight Connector 274"/>
          <p:cNvCxnSpPr>
            <a:stCxn id="198" idx="6"/>
            <a:endCxn id="261" idx="2"/>
          </p:cNvCxnSpPr>
          <p:nvPr/>
        </p:nvCxnSpPr>
        <p:spPr bwMode="auto">
          <a:xfrm>
            <a:off x="2917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5" name="Straight Connector 284"/>
          <p:cNvCxnSpPr>
            <a:stCxn id="287" idx="6"/>
            <a:endCxn id="284" idx="2"/>
          </p:cNvCxnSpPr>
          <p:nvPr/>
        </p:nvCxnSpPr>
        <p:spPr bwMode="auto">
          <a:xfrm>
            <a:off x="5051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6" name="Straight Connector 285"/>
          <p:cNvCxnSpPr>
            <a:stCxn id="284" idx="6"/>
            <a:endCxn id="288" idx="2"/>
          </p:cNvCxnSpPr>
          <p:nvPr/>
        </p:nvCxnSpPr>
        <p:spPr bwMode="auto">
          <a:xfrm>
            <a:off x="5584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0" name="Straight Connector 289"/>
          <p:cNvCxnSpPr>
            <a:stCxn id="292" idx="6"/>
            <a:endCxn id="289" idx="2"/>
          </p:cNvCxnSpPr>
          <p:nvPr/>
        </p:nvCxnSpPr>
        <p:spPr bwMode="auto">
          <a:xfrm>
            <a:off x="5051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1" name="Straight Connector 290"/>
          <p:cNvCxnSpPr>
            <a:stCxn id="289" idx="6"/>
            <a:endCxn id="293" idx="2"/>
          </p:cNvCxnSpPr>
          <p:nvPr/>
        </p:nvCxnSpPr>
        <p:spPr bwMode="auto">
          <a:xfrm>
            <a:off x="5584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4" name="Straight Connector 293"/>
          <p:cNvCxnSpPr>
            <a:stCxn id="292" idx="0"/>
            <a:endCxn id="287" idx="4"/>
          </p:cNvCxnSpPr>
          <p:nvPr/>
        </p:nvCxnSpPr>
        <p:spPr bwMode="auto">
          <a:xfrm rot="5400000" flipH="1" flipV="1">
            <a:off x="4822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5" name="Straight Connector 294"/>
          <p:cNvCxnSpPr>
            <a:stCxn id="289" idx="0"/>
            <a:endCxn id="284" idx="4"/>
          </p:cNvCxnSpPr>
          <p:nvPr/>
        </p:nvCxnSpPr>
        <p:spPr bwMode="auto">
          <a:xfrm rot="5400000" flipH="1" flipV="1">
            <a:off x="5356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6" name="Straight Connector 295"/>
          <p:cNvCxnSpPr>
            <a:stCxn id="293" idx="0"/>
            <a:endCxn id="288" idx="4"/>
          </p:cNvCxnSpPr>
          <p:nvPr/>
        </p:nvCxnSpPr>
        <p:spPr bwMode="auto">
          <a:xfrm rot="5400000" flipH="1" flipV="1">
            <a:off x="5889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8" name="Straight Connector 297"/>
          <p:cNvCxnSpPr>
            <a:stCxn id="300" idx="6"/>
            <a:endCxn id="297" idx="2"/>
          </p:cNvCxnSpPr>
          <p:nvPr/>
        </p:nvCxnSpPr>
        <p:spPr bwMode="auto">
          <a:xfrm>
            <a:off x="5051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9" name="Straight Connector 298"/>
          <p:cNvCxnSpPr>
            <a:stCxn id="297" idx="6"/>
            <a:endCxn id="301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Connector 302"/>
          <p:cNvCxnSpPr>
            <a:stCxn id="305" idx="6"/>
            <a:endCxn id="302" idx="2"/>
          </p:cNvCxnSpPr>
          <p:nvPr/>
        </p:nvCxnSpPr>
        <p:spPr bwMode="auto">
          <a:xfrm>
            <a:off x="5051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4" name="Straight Connector 303"/>
          <p:cNvCxnSpPr>
            <a:stCxn id="302" idx="6"/>
            <a:endCxn id="306" idx="2"/>
          </p:cNvCxnSpPr>
          <p:nvPr/>
        </p:nvCxnSpPr>
        <p:spPr bwMode="auto">
          <a:xfrm>
            <a:off x="5584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7" name="Straight Connector 306"/>
          <p:cNvCxnSpPr>
            <a:stCxn id="305" idx="0"/>
            <a:endCxn id="300" idx="4"/>
          </p:cNvCxnSpPr>
          <p:nvPr/>
        </p:nvCxnSpPr>
        <p:spPr bwMode="auto">
          <a:xfrm rot="5400000" flipH="1" flipV="1">
            <a:off x="4822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8" name="Straight Connector 307"/>
          <p:cNvCxnSpPr>
            <a:stCxn id="302" idx="0"/>
            <a:endCxn id="297" idx="4"/>
          </p:cNvCxnSpPr>
          <p:nvPr/>
        </p:nvCxnSpPr>
        <p:spPr bwMode="auto">
          <a:xfrm rot="5400000" flipH="1" flipV="1">
            <a:off x="5356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9" name="Straight Connector 308"/>
          <p:cNvCxnSpPr>
            <a:stCxn id="306" idx="0"/>
            <a:endCxn id="301" idx="4"/>
          </p:cNvCxnSpPr>
          <p:nvPr/>
        </p:nvCxnSpPr>
        <p:spPr bwMode="auto">
          <a:xfrm rot="5400000" flipH="1" flipV="1">
            <a:off x="5889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>
            <a:stCxn id="293" idx="4"/>
            <a:endCxn id="301" idx="0"/>
          </p:cNvCxnSpPr>
          <p:nvPr/>
        </p:nvCxnSpPr>
        <p:spPr bwMode="auto">
          <a:xfrm rot="5400000">
            <a:off x="5889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1" name="Straight Connector 310"/>
          <p:cNvCxnSpPr>
            <a:stCxn id="292" idx="4"/>
            <a:endCxn id="300" idx="0"/>
          </p:cNvCxnSpPr>
          <p:nvPr/>
        </p:nvCxnSpPr>
        <p:spPr bwMode="auto">
          <a:xfrm rot="5400000">
            <a:off x="4822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2" name="Straight Connector 311"/>
          <p:cNvCxnSpPr>
            <a:stCxn id="289" idx="4"/>
            <a:endCxn id="297" idx="0"/>
          </p:cNvCxnSpPr>
          <p:nvPr/>
        </p:nvCxnSpPr>
        <p:spPr bwMode="auto">
          <a:xfrm rot="5400000">
            <a:off x="5356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4" name="Straight Connector 313"/>
          <p:cNvCxnSpPr>
            <a:stCxn id="316" idx="6"/>
            <a:endCxn id="313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5" name="Straight Connector 314"/>
          <p:cNvCxnSpPr>
            <a:stCxn id="313" idx="6"/>
            <a:endCxn id="317" idx="2"/>
          </p:cNvCxnSpPr>
          <p:nvPr/>
        </p:nvCxnSpPr>
        <p:spPr bwMode="auto">
          <a:xfrm>
            <a:off x="7184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9" name="Straight Connector 318"/>
          <p:cNvCxnSpPr>
            <a:stCxn id="321" idx="6"/>
            <a:endCxn id="318" idx="2"/>
          </p:cNvCxnSpPr>
          <p:nvPr/>
        </p:nvCxnSpPr>
        <p:spPr bwMode="auto">
          <a:xfrm>
            <a:off x="6651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0" name="Straight Connector 319"/>
          <p:cNvCxnSpPr>
            <a:stCxn id="318" idx="6"/>
            <a:endCxn id="322" idx="2"/>
          </p:cNvCxnSpPr>
          <p:nvPr/>
        </p:nvCxnSpPr>
        <p:spPr bwMode="auto">
          <a:xfrm>
            <a:off x="7184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3" name="Straight Connector 322"/>
          <p:cNvCxnSpPr>
            <a:stCxn id="321" idx="0"/>
            <a:endCxn id="316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stCxn id="318" idx="0"/>
            <a:endCxn id="313" idx="4"/>
          </p:cNvCxnSpPr>
          <p:nvPr/>
        </p:nvCxnSpPr>
        <p:spPr bwMode="auto">
          <a:xfrm rot="5400000" flipH="1" flipV="1">
            <a:off x="6956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5" name="Straight Connector 324"/>
          <p:cNvCxnSpPr>
            <a:stCxn id="322" idx="0"/>
            <a:endCxn id="317" idx="4"/>
          </p:cNvCxnSpPr>
          <p:nvPr/>
        </p:nvCxnSpPr>
        <p:spPr bwMode="auto">
          <a:xfrm rot="5400000" flipH="1" flipV="1">
            <a:off x="7489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7" name="Straight Connector 326"/>
          <p:cNvCxnSpPr>
            <a:stCxn id="329" idx="6"/>
            <a:endCxn id="326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8" name="Straight Connector 327"/>
          <p:cNvCxnSpPr>
            <a:stCxn id="326" idx="6"/>
            <a:endCxn id="330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2" name="Straight Connector 331"/>
          <p:cNvCxnSpPr>
            <a:stCxn id="334" idx="6"/>
            <a:endCxn id="331" idx="2"/>
          </p:cNvCxnSpPr>
          <p:nvPr/>
        </p:nvCxnSpPr>
        <p:spPr bwMode="auto">
          <a:xfrm>
            <a:off x="6651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3" name="Straight Connector 332"/>
          <p:cNvCxnSpPr>
            <a:stCxn id="331" idx="6"/>
            <a:endCxn id="335" idx="2"/>
          </p:cNvCxnSpPr>
          <p:nvPr/>
        </p:nvCxnSpPr>
        <p:spPr bwMode="auto">
          <a:xfrm>
            <a:off x="7184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6" name="Straight Connector 335"/>
          <p:cNvCxnSpPr>
            <a:stCxn id="334" idx="0"/>
            <a:endCxn id="329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7" name="Straight Connector 336"/>
          <p:cNvCxnSpPr>
            <a:stCxn id="331" idx="0"/>
            <a:endCxn id="326" idx="4"/>
          </p:cNvCxnSpPr>
          <p:nvPr/>
        </p:nvCxnSpPr>
        <p:spPr bwMode="auto">
          <a:xfrm rot="5400000" flipH="1" flipV="1">
            <a:off x="6956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8" name="Straight Connector 337"/>
          <p:cNvCxnSpPr>
            <a:stCxn id="335" idx="0"/>
            <a:endCxn id="330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9" name="Straight Connector 338"/>
          <p:cNvCxnSpPr>
            <a:stCxn id="322" idx="4"/>
            <a:endCxn id="330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0" name="Straight Connector 339"/>
          <p:cNvCxnSpPr>
            <a:stCxn id="321" idx="4"/>
            <a:endCxn id="329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1" name="Straight Connector 340"/>
          <p:cNvCxnSpPr>
            <a:stCxn id="318" idx="4"/>
            <a:endCxn id="326" idx="0"/>
          </p:cNvCxnSpPr>
          <p:nvPr/>
        </p:nvCxnSpPr>
        <p:spPr bwMode="auto">
          <a:xfrm rot="5400000">
            <a:off x="6956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2" name="Straight Connector 341"/>
          <p:cNvCxnSpPr>
            <a:stCxn id="288" idx="6"/>
            <a:endCxn id="316" idx="2"/>
          </p:cNvCxnSpPr>
          <p:nvPr/>
        </p:nvCxnSpPr>
        <p:spPr bwMode="auto">
          <a:xfrm>
            <a:off x="6118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3" name="Straight Connector 342"/>
          <p:cNvCxnSpPr>
            <a:stCxn id="293" idx="6"/>
            <a:endCxn id="321" idx="2"/>
          </p:cNvCxnSpPr>
          <p:nvPr/>
        </p:nvCxnSpPr>
        <p:spPr bwMode="auto">
          <a:xfrm>
            <a:off x="6118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4" name="Straight Connector 343"/>
          <p:cNvCxnSpPr>
            <a:stCxn id="301" idx="6"/>
            <a:endCxn id="329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5" name="Straight Connector 344"/>
          <p:cNvCxnSpPr>
            <a:stCxn id="306" idx="6"/>
            <a:endCxn id="334" idx="2"/>
          </p:cNvCxnSpPr>
          <p:nvPr/>
        </p:nvCxnSpPr>
        <p:spPr bwMode="auto">
          <a:xfrm>
            <a:off x="6118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6" name="Straight Connector 345"/>
          <p:cNvCxnSpPr>
            <a:stCxn id="244" idx="6"/>
            <a:endCxn id="287" idx="2"/>
          </p:cNvCxnSpPr>
          <p:nvPr/>
        </p:nvCxnSpPr>
        <p:spPr bwMode="auto">
          <a:xfrm>
            <a:off x="4517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9" name="Straight Connector 348"/>
          <p:cNvCxnSpPr>
            <a:stCxn id="257" idx="6"/>
            <a:endCxn id="300" idx="2"/>
          </p:cNvCxnSpPr>
          <p:nvPr/>
        </p:nvCxnSpPr>
        <p:spPr bwMode="auto">
          <a:xfrm>
            <a:off x="4517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0" name="Straight Connector 349"/>
          <p:cNvCxnSpPr>
            <a:stCxn id="249" idx="6"/>
            <a:endCxn id="292" idx="2"/>
          </p:cNvCxnSpPr>
          <p:nvPr/>
        </p:nvCxnSpPr>
        <p:spPr bwMode="auto">
          <a:xfrm>
            <a:off x="4517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5" name="Straight Connector 354"/>
          <p:cNvCxnSpPr>
            <a:stCxn id="262" idx="6"/>
            <a:endCxn id="305" idx="2"/>
          </p:cNvCxnSpPr>
          <p:nvPr/>
        </p:nvCxnSpPr>
        <p:spPr bwMode="auto">
          <a:xfrm>
            <a:off x="4517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9" name="Straight Connector 358"/>
          <p:cNvCxnSpPr>
            <a:stCxn id="361" idx="6"/>
            <a:endCxn id="3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0" name="Straight Connector 359"/>
          <p:cNvCxnSpPr>
            <a:stCxn id="358" idx="6"/>
            <a:endCxn id="3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4" name="Straight Connector 363"/>
          <p:cNvCxnSpPr>
            <a:stCxn id="366" idx="6"/>
            <a:endCxn id="363" idx="2"/>
          </p:cNvCxnSpPr>
          <p:nvPr/>
        </p:nvCxnSpPr>
        <p:spPr bwMode="auto">
          <a:xfrm>
            <a:off x="1850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5" name="Straight Connector 364"/>
          <p:cNvCxnSpPr>
            <a:stCxn id="363" idx="6"/>
            <a:endCxn id="367" idx="2"/>
          </p:cNvCxnSpPr>
          <p:nvPr/>
        </p:nvCxnSpPr>
        <p:spPr bwMode="auto">
          <a:xfrm>
            <a:off x="2384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>
            <a:stCxn id="371" idx="6"/>
            <a:endCxn id="368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0" name="Straight Connector 369"/>
          <p:cNvCxnSpPr>
            <a:stCxn id="368" idx="6"/>
            <a:endCxn id="372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>
            <a:stCxn id="371" idx="0"/>
            <a:endCxn id="366" idx="4"/>
          </p:cNvCxnSpPr>
          <p:nvPr/>
        </p:nvCxnSpPr>
        <p:spPr bwMode="auto">
          <a:xfrm rot="5400000" flipH="1" flipV="1">
            <a:off x="1622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>
            <a:stCxn id="368" idx="0"/>
            <a:endCxn id="3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5" name="Straight Connector 374"/>
          <p:cNvCxnSpPr>
            <a:stCxn id="372" idx="0"/>
            <a:endCxn id="367" idx="4"/>
          </p:cNvCxnSpPr>
          <p:nvPr/>
        </p:nvCxnSpPr>
        <p:spPr bwMode="auto">
          <a:xfrm rot="5400000" flipH="1" flipV="1">
            <a:off x="2689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6" name="Straight Connector 375"/>
          <p:cNvCxnSpPr>
            <a:stCxn id="362" idx="4"/>
            <a:endCxn id="367" idx="0"/>
          </p:cNvCxnSpPr>
          <p:nvPr/>
        </p:nvCxnSpPr>
        <p:spPr bwMode="auto">
          <a:xfrm rot="5400000">
            <a:off x="2689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7" name="Straight Connector 376"/>
          <p:cNvCxnSpPr>
            <a:stCxn id="361" idx="4"/>
            <a:endCxn id="366" idx="0"/>
          </p:cNvCxnSpPr>
          <p:nvPr/>
        </p:nvCxnSpPr>
        <p:spPr bwMode="auto">
          <a:xfrm rot="5400000">
            <a:off x="1622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8" name="Straight Connector 377"/>
          <p:cNvCxnSpPr>
            <a:stCxn id="358" idx="4"/>
            <a:endCxn id="3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0" name="Straight Connector 379"/>
          <p:cNvCxnSpPr>
            <a:stCxn id="382" idx="6"/>
            <a:endCxn id="379" idx="2"/>
          </p:cNvCxnSpPr>
          <p:nvPr/>
        </p:nvCxnSpPr>
        <p:spPr bwMode="auto">
          <a:xfrm>
            <a:off x="3451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1" name="Straight Connector 380"/>
          <p:cNvCxnSpPr>
            <a:stCxn id="379" idx="6"/>
            <a:endCxn id="383" idx="2"/>
          </p:cNvCxnSpPr>
          <p:nvPr/>
        </p:nvCxnSpPr>
        <p:spPr bwMode="auto">
          <a:xfrm>
            <a:off x="3984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5" name="Straight Connector 384"/>
          <p:cNvCxnSpPr>
            <a:stCxn id="387" idx="6"/>
            <a:endCxn id="384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6" name="Straight Connector 385"/>
          <p:cNvCxnSpPr>
            <a:stCxn id="384" idx="6"/>
            <a:endCxn id="388" idx="2"/>
          </p:cNvCxnSpPr>
          <p:nvPr/>
        </p:nvCxnSpPr>
        <p:spPr bwMode="auto">
          <a:xfrm>
            <a:off x="3984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0" name="Straight Connector 389"/>
          <p:cNvCxnSpPr>
            <a:stCxn id="392" idx="6"/>
            <a:endCxn id="389" idx="2"/>
          </p:cNvCxnSpPr>
          <p:nvPr/>
        </p:nvCxnSpPr>
        <p:spPr bwMode="auto">
          <a:xfrm>
            <a:off x="3451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1" name="Straight Connector 390"/>
          <p:cNvCxnSpPr>
            <a:stCxn id="389" idx="6"/>
            <a:endCxn id="393" idx="2"/>
          </p:cNvCxnSpPr>
          <p:nvPr/>
        </p:nvCxnSpPr>
        <p:spPr bwMode="auto">
          <a:xfrm>
            <a:off x="3984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4" name="Straight Connector 393"/>
          <p:cNvCxnSpPr>
            <a:stCxn id="392" idx="0"/>
            <a:endCxn id="387" idx="4"/>
          </p:cNvCxnSpPr>
          <p:nvPr/>
        </p:nvCxnSpPr>
        <p:spPr bwMode="auto">
          <a:xfrm rot="5400000" flipH="1" flipV="1">
            <a:off x="3222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5" name="Straight Connector 394"/>
          <p:cNvCxnSpPr>
            <a:stCxn id="389" idx="0"/>
            <a:endCxn id="384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6" name="Straight Connector 395"/>
          <p:cNvCxnSpPr>
            <a:stCxn id="393" idx="0"/>
            <a:endCxn id="388" idx="4"/>
          </p:cNvCxnSpPr>
          <p:nvPr/>
        </p:nvCxnSpPr>
        <p:spPr bwMode="auto">
          <a:xfrm rot="5400000" flipH="1" flipV="1">
            <a:off x="4289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7" name="Straight Connector 396"/>
          <p:cNvCxnSpPr>
            <a:stCxn id="383" idx="4"/>
            <a:endCxn id="388" idx="0"/>
          </p:cNvCxnSpPr>
          <p:nvPr/>
        </p:nvCxnSpPr>
        <p:spPr bwMode="auto">
          <a:xfrm rot="5400000">
            <a:off x="4289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8" name="Straight Connector 397"/>
          <p:cNvCxnSpPr>
            <a:stCxn id="382" idx="4"/>
            <a:endCxn id="387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Connector 398"/>
          <p:cNvCxnSpPr>
            <a:stCxn id="379" idx="4"/>
            <a:endCxn id="384" idx="0"/>
          </p:cNvCxnSpPr>
          <p:nvPr/>
        </p:nvCxnSpPr>
        <p:spPr bwMode="auto">
          <a:xfrm rot="5400000">
            <a:off x="3755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0" name="Straight Connector 399"/>
          <p:cNvCxnSpPr>
            <a:stCxn id="362" idx="6"/>
            <a:endCxn id="382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1" name="Straight Connector 400"/>
          <p:cNvCxnSpPr>
            <a:stCxn id="367" idx="6"/>
            <a:endCxn id="387" idx="2"/>
          </p:cNvCxnSpPr>
          <p:nvPr/>
        </p:nvCxnSpPr>
        <p:spPr bwMode="auto">
          <a:xfrm>
            <a:off x="2917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2" name="Straight Connector 401"/>
          <p:cNvCxnSpPr>
            <a:stCxn id="372" idx="6"/>
            <a:endCxn id="392" idx="2"/>
          </p:cNvCxnSpPr>
          <p:nvPr/>
        </p:nvCxnSpPr>
        <p:spPr bwMode="auto">
          <a:xfrm>
            <a:off x="2917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4" name="Straight Connector 403"/>
          <p:cNvCxnSpPr>
            <a:stCxn id="406" idx="6"/>
            <a:endCxn id="403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5" name="Straight Connector 404"/>
          <p:cNvCxnSpPr>
            <a:stCxn id="403" idx="6"/>
            <a:endCxn id="407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9" name="Straight Connector 408"/>
          <p:cNvCxnSpPr>
            <a:stCxn id="411" idx="6"/>
            <a:endCxn id="408" idx="2"/>
          </p:cNvCxnSpPr>
          <p:nvPr/>
        </p:nvCxnSpPr>
        <p:spPr bwMode="auto">
          <a:xfrm>
            <a:off x="5051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0" name="Straight Connector 409"/>
          <p:cNvCxnSpPr>
            <a:stCxn id="408" idx="6"/>
            <a:endCxn id="412" idx="2"/>
          </p:cNvCxnSpPr>
          <p:nvPr/>
        </p:nvCxnSpPr>
        <p:spPr bwMode="auto">
          <a:xfrm>
            <a:off x="5584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4" name="Straight Connector 413"/>
          <p:cNvCxnSpPr>
            <a:stCxn id="416" idx="6"/>
            <a:endCxn id="413" idx="2"/>
          </p:cNvCxnSpPr>
          <p:nvPr/>
        </p:nvCxnSpPr>
        <p:spPr bwMode="auto">
          <a:xfrm>
            <a:off x="5051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5" name="Straight Connector 414"/>
          <p:cNvCxnSpPr>
            <a:stCxn id="413" idx="6"/>
            <a:endCxn id="417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8" name="Straight Connector 417"/>
          <p:cNvCxnSpPr>
            <a:stCxn id="416" idx="0"/>
            <a:endCxn id="411" idx="4"/>
          </p:cNvCxnSpPr>
          <p:nvPr/>
        </p:nvCxnSpPr>
        <p:spPr bwMode="auto">
          <a:xfrm rot="5400000" flipH="1" flipV="1">
            <a:off x="4822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9" name="Straight Connector 418"/>
          <p:cNvCxnSpPr>
            <a:stCxn id="413" idx="0"/>
            <a:endCxn id="408" idx="4"/>
          </p:cNvCxnSpPr>
          <p:nvPr/>
        </p:nvCxnSpPr>
        <p:spPr bwMode="auto">
          <a:xfrm rot="5400000" flipH="1" flipV="1">
            <a:off x="5356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0" name="Straight Connector 419"/>
          <p:cNvCxnSpPr>
            <a:stCxn id="417" idx="0"/>
            <a:endCxn id="412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1" name="Straight Connector 420"/>
          <p:cNvCxnSpPr>
            <a:stCxn id="407" idx="4"/>
            <a:endCxn id="412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2" name="Straight Connector 421"/>
          <p:cNvCxnSpPr>
            <a:stCxn id="406" idx="4"/>
            <a:endCxn id="411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3" name="Straight Connector 422"/>
          <p:cNvCxnSpPr>
            <a:stCxn id="403" idx="4"/>
            <a:endCxn id="408" idx="0"/>
          </p:cNvCxnSpPr>
          <p:nvPr/>
        </p:nvCxnSpPr>
        <p:spPr bwMode="auto">
          <a:xfrm rot="5400000">
            <a:off x="5356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5" name="Straight Connector 424"/>
          <p:cNvCxnSpPr>
            <a:stCxn id="427" idx="6"/>
            <a:endCxn id="424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6" name="Straight Connector 425"/>
          <p:cNvCxnSpPr>
            <a:stCxn id="424" idx="6"/>
            <a:endCxn id="428" idx="2"/>
          </p:cNvCxnSpPr>
          <p:nvPr/>
        </p:nvCxnSpPr>
        <p:spPr bwMode="auto">
          <a:xfrm>
            <a:off x="7184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0" name="Straight Connector 429"/>
          <p:cNvCxnSpPr>
            <a:stCxn id="432" idx="6"/>
            <a:endCxn id="429" idx="2"/>
          </p:cNvCxnSpPr>
          <p:nvPr/>
        </p:nvCxnSpPr>
        <p:spPr bwMode="auto">
          <a:xfrm>
            <a:off x="6651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1" name="Straight Connector 430"/>
          <p:cNvCxnSpPr>
            <a:stCxn id="429" idx="6"/>
            <a:endCxn id="433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5" name="Straight Connector 434"/>
          <p:cNvCxnSpPr>
            <a:stCxn id="437" idx="6"/>
            <a:endCxn id="434" idx="2"/>
          </p:cNvCxnSpPr>
          <p:nvPr/>
        </p:nvCxnSpPr>
        <p:spPr bwMode="auto">
          <a:xfrm>
            <a:off x="6651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6" name="Straight Connector 435"/>
          <p:cNvCxnSpPr>
            <a:stCxn id="434" idx="6"/>
            <a:endCxn id="438" idx="2"/>
          </p:cNvCxnSpPr>
          <p:nvPr/>
        </p:nvCxnSpPr>
        <p:spPr bwMode="auto">
          <a:xfrm>
            <a:off x="7184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9" name="Straight Connector 438"/>
          <p:cNvCxnSpPr>
            <a:stCxn id="437" idx="0"/>
            <a:endCxn id="432" idx="4"/>
          </p:cNvCxnSpPr>
          <p:nvPr/>
        </p:nvCxnSpPr>
        <p:spPr bwMode="auto">
          <a:xfrm rot="5400000" flipH="1" flipV="1">
            <a:off x="6422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" name="Straight Connector 439"/>
          <p:cNvCxnSpPr>
            <a:stCxn id="434" idx="0"/>
            <a:endCxn id="429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1" name="Straight Connector 440"/>
          <p:cNvCxnSpPr>
            <a:stCxn id="438" idx="0"/>
            <a:endCxn id="433" idx="4"/>
          </p:cNvCxnSpPr>
          <p:nvPr/>
        </p:nvCxnSpPr>
        <p:spPr bwMode="auto">
          <a:xfrm rot="5400000" flipH="1" flipV="1">
            <a:off x="7489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2" name="Straight Connector 441"/>
          <p:cNvCxnSpPr>
            <a:stCxn id="428" idx="4"/>
            <a:endCxn id="433" idx="0"/>
          </p:cNvCxnSpPr>
          <p:nvPr/>
        </p:nvCxnSpPr>
        <p:spPr bwMode="auto">
          <a:xfrm rot="5400000">
            <a:off x="7489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3" name="Straight Connector 442"/>
          <p:cNvCxnSpPr>
            <a:stCxn id="427" idx="4"/>
            <a:endCxn id="432" idx="0"/>
          </p:cNvCxnSpPr>
          <p:nvPr/>
        </p:nvCxnSpPr>
        <p:spPr bwMode="auto">
          <a:xfrm rot="5400000">
            <a:off x="6422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4" name="Straight Connector 443"/>
          <p:cNvCxnSpPr>
            <a:stCxn id="424" idx="4"/>
            <a:endCxn id="429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5" name="Straight Connector 444"/>
          <p:cNvCxnSpPr>
            <a:stCxn id="407" idx="6"/>
            <a:endCxn id="427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6" name="Straight Connector 445"/>
          <p:cNvCxnSpPr>
            <a:stCxn id="412" idx="6"/>
            <a:endCxn id="432" idx="2"/>
          </p:cNvCxnSpPr>
          <p:nvPr/>
        </p:nvCxnSpPr>
        <p:spPr bwMode="auto">
          <a:xfrm>
            <a:off x="6118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7" name="Straight Connector 446"/>
          <p:cNvCxnSpPr>
            <a:stCxn id="417" idx="6"/>
            <a:endCxn id="437" idx="2"/>
          </p:cNvCxnSpPr>
          <p:nvPr/>
        </p:nvCxnSpPr>
        <p:spPr bwMode="auto">
          <a:xfrm>
            <a:off x="6118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8" name="Straight Connector 447"/>
          <p:cNvCxnSpPr>
            <a:stCxn id="388" idx="6"/>
            <a:endCxn id="411" idx="2"/>
          </p:cNvCxnSpPr>
          <p:nvPr/>
        </p:nvCxnSpPr>
        <p:spPr bwMode="auto">
          <a:xfrm>
            <a:off x="4517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9" name="Straight Connector 448"/>
          <p:cNvCxnSpPr>
            <a:stCxn id="383" idx="6"/>
            <a:endCxn id="406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0" name="Straight Connector 449"/>
          <p:cNvCxnSpPr>
            <a:stCxn id="393" idx="6"/>
            <a:endCxn id="416" idx="2"/>
          </p:cNvCxnSpPr>
          <p:nvPr/>
        </p:nvCxnSpPr>
        <p:spPr bwMode="auto">
          <a:xfrm>
            <a:off x="4517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1" name="Straight Connector 450"/>
          <p:cNvCxnSpPr>
            <a:stCxn id="335" idx="4"/>
            <a:endCxn id="428" idx="0"/>
          </p:cNvCxnSpPr>
          <p:nvPr/>
        </p:nvCxnSpPr>
        <p:spPr bwMode="auto">
          <a:xfrm rot="5400000">
            <a:off x="7489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4" name="Straight Connector 453"/>
          <p:cNvCxnSpPr>
            <a:stCxn id="334" idx="4"/>
            <a:endCxn id="427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5" name="Straight Connector 454"/>
          <p:cNvCxnSpPr>
            <a:stCxn id="331" idx="4"/>
            <a:endCxn id="424" idx="0"/>
          </p:cNvCxnSpPr>
          <p:nvPr/>
        </p:nvCxnSpPr>
        <p:spPr bwMode="auto">
          <a:xfrm rot="5400000">
            <a:off x="6956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0" name="Straight Connector 459"/>
          <p:cNvCxnSpPr>
            <a:stCxn id="302" idx="4"/>
            <a:endCxn id="403" idx="0"/>
          </p:cNvCxnSpPr>
          <p:nvPr/>
        </p:nvCxnSpPr>
        <p:spPr bwMode="auto">
          <a:xfrm rot="5400000">
            <a:off x="5356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1" name="Straight Connector 460"/>
          <p:cNvCxnSpPr>
            <a:stCxn id="306" idx="4"/>
            <a:endCxn id="407" idx="0"/>
          </p:cNvCxnSpPr>
          <p:nvPr/>
        </p:nvCxnSpPr>
        <p:spPr bwMode="auto">
          <a:xfrm rot="5400000">
            <a:off x="5889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6" name="Straight Connector 465"/>
          <p:cNvCxnSpPr>
            <a:stCxn id="305" idx="4"/>
            <a:endCxn id="406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9" name="Straight Connector 468"/>
          <p:cNvCxnSpPr>
            <a:stCxn id="262" idx="4"/>
            <a:endCxn id="383" idx="0"/>
          </p:cNvCxnSpPr>
          <p:nvPr/>
        </p:nvCxnSpPr>
        <p:spPr bwMode="auto">
          <a:xfrm rot="5400000">
            <a:off x="4289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2" name="Straight Connector 471"/>
          <p:cNvCxnSpPr>
            <a:stCxn id="258" idx="4"/>
            <a:endCxn id="379" idx="0"/>
          </p:cNvCxnSpPr>
          <p:nvPr/>
        </p:nvCxnSpPr>
        <p:spPr bwMode="auto">
          <a:xfrm rot="5400000">
            <a:off x="3755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5" name="Straight Connector 474"/>
          <p:cNvCxnSpPr>
            <a:stCxn id="261" idx="4"/>
            <a:endCxn id="382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8" name="Straight Connector 477"/>
          <p:cNvCxnSpPr>
            <a:stCxn id="198" idx="4"/>
            <a:endCxn id="362" idx="0"/>
          </p:cNvCxnSpPr>
          <p:nvPr/>
        </p:nvCxnSpPr>
        <p:spPr bwMode="auto">
          <a:xfrm rot="5400000">
            <a:off x="2689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1" name="Straight Connector 480"/>
          <p:cNvCxnSpPr>
            <a:stCxn id="194" idx="4"/>
            <a:endCxn id="3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5" name="Straight Connector 484"/>
          <p:cNvCxnSpPr>
            <a:stCxn id="197" idx="4"/>
            <a:endCxn id="361" idx="0"/>
          </p:cNvCxnSpPr>
          <p:nvPr/>
        </p:nvCxnSpPr>
        <p:spPr bwMode="auto">
          <a:xfrm rot="5400000">
            <a:off x="1622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Oval 52"/>
          <p:cNvSpPr/>
          <p:nvPr/>
        </p:nvSpPr>
        <p:spPr bwMode="auto">
          <a:xfrm>
            <a:off x="2187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1654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2721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1654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2721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1654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2721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3787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3254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4321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3787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3254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321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3254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4321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4321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88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4854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5921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5388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4854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5921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7" name="Oval 296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0" name="Oval 299"/>
          <p:cNvSpPr/>
          <p:nvPr/>
        </p:nvSpPr>
        <p:spPr bwMode="auto">
          <a:xfrm>
            <a:off x="4854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1" name="Oval 300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5388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5" name="Oval 3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6" name="Oval 305"/>
          <p:cNvSpPr/>
          <p:nvPr/>
        </p:nvSpPr>
        <p:spPr bwMode="auto">
          <a:xfrm>
            <a:off x="5921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6" name="Oval 315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7" name="Oval 316"/>
          <p:cNvSpPr/>
          <p:nvPr/>
        </p:nvSpPr>
        <p:spPr bwMode="auto">
          <a:xfrm>
            <a:off x="7521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8" name="Oval 317"/>
          <p:cNvSpPr/>
          <p:nvPr/>
        </p:nvSpPr>
        <p:spPr bwMode="auto">
          <a:xfrm>
            <a:off x="6988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2" name="Oval 321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Oval 325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6988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4" name="Oval 333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1" name="Oval 360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2" name="Oval 3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3" name="Oval 3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6" name="Oval 365"/>
          <p:cNvSpPr/>
          <p:nvPr/>
        </p:nvSpPr>
        <p:spPr bwMode="auto">
          <a:xfrm>
            <a:off x="1654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7" name="Oval 366"/>
          <p:cNvSpPr/>
          <p:nvPr/>
        </p:nvSpPr>
        <p:spPr bwMode="auto">
          <a:xfrm>
            <a:off x="2721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8" name="Oval 367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1" name="Oval 370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2" name="Oval 371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3787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4" name="Oval 383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7" name="Oval 386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4321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9" name="Oval 388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2" name="Oval 391"/>
          <p:cNvSpPr/>
          <p:nvPr/>
        </p:nvSpPr>
        <p:spPr bwMode="auto">
          <a:xfrm>
            <a:off x="3254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3" name="Oval 392"/>
          <p:cNvSpPr/>
          <p:nvPr/>
        </p:nvSpPr>
        <p:spPr bwMode="auto">
          <a:xfrm>
            <a:off x="4321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3" name="Oval 402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6" name="Oval 405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7" name="Oval 406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8" name="Oval 407"/>
          <p:cNvSpPr/>
          <p:nvPr/>
        </p:nvSpPr>
        <p:spPr bwMode="auto">
          <a:xfrm>
            <a:off x="5388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1" name="Oval 410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2" name="Oval 411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3" name="Oval 412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4854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8" name="Oval 427"/>
          <p:cNvSpPr/>
          <p:nvPr/>
        </p:nvSpPr>
        <p:spPr bwMode="auto">
          <a:xfrm>
            <a:off x="7521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9" name="Oval 428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2" name="Oval 431"/>
          <p:cNvSpPr/>
          <p:nvPr/>
        </p:nvSpPr>
        <p:spPr bwMode="auto">
          <a:xfrm>
            <a:off x="6454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3" name="Oval 432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4" name="Oval 433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7" name="Oval 436"/>
          <p:cNvSpPr/>
          <p:nvPr/>
        </p:nvSpPr>
        <p:spPr bwMode="auto">
          <a:xfrm>
            <a:off x="6454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8" name="Oval 437"/>
          <p:cNvSpPr/>
          <p:nvPr/>
        </p:nvSpPr>
        <p:spPr bwMode="auto">
          <a:xfrm>
            <a:off x="7521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237" name="Straight Connector 236"/>
          <p:cNvCxnSpPr>
            <a:stCxn id="356" idx="6"/>
            <a:endCxn id="354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8" name="Straight Connector 237"/>
          <p:cNvCxnSpPr>
            <a:stCxn id="354" idx="6"/>
            <a:endCxn id="357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9" name="Straight Connector 238"/>
          <p:cNvCxnSpPr>
            <a:stCxn id="452" idx="0"/>
            <a:endCxn id="354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9" name="Straight Connector 268"/>
          <p:cNvCxnSpPr>
            <a:stCxn id="353" idx="4"/>
            <a:endCxn id="354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1" name="Straight Connector 270"/>
          <p:cNvCxnSpPr>
            <a:stCxn id="457" idx="6"/>
            <a:endCxn id="456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2" name="Straight Connector 271"/>
          <p:cNvCxnSpPr>
            <a:stCxn id="456" idx="0"/>
            <a:endCxn id="4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6" name="Straight Connector 275"/>
          <p:cNvCxnSpPr>
            <a:stCxn id="459" idx="6"/>
            <a:endCxn id="4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7" name="Straight Connector 276"/>
          <p:cNvCxnSpPr>
            <a:stCxn id="458" idx="6"/>
            <a:endCxn id="4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8" name="Straight Connector 277"/>
          <p:cNvCxnSpPr>
            <a:stCxn id="465" idx="6"/>
            <a:endCxn id="464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9" name="Straight Connector 278"/>
          <p:cNvCxnSpPr>
            <a:stCxn id="464" idx="6"/>
            <a:endCxn id="467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0" name="Straight Connector 279"/>
          <p:cNvCxnSpPr>
            <a:stCxn id="464" idx="0"/>
            <a:endCxn id="4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1" name="Straight Connector 280"/>
          <p:cNvCxnSpPr>
            <a:stCxn id="458" idx="4"/>
            <a:endCxn id="4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2" name="Straight Connector 281"/>
          <p:cNvCxnSpPr>
            <a:stCxn id="471" idx="6"/>
            <a:endCxn id="470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3" name="Straight Connector 282"/>
          <p:cNvCxnSpPr>
            <a:stCxn id="473" idx="0"/>
            <a:endCxn id="470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7" name="Straight Connector 346"/>
          <p:cNvCxnSpPr>
            <a:stCxn id="468" idx="4"/>
            <a:endCxn id="471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8" name="Straight Connector 347"/>
          <p:cNvCxnSpPr>
            <a:stCxn id="462" idx="6"/>
            <a:endCxn id="468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1" name="Straight Connector 350"/>
          <p:cNvCxnSpPr>
            <a:stCxn id="457" idx="4"/>
            <a:endCxn id="468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2" name="Straight Connector 351"/>
          <p:cNvCxnSpPr>
            <a:stCxn id="452" idx="4"/>
            <a:endCxn id="4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3" name="Oval 352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4" name="Oval 353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6" name="Oval 355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7" name="Oval 356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2" name="Oval 451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3" name="Oval 4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6" name="Oval 455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7" name="Oval 456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8" name="Oval 4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9" name="Oval 458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2" name="Oval 4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3" name="Oval 4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4" name="Oval 463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8" name="Oval 467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0" name="Oval 469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1" name="Oval 470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476" name="Straight Connector 475"/>
          <p:cNvCxnSpPr>
            <a:stCxn id="503" idx="6"/>
            <a:endCxn id="504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77" name="Straight Connector 476"/>
          <p:cNvCxnSpPr>
            <a:stCxn id="507" idx="6"/>
            <a:endCxn id="506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79" name="Straight Connector 478"/>
          <p:cNvCxnSpPr>
            <a:stCxn id="508" idx="0"/>
            <a:endCxn id="507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2" name="Straight Connector 481"/>
          <p:cNvCxnSpPr>
            <a:stCxn id="510" idx="6"/>
            <a:endCxn id="512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4" name="Straight Connector 483"/>
          <p:cNvCxnSpPr>
            <a:stCxn id="514" idx="0"/>
            <a:endCxn id="512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6" name="Straight Connector 485"/>
          <p:cNvCxnSpPr>
            <a:stCxn id="509" idx="4"/>
            <a:endCxn id="512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9" name="Straight Connector 488"/>
          <p:cNvCxnSpPr>
            <a:stCxn id="517" idx="6"/>
            <a:endCxn id="516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0" name="Straight Connector 489"/>
          <p:cNvCxnSpPr>
            <a:stCxn id="516" idx="6"/>
            <a:endCxn id="518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1" name="Straight Connector 490"/>
          <p:cNvCxnSpPr>
            <a:stCxn id="521" idx="6"/>
            <a:endCxn id="522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2" name="Straight Connector 491"/>
          <p:cNvCxnSpPr>
            <a:stCxn id="522" idx="0"/>
            <a:endCxn id="520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3" name="Straight Connector 492"/>
          <p:cNvCxnSpPr>
            <a:stCxn id="518" idx="4"/>
            <a:endCxn id="520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4" name="Straight Connector 493"/>
          <p:cNvCxnSpPr>
            <a:stCxn id="517" idx="4"/>
            <a:endCxn id="519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5" name="Straight Connector 494"/>
          <p:cNvCxnSpPr>
            <a:stCxn id="524" idx="6"/>
            <a:endCxn id="523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6" name="Straight Connector 495"/>
          <p:cNvCxnSpPr>
            <a:stCxn id="525" idx="6"/>
            <a:endCxn id="526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7" name="Straight Connector 496"/>
          <p:cNvCxnSpPr>
            <a:stCxn id="527" idx="0"/>
            <a:endCxn id="525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8" name="Straight Connector 497"/>
          <p:cNvCxnSpPr>
            <a:stCxn id="523" idx="4"/>
            <a:endCxn id="525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99" name="Straight Connector 498"/>
          <p:cNvCxnSpPr>
            <a:stCxn id="518" idx="6"/>
            <a:endCxn id="524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00" name="Straight Connector 499"/>
          <p:cNvCxnSpPr>
            <a:stCxn id="515" idx="6"/>
            <a:endCxn id="517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01" name="Straight Connector 500"/>
          <p:cNvCxnSpPr>
            <a:stCxn id="513" idx="4"/>
            <a:endCxn id="524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02" name="Straight Connector 501"/>
          <p:cNvCxnSpPr>
            <a:stCxn id="505" idx="4"/>
            <a:endCxn id="517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03" name="Oval 502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5" name="Oval 5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6" name="Oval 505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7" name="Oval 506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9" name="Oval 508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2" name="Oval 511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480" name="Straight Connector 479"/>
          <p:cNvCxnSpPr>
            <a:stCxn id="511" idx="6"/>
            <a:endCxn id="510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3" name="Straight Connector 482"/>
          <p:cNvCxnSpPr>
            <a:stCxn id="513" idx="0"/>
            <a:endCxn id="511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7" name="Straight Connector 486"/>
          <p:cNvCxnSpPr>
            <a:stCxn id="508" idx="4"/>
            <a:endCxn id="511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88" name="Straight Connector 487"/>
          <p:cNvCxnSpPr>
            <a:stCxn id="504" idx="6"/>
            <a:endCxn id="511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04" name="Oval 503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8" name="Oval 507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0" name="Oval 509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1" name="Oval 510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3" name="Oval 512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4" name="Oval 513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5" name="Oval 514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6" name="Oval 515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7" name="Oval 516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8" name="Oval 517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9" name="Oval 518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0" name="Oval 519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5" name="Oval 524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6" name="Oval 525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7" name="Oval 526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32" name="Slide Number Placeholder 5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474" name="Straight Connector 473"/>
          <p:cNvCxnSpPr/>
          <p:nvPr/>
        </p:nvCxnSpPr>
        <p:spPr bwMode="auto">
          <a:xfrm>
            <a:off x="1828800" y="30480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 bwMode="auto">
          <a:xfrm>
            <a:off x="2406389" y="33528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 bwMode="auto">
          <a:xfrm rot="5400000" flipH="1" flipV="1">
            <a:off x="2003295" y="3406906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 bwMode="auto">
          <a:xfrm rot="5400000">
            <a:off x="2308095" y="29497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 bwMode="auto">
          <a:xfrm>
            <a:off x="3396989" y="34290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 bwMode="auto">
          <a:xfrm rot="5400000" flipH="1" flipV="1">
            <a:off x="3908295" y="3374894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 bwMode="auto">
          <a:xfrm>
            <a:off x="1828800" y="42672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 bwMode="auto">
          <a:xfrm>
            <a:off x="2438400" y="38862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 bwMode="auto">
          <a:xfrm>
            <a:off x="1828800" y="51816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 bwMode="auto">
          <a:xfrm>
            <a:off x="2406389" y="51816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 bwMode="auto">
          <a:xfrm rot="5400000" flipH="1" flipV="1">
            <a:off x="2308095" y="4778505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 bwMode="auto">
          <a:xfrm rot="5400000">
            <a:off x="2308094" y="4321306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 bwMode="auto">
          <a:xfrm>
            <a:off x="3429000" y="47244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 bwMode="auto">
          <a:xfrm rot="5400000" flipH="1" flipV="1">
            <a:off x="3908295" y="4778505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 bwMode="auto">
          <a:xfrm>
            <a:off x="2895600" y="38862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 bwMode="auto">
          <a:xfrm rot="5400000">
            <a:off x="2993894" y="4321306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 bwMode="auto">
          <a:xfrm rot="5400000">
            <a:off x="2003294" y="38641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 bwMode="auto">
          <a:xfrm>
            <a:off x="5562600" y="33528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 bwMode="auto">
          <a:xfrm>
            <a:off x="6705600" y="24384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 bwMode="auto">
          <a:xfrm rot="5400000" flipH="1" flipV="1">
            <a:off x="6270494" y="2492506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 bwMode="auto">
          <a:xfrm>
            <a:off x="7206989" y="29718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 bwMode="auto">
          <a:xfrm rot="5400000" flipH="1" flipV="1">
            <a:off x="7718294" y="34069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 bwMode="auto">
          <a:xfrm rot="5400000">
            <a:off x="7718294" y="28735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 bwMode="auto">
          <a:xfrm>
            <a:off x="5029200" y="38862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 bwMode="auto">
          <a:xfrm>
            <a:off x="5562600" y="38862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 bwMode="auto">
          <a:xfrm>
            <a:off x="5562600" y="51816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 bwMode="auto">
          <a:xfrm rot="5400000" flipH="1" flipV="1">
            <a:off x="6118094" y="47785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 bwMode="auto">
          <a:xfrm rot="5400000">
            <a:off x="6118094" y="4321306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 bwMode="auto">
          <a:xfrm rot="5400000">
            <a:off x="4975095" y="4321306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 bwMode="auto">
          <a:xfrm>
            <a:off x="6597389" y="42672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 bwMode="auto">
          <a:xfrm>
            <a:off x="7239000" y="47244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 bwMode="auto">
          <a:xfrm rot="5400000" flipH="1" flipV="1">
            <a:off x="6727695" y="47785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 bwMode="auto">
          <a:xfrm rot="5400000">
            <a:off x="7108695" y="4289294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 bwMode="auto">
          <a:xfrm>
            <a:off x="6140189" y="38862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 bwMode="auto">
          <a:xfrm>
            <a:off x="4495800" y="42672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 bwMode="auto">
          <a:xfrm rot="5400000">
            <a:off x="6575295" y="3864106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 bwMode="auto">
          <a:xfrm rot="5400000">
            <a:off x="4594095" y="3832094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 bwMode="auto">
          <a:xfrm>
            <a:off x="6705600" y="2971800"/>
            <a:ext cx="3368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 bwMode="auto">
          <a:xfrm rot="5400000" flipH="1" flipV="1">
            <a:off x="6575295" y="34069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 bwMode="auto">
          <a:xfrm rot="5400000">
            <a:off x="6270495" y="2949706"/>
            <a:ext cx="2606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 bwMode="auto">
          <a:xfrm>
            <a:off x="6096000" y="3352800"/>
            <a:ext cx="33681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 bwMode="auto">
          <a:xfrm rot="5400000" flipH="1" flipV="1">
            <a:off x="3374895" y="3864105"/>
            <a:ext cx="26061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38" idx="6"/>
            <a:endCxn id="39" idx="2"/>
          </p:cNvCxnSpPr>
          <p:nvPr/>
        </p:nvCxnSpPr>
        <p:spPr bwMode="auto">
          <a:xfrm>
            <a:off x="3124200" y="4953000"/>
            <a:ext cx="685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4"/>
            <a:endCxn id="41" idx="0"/>
          </p:cNvCxnSpPr>
          <p:nvPr/>
        </p:nvCxnSpPr>
        <p:spPr bwMode="auto">
          <a:xfrm rot="5400000">
            <a:off x="2514600" y="5562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6"/>
            <a:endCxn id="42" idx="2"/>
          </p:cNvCxnSpPr>
          <p:nvPr/>
        </p:nvCxnSpPr>
        <p:spPr bwMode="auto">
          <a:xfrm>
            <a:off x="3124200" y="6172200"/>
            <a:ext cx="685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4"/>
            <a:endCxn id="42" idx="0"/>
          </p:cNvCxnSpPr>
          <p:nvPr/>
        </p:nvCxnSpPr>
        <p:spPr bwMode="auto">
          <a:xfrm rot="5400000">
            <a:off x="3810000" y="5562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5"/>
            <a:endCxn id="40" idx="2"/>
          </p:cNvCxnSpPr>
          <p:nvPr/>
        </p:nvCxnSpPr>
        <p:spPr bwMode="auto">
          <a:xfrm rot="16200000" flipH="1">
            <a:off x="4444626" y="5054226"/>
            <a:ext cx="394074" cy="622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0" idx="2"/>
            <a:endCxn id="42" idx="7"/>
          </p:cNvCxnSpPr>
          <p:nvPr/>
        </p:nvCxnSpPr>
        <p:spPr bwMode="auto">
          <a:xfrm rot="10800000" flipV="1">
            <a:off x="4330326" y="5562600"/>
            <a:ext cx="622674" cy="3940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5" idx="2"/>
          </p:cNvCxnSpPr>
          <p:nvPr/>
        </p:nvCxnSpPr>
        <p:spPr bwMode="auto">
          <a:xfrm>
            <a:off x="3124200" y="2362200"/>
            <a:ext cx="152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 bwMode="auto">
          <a:xfrm rot="5400000">
            <a:off x="4457700" y="3162300"/>
            <a:ext cx="99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7" idx="0"/>
          </p:cNvCxnSpPr>
          <p:nvPr/>
        </p:nvCxnSpPr>
        <p:spPr bwMode="auto">
          <a:xfrm rot="5400000">
            <a:off x="2324100" y="3162300"/>
            <a:ext cx="990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8" idx="2"/>
          </p:cNvCxnSpPr>
          <p:nvPr/>
        </p:nvCxnSpPr>
        <p:spPr bwMode="auto">
          <a:xfrm>
            <a:off x="3124200" y="3962400"/>
            <a:ext cx="152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16" idx="0"/>
          </p:cNvCxnSpPr>
          <p:nvPr/>
        </p:nvCxnSpPr>
        <p:spPr bwMode="auto">
          <a:xfrm rot="16200000" flipH="1">
            <a:off x="5492376" y="2253876"/>
            <a:ext cx="355974" cy="1003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6" idx="2"/>
          </p:cNvCxnSpPr>
          <p:nvPr/>
        </p:nvCxnSpPr>
        <p:spPr bwMode="auto">
          <a:xfrm flipV="1">
            <a:off x="5257800" y="3467100"/>
            <a:ext cx="914400" cy="4953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3"/>
            <a:endCxn id="6" idx="2"/>
          </p:cNvCxnSpPr>
          <p:nvPr/>
        </p:nvCxnSpPr>
        <p:spPr bwMode="auto">
          <a:xfrm>
            <a:off x="6629400" y="3200400"/>
            <a:ext cx="381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1219200"/>
          </a:xfrm>
        </p:spPr>
        <p:txBody>
          <a:bodyPr/>
          <a:lstStyle/>
          <a:p>
            <a:r>
              <a:rPr lang="en-US" dirty="0" smtClean="0"/>
              <a:t>Focus on </a:t>
            </a:r>
            <a:r>
              <a:rPr lang="en-US" b="1" dirty="0" smtClean="0"/>
              <a:t>discrete</a:t>
            </a:r>
            <a:r>
              <a:rPr lang="en-US" dirty="0" smtClean="0"/>
              <a:t> factorized models with </a:t>
            </a:r>
            <a:r>
              <a:rPr lang="en-US" b="1" dirty="0" smtClean="0"/>
              <a:t>sparse structure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514600" y="2057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648200" y="2057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010400" y="2895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3657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36576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4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429000" y="2057400"/>
            <a:ext cx="9144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1,2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62200" y="2895600"/>
            <a:ext cx="9144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1,3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495800" y="2895600"/>
            <a:ext cx="9144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f</a:t>
            </a:r>
            <a:r>
              <a:rPr lang="en-US" sz="2800" baseline="-25000" dirty="0" smtClean="0">
                <a:latin typeface="Tahoma" pitchFamily="-64" charset="0"/>
              </a:rPr>
              <a:t>2</a:t>
            </a:r>
            <a:r>
              <a: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,4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29000" y="3733800"/>
            <a:ext cx="9144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f</a:t>
            </a:r>
            <a:r>
              <a:rPr lang="en-US" sz="2800" baseline="-25000" dirty="0" smtClean="0">
                <a:latin typeface="Tahoma" pitchFamily="-64" charset="0"/>
              </a:rPr>
              <a:t>3</a:t>
            </a:r>
            <a:r>
              <a: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,4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5715000" y="2933700"/>
            <a:ext cx="9144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f</a:t>
            </a:r>
            <a:r>
              <a:rPr lang="en-US" sz="2800" baseline="-25000" dirty="0" smtClean="0">
                <a:latin typeface="Tahoma" pitchFamily="-64" charset="0"/>
              </a:rPr>
              <a:t>2</a:t>
            </a:r>
            <a:r>
              <a:rPr kumimoji="0" lang="en-US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,4,5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2514600" y="4648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1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810000" y="46482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2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953000" y="52578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514600" y="5867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3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810000" y="5867400"/>
            <a:ext cx="609600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X</a:t>
            </a:r>
            <a:r>
              <a:rPr kumimoji="0" lang="en-US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2026" y="2362200"/>
            <a:ext cx="963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Factor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09922" y="4971871"/>
            <a:ext cx="1229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Markov</a:t>
            </a:r>
          </a:p>
          <a:p>
            <a:pPr algn="ctr"/>
            <a:r>
              <a:rPr lang="en-US" sz="2400" dirty="0" smtClean="0"/>
              <a:t>Random</a:t>
            </a:r>
          </a:p>
          <a:p>
            <a:pPr algn="ctr"/>
            <a:r>
              <a:rPr lang="en-US" sz="2400" dirty="0" smtClean="0"/>
              <a:t>Field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609600" y="4419600"/>
            <a:ext cx="7924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Gibbs Sampler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</a:t>
            </a:r>
            <a:r>
              <a:rPr lang="en-US" dirty="0" smtClean="0"/>
              <a:t> Sample trees in parallel</a:t>
            </a:r>
          </a:p>
        </p:txBody>
      </p:sp>
      <p:cxnSp>
        <p:nvCxnSpPr>
          <p:cNvPr id="56" name="Straight Connector 55"/>
          <p:cNvCxnSpPr>
            <a:stCxn id="169" idx="6"/>
            <a:endCxn id="53" idx="2"/>
          </p:cNvCxnSpPr>
          <p:nvPr/>
        </p:nvCxnSpPr>
        <p:spPr bwMode="auto">
          <a:xfrm>
            <a:off x="1850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53" idx="6"/>
            <a:endCxn id="172" idx="2"/>
          </p:cNvCxnSpPr>
          <p:nvPr/>
        </p:nvCxnSpPr>
        <p:spPr bwMode="auto">
          <a:xfrm>
            <a:off x="2384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>
            <a:stCxn id="177" idx="6"/>
            <a:endCxn id="174" idx="2"/>
          </p:cNvCxnSpPr>
          <p:nvPr/>
        </p:nvCxnSpPr>
        <p:spPr bwMode="auto">
          <a:xfrm>
            <a:off x="1850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>
            <a:stCxn id="174" idx="6"/>
            <a:endCxn id="178" idx="2"/>
          </p:cNvCxnSpPr>
          <p:nvPr/>
        </p:nvCxnSpPr>
        <p:spPr bwMode="auto">
          <a:xfrm>
            <a:off x="2384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>
            <a:stCxn id="177" idx="0"/>
            <a:endCxn id="169" idx="4"/>
          </p:cNvCxnSpPr>
          <p:nvPr/>
        </p:nvCxnSpPr>
        <p:spPr bwMode="auto">
          <a:xfrm rot="5400000" flipH="1" flipV="1">
            <a:off x="1622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>
            <a:stCxn id="174" idx="0"/>
            <a:endCxn id="53" idx="4"/>
          </p:cNvCxnSpPr>
          <p:nvPr/>
        </p:nvCxnSpPr>
        <p:spPr bwMode="auto">
          <a:xfrm rot="5400000" flipH="1" flipV="1">
            <a:off x="2155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>
            <a:stCxn id="178" idx="0"/>
            <a:endCxn id="172" idx="4"/>
          </p:cNvCxnSpPr>
          <p:nvPr/>
        </p:nvCxnSpPr>
        <p:spPr bwMode="auto">
          <a:xfrm rot="5400000" flipH="1" flipV="1">
            <a:off x="2689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>
            <a:stCxn id="192" idx="6"/>
            <a:endCxn id="189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1" name="Straight Connector 190"/>
          <p:cNvCxnSpPr>
            <a:stCxn id="189" idx="6"/>
            <a:endCxn id="193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97" idx="6"/>
            <a:endCxn id="194" idx="2"/>
          </p:cNvCxnSpPr>
          <p:nvPr/>
        </p:nvCxnSpPr>
        <p:spPr bwMode="auto">
          <a:xfrm>
            <a:off x="1850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6" name="Straight Connector 195"/>
          <p:cNvCxnSpPr>
            <a:stCxn id="194" idx="6"/>
            <a:endCxn id="198" idx="2"/>
          </p:cNvCxnSpPr>
          <p:nvPr/>
        </p:nvCxnSpPr>
        <p:spPr bwMode="auto">
          <a:xfrm>
            <a:off x="2384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9" name="Straight Connector 198"/>
          <p:cNvCxnSpPr>
            <a:stCxn id="197" idx="0"/>
            <a:endCxn id="192" idx="4"/>
          </p:cNvCxnSpPr>
          <p:nvPr/>
        </p:nvCxnSpPr>
        <p:spPr bwMode="auto">
          <a:xfrm rot="5400000" flipH="1" flipV="1">
            <a:off x="1622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>
            <a:stCxn id="194" idx="0"/>
            <a:endCxn id="189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Connector 200"/>
          <p:cNvCxnSpPr>
            <a:stCxn id="198" idx="0"/>
            <a:endCxn id="193" idx="4"/>
          </p:cNvCxnSpPr>
          <p:nvPr/>
        </p:nvCxnSpPr>
        <p:spPr bwMode="auto">
          <a:xfrm rot="5400000" flipH="1" flipV="1">
            <a:off x="2689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2" name="Straight Connector 201"/>
          <p:cNvCxnSpPr>
            <a:stCxn id="178" idx="4"/>
            <a:endCxn id="193" idx="0"/>
          </p:cNvCxnSpPr>
          <p:nvPr/>
        </p:nvCxnSpPr>
        <p:spPr bwMode="auto">
          <a:xfrm rot="5400000">
            <a:off x="2689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5" name="Straight Connector 204"/>
          <p:cNvCxnSpPr>
            <a:stCxn id="177" idx="4"/>
            <a:endCxn id="192" idx="0"/>
          </p:cNvCxnSpPr>
          <p:nvPr/>
        </p:nvCxnSpPr>
        <p:spPr bwMode="auto">
          <a:xfrm rot="5400000">
            <a:off x="1622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6" name="Straight Connector 205"/>
          <p:cNvCxnSpPr>
            <a:stCxn id="174" idx="4"/>
            <a:endCxn id="189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1" name="Straight Connector 240"/>
          <p:cNvCxnSpPr>
            <a:stCxn id="243" idx="6"/>
            <a:endCxn id="240" idx="2"/>
          </p:cNvCxnSpPr>
          <p:nvPr/>
        </p:nvCxnSpPr>
        <p:spPr bwMode="auto">
          <a:xfrm>
            <a:off x="3451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2" name="Straight Connector 241"/>
          <p:cNvCxnSpPr>
            <a:stCxn id="240" idx="6"/>
            <a:endCxn id="244" idx="2"/>
          </p:cNvCxnSpPr>
          <p:nvPr/>
        </p:nvCxnSpPr>
        <p:spPr bwMode="auto">
          <a:xfrm>
            <a:off x="3984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6" name="Straight Connector 245"/>
          <p:cNvCxnSpPr>
            <a:stCxn id="248" idx="6"/>
            <a:endCxn id="245" idx="2"/>
          </p:cNvCxnSpPr>
          <p:nvPr/>
        </p:nvCxnSpPr>
        <p:spPr bwMode="auto">
          <a:xfrm>
            <a:off x="3451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7" name="Straight Connector 246"/>
          <p:cNvCxnSpPr>
            <a:stCxn id="245" idx="6"/>
            <a:endCxn id="249" idx="2"/>
          </p:cNvCxnSpPr>
          <p:nvPr/>
        </p:nvCxnSpPr>
        <p:spPr bwMode="auto">
          <a:xfrm>
            <a:off x="3984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0" name="Straight Connector 249"/>
          <p:cNvCxnSpPr>
            <a:stCxn id="248" idx="0"/>
            <a:endCxn id="243" idx="4"/>
          </p:cNvCxnSpPr>
          <p:nvPr/>
        </p:nvCxnSpPr>
        <p:spPr bwMode="auto">
          <a:xfrm rot="5400000" flipH="1" flipV="1">
            <a:off x="3222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1" name="Straight Connector 250"/>
          <p:cNvCxnSpPr>
            <a:stCxn id="245" idx="0"/>
            <a:endCxn id="240" idx="4"/>
          </p:cNvCxnSpPr>
          <p:nvPr/>
        </p:nvCxnSpPr>
        <p:spPr bwMode="auto">
          <a:xfrm rot="5400000" flipH="1" flipV="1">
            <a:off x="3755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2" name="Straight Connector 251"/>
          <p:cNvCxnSpPr>
            <a:stCxn id="249" idx="0"/>
            <a:endCxn id="244" idx="4"/>
          </p:cNvCxnSpPr>
          <p:nvPr/>
        </p:nvCxnSpPr>
        <p:spPr bwMode="auto">
          <a:xfrm rot="5400000" flipH="1" flipV="1">
            <a:off x="4289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4" name="Straight Connector 253"/>
          <p:cNvCxnSpPr>
            <a:stCxn id="256" idx="6"/>
            <a:endCxn id="253" idx="2"/>
          </p:cNvCxnSpPr>
          <p:nvPr/>
        </p:nvCxnSpPr>
        <p:spPr bwMode="auto">
          <a:xfrm>
            <a:off x="3451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5" name="Straight Connector 254"/>
          <p:cNvCxnSpPr>
            <a:stCxn id="253" idx="6"/>
            <a:endCxn id="257" idx="2"/>
          </p:cNvCxnSpPr>
          <p:nvPr/>
        </p:nvCxnSpPr>
        <p:spPr bwMode="auto">
          <a:xfrm>
            <a:off x="3984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9" name="Straight Connector 258"/>
          <p:cNvCxnSpPr>
            <a:stCxn id="261" idx="6"/>
            <a:endCxn id="258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0" name="Straight Connector 259"/>
          <p:cNvCxnSpPr>
            <a:stCxn id="258" idx="6"/>
            <a:endCxn id="262" idx="2"/>
          </p:cNvCxnSpPr>
          <p:nvPr/>
        </p:nvCxnSpPr>
        <p:spPr bwMode="auto">
          <a:xfrm>
            <a:off x="3984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Connector 262"/>
          <p:cNvCxnSpPr>
            <a:stCxn id="261" idx="0"/>
            <a:endCxn id="256" idx="4"/>
          </p:cNvCxnSpPr>
          <p:nvPr/>
        </p:nvCxnSpPr>
        <p:spPr bwMode="auto">
          <a:xfrm rot="5400000" flipH="1" flipV="1">
            <a:off x="3222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4" name="Straight Connector 263"/>
          <p:cNvCxnSpPr>
            <a:stCxn id="258" idx="0"/>
            <a:endCxn id="2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5" name="Straight Connector 264"/>
          <p:cNvCxnSpPr>
            <a:stCxn id="262" idx="0"/>
            <a:endCxn id="257" idx="4"/>
          </p:cNvCxnSpPr>
          <p:nvPr/>
        </p:nvCxnSpPr>
        <p:spPr bwMode="auto">
          <a:xfrm rot="5400000" flipH="1" flipV="1">
            <a:off x="4289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6" name="Straight Connector 265"/>
          <p:cNvCxnSpPr>
            <a:stCxn id="249" idx="4"/>
            <a:endCxn id="257" idx="0"/>
          </p:cNvCxnSpPr>
          <p:nvPr/>
        </p:nvCxnSpPr>
        <p:spPr bwMode="auto">
          <a:xfrm rot="5400000">
            <a:off x="4289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7" name="Straight Connector 266"/>
          <p:cNvCxnSpPr>
            <a:stCxn id="248" idx="4"/>
            <a:endCxn id="256" idx="0"/>
          </p:cNvCxnSpPr>
          <p:nvPr/>
        </p:nvCxnSpPr>
        <p:spPr bwMode="auto">
          <a:xfrm rot="5400000">
            <a:off x="3222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Connector 267"/>
          <p:cNvCxnSpPr>
            <a:stCxn id="245" idx="4"/>
            <a:endCxn id="253" idx="0"/>
          </p:cNvCxnSpPr>
          <p:nvPr/>
        </p:nvCxnSpPr>
        <p:spPr bwMode="auto">
          <a:xfrm rot="5400000">
            <a:off x="3755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>
            <a:stCxn id="172" idx="6"/>
            <a:endCxn id="243" idx="2"/>
          </p:cNvCxnSpPr>
          <p:nvPr/>
        </p:nvCxnSpPr>
        <p:spPr bwMode="auto">
          <a:xfrm>
            <a:off x="2917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>
            <a:stCxn id="178" idx="6"/>
            <a:endCxn id="248" idx="2"/>
          </p:cNvCxnSpPr>
          <p:nvPr/>
        </p:nvCxnSpPr>
        <p:spPr bwMode="auto">
          <a:xfrm>
            <a:off x="2917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>
            <a:stCxn id="193" idx="6"/>
            <a:endCxn id="256" idx="2"/>
          </p:cNvCxnSpPr>
          <p:nvPr/>
        </p:nvCxnSpPr>
        <p:spPr bwMode="auto">
          <a:xfrm>
            <a:off x="2917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5" name="Straight Connector 274"/>
          <p:cNvCxnSpPr>
            <a:stCxn id="198" idx="6"/>
            <a:endCxn id="261" idx="2"/>
          </p:cNvCxnSpPr>
          <p:nvPr/>
        </p:nvCxnSpPr>
        <p:spPr bwMode="auto">
          <a:xfrm>
            <a:off x="2917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5" name="Straight Connector 284"/>
          <p:cNvCxnSpPr>
            <a:stCxn id="287" idx="6"/>
            <a:endCxn id="284" idx="2"/>
          </p:cNvCxnSpPr>
          <p:nvPr/>
        </p:nvCxnSpPr>
        <p:spPr bwMode="auto">
          <a:xfrm>
            <a:off x="5051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6" name="Straight Connector 285"/>
          <p:cNvCxnSpPr>
            <a:stCxn id="284" idx="6"/>
            <a:endCxn id="288" idx="2"/>
          </p:cNvCxnSpPr>
          <p:nvPr/>
        </p:nvCxnSpPr>
        <p:spPr bwMode="auto">
          <a:xfrm>
            <a:off x="5584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0" name="Straight Connector 289"/>
          <p:cNvCxnSpPr>
            <a:stCxn id="292" idx="6"/>
            <a:endCxn id="289" idx="2"/>
          </p:cNvCxnSpPr>
          <p:nvPr/>
        </p:nvCxnSpPr>
        <p:spPr bwMode="auto">
          <a:xfrm>
            <a:off x="5051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1" name="Straight Connector 290"/>
          <p:cNvCxnSpPr>
            <a:stCxn id="289" idx="6"/>
            <a:endCxn id="293" idx="2"/>
          </p:cNvCxnSpPr>
          <p:nvPr/>
        </p:nvCxnSpPr>
        <p:spPr bwMode="auto">
          <a:xfrm>
            <a:off x="5584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4" name="Straight Connector 293"/>
          <p:cNvCxnSpPr>
            <a:stCxn id="292" idx="0"/>
            <a:endCxn id="287" idx="4"/>
          </p:cNvCxnSpPr>
          <p:nvPr/>
        </p:nvCxnSpPr>
        <p:spPr bwMode="auto">
          <a:xfrm rot="5400000" flipH="1" flipV="1">
            <a:off x="4822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5" name="Straight Connector 294"/>
          <p:cNvCxnSpPr>
            <a:stCxn id="289" idx="0"/>
            <a:endCxn id="284" idx="4"/>
          </p:cNvCxnSpPr>
          <p:nvPr/>
        </p:nvCxnSpPr>
        <p:spPr bwMode="auto">
          <a:xfrm rot="5400000" flipH="1" flipV="1">
            <a:off x="5356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6" name="Straight Connector 295"/>
          <p:cNvCxnSpPr>
            <a:stCxn id="293" idx="0"/>
            <a:endCxn id="288" idx="4"/>
          </p:cNvCxnSpPr>
          <p:nvPr/>
        </p:nvCxnSpPr>
        <p:spPr bwMode="auto">
          <a:xfrm rot="5400000" flipH="1" flipV="1">
            <a:off x="5889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8" name="Straight Connector 297"/>
          <p:cNvCxnSpPr>
            <a:stCxn id="300" idx="6"/>
            <a:endCxn id="297" idx="2"/>
          </p:cNvCxnSpPr>
          <p:nvPr/>
        </p:nvCxnSpPr>
        <p:spPr bwMode="auto">
          <a:xfrm>
            <a:off x="5051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9" name="Straight Connector 298"/>
          <p:cNvCxnSpPr>
            <a:stCxn id="297" idx="6"/>
            <a:endCxn id="301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Connector 302"/>
          <p:cNvCxnSpPr>
            <a:stCxn id="305" idx="6"/>
            <a:endCxn id="302" idx="2"/>
          </p:cNvCxnSpPr>
          <p:nvPr/>
        </p:nvCxnSpPr>
        <p:spPr bwMode="auto">
          <a:xfrm>
            <a:off x="5051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4" name="Straight Connector 303"/>
          <p:cNvCxnSpPr>
            <a:stCxn id="302" idx="6"/>
            <a:endCxn id="306" idx="2"/>
          </p:cNvCxnSpPr>
          <p:nvPr/>
        </p:nvCxnSpPr>
        <p:spPr bwMode="auto">
          <a:xfrm>
            <a:off x="5584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7" name="Straight Connector 306"/>
          <p:cNvCxnSpPr>
            <a:stCxn id="305" idx="0"/>
            <a:endCxn id="300" idx="4"/>
          </p:cNvCxnSpPr>
          <p:nvPr/>
        </p:nvCxnSpPr>
        <p:spPr bwMode="auto">
          <a:xfrm rot="5400000" flipH="1" flipV="1">
            <a:off x="4822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8" name="Straight Connector 307"/>
          <p:cNvCxnSpPr>
            <a:stCxn id="302" idx="0"/>
            <a:endCxn id="297" idx="4"/>
          </p:cNvCxnSpPr>
          <p:nvPr/>
        </p:nvCxnSpPr>
        <p:spPr bwMode="auto">
          <a:xfrm rot="5400000" flipH="1" flipV="1">
            <a:off x="5356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9" name="Straight Connector 308"/>
          <p:cNvCxnSpPr>
            <a:stCxn id="306" idx="0"/>
            <a:endCxn id="301" idx="4"/>
          </p:cNvCxnSpPr>
          <p:nvPr/>
        </p:nvCxnSpPr>
        <p:spPr bwMode="auto">
          <a:xfrm rot="5400000" flipH="1" flipV="1">
            <a:off x="5889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>
            <a:stCxn id="293" idx="4"/>
            <a:endCxn id="301" idx="0"/>
          </p:cNvCxnSpPr>
          <p:nvPr/>
        </p:nvCxnSpPr>
        <p:spPr bwMode="auto">
          <a:xfrm rot="5400000">
            <a:off x="5889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1" name="Straight Connector 310"/>
          <p:cNvCxnSpPr>
            <a:stCxn id="292" idx="4"/>
            <a:endCxn id="300" idx="0"/>
          </p:cNvCxnSpPr>
          <p:nvPr/>
        </p:nvCxnSpPr>
        <p:spPr bwMode="auto">
          <a:xfrm rot="5400000">
            <a:off x="4822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2" name="Straight Connector 311"/>
          <p:cNvCxnSpPr>
            <a:stCxn id="289" idx="4"/>
            <a:endCxn id="297" idx="0"/>
          </p:cNvCxnSpPr>
          <p:nvPr/>
        </p:nvCxnSpPr>
        <p:spPr bwMode="auto">
          <a:xfrm rot="5400000">
            <a:off x="5356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4" name="Straight Connector 313"/>
          <p:cNvCxnSpPr>
            <a:stCxn id="316" idx="6"/>
            <a:endCxn id="313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5" name="Straight Connector 314"/>
          <p:cNvCxnSpPr>
            <a:stCxn id="313" idx="6"/>
            <a:endCxn id="317" idx="2"/>
          </p:cNvCxnSpPr>
          <p:nvPr/>
        </p:nvCxnSpPr>
        <p:spPr bwMode="auto">
          <a:xfrm>
            <a:off x="7184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9" name="Straight Connector 318"/>
          <p:cNvCxnSpPr>
            <a:stCxn id="321" idx="6"/>
            <a:endCxn id="318" idx="2"/>
          </p:cNvCxnSpPr>
          <p:nvPr/>
        </p:nvCxnSpPr>
        <p:spPr bwMode="auto">
          <a:xfrm>
            <a:off x="6651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0" name="Straight Connector 319"/>
          <p:cNvCxnSpPr>
            <a:stCxn id="318" idx="6"/>
            <a:endCxn id="322" idx="2"/>
          </p:cNvCxnSpPr>
          <p:nvPr/>
        </p:nvCxnSpPr>
        <p:spPr bwMode="auto">
          <a:xfrm>
            <a:off x="7184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3" name="Straight Connector 322"/>
          <p:cNvCxnSpPr>
            <a:stCxn id="321" idx="0"/>
            <a:endCxn id="316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stCxn id="318" idx="0"/>
            <a:endCxn id="313" idx="4"/>
          </p:cNvCxnSpPr>
          <p:nvPr/>
        </p:nvCxnSpPr>
        <p:spPr bwMode="auto">
          <a:xfrm rot="5400000" flipH="1" flipV="1">
            <a:off x="6956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5" name="Straight Connector 324"/>
          <p:cNvCxnSpPr>
            <a:stCxn id="322" idx="0"/>
            <a:endCxn id="317" idx="4"/>
          </p:cNvCxnSpPr>
          <p:nvPr/>
        </p:nvCxnSpPr>
        <p:spPr bwMode="auto">
          <a:xfrm rot="5400000" flipH="1" flipV="1">
            <a:off x="7489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7" name="Straight Connector 326"/>
          <p:cNvCxnSpPr>
            <a:stCxn id="329" idx="6"/>
            <a:endCxn id="326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8" name="Straight Connector 327"/>
          <p:cNvCxnSpPr>
            <a:stCxn id="326" idx="6"/>
            <a:endCxn id="330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2" name="Straight Connector 331"/>
          <p:cNvCxnSpPr>
            <a:stCxn id="334" idx="6"/>
            <a:endCxn id="331" idx="2"/>
          </p:cNvCxnSpPr>
          <p:nvPr/>
        </p:nvCxnSpPr>
        <p:spPr bwMode="auto">
          <a:xfrm>
            <a:off x="6651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3" name="Straight Connector 332"/>
          <p:cNvCxnSpPr>
            <a:stCxn id="331" idx="6"/>
            <a:endCxn id="335" idx="2"/>
          </p:cNvCxnSpPr>
          <p:nvPr/>
        </p:nvCxnSpPr>
        <p:spPr bwMode="auto">
          <a:xfrm>
            <a:off x="7184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6" name="Straight Connector 335"/>
          <p:cNvCxnSpPr>
            <a:stCxn id="334" idx="0"/>
            <a:endCxn id="329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7" name="Straight Connector 336"/>
          <p:cNvCxnSpPr>
            <a:stCxn id="331" idx="0"/>
            <a:endCxn id="326" idx="4"/>
          </p:cNvCxnSpPr>
          <p:nvPr/>
        </p:nvCxnSpPr>
        <p:spPr bwMode="auto">
          <a:xfrm rot="5400000" flipH="1" flipV="1">
            <a:off x="6956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8" name="Straight Connector 337"/>
          <p:cNvCxnSpPr>
            <a:stCxn id="335" idx="0"/>
            <a:endCxn id="330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9" name="Straight Connector 338"/>
          <p:cNvCxnSpPr>
            <a:stCxn id="322" idx="4"/>
            <a:endCxn id="330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0" name="Straight Connector 339"/>
          <p:cNvCxnSpPr>
            <a:stCxn id="321" idx="4"/>
            <a:endCxn id="329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1" name="Straight Connector 340"/>
          <p:cNvCxnSpPr>
            <a:stCxn id="318" idx="4"/>
            <a:endCxn id="326" idx="0"/>
          </p:cNvCxnSpPr>
          <p:nvPr/>
        </p:nvCxnSpPr>
        <p:spPr bwMode="auto">
          <a:xfrm rot="5400000">
            <a:off x="6956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2" name="Straight Connector 341"/>
          <p:cNvCxnSpPr>
            <a:stCxn id="288" idx="6"/>
            <a:endCxn id="316" idx="2"/>
          </p:cNvCxnSpPr>
          <p:nvPr/>
        </p:nvCxnSpPr>
        <p:spPr bwMode="auto">
          <a:xfrm>
            <a:off x="6118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3" name="Straight Connector 342"/>
          <p:cNvCxnSpPr>
            <a:stCxn id="293" idx="6"/>
            <a:endCxn id="321" idx="2"/>
          </p:cNvCxnSpPr>
          <p:nvPr/>
        </p:nvCxnSpPr>
        <p:spPr bwMode="auto">
          <a:xfrm>
            <a:off x="6118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4" name="Straight Connector 343"/>
          <p:cNvCxnSpPr>
            <a:stCxn id="301" idx="6"/>
            <a:endCxn id="329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5" name="Straight Connector 344"/>
          <p:cNvCxnSpPr>
            <a:stCxn id="306" idx="6"/>
            <a:endCxn id="334" idx="2"/>
          </p:cNvCxnSpPr>
          <p:nvPr/>
        </p:nvCxnSpPr>
        <p:spPr bwMode="auto">
          <a:xfrm>
            <a:off x="6118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6" name="Straight Connector 345"/>
          <p:cNvCxnSpPr>
            <a:stCxn id="244" idx="6"/>
            <a:endCxn id="287" idx="2"/>
          </p:cNvCxnSpPr>
          <p:nvPr/>
        </p:nvCxnSpPr>
        <p:spPr bwMode="auto">
          <a:xfrm>
            <a:off x="4517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9" name="Straight Connector 348"/>
          <p:cNvCxnSpPr>
            <a:stCxn id="257" idx="6"/>
            <a:endCxn id="300" idx="2"/>
          </p:cNvCxnSpPr>
          <p:nvPr/>
        </p:nvCxnSpPr>
        <p:spPr bwMode="auto">
          <a:xfrm>
            <a:off x="4517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0" name="Straight Connector 349"/>
          <p:cNvCxnSpPr>
            <a:stCxn id="249" idx="6"/>
            <a:endCxn id="292" idx="2"/>
          </p:cNvCxnSpPr>
          <p:nvPr/>
        </p:nvCxnSpPr>
        <p:spPr bwMode="auto">
          <a:xfrm>
            <a:off x="4517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5" name="Straight Connector 354"/>
          <p:cNvCxnSpPr>
            <a:stCxn id="262" idx="6"/>
            <a:endCxn id="305" idx="2"/>
          </p:cNvCxnSpPr>
          <p:nvPr/>
        </p:nvCxnSpPr>
        <p:spPr bwMode="auto">
          <a:xfrm>
            <a:off x="4517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9" name="Straight Connector 358"/>
          <p:cNvCxnSpPr>
            <a:stCxn id="361" idx="6"/>
            <a:endCxn id="3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0" name="Straight Connector 359"/>
          <p:cNvCxnSpPr>
            <a:stCxn id="358" idx="6"/>
            <a:endCxn id="3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4" name="Straight Connector 363"/>
          <p:cNvCxnSpPr>
            <a:stCxn id="366" idx="6"/>
            <a:endCxn id="363" idx="2"/>
          </p:cNvCxnSpPr>
          <p:nvPr/>
        </p:nvCxnSpPr>
        <p:spPr bwMode="auto">
          <a:xfrm>
            <a:off x="1850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5" name="Straight Connector 364"/>
          <p:cNvCxnSpPr>
            <a:stCxn id="363" idx="6"/>
            <a:endCxn id="367" idx="2"/>
          </p:cNvCxnSpPr>
          <p:nvPr/>
        </p:nvCxnSpPr>
        <p:spPr bwMode="auto">
          <a:xfrm>
            <a:off x="2384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>
            <a:stCxn id="371" idx="6"/>
            <a:endCxn id="368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0" name="Straight Connector 369"/>
          <p:cNvCxnSpPr>
            <a:stCxn id="368" idx="6"/>
            <a:endCxn id="372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>
            <a:stCxn id="371" idx="0"/>
            <a:endCxn id="366" idx="4"/>
          </p:cNvCxnSpPr>
          <p:nvPr/>
        </p:nvCxnSpPr>
        <p:spPr bwMode="auto">
          <a:xfrm rot="5400000" flipH="1" flipV="1">
            <a:off x="1622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>
            <a:stCxn id="368" idx="0"/>
            <a:endCxn id="3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5" name="Straight Connector 374"/>
          <p:cNvCxnSpPr>
            <a:stCxn id="372" idx="0"/>
            <a:endCxn id="367" idx="4"/>
          </p:cNvCxnSpPr>
          <p:nvPr/>
        </p:nvCxnSpPr>
        <p:spPr bwMode="auto">
          <a:xfrm rot="5400000" flipH="1" flipV="1">
            <a:off x="2689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6" name="Straight Connector 375"/>
          <p:cNvCxnSpPr>
            <a:stCxn id="362" idx="4"/>
            <a:endCxn id="367" idx="0"/>
          </p:cNvCxnSpPr>
          <p:nvPr/>
        </p:nvCxnSpPr>
        <p:spPr bwMode="auto">
          <a:xfrm rot="5400000">
            <a:off x="2689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7" name="Straight Connector 376"/>
          <p:cNvCxnSpPr>
            <a:stCxn id="361" idx="4"/>
            <a:endCxn id="366" idx="0"/>
          </p:cNvCxnSpPr>
          <p:nvPr/>
        </p:nvCxnSpPr>
        <p:spPr bwMode="auto">
          <a:xfrm rot="5400000">
            <a:off x="1622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8" name="Straight Connector 377"/>
          <p:cNvCxnSpPr>
            <a:stCxn id="358" idx="4"/>
            <a:endCxn id="3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0" name="Straight Connector 379"/>
          <p:cNvCxnSpPr>
            <a:stCxn id="382" idx="6"/>
            <a:endCxn id="379" idx="2"/>
          </p:cNvCxnSpPr>
          <p:nvPr/>
        </p:nvCxnSpPr>
        <p:spPr bwMode="auto">
          <a:xfrm>
            <a:off x="3451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1" name="Straight Connector 380"/>
          <p:cNvCxnSpPr>
            <a:stCxn id="379" idx="6"/>
            <a:endCxn id="383" idx="2"/>
          </p:cNvCxnSpPr>
          <p:nvPr/>
        </p:nvCxnSpPr>
        <p:spPr bwMode="auto">
          <a:xfrm>
            <a:off x="3984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5" name="Straight Connector 384"/>
          <p:cNvCxnSpPr>
            <a:stCxn id="387" idx="6"/>
            <a:endCxn id="384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6" name="Straight Connector 385"/>
          <p:cNvCxnSpPr>
            <a:stCxn id="384" idx="6"/>
            <a:endCxn id="388" idx="2"/>
          </p:cNvCxnSpPr>
          <p:nvPr/>
        </p:nvCxnSpPr>
        <p:spPr bwMode="auto">
          <a:xfrm>
            <a:off x="3984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0" name="Straight Connector 389"/>
          <p:cNvCxnSpPr>
            <a:stCxn id="392" idx="6"/>
            <a:endCxn id="389" idx="2"/>
          </p:cNvCxnSpPr>
          <p:nvPr/>
        </p:nvCxnSpPr>
        <p:spPr bwMode="auto">
          <a:xfrm>
            <a:off x="3451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1" name="Straight Connector 390"/>
          <p:cNvCxnSpPr>
            <a:stCxn id="389" idx="6"/>
            <a:endCxn id="393" idx="2"/>
          </p:cNvCxnSpPr>
          <p:nvPr/>
        </p:nvCxnSpPr>
        <p:spPr bwMode="auto">
          <a:xfrm>
            <a:off x="3984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4" name="Straight Connector 393"/>
          <p:cNvCxnSpPr>
            <a:stCxn id="392" idx="0"/>
            <a:endCxn id="387" idx="4"/>
          </p:cNvCxnSpPr>
          <p:nvPr/>
        </p:nvCxnSpPr>
        <p:spPr bwMode="auto">
          <a:xfrm rot="5400000" flipH="1" flipV="1">
            <a:off x="3222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5" name="Straight Connector 394"/>
          <p:cNvCxnSpPr>
            <a:stCxn id="389" idx="0"/>
            <a:endCxn id="384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6" name="Straight Connector 395"/>
          <p:cNvCxnSpPr>
            <a:stCxn id="393" idx="0"/>
            <a:endCxn id="388" idx="4"/>
          </p:cNvCxnSpPr>
          <p:nvPr/>
        </p:nvCxnSpPr>
        <p:spPr bwMode="auto">
          <a:xfrm rot="5400000" flipH="1" flipV="1">
            <a:off x="4289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7" name="Straight Connector 396"/>
          <p:cNvCxnSpPr>
            <a:stCxn id="383" idx="4"/>
            <a:endCxn id="388" idx="0"/>
          </p:cNvCxnSpPr>
          <p:nvPr/>
        </p:nvCxnSpPr>
        <p:spPr bwMode="auto">
          <a:xfrm rot="5400000">
            <a:off x="4289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8" name="Straight Connector 397"/>
          <p:cNvCxnSpPr>
            <a:stCxn id="382" idx="4"/>
            <a:endCxn id="387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Connector 398"/>
          <p:cNvCxnSpPr>
            <a:stCxn id="379" idx="4"/>
            <a:endCxn id="384" idx="0"/>
          </p:cNvCxnSpPr>
          <p:nvPr/>
        </p:nvCxnSpPr>
        <p:spPr bwMode="auto">
          <a:xfrm rot="5400000">
            <a:off x="3755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0" name="Straight Connector 399"/>
          <p:cNvCxnSpPr>
            <a:stCxn id="362" idx="6"/>
            <a:endCxn id="382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1" name="Straight Connector 400"/>
          <p:cNvCxnSpPr>
            <a:stCxn id="367" idx="6"/>
            <a:endCxn id="387" idx="2"/>
          </p:cNvCxnSpPr>
          <p:nvPr/>
        </p:nvCxnSpPr>
        <p:spPr bwMode="auto">
          <a:xfrm>
            <a:off x="2917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2" name="Straight Connector 401"/>
          <p:cNvCxnSpPr>
            <a:stCxn id="372" idx="6"/>
            <a:endCxn id="392" idx="2"/>
          </p:cNvCxnSpPr>
          <p:nvPr/>
        </p:nvCxnSpPr>
        <p:spPr bwMode="auto">
          <a:xfrm>
            <a:off x="2917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4" name="Straight Connector 403"/>
          <p:cNvCxnSpPr>
            <a:stCxn id="406" idx="6"/>
            <a:endCxn id="403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5" name="Straight Connector 404"/>
          <p:cNvCxnSpPr>
            <a:stCxn id="403" idx="6"/>
            <a:endCxn id="407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9" name="Straight Connector 408"/>
          <p:cNvCxnSpPr>
            <a:stCxn id="411" idx="6"/>
            <a:endCxn id="408" idx="2"/>
          </p:cNvCxnSpPr>
          <p:nvPr/>
        </p:nvCxnSpPr>
        <p:spPr bwMode="auto">
          <a:xfrm>
            <a:off x="5051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0" name="Straight Connector 409"/>
          <p:cNvCxnSpPr>
            <a:stCxn id="408" idx="6"/>
            <a:endCxn id="412" idx="2"/>
          </p:cNvCxnSpPr>
          <p:nvPr/>
        </p:nvCxnSpPr>
        <p:spPr bwMode="auto">
          <a:xfrm>
            <a:off x="5584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4" name="Straight Connector 413"/>
          <p:cNvCxnSpPr>
            <a:stCxn id="416" idx="6"/>
            <a:endCxn id="413" idx="2"/>
          </p:cNvCxnSpPr>
          <p:nvPr/>
        </p:nvCxnSpPr>
        <p:spPr bwMode="auto">
          <a:xfrm>
            <a:off x="5051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5" name="Straight Connector 414"/>
          <p:cNvCxnSpPr>
            <a:stCxn id="413" idx="6"/>
            <a:endCxn id="417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8" name="Straight Connector 417"/>
          <p:cNvCxnSpPr>
            <a:stCxn id="416" idx="0"/>
            <a:endCxn id="411" idx="4"/>
          </p:cNvCxnSpPr>
          <p:nvPr/>
        </p:nvCxnSpPr>
        <p:spPr bwMode="auto">
          <a:xfrm rot="5400000" flipH="1" flipV="1">
            <a:off x="4822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9" name="Straight Connector 418"/>
          <p:cNvCxnSpPr>
            <a:stCxn id="413" idx="0"/>
            <a:endCxn id="408" idx="4"/>
          </p:cNvCxnSpPr>
          <p:nvPr/>
        </p:nvCxnSpPr>
        <p:spPr bwMode="auto">
          <a:xfrm rot="5400000" flipH="1" flipV="1">
            <a:off x="5356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0" name="Straight Connector 419"/>
          <p:cNvCxnSpPr>
            <a:stCxn id="417" idx="0"/>
            <a:endCxn id="412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1" name="Straight Connector 420"/>
          <p:cNvCxnSpPr>
            <a:stCxn id="407" idx="4"/>
            <a:endCxn id="412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2" name="Straight Connector 421"/>
          <p:cNvCxnSpPr>
            <a:stCxn id="406" idx="4"/>
            <a:endCxn id="411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3" name="Straight Connector 422"/>
          <p:cNvCxnSpPr>
            <a:stCxn id="403" idx="4"/>
            <a:endCxn id="408" idx="0"/>
          </p:cNvCxnSpPr>
          <p:nvPr/>
        </p:nvCxnSpPr>
        <p:spPr bwMode="auto">
          <a:xfrm rot="5400000">
            <a:off x="5356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5" name="Straight Connector 424"/>
          <p:cNvCxnSpPr>
            <a:stCxn id="427" idx="6"/>
            <a:endCxn id="424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6" name="Straight Connector 425"/>
          <p:cNvCxnSpPr>
            <a:stCxn id="424" idx="6"/>
            <a:endCxn id="428" idx="2"/>
          </p:cNvCxnSpPr>
          <p:nvPr/>
        </p:nvCxnSpPr>
        <p:spPr bwMode="auto">
          <a:xfrm>
            <a:off x="7184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0" name="Straight Connector 429"/>
          <p:cNvCxnSpPr>
            <a:stCxn id="432" idx="6"/>
            <a:endCxn id="429" idx="2"/>
          </p:cNvCxnSpPr>
          <p:nvPr/>
        </p:nvCxnSpPr>
        <p:spPr bwMode="auto">
          <a:xfrm>
            <a:off x="6651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1" name="Straight Connector 430"/>
          <p:cNvCxnSpPr>
            <a:stCxn id="429" idx="6"/>
            <a:endCxn id="433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5" name="Straight Connector 434"/>
          <p:cNvCxnSpPr>
            <a:stCxn id="437" idx="6"/>
            <a:endCxn id="434" idx="2"/>
          </p:cNvCxnSpPr>
          <p:nvPr/>
        </p:nvCxnSpPr>
        <p:spPr bwMode="auto">
          <a:xfrm>
            <a:off x="6651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6" name="Straight Connector 435"/>
          <p:cNvCxnSpPr>
            <a:stCxn id="434" idx="6"/>
            <a:endCxn id="438" idx="2"/>
          </p:cNvCxnSpPr>
          <p:nvPr/>
        </p:nvCxnSpPr>
        <p:spPr bwMode="auto">
          <a:xfrm>
            <a:off x="7184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9" name="Straight Connector 438"/>
          <p:cNvCxnSpPr>
            <a:stCxn id="437" idx="0"/>
            <a:endCxn id="432" idx="4"/>
          </p:cNvCxnSpPr>
          <p:nvPr/>
        </p:nvCxnSpPr>
        <p:spPr bwMode="auto">
          <a:xfrm rot="5400000" flipH="1" flipV="1">
            <a:off x="6422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" name="Straight Connector 439"/>
          <p:cNvCxnSpPr>
            <a:stCxn id="434" idx="0"/>
            <a:endCxn id="429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1" name="Straight Connector 440"/>
          <p:cNvCxnSpPr>
            <a:stCxn id="438" idx="0"/>
            <a:endCxn id="433" idx="4"/>
          </p:cNvCxnSpPr>
          <p:nvPr/>
        </p:nvCxnSpPr>
        <p:spPr bwMode="auto">
          <a:xfrm rot="5400000" flipH="1" flipV="1">
            <a:off x="7489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2" name="Straight Connector 441"/>
          <p:cNvCxnSpPr>
            <a:stCxn id="428" idx="4"/>
            <a:endCxn id="433" idx="0"/>
          </p:cNvCxnSpPr>
          <p:nvPr/>
        </p:nvCxnSpPr>
        <p:spPr bwMode="auto">
          <a:xfrm rot="5400000">
            <a:off x="7489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3" name="Straight Connector 442"/>
          <p:cNvCxnSpPr>
            <a:stCxn id="427" idx="4"/>
            <a:endCxn id="432" idx="0"/>
          </p:cNvCxnSpPr>
          <p:nvPr/>
        </p:nvCxnSpPr>
        <p:spPr bwMode="auto">
          <a:xfrm rot="5400000">
            <a:off x="6422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4" name="Straight Connector 443"/>
          <p:cNvCxnSpPr>
            <a:stCxn id="424" idx="4"/>
            <a:endCxn id="429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5" name="Straight Connector 444"/>
          <p:cNvCxnSpPr>
            <a:stCxn id="407" idx="6"/>
            <a:endCxn id="427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6" name="Straight Connector 445"/>
          <p:cNvCxnSpPr>
            <a:stCxn id="412" idx="6"/>
            <a:endCxn id="432" idx="2"/>
          </p:cNvCxnSpPr>
          <p:nvPr/>
        </p:nvCxnSpPr>
        <p:spPr bwMode="auto">
          <a:xfrm>
            <a:off x="6118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7" name="Straight Connector 446"/>
          <p:cNvCxnSpPr>
            <a:stCxn id="417" idx="6"/>
            <a:endCxn id="437" idx="2"/>
          </p:cNvCxnSpPr>
          <p:nvPr/>
        </p:nvCxnSpPr>
        <p:spPr bwMode="auto">
          <a:xfrm>
            <a:off x="6118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8" name="Straight Connector 447"/>
          <p:cNvCxnSpPr>
            <a:stCxn id="388" idx="6"/>
            <a:endCxn id="411" idx="2"/>
          </p:cNvCxnSpPr>
          <p:nvPr/>
        </p:nvCxnSpPr>
        <p:spPr bwMode="auto">
          <a:xfrm>
            <a:off x="4517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9" name="Straight Connector 448"/>
          <p:cNvCxnSpPr>
            <a:stCxn id="383" idx="6"/>
            <a:endCxn id="406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0" name="Straight Connector 449"/>
          <p:cNvCxnSpPr>
            <a:stCxn id="393" idx="6"/>
            <a:endCxn id="416" idx="2"/>
          </p:cNvCxnSpPr>
          <p:nvPr/>
        </p:nvCxnSpPr>
        <p:spPr bwMode="auto">
          <a:xfrm>
            <a:off x="4517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1" name="Straight Connector 450"/>
          <p:cNvCxnSpPr>
            <a:stCxn id="335" idx="4"/>
            <a:endCxn id="428" idx="0"/>
          </p:cNvCxnSpPr>
          <p:nvPr/>
        </p:nvCxnSpPr>
        <p:spPr bwMode="auto">
          <a:xfrm rot="5400000">
            <a:off x="7489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4" name="Straight Connector 453"/>
          <p:cNvCxnSpPr>
            <a:stCxn id="334" idx="4"/>
            <a:endCxn id="427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5" name="Straight Connector 454"/>
          <p:cNvCxnSpPr>
            <a:stCxn id="331" idx="4"/>
            <a:endCxn id="424" idx="0"/>
          </p:cNvCxnSpPr>
          <p:nvPr/>
        </p:nvCxnSpPr>
        <p:spPr bwMode="auto">
          <a:xfrm rot="5400000">
            <a:off x="6956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0" name="Straight Connector 459"/>
          <p:cNvCxnSpPr>
            <a:stCxn id="302" idx="4"/>
            <a:endCxn id="403" idx="0"/>
          </p:cNvCxnSpPr>
          <p:nvPr/>
        </p:nvCxnSpPr>
        <p:spPr bwMode="auto">
          <a:xfrm rot="5400000">
            <a:off x="5356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1" name="Straight Connector 460"/>
          <p:cNvCxnSpPr>
            <a:stCxn id="306" idx="4"/>
            <a:endCxn id="407" idx="0"/>
          </p:cNvCxnSpPr>
          <p:nvPr/>
        </p:nvCxnSpPr>
        <p:spPr bwMode="auto">
          <a:xfrm rot="5400000">
            <a:off x="5889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6" name="Straight Connector 465"/>
          <p:cNvCxnSpPr>
            <a:stCxn id="305" idx="4"/>
            <a:endCxn id="406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9" name="Straight Connector 468"/>
          <p:cNvCxnSpPr>
            <a:stCxn id="262" idx="4"/>
            <a:endCxn id="383" idx="0"/>
          </p:cNvCxnSpPr>
          <p:nvPr/>
        </p:nvCxnSpPr>
        <p:spPr bwMode="auto">
          <a:xfrm rot="5400000">
            <a:off x="4289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2" name="Straight Connector 471"/>
          <p:cNvCxnSpPr>
            <a:stCxn id="258" idx="4"/>
            <a:endCxn id="379" idx="0"/>
          </p:cNvCxnSpPr>
          <p:nvPr/>
        </p:nvCxnSpPr>
        <p:spPr bwMode="auto">
          <a:xfrm rot="5400000">
            <a:off x="3755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5" name="Straight Connector 474"/>
          <p:cNvCxnSpPr>
            <a:stCxn id="261" idx="4"/>
            <a:endCxn id="382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8" name="Straight Connector 477"/>
          <p:cNvCxnSpPr>
            <a:stCxn id="198" idx="4"/>
            <a:endCxn id="362" idx="0"/>
          </p:cNvCxnSpPr>
          <p:nvPr/>
        </p:nvCxnSpPr>
        <p:spPr bwMode="auto">
          <a:xfrm rot="5400000">
            <a:off x="2689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1" name="Straight Connector 480"/>
          <p:cNvCxnSpPr>
            <a:stCxn id="194" idx="4"/>
            <a:endCxn id="3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5" name="Straight Connector 484"/>
          <p:cNvCxnSpPr>
            <a:stCxn id="197" idx="4"/>
            <a:endCxn id="361" idx="0"/>
          </p:cNvCxnSpPr>
          <p:nvPr/>
        </p:nvCxnSpPr>
        <p:spPr bwMode="auto">
          <a:xfrm rot="5400000">
            <a:off x="1622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Oval 52"/>
          <p:cNvSpPr/>
          <p:nvPr/>
        </p:nvSpPr>
        <p:spPr bwMode="auto">
          <a:xfrm>
            <a:off x="2187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1654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2721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1654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2721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1654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2721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3787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3254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4321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3787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3254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321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3254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4321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4321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88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4854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5921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5388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4854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5921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7" name="Oval 296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0" name="Oval 299"/>
          <p:cNvSpPr/>
          <p:nvPr/>
        </p:nvSpPr>
        <p:spPr bwMode="auto">
          <a:xfrm>
            <a:off x="4854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1" name="Oval 300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5388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5" name="Oval 3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6" name="Oval 305"/>
          <p:cNvSpPr/>
          <p:nvPr/>
        </p:nvSpPr>
        <p:spPr bwMode="auto">
          <a:xfrm>
            <a:off x="5921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6" name="Oval 315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7" name="Oval 316"/>
          <p:cNvSpPr/>
          <p:nvPr/>
        </p:nvSpPr>
        <p:spPr bwMode="auto">
          <a:xfrm>
            <a:off x="7521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8" name="Oval 317"/>
          <p:cNvSpPr/>
          <p:nvPr/>
        </p:nvSpPr>
        <p:spPr bwMode="auto">
          <a:xfrm>
            <a:off x="6988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2" name="Oval 321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Oval 325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6988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4" name="Oval 333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1" name="Oval 360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2" name="Oval 3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3" name="Oval 3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6" name="Oval 365"/>
          <p:cNvSpPr/>
          <p:nvPr/>
        </p:nvSpPr>
        <p:spPr bwMode="auto">
          <a:xfrm>
            <a:off x="1654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7" name="Oval 366"/>
          <p:cNvSpPr/>
          <p:nvPr/>
        </p:nvSpPr>
        <p:spPr bwMode="auto">
          <a:xfrm>
            <a:off x="2721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8" name="Oval 367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1" name="Oval 370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2" name="Oval 371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3787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4" name="Oval 383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7" name="Oval 386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4321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9" name="Oval 388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2" name="Oval 391"/>
          <p:cNvSpPr/>
          <p:nvPr/>
        </p:nvSpPr>
        <p:spPr bwMode="auto">
          <a:xfrm>
            <a:off x="3254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3" name="Oval 392"/>
          <p:cNvSpPr/>
          <p:nvPr/>
        </p:nvSpPr>
        <p:spPr bwMode="auto">
          <a:xfrm>
            <a:off x="4321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3" name="Oval 402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6" name="Oval 405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7" name="Oval 406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8" name="Oval 407"/>
          <p:cNvSpPr/>
          <p:nvPr/>
        </p:nvSpPr>
        <p:spPr bwMode="auto">
          <a:xfrm>
            <a:off x="5388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1" name="Oval 410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2" name="Oval 411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3" name="Oval 412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4854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8" name="Oval 427"/>
          <p:cNvSpPr/>
          <p:nvPr/>
        </p:nvSpPr>
        <p:spPr bwMode="auto">
          <a:xfrm>
            <a:off x="7521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9" name="Oval 428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2" name="Oval 431"/>
          <p:cNvSpPr/>
          <p:nvPr/>
        </p:nvSpPr>
        <p:spPr bwMode="auto">
          <a:xfrm>
            <a:off x="6454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3" name="Oval 432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4" name="Oval 433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7" name="Oval 436"/>
          <p:cNvSpPr/>
          <p:nvPr/>
        </p:nvSpPr>
        <p:spPr bwMode="auto">
          <a:xfrm>
            <a:off x="6454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8" name="Oval 437"/>
          <p:cNvSpPr/>
          <p:nvPr/>
        </p:nvSpPr>
        <p:spPr bwMode="auto">
          <a:xfrm>
            <a:off x="7521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3" name="Oval 352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6" name="Oval 355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7" name="Oval 356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3" name="Oval 4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9" name="Oval 458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3" name="Oval 502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5" name="Oval 5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6" name="Oval 505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09" name="Oval 508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4" name="Oval 513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5" name="Oval 514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19" name="Oval 518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6" name="Oval 525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27" name="Oval 526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32" name="Slide Number Placeholder 5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34" name="Group 533"/>
          <p:cNvGrpSpPr/>
          <p:nvPr/>
        </p:nvGrpSpPr>
        <p:grpSpPr>
          <a:xfrm>
            <a:off x="2133601" y="3276598"/>
            <a:ext cx="250693" cy="457200"/>
            <a:chOff x="2133601" y="3276598"/>
            <a:chExt cx="250693" cy="457200"/>
          </a:xfrm>
        </p:grpSpPr>
        <p:cxnSp>
          <p:nvCxnSpPr>
            <p:cNvPr id="239" name="Straight Connector 238"/>
            <p:cNvCxnSpPr>
              <a:stCxn id="452" idx="0"/>
              <a:endCxn id="354" idx="4"/>
            </p:cNvCxnSpPr>
            <p:nvPr/>
          </p:nvCxnSpPr>
          <p:spPr bwMode="auto">
            <a:xfrm rot="5400000" flipH="1" flipV="1">
              <a:off x="21556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52" name="Oval 451"/>
            <p:cNvSpPr/>
            <p:nvPr/>
          </p:nvSpPr>
          <p:spPr bwMode="auto">
            <a:xfrm>
              <a:off x="21877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29" name="Straight Connector 528"/>
            <p:cNvCxnSpPr/>
            <p:nvPr/>
          </p:nvCxnSpPr>
          <p:spPr bwMode="auto">
            <a:xfrm rot="5400000" flipH="1" flipV="1">
              <a:off x="2003295" y="3406906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7" name="Group 576"/>
          <p:cNvGrpSpPr/>
          <p:nvPr/>
        </p:nvGrpSpPr>
        <p:grpSpPr>
          <a:xfrm>
            <a:off x="1828800" y="2819397"/>
            <a:ext cx="914400" cy="533403"/>
            <a:chOff x="1828800" y="2819397"/>
            <a:chExt cx="914400" cy="533403"/>
          </a:xfrm>
        </p:grpSpPr>
        <p:cxnSp>
          <p:nvCxnSpPr>
            <p:cNvPr id="237" name="Straight Connector 236"/>
            <p:cNvCxnSpPr>
              <a:stCxn id="356" idx="6"/>
              <a:endCxn id="354" idx="2"/>
            </p:cNvCxnSpPr>
            <p:nvPr/>
          </p:nvCxnSpPr>
          <p:spPr bwMode="auto">
            <a:xfrm>
              <a:off x="18508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8" name="Straight Connector 237"/>
            <p:cNvCxnSpPr>
              <a:stCxn id="354" idx="6"/>
              <a:endCxn id="357" idx="2"/>
            </p:cNvCxnSpPr>
            <p:nvPr/>
          </p:nvCxnSpPr>
          <p:spPr bwMode="auto">
            <a:xfrm>
              <a:off x="23842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69" name="Straight Connector 268"/>
            <p:cNvCxnSpPr>
              <a:stCxn id="353" idx="4"/>
              <a:endCxn id="354" idx="0"/>
            </p:cNvCxnSpPr>
            <p:nvPr/>
          </p:nvCxnSpPr>
          <p:spPr bwMode="auto">
            <a:xfrm rot="5400000">
              <a:off x="21556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54" name="Oval 353"/>
            <p:cNvSpPr/>
            <p:nvPr/>
          </p:nvSpPr>
          <p:spPr bwMode="auto">
            <a:xfrm>
              <a:off x="21877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474" name="Straight Connector 473"/>
            <p:cNvCxnSpPr/>
            <p:nvPr/>
          </p:nvCxnSpPr>
          <p:spPr bwMode="auto">
            <a:xfrm>
              <a:off x="1828800" y="30480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 bwMode="auto">
            <a:xfrm>
              <a:off x="2406389" y="33528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 bwMode="auto">
            <a:xfrm rot="5400000">
              <a:off x="2308095" y="29497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5" name="Group 654"/>
          <p:cNvGrpSpPr/>
          <p:nvPr/>
        </p:nvGrpSpPr>
        <p:grpSpPr>
          <a:xfrm>
            <a:off x="3254505" y="3429000"/>
            <a:ext cx="533400" cy="304798"/>
            <a:chOff x="3254505" y="3429000"/>
            <a:chExt cx="533400" cy="304798"/>
          </a:xfrm>
        </p:grpSpPr>
        <p:cxnSp>
          <p:nvCxnSpPr>
            <p:cNvPr id="271" name="Straight Connector 270"/>
            <p:cNvCxnSpPr>
              <a:stCxn id="457" idx="6"/>
              <a:endCxn id="456" idx="2"/>
            </p:cNvCxnSpPr>
            <p:nvPr/>
          </p:nvCxnSpPr>
          <p:spPr bwMode="auto">
            <a:xfrm>
              <a:off x="3451094" y="36355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57" name="Oval 456"/>
            <p:cNvSpPr/>
            <p:nvPr/>
          </p:nvSpPr>
          <p:spPr bwMode="auto">
            <a:xfrm>
              <a:off x="32545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 bwMode="auto">
            <a:xfrm>
              <a:off x="3396989" y="34290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3787905" y="3244588"/>
            <a:ext cx="250696" cy="489210"/>
            <a:chOff x="3787905" y="3244588"/>
            <a:chExt cx="250696" cy="489210"/>
          </a:xfrm>
        </p:grpSpPr>
        <p:cxnSp>
          <p:nvCxnSpPr>
            <p:cNvPr id="272" name="Straight Connector 271"/>
            <p:cNvCxnSpPr>
              <a:stCxn id="456" idx="0"/>
              <a:endCxn id="453" idx="4"/>
            </p:cNvCxnSpPr>
            <p:nvPr/>
          </p:nvCxnSpPr>
          <p:spPr bwMode="auto">
            <a:xfrm rot="5400000" flipH="1" flipV="1">
              <a:off x="37558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56" name="Oval 455"/>
            <p:cNvSpPr/>
            <p:nvPr/>
          </p:nvSpPr>
          <p:spPr bwMode="auto">
            <a:xfrm>
              <a:off x="37879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35" name="Straight Connector 534"/>
            <p:cNvCxnSpPr/>
            <p:nvPr/>
          </p:nvCxnSpPr>
          <p:spPr bwMode="auto">
            <a:xfrm rot="5400000" flipH="1" flipV="1">
              <a:off x="3908295" y="3374894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6" name="Group 575"/>
          <p:cNvGrpSpPr/>
          <p:nvPr/>
        </p:nvGrpSpPr>
        <p:grpSpPr>
          <a:xfrm>
            <a:off x="1828800" y="4908809"/>
            <a:ext cx="914400" cy="272791"/>
            <a:chOff x="1828800" y="4908809"/>
            <a:chExt cx="914400" cy="272791"/>
          </a:xfrm>
        </p:grpSpPr>
        <p:cxnSp>
          <p:nvCxnSpPr>
            <p:cNvPr id="278" name="Straight Connector 277"/>
            <p:cNvCxnSpPr>
              <a:stCxn id="465" idx="6"/>
              <a:endCxn id="464" idx="2"/>
            </p:cNvCxnSpPr>
            <p:nvPr/>
          </p:nvCxnSpPr>
          <p:spPr bwMode="auto">
            <a:xfrm>
              <a:off x="1850894" y="50071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79" name="Straight Connector 278"/>
            <p:cNvCxnSpPr>
              <a:stCxn id="464" idx="6"/>
              <a:endCxn id="467" idx="2"/>
            </p:cNvCxnSpPr>
            <p:nvPr/>
          </p:nvCxnSpPr>
          <p:spPr bwMode="auto">
            <a:xfrm>
              <a:off x="2384294" y="50071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64" name="Oval 463"/>
            <p:cNvSpPr/>
            <p:nvPr/>
          </p:nvSpPr>
          <p:spPr bwMode="auto">
            <a:xfrm>
              <a:off x="21877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38" name="Straight Connector 537"/>
            <p:cNvCxnSpPr/>
            <p:nvPr/>
          </p:nvCxnSpPr>
          <p:spPr bwMode="auto">
            <a:xfrm>
              <a:off x="1828800" y="51816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 bwMode="auto">
            <a:xfrm>
              <a:off x="2406389" y="51816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4" name="Group 543"/>
          <p:cNvGrpSpPr/>
          <p:nvPr/>
        </p:nvGrpSpPr>
        <p:grpSpPr>
          <a:xfrm>
            <a:off x="2187705" y="4451609"/>
            <a:ext cx="250696" cy="457201"/>
            <a:chOff x="2187705" y="4451609"/>
            <a:chExt cx="250696" cy="457201"/>
          </a:xfrm>
        </p:grpSpPr>
        <p:cxnSp>
          <p:nvCxnSpPr>
            <p:cNvPr id="280" name="Straight Connector 279"/>
            <p:cNvCxnSpPr>
              <a:stCxn id="464" idx="0"/>
              <a:endCxn id="463" idx="4"/>
            </p:cNvCxnSpPr>
            <p:nvPr/>
          </p:nvCxnSpPr>
          <p:spPr bwMode="auto">
            <a:xfrm rot="5400000" flipH="1" flipV="1">
              <a:off x="21556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63" name="Oval 462"/>
            <p:cNvSpPr/>
            <p:nvPr/>
          </p:nvSpPr>
          <p:spPr bwMode="auto">
            <a:xfrm>
              <a:off x="21877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40" name="Straight Connector 539"/>
            <p:cNvCxnSpPr/>
            <p:nvPr/>
          </p:nvCxnSpPr>
          <p:spPr bwMode="auto">
            <a:xfrm rot="5400000" flipH="1" flipV="1">
              <a:off x="2308095" y="4778505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3254505" y="4451609"/>
            <a:ext cx="533400" cy="272791"/>
            <a:chOff x="3254505" y="4451609"/>
            <a:chExt cx="533400" cy="272791"/>
          </a:xfrm>
        </p:grpSpPr>
        <p:cxnSp>
          <p:nvCxnSpPr>
            <p:cNvPr id="282" name="Straight Connector 281"/>
            <p:cNvCxnSpPr>
              <a:stCxn id="471" idx="6"/>
              <a:endCxn id="470" idx="2"/>
            </p:cNvCxnSpPr>
            <p:nvPr/>
          </p:nvCxnSpPr>
          <p:spPr bwMode="auto">
            <a:xfrm>
              <a:off x="3451094" y="4549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71" name="Oval 470"/>
            <p:cNvSpPr/>
            <p:nvPr/>
          </p:nvSpPr>
          <p:spPr bwMode="auto">
            <a:xfrm>
              <a:off x="32545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42" name="Straight Connector 541"/>
            <p:cNvCxnSpPr/>
            <p:nvPr/>
          </p:nvCxnSpPr>
          <p:spPr bwMode="auto">
            <a:xfrm>
              <a:off x="3429000" y="47244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9" name="Group 578"/>
          <p:cNvGrpSpPr/>
          <p:nvPr/>
        </p:nvGrpSpPr>
        <p:grpSpPr>
          <a:xfrm>
            <a:off x="3787905" y="4451609"/>
            <a:ext cx="250696" cy="457201"/>
            <a:chOff x="3787905" y="4451609"/>
            <a:chExt cx="250696" cy="457201"/>
          </a:xfrm>
        </p:grpSpPr>
        <p:cxnSp>
          <p:nvCxnSpPr>
            <p:cNvPr id="283" name="Straight Connector 282"/>
            <p:cNvCxnSpPr>
              <a:stCxn id="473" idx="0"/>
              <a:endCxn id="470" idx="4"/>
            </p:cNvCxnSpPr>
            <p:nvPr/>
          </p:nvCxnSpPr>
          <p:spPr bwMode="auto">
            <a:xfrm rot="5400000" flipH="1" flipV="1">
              <a:off x="37558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70" name="Oval 469"/>
            <p:cNvSpPr/>
            <p:nvPr/>
          </p:nvSpPr>
          <p:spPr bwMode="auto">
            <a:xfrm>
              <a:off x="37879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43" name="Straight Connector 542"/>
            <p:cNvCxnSpPr/>
            <p:nvPr/>
          </p:nvCxnSpPr>
          <p:spPr bwMode="auto">
            <a:xfrm rot="5400000" flipH="1" flipV="1">
              <a:off x="3908295" y="4778505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2" name="Group 581"/>
          <p:cNvGrpSpPr/>
          <p:nvPr/>
        </p:nvGrpSpPr>
        <p:grpSpPr>
          <a:xfrm>
            <a:off x="2721105" y="3886200"/>
            <a:ext cx="533400" cy="304798"/>
            <a:chOff x="2721105" y="3886200"/>
            <a:chExt cx="533400" cy="304798"/>
          </a:xfrm>
        </p:grpSpPr>
        <p:cxnSp>
          <p:nvCxnSpPr>
            <p:cNvPr id="348" name="Straight Connector 347"/>
            <p:cNvCxnSpPr>
              <a:stCxn id="462" idx="6"/>
              <a:endCxn id="468" idx="2"/>
            </p:cNvCxnSpPr>
            <p:nvPr/>
          </p:nvCxnSpPr>
          <p:spPr bwMode="auto">
            <a:xfrm>
              <a:off x="29176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62" name="Oval 461"/>
            <p:cNvSpPr/>
            <p:nvPr/>
          </p:nvSpPr>
          <p:spPr bwMode="auto">
            <a:xfrm>
              <a:off x="27211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 bwMode="auto">
            <a:xfrm>
              <a:off x="2895600" y="38862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3" name="Group 532"/>
          <p:cNvGrpSpPr/>
          <p:nvPr/>
        </p:nvGrpSpPr>
        <p:grpSpPr>
          <a:xfrm>
            <a:off x="1828800" y="3733797"/>
            <a:ext cx="946411" cy="717814"/>
            <a:chOff x="1828800" y="3733797"/>
            <a:chExt cx="946411" cy="717814"/>
          </a:xfrm>
        </p:grpSpPr>
        <p:cxnSp>
          <p:nvCxnSpPr>
            <p:cNvPr id="276" name="Straight Connector 275"/>
            <p:cNvCxnSpPr>
              <a:stCxn id="459" idx="6"/>
              <a:endCxn id="458" idx="2"/>
            </p:cNvCxnSpPr>
            <p:nvPr/>
          </p:nvCxnSpPr>
          <p:spPr bwMode="auto">
            <a:xfrm>
              <a:off x="18508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77" name="Straight Connector 276"/>
            <p:cNvCxnSpPr>
              <a:stCxn id="458" idx="6"/>
              <a:endCxn id="462" idx="2"/>
            </p:cNvCxnSpPr>
            <p:nvPr/>
          </p:nvCxnSpPr>
          <p:spPr bwMode="auto">
            <a:xfrm>
              <a:off x="23842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81" name="Straight Connector 280"/>
            <p:cNvCxnSpPr>
              <a:stCxn id="458" idx="4"/>
              <a:endCxn id="463" idx="0"/>
            </p:cNvCxnSpPr>
            <p:nvPr/>
          </p:nvCxnSpPr>
          <p:spPr bwMode="auto">
            <a:xfrm rot="5400000">
              <a:off x="21556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52" name="Straight Connector 351"/>
            <p:cNvCxnSpPr>
              <a:stCxn id="452" idx="4"/>
              <a:endCxn id="458" idx="0"/>
            </p:cNvCxnSpPr>
            <p:nvPr/>
          </p:nvCxnSpPr>
          <p:spPr bwMode="auto">
            <a:xfrm rot="5400000">
              <a:off x="21556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58" name="Oval 457"/>
            <p:cNvSpPr/>
            <p:nvPr/>
          </p:nvSpPr>
          <p:spPr bwMode="auto">
            <a:xfrm>
              <a:off x="21877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 bwMode="auto">
            <a:xfrm>
              <a:off x="1828800" y="42672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 bwMode="auto">
            <a:xfrm>
              <a:off x="2438400" y="38862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 bwMode="auto">
            <a:xfrm rot="5400000">
              <a:off x="2308094" y="4321306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 bwMode="auto">
            <a:xfrm rot="5400000">
              <a:off x="2003294" y="38641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6" name="Group 585"/>
          <p:cNvGrpSpPr/>
          <p:nvPr/>
        </p:nvGrpSpPr>
        <p:grpSpPr>
          <a:xfrm>
            <a:off x="5562600" y="3080009"/>
            <a:ext cx="555494" cy="272791"/>
            <a:chOff x="5562600" y="3080009"/>
            <a:chExt cx="555494" cy="272791"/>
          </a:xfrm>
        </p:grpSpPr>
        <p:cxnSp>
          <p:nvCxnSpPr>
            <p:cNvPr id="476" name="Straight Connector 475"/>
            <p:cNvCxnSpPr>
              <a:stCxn id="503" idx="6"/>
              <a:endCxn id="504" idx="2"/>
            </p:cNvCxnSpPr>
            <p:nvPr/>
          </p:nvCxnSpPr>
          <p:spPr bwMode="auto">
            <a:xfrm>
              <a:off x="55846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4" name="Oval 503"/>
            <p:cNvSpPr/>
            <p:nvPr/>
          </p:nvSpPr>
          <p:spPr bwMode="auto">
            <a:xfrm>
              <a:off x="59215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48" name="Straight Connector 547"/>
            <p:cNvCxnSpPr/>
            <p:nvPr/>
          </p:nvCxnSpPr>
          <p:spPr bwMode="auto">
            <a:xfrm>
              <a:off x="5562600" y="33528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0" name="Group 589"/>
          <p:cNvGrpSpPr/>
          <p:nvPr/>
        </p:nvGrpSpPr>
        <p:grpSpPr>
          <a:xfrm>
            <a:off x="6454905" y="2165609"/>
            <a:ext cx="587506" cy="272791"/>
            <a:chOff x="6454905" y="2165609"/>
            <a:chExt cx="587506" cy="272791"/>
          </a:xfrm>
        </p:grpSpPr>
        <p:cxnSp>
          <p:nvCxnSpPr>
            <p:cNvPr id="477" name="Straight Connector 476"/>
            <p:cNvCxnSpPr>
              <a:stCxn id="507" idx="6"/>
              <a:endCxn id="506" idx="2"/>
            </p:cNvCxnSpPr>
            <p:nvPr/>
          </p:nvCxnSpPr>
          <p:spPr bwMode="auto">
            <a:xfrm>
              <a:off x="6651494" y="2263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7" name="Oval 506"/>
            <p:cNvSpPr/>
            <p:nvPr/>
          </p:nvSpPr>
          <p:spPr bwMode="auto">
            <a:xfrm>
              <a:off x="6454905" y="2165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49" name="Straight Connector 548"/>
            <p:cNvCxnSpPr/>
            <p:nvPr/>
          </p:nvCxnSpPr>
          <p:spPr bwMode="auto">
            <a:xfrm>
              <a:off x="6705600" y="24384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8" name="Group 587"/>
          <p:cNvGrpSpPr/>
          <p:nvPr/>
        </p:nvGrpSpPr>
        <p:grpSpPr>
          <a:xfrm>
            <a:off x="6400800" y="2362198"/>
            <a:ext cx="250694" cy="457200"/>
            <a:chOff x="6400800" y="2362198"/>
            <a:chExt cx="250694" cy="457200"/>
          </a:xfrm>
        </p:grpSpPr>
        <p:cxnSp>
          <p:nvCxnSpPr>
            <p:cNvPr id="479" name="Straight Connector 478"/>
            <p:cNvCxnSpPr>
              <a:stCxn id="508" idx="0"/>
              <a:endCxn id="507" idx="4"/>
            </p:cNvCxnSpPr>
            <p:nvPr/>
          </p:nvCxnSpPr>
          <p:spPr bwMode="auto">
            <a:xfrm rot="5400000" flipH="1" flipV="1">
              <a:off x="6422895" y="2492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8" name="Oval 507"/>
            <p:cNvSpPr/>
            <p:nvPr/>
          </p:nvSpPr>
          <p:spPr bwMode="auto">
            <a:xfrm>
              <a:off x="6454905" y="2622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0" name="Straight Connector 549"/>
            <p:cNvCxnSpPr/>
            <p:nvPr/>
          </p:nvCxnSpPr>
          <p:spPr bwMode="auto">
            <a:xfrm rot="5400000" flipH="1" flipV="1">
              <a:off x="6270494" y="2492506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7" name="Group 586"/>
          <p:cNvGrpSpPr/>
          <p:nvPr/>
        </p:nvGrpSpPr>
        <p:grpSpPr>
          <a:xfrm>
            <a:off x="6988305" y="2971800"/>
            <a:ext cx="555495" cy="304798"/>
            <a:chOff x="6988305" y="2971800"/>
            <a:chExt cx="555495" cy="304798"/>
          </a:xfrm>
        </p:grpSpPr>
        <p:cxnSp>
          <p:nvCxnSpPr>
            <p:cNvPr id="482" name="Straight Connector 481"/>
            <p:cNvCxnSpPr>
              <a:stCxn id="510" idx="6"/>
              <a:endCxn id="512" idx="2"/>
            </p:cNvCxnSpPr>
            <p:nvPr/>
          </p:nvCxnSpPr>
          <p:spPr bwMode="auto">
            <a:xfrm>
              <a:off x="71848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10" name="Oval 509"/>
            <p:cNvSpPr/>
            <p:nvPr/>
          </p:nvSpPr>
          <p:spPr bwMode="auto">
            <a:xfrm>
              <a:off x="69883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1" name="Straight Connector 550"/>
            <p:cNvCxnSpPr/>
            <p:nvPr/>
          </p:nvCxnSpPr>
          <p:spPr bwMode="auto">
            <a:xfrm>
              <a:off x="7206989" y="29718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9" name="Group 588"/>
          <p:cNvGrpSpPr/>
          <p:nvPr/>
        </p:nvGrpSpPr>
        <p:grpSpPr>
          <a:xfrm>
            <a:off x="7521705" y="2743200"/>
            <a:ext cx="326895" cy="794011"/>
            <a:chOff x="7521705" y="2743200"/>
            <a:chExt cx="326895" cy="794011"/>
          </a:xfrm>
        </p:grpSpPr>
        <p:cxnSp>
          <p:nvCxnSpPr>
            <p:cNvPr id="484" name="Straight Connector 483"/>
            <p:cNvCxnSpPr>
              <a:stCxn id="514" idx="0"/>
              <a:endCxn id="512" idx="4"/>
            </p:cNvCxnSpPr>
            <p:nvPr/>
          </p:nvCxnSpPr>
          <p:spPr bwMode="auto">
            <a:xfrm rot="5400000" flipH="1" flipV="1">
              <a:off x="74896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6" name="Straight Connector 485"/>
            <p:cNvCxnSpPr>
              <a:stCxn id="509" idx="4"/>
              <a:endCxn id="512" idx="0"/>
            </p:cNvCxnSpPr>
            <p:nvPr/>
          </p:nvCxnSpPr>
          <p:spPr bwMode="auto">
            <a:xfrm rot="5400000">
              <a:off x="74896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12" name="Oval 511"/>
            <p:cNvSpPr/>
            <p:nvPr/>
          </p:nvSpPr>
          <p:spPr bwMode="auto">
            <a:xfrm>
              <a:off x="75217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 bwMode="auto">
            <a:xfrm rot="5400000" flipH="1" flipV="1">
              <a:off x="7718294" y="34069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 bwMode="auto">
            <a:xfrm rot="5400000">
              <a:off x="7718294" y="28735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4" name="Group 583"/>
          <p:cNvGrpSpPr/>
          <p:nvPr/>
        </p:nvGrpSpPr>
        <p:grpSpPr>
          <a:xfrm>
            <a:off x="5029200" y="3886200"/>
            <a:ext cx="555494" cy="304798"/>
            <a:chOff x="5029200" y="3886200"/>
            <a:chExt cx="555494" cy="304798"/>
          </a:xfrm>
        </p:grpSpPr>
        <p:cxnSp>
          <p:nvCxnSpPr>
            <p:cNvPr id="489" name="Straight Connector 488"/>
            <p:cNvCxnSpPr>
              <a:stCxn id="517" idx="6"/>
              <a:endCxn id="516" idx="2"/>
            </p:cNvCxnSpPr>
            <p:nvPr/>
          </p:nvCxnSpPr>
          <p:spPr bwMode="auto">
            <a:xfrm>
              <a:off x="50512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16" name="Oval 515"/>
            <p:cNvSpPr/>
            <p:nvPr/>
          </p:nvSpPr>
          <p:spPr bwMode="auto">
            <a:xfrm>
              <a:off x="53881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 bwMode="auto">
            <a:xfrm>
              <a:off x="5029200" y="38862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4" name="Group 593"/>
          <p:cNvGrpSpPr/>
          <p:nvPr/>
        </p:nvGrpSpPr>
        <p:grpSpPr>
          <a:xfrm>
            <a:off x="5562600" y="4908809"/>
            <a:ext cx="555494" cy="272791"/>
            <a:chOff x="5562600" y="4908809"/>
            <a:chExt cx="555494" cy="272791"/>
          </a:xfrm>
        </p:grpSpPr>
        <p:cxnSp>
          <p:nvCxnSpPr>
            <p:cNvPr id="491" name="Straight Connector 490"/>
            <p:cNvCxnSpPr>
              <a:stCxn id="521" idx="6"/>
              <a:endCxn id="522" idx="2"/>
            </p:cNvCxnSpPr>
            <p:nvPr/>
          </p:nvCxnSpPr>
          <p:spPr bwMode="auto">
            <a:xfrm>
              <a:off x="5584694" y="50071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22" name="Oval 521"/>
            <p:cNvSpPr/>
            <p:nvPr/>
          </p:nvSpPr>
          <p:spPr bwMode="auto">
            <a:xfrm>
              <a:off x="59215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6" name="Straight Connector 555"/>
            <p:cNvCxnSpPr/>
            <p:nvPr/>
          </p:nvCxnSpPr>
          <p:spPr bwMode="auto">
            <a:xfrm>
              <a:off x="5562600" y="51816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5" name="Group 594"/>
          <p:cNvGrpSpPr/>
          <p:nvPr/>
        </p:nvGrpSpPr>
        <p:grpSpPr>
          <a:xfrm>
            <a:off x="5921505" y="4451609"/>
            <a:ext cx="326895" cy="457202"/>
            <a:chOff x="5921505" y="4451609"/>
            <a:chExt cx="326895" cy="457202"/>
          </a:xfrm>
        </p:grpSpPr>
        <p:cxnSp>
          <p:nvCxnSpPr>
            <p:cNvPr id="492" name="Straight Connector 491"/>
            <p:cNvCxnSpPr>
              <a:stCxn id="522" idx="0"/>
              <a:endCxn id="520" idx="4"/>
            </p:cNvCxnSpPr>
            <p:nvPr/>
          </p:nvCxnSpPr>
          <p:spPr bwMode="auto">
            <a:xfrm rot="5400000" flipH="1" flipV="1">
              <a:off x="58894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20" name="Oval 519"/>
            <p:cNvSpPr/>
            <p:nvPr/>
          </p:nvSpPr>
          <p:spPr bwMode="auto">
            <a:xfrm>
              <a:off x="59215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7" name="Straight Connector 556"/>
            <p:cNvCxnSpPr/>
            <p:nvPr/>
          </p:nvCxnSpPr>
          <p:spPr bwMode="auto">
            <a:xfrm rot="5400000" flipH="1" flipV="1">
              <a:off x="6118094" y="47785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2" name="Group 591"/>
          <p:cNvGrpSpPr/>
          <p:nvPr/>
        </p:nvGrpSpPr>
        <p:grpSpPr>
          <a:xfrm>
            <a:off x="5562600" y="3886200"/>
            <a:ext cx="685800" cy="565411"/>
            <a:chOff x="5562600" y="3886200"/>
            <a:chExt cx="685800" cy="565411"/>
          </a:xfrm>
        </p:grpSpPr>
        <p:cxnSp>
          <p:nvCxnSpPr>
            <p:cNvPr id="490" name="Straight Connector 489"/>
            <p:cNvCxnSpPr>
              <a:stCxn id="516" idx="6"/>
              <a:endCxn id="518" idx="2"/>
            </p:cNvCxnSpPr>
            <p:nvPr/>
          </p:nvCxnSpPr>
          <p:spPr bwMode="auto">
            <a:xfrm>
              <a:off x="55846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3" name="Straight Connector 492"/>
            <p:cNvCxnSpPr>
              <a:stCxn id="518" idx="4"/>
              <a:endCxn id="520" idx="0"/>
            </p:cNvCxnSpPr>
            <p:nvPr/>
          </p:nvCxnSpPr>
          <p:spPr bwMode="auto">
            <a:xfrm rot="5400000">
              <a:off x="58894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18" name="Oval 517"/>
            <p:cNvSpPr/>
            <p:nvPr/>
          </p:nvSpPr>
          <p:spPr bwMode="auto">
            <a:xfrm>
              <a:off x="59215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5" name="Straight Connector 554"/>
            <p:cNvCxnSpPr/>
            <p:nvPr/>
          </p:nvCxnSpPr>
          <p:spPr bwMode="auto">
            <a:xfrm>
              <a:off x="5562600" y="38862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 bwMode="auto">
            <a:xfrm rot="5400000">
              <a:off x="6118094" y="4321306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8" name="Group 597"/>
          <p:cNvGrpSpPr/>
          <p:nvPr/>
        </p:nvGrpSpPr>
        <p:grpSpPr>
          <a:xfrm>
            <a:off x="6858001" y="4451609"/>
            <a:ext cx="717810" cy="457202"/>
            <a:chOff x="6858001" y="4451609"/>
            <a:chExt cx="717810" cy="457202"/>
          </a:xfrm>
        </p:grpSpPr>
        <p:cxnSp>
          <p:nvCxnSpPr>
            <p:cNvPr id="496" name="Straight Connector 495"/>
            <p:cNvCxnSpPr>
              <a:stCxn id="525" idx="6"/>
              <a:endCxn id="526" idx="2"/>
            </p:cNvCxnSpPr>
            <p:nvPr/>
          </p:nvCxnSpPr>
          <p:spPr bwMode="auto">
            <a:xfrm>
              <a:off x="7184894" y="4549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7" name="Straight Connector 496"/>
            <p:cNvCxnSpPr>
              <a:stCxn id="527" idx="0"/>
              <a:endCxn id="525" idx="4"/>
            </p:cNvCxnSpPr>
            <p:nvPr/>
          </p:nvCxnSpPr>
          <p:spPr bwMode="auto">
            <a:xfrm rot="5400000" flipH="1" flipV="1">
              <a:off x="69562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25" name="Oval 524"/>
            <p:cNvSpPr/>
            <p:nvPr/>
          </p:nvSpPr>
          <p:spPr bwMode="auto">
            <a:xfrm>
              <a:off x="69883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61" name="Straight Connector 560"/>
            <p:cNvCxnSpPr/>
            <p:nvPr/>
          </p:nvCxnSpPr>
          <p:spPr bwMode="auto">
            <a:xfrm>
              <a:off x="7239000" y="47244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 bwMode="auto">
            <a:xfrm rot="5400000" flipH="1" flipV="1">
              <a:off x="6727695" y="47785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6" name="Group 595"/>
          <p:cNvGrpSpPr/>
          <p:nvPr/>
        </p:nvGrpSpPr>
        <p:grpSpPr>
          <a:xfrm>
            <a:off x="6988305" y="3994409"/>
            <a:ext cx="250696" cy="457199"/>
            <a:chOff x="6988305" y="3994409"/>
            <a:chExt cx="250696" cy="457199"/>
          </a:xfrm>
        </p:grpSpPr>
        <p:cxnSp>
          <p:nvCxnSpPr>
            <p:cNvPr id="498" name="Straight Connector 497"/>
            <p:cNvCxnSpPr>
              <a:stCxn id="523" idx="4"/>
              <a:endCxn id="525" idx="0"/>
            </p:cNvCxnSpPr>
            <p:nvPr/>
          </p:nvCxnSpPr>
          <p:spPr bwMode="auto">
            <a:xfrm rot="5400000">
              <a:off x="69562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23" name="Oval 522"/>
            <p:cNvSpPr/>
            <p:nvPr/>
          </p:nvSpPr>
          <p:spPr bwMode="auto">
            <a:xfrm>
              <a:off x="69883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63" name="Straight Connector 562"/>
            <p:cNvCxnSpPr/>
            <p:nvPr/>
          </p:nvCxnSpPr>
          <p:spPr bwMode="auto">
            <a:xfrm rot="5400000">
              <a:off x="7108695" y="4289294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3" name="Group 592"/>
          <p:cNvGrpSpPr/>
          <p:nvPr/>
        </p:nvGrpSpPr>
        <p:grpSpPr>
          <a:xfrm>
            <a:off x="6118094" y="3886200"/>
            <a:ext cx="870211" cy="381000"/>
            <a:chOff x="6118094" y="3886200"/>
            <a:chExt cx="870211" cy="381000"/>
          </a:xfrm>
        </p:grpSpPr>
        <p:cxnSp>
          <p:nvCxnSpPr>
            <p:cNvPr id="495" name="Straight Connector 494"/>
            <p:cNvCxnSpPr>
              <a:stCxn id="524" idx="6"/>
              <a:endCxn id="523" idx="2"/>
            </p:cNvCxnSpPr>
            <p:nvPr/>
          </p:nvCxnSpPr>
          <p:spPr bwMode="auto">
            <a:xfrm>
              <a:off x="66514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9" name="Straight Connector 498"/>
            <p:cNvCxnSpPr>
              <a:stCxn id="518" idx="6"/>
              <a:endCxn id="524" idx="2"/>
            </p:cNvCxnSpPr>
            <p:nvPr/>
          </p:nvCxnSpPr>
          <p:spPr bwMode="auto">
            <a:xfrm>
              <a:off x="61180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24" name="Oval 523"/>
            <p:cNvSpPr/>
            <p:nvPr/>
          </p:nvSpPr>
          <p:spPr bwMode="auto">
            <a:xfrm>
              <a:off x="64549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60" name="Straight Connector 559"/>
            <p:cNvCxnSpPr/>
            <p:nvPr/>
          </p:nvCxnSpPr>
          <p:spPr bwMode="auto">
            <a:xfrm>
              <a:off x="6597389" y="42672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 bwMode="auto">
            <a:xfrm>
              <a:off x="6140189" y="38862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9" name="Group 598"/>
          <p:cNvGrpSpPr/>
          <p:nvPr/>
        </p:nvGrpSpPr>
        <p:grpSpPr>
          <a:xfrm>
            <a:off x="6454905" y="3537209"/>
            <a:ext cx="250696" cy="457202"/>
            <a:chOff x="6454905" y="3537209"/>
            <a:chExt cx="250696" cy="457202"/>
          </a:xfrm>
        </p:grpSpPr>
        <p:cxnSp>
          <p:nvCxnSpPr>
            <p:cNvPr id="501" name="Straight Connector 500"/>
            <p:cNvCxnSpPr>
              <a:stCxn id="513" idx="4"/>
              <a:endCxn id="524" idx="0"/>
            </p:cNvCxnSpPr>
            <p:nvPr/>
          </p:nvCxnSpPr>
          <p:spPr bwMode="auto">
            <a:xfrm rot="5400000">
              <a:off x="64228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13" name="Oval 512"/>
            <p:cNvSpPr/>
            <p:nvPr/>
          </p:nvSpPr>
          <p:spPr bwMode="auto">
            <a:xfrm>
              <a:off x="64549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66" name="Straight Connector 565"/>
            <p:cNvCxnSpPr/>
            <p:nvPr/>
          </p:nvCxnSpPr>
          <p:spPr bwMode="auto">
            <a:xfrm rot="5400000">
              <a:off x="6575295" y="3864106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3" name="Group 582"/>
          <p:cNvGrpSpPr/>
          <p:nvPr/>
        </p:nvGrpSpPr>
        <p:grpSpPr>
          <a:xfrm>
            <a:off x="4495800" y="3701788"/>
            <a:ext cx="609601" cy="749823"/>
            <a:chOff x="4495800" y="3701788"/>
            <a:chExt cx="609601" cy="749823"/>
          </a:xfrm>
        </p:grpSpPr>
        <p:cxnSp>
          <p:nvCxnSpPr>
            <p:cNvPr id="494" name="Straight Connector 493"/>
            <p:cNvCxnSpPr>
              <a:stCxn id="517" idx="4"/>
              <a:endCxn id="519" idx="0"/>
            </p:cNvCxnSpPr>
            <p:nvPr/>
          </p:nvCxnSpPr>
          <p:spPr bwMode="auto">
            <a:xfrm rot="5400000">
              <a:off x="48226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0" name="Straight Connector 499"/>
            <p:cNvCxnSpPr>
              <a:stCxn id="515" idx="6"/>
              <a:endCxn id="517" idx="2"/>
            </p:cNvCxnSpPr>
            <p:nvPr/>
          </p:nvCxnSpPr>
          <p:spPr bwMode="auto">
            <a:xfrm>
              <a:off x="45178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2" name="Straight Connector 501"/>
            <p:cNvCxnSpPr>
              <a:stCxn id="505" idx="4"/>
              <a:endCxn id="517" idx="0"/>
            </p:cNvCxnSpPr>
            <p:nvPr/>
          </p:nvCxnSpPr>
          <p:spPr bwMode="auto">
            <a:xfrm rot="5400000">
              <a:off x="48226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17" name="Oval 516"/>
            <p:cNvSpPr/>
            <p:nvPr/>
          </p:nvSpPr>
          <p:spPr bwMode="auto">
            <a:xfrm>
              <a:off x="48547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59" name="Straight Connector 558"/>
            <p:cNvCxnSpPr/>
            <p:nvPr/>
          </p:nvCxnSpPr>
          <p:spPr bwMode="auto">
            <a:xfrm rot="5400000">
              <a:off x="4975095" y="4321306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 bwMode="auto">
            <a:xfrm>
              <a:off x="4495800" y="42672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 bwMode="auto">
            <a:xfrm rot="5400000">
              <a:off x="4594095" y="3832094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5" name="Group 584"/>
          <p:cNvGrpSpPr/>
          <p:nvPr/>
        </p:nvGrpSpPr>
        <p:grpSpPr>
          <a:xfrm>
            <a:off x="6096000" y="2819397"/>
            <a:ext cx="946411" cy="717814"/>
            <a:chOff x="6096000" y="2819397"/>
            <a:chExt cx="946411" cy="717814"/>
          </a:xfrm>
        </p:grpSpPr>
        <p:cxnSp>
          <p:nvCxnSpPr>
            <p:cNvPr id="480" name="Straight Connector 479"/>
            <p:cNvCxnSpPr>
              <a:stCxn id="511" idx="6"/>
              <a:endCxn id="510" idx="2"/>
            </p:cNvCxnSpPr>
            <p:nvPr/>
          </p:nvCxnSpPr>
          <p:spPr bwMode="auto">
            <a:xfrm>
              <a:off x="66514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3" name="Straight Connector 482"/>
            <p:cNvCxnSpPr>
              <a:stCxn id="513" idx="0"/>
              <a:endCxn id="511" idx="4"/>
            </p:cNvCxnSpPr>
            <p:nvPr/>
          </p:nvCxnSpPr>
          <p:spPr bwMode="auto">
            <a:xfrm rot="5400000" flipH="1" flipV="1">
              <a:off x="64228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7" name="Straight Connector 486"/>
            <p:cNvCxnSpPr>
              <a:stCxn id="508" idx="4"/>
              <a:endCxn id="511" idx="0"/>
            </p:cNvCxnSpPr>
            <p:nvPr/>
          </p:nvCxnSpPr>
          <p:spPr bwMode="auto">
            <a:xfrm rot="5400000">
              <a:off x="64228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8" name="Straight Connector 487"/>
            <p:cNvCxnSpPr>
              <a:stCxn id="504" idx="6"/>
              <a:endCxn id="511" idx="2"/>
            </p:cNvCxnSpPr>
            <p:nvPr/>
          </p:nvCxnSpPr>
          <p:spPr bwMode="auto">
            <a:xfrm>
              <a:off x="61180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11" name="Oval 510"/>
            <p:cNvSpPr/>
            <p:nvPr/>
          </p:nvSpPr>
          <p:spPr bwMode="auto">
            <a:xfrm>
              <a:off x="64549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68" name="Straight Connector 567"/>
            <p:cNvCxnSpPr/>
            <p:nvPr/>
          </p:nvCxnSpPr>
          <p:spPr bwMode="auto">
            <a:xfrm>
              <a:off x="6705600" y="2971800"/>
              <a:ext cx="3368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 bwMode="auto">
            <a:xfrm rot="5400000" flipH="1" flipV="1">
              <a:off x="6575295" y="34069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 bwMode="auto">
            <a:xfrm rot="5400000">
              <a:off x="6270495" y="2949706"/>
              <a:ext cx="2606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 bwMode="auto">
            <a:xfrm>
              <a:off x="6096000" y="3352800"/>
              <a:ext cx="33681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1" name="Group 580"/>
          <p:cNvGrpSpPr/>
          <p:nvPr/>
        </p:nvGrpSpPr>
        <p:grpSpPr>
          <a:xfrm>
            <a:off x="3124200" y="3733797"/>
            <a:ext cx="381001" cy="717814"/>
            <a:chOff x="3124200" y="3733797"/>
            <a:chExt cx="381001" cy="717814"/>
          </a:xfrm>
        </p:grpSpPr>
        <p:cxnSp>
          <p:nvCxnSpPr>
            <p:cNvPr id="347" name="Straight Connector 346"/>
            <p:cNvCxnSpPr>
              <a:stCxn id="468" idx="4"/>
              <a:endCxn id="471" idx="0"/>
            </p:cNvCxnSpPr>
            <p:nvPr/>
          </p:nvCxnSpPr>
          <p:spPr bwMode="auto">
            <a:xfrm rot="5400000">
              <a:off x="32224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51" name="Straight Connector 350"/>
            <p:cNvCxnSpPr>
              <a:stCxn id="457" idx="4"/>
              <a:endCxn id="468" idx="0"/>
            </p:cNvCxnSpPr>
            <p:nvPr/>
          </p:nvCxnSpPr>
          <p:spPr bwMode="auto">
            <a:xfrm rot="5400000">
              <a:off x="32224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68" name="Oval 467"/>
            <p:cNvSpPr/>
            <p:nvPr/>
          </p:nvSpPr>
          <p:spPr bwMode="auto">
            <a:xfrm>
              <a:off x="32545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546" name="Straight Connector 545"/>
            <p:cNvCxnSpPr/>
            <p:nvPr/>
          </p:nvCxnSpPr>
          <p:spPr bwMode="auto">
            <a:xfrm rot="5400000">
              <a:off x="2993894" y="4321306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 bwMode="auto">
            <a:xfrm rot="5400000" flipH="1" flipV="1">
              <a:off x="3374895" y="3864105"/>
              <a:ext cx="260611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3" name="Oval 602"/>
          <p:cNvSpPr/>
          <p:nvPr/>
        </p:nvSpPr>
        <p:spPr>
          <a:xfrm>
            <a:off x="22098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/>
          <p:cNvSpPr/>
          <p:nvPr/>
        </p:nvSpPr>
        <p:spPr>
          <a:xfrm>
            <a:off x="64770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/>
          <p:cNvSpPr/>
          <p:nvPr/>
        </p:nvSpPr>
        <p:spPr>
          <a:xfrm>
            <a:off x="6477000" y="3581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/>
          <p:cNvSpPr/>
          <p:nvPr/>
        </p:nvSpPr>
        <p:spPr>
          <a:xfrm>
            <a:off x="59436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6477000" y="2667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/>
          <p:cNvSpPr/>
          <p:nvPr/>
        </p:nvSpPr>
        <p:spPr>
          <a:xfrm>
            <a:off x="70104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/>
          <p:cNvSpPr/>
          <p:nvPr/>
        </p:nvSpPr>
        <p:spPr>
          <a:xfrm>
            <a:off x="2209800" y="3581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/>
          <p:cNvSpPr/>
          <p:nvPr/>
        </p:nvSpPr>
        <p:spPr>
          <a:xfrm>
            <a:off x="27432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/>
          <p:cNvSpPr/>
          <p:nvPr/>
        </p:nvSpPr>
        <p:spPr>
          <a:xfrm>
            <a:off x="16764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/>
          <p:cNvSpPr/>
          <p:nvPr/>
        </p:nvSpPr>
        <p:spPr>
          <a:xfrm>
            <a:off x="2209800" y="4495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/>
          <p:cNvSpPr/>
          <p:nvPr/>
        </p:nvSpPr>
        <p:spPr>
          <a:xfrm>
            <a:off x="2209800" y="4953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/>
          <p:cNvSpPr/>
          <p:nvPr/>
        </p:nvSpPr>
        <p:spPr>
          <a:xfrm>
            <a:off x="22098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/>
          <p:cNvSpPr/>
          <p:nvPr/>
        </p:nvSpPr>
        <p:spPr>
          <a:xfrm>
            <a:off x="32766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/>
          <p:cNvSpPr/>
          <p:nvPr/>
        </p:nvSpPr>
        <p:spPr>
          <a:xfrm>
            <a:off x="64770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/>
          <p:cNvSpPr/>
          <p:nvPr/>
        </p:nvSpPr>
        <p:spPr>
          <a:xfrm>
            <a:off x="54102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/>
          <p:cNvSpPr/>
          <p:nvPr/>
        </p:nvSpPr>
        <p:spPr>
          <a:xfrm>
            <a:off x="6477000" y="2209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/>
          <p:cNvSpPr/>
          <p:nvPr/>
        </p:nvSpPr>
        <p:spPr>
          <a:xfrm>
            <a:off x="75438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/>
          <p:cNvSpPr/>
          <p:nvPr/>
        </p:nvSpPr>
        <p:spPr>
          <a:xfrm>
            <a:off x="7543800" y="2667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/>
          <p:cNvSpPr/>
          <p:nvPr/>
        </p:nvSpPr>
        <p:spPr>
          <a:xfrm>
            <a:off x="7543800" y="3581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/>
          <p:cNvSpPr/>
          <p:nvPr/>
        </p:nvSpPr>
        <p:spPr>
          <a:xfrm>
            <a:off x="59436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/>
          <p:cNvSpPr/>
          <p:nvPr/>
        </p:nvSpPr>
        <p:spPr>
          <a:xfrm>
            <a:off x="70104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/>
          <p:cNvSpPr/>
          <p:nvPr/>
        </p:nvSpPr>
        <p:spPr>
          <a:xfrm>
            <a:off x="7010400" y="2209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/>
          <p:cNvSpPr/>
          <p:nvPr/>
        </p:nvSpPr>
        <p:spPr>
          <a:xfrm>
            <a:off x="3276600" y="3581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/>
          <p:cNvSpPr/>
          <p:nvPr/>
        </p:nvSpPr>
        <p:spPr>
          <a:xfrm>
            <a:off x="3276600" y="4495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/>
          <p:cNvSpPr/>
          <p:nvPr/>
        </p:nvSpPr>
        <p:spPr>
          <a:xfrm>
            <a:off x="27432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/>
          <p:cNvSpPr/>
          <p:nvPr/>
        </p:nvSpPr>
        <p:spPr>
          <a:xfrm>
            <a:off x="16764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/>
          <p:cNvSpPr/>
          <p:nvPr/>
        </p:nvSpPr>
        <p:spPr>
          <a:xfrm>
            <a:off x="2743200" y="4953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/>
          <p:cNvSpPr/>
          <p:nvPr/>
        </p:nvSpPr>
        <p:spPr>
          <a:xfrm>
            <a:off x="1676400" y="4953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/>
          <p:cNvSpPr/>
          <p:nvPr/>
        </p:nvSpPr>
        <p:spPr>
          <a:xfrm>
            <a:off x="54102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/>
          <p:cNvSpPr/>
          <p:nvPr/>
        </p:nvSpPr>
        <p:spPr>
          <a:xfrm>
            <a:off x="7010400" y="4495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/>
          <p:cNvSpPr/>
          <p:nvPr/>
        </p:nvSpPr>
        <p:spPr>
          <a:xfrm>
            <a:off x="3810000" y="4495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/>
          <p:cNvSpPr/>
          <p:nvPr/>
        </p:nvSpPr>
        <p:spPr>
          <a:xfrm>
            <a:off x="3810000" y="3581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/>
          <p:cNvSpPr/>
          <p:nvPr/>
        </p:nvSpPr>
        <p:spPr>
          <a:xfrm>
            <a:off x="2209800" y="2667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/>
          <p:cNvSpPr/>
          <p:nvPr/>
        </p:nvSpPr>
        <p:spPr>
          <a:xfrm>
            <a:off x="48768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/>
          <p:cNvSpPr/>
          <p:nvPr/>
        </p:nvSpPr>
        <p:spPr>
          <a:xfrm>
            <a:off x="7010400" y="4953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/>
          <p:cNvSpPr/>
          <p:nvPr/>
        </p:nvSpPr>
        <p:spPr>
          <a:xfrm>
            <a:off x="7543800" y="4495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/>
          <p:cNvSpPr/>
          <p:nvPr/>
        </p:nvSpPr>
        <p:spPr>
          <a:xfrm>
            <a:off x="3810000" y="31242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/>
          <p:cNvSpPr/>
          <p:nvPr/>
        </p:nvSpPr>
        <p:spPr>
          <a:xfrm>
            <a:off x="3810000" y="4953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/>
          <p:cNvSpPr/>
          <p:nvPr/>
        </p:nvSpPr>
        <p:spPr>
          <a:xfrm>
            <a:off x="5410200" y="49530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/>
          <p:cNvSpPr/>
          <p:nvPr/>
        </p:nvSpPr>
        <p:spPr>
          <a:xfrm>
            <a:off x="4876800" y="35814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/>
          <p:cNvSpPr/>
          <p:nvPr/>
        </p:nvSpPr>
        <p:spPr>
          <a:xfrm>
            <a:off x="4876800" y="44958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/>
          <p:cNvSpPr/>
          <p:nvPr/>
        </p:nvSpPr>
        <p:spPr>
          <a:xfrm>
            <a:off x="4343400" y="4038600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effectLst/>
          <a:scene3d>
            <a:camera prst="isometricOffAxis1Top">
              <a:rot lat="18448668" lon="19229748" rev="2765580"/>
            </a:camera>
            <a:lightRig rig="threePt" dir="t"/>
          </a:scene3d>
          <a:sp3d z="25400" extrusionH="3175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14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20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24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26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28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30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4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4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4000"/>
                            </p:stCondLst>
                            <p:childTnLst>
                              <p:par>
                                <p:cTn id="25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000"/>
                            </p:stCondLst>
                            <p:childTnLst>
                              <p:par>
                                <p:cTn id="30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18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20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22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24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26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8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0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2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4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6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3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0"/>
                            </p:stCondLst>
                            <p:childTnLst>
                              <p:par>
                                <p:cTn id="35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72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74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76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78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80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382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4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6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8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0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2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4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6000"/>
                            </p:stCondLst>
                            <p:childTnLst>
                              <p:par>
                                <p:cTn id="3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6000"/>
                            </p:stCondLst>
                            <p:childTnLst>
                              <p:par>
                                <p:cTn id="4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430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432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434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04445 " pathEditMode="relative" rAng="0" ptsTypes="AA">
                                      <p:cBhvr>
                                        <p:cTn id="436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8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0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2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4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4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6" grpId="0" animBg="1"/>
      <p:bldP spid="357" grpId="0" animBg="1"/>
      <p:bldP spid="453" grpId="0" animBg="1"/>
      <p:bldP spid="459" grpId="0" animBg="1"/>
      <p:bldP spid="465" grpId="0" animBg="1"/>
      <p:bldP spid="467" grpId="0" animBg="1"/>
      <p:bldP spid="473" grpId="0" animBg="1"/>
      <p:bldP spid="503" grpId="0" animBg="1"/>
      <p:bldP spid="505" grpId="0" animBg="1"/>
      <p:bldP spid="506" grpId="0" animBg="1"/>
      <p:bldP spid="509" grpId="0" animBg="1"/>
      <p:bldP spid="514" grpId="0" animBg="1"/>
      <p:bldP spid="515" grpId="0" animBg="1"/>
      <p:bldP spid="519" grpId="0" animBg="1"/>
      <p:bldP spid="521" grpId="0" animBg="1"/>
      <p:bldP spid="526" grpId="0" animBg="1"/>
      <p:bldP spid="527" grpId="0" animBg="1"/>
      <p:bldP spid="603" grpId="0" animBg="1"/>
      <p:bldP spid="603" grpId="1" animBg="1"/>
      <p:bldP spid="603" grpId="2" animBg="1"/>
      <p:bldP spid="603" grpId="3" animBg="1"/>
      <p:bldP spid="612" grpId="0" animBg="1"/>
      <p:bldP spid="612" grpId="1" animBg="1"/>
      <p:bldP spid="612" grpId="2" animBg="1"/>
      <p:bldP spid="612" grpId="3" animBg="1"/>
      <p:bldP spid="613" grpId="0" animBg="1"/>
      <p:bldP spid="613" grpId="1" animBg="1"/>
      <p:bldP spid="613" grpId="2" animBg="1"/>
      <p:bldP spid="613" grpId="3" animBg="1"/>
      <p:bldP spid="614" grpId="0" animBg="1"/>
      <p:bldP spid="614" grpId="1" animBg="1"/>
      <p:bldP spid="614" grpId="2" animBg="1"/>
      <p:bldP spid="614" grpId="3" animBg="1"/>
      <p:bldP spid="615" grpId="0" animBg="1"/>
      <p:bldP spid="615" grpId="1" animBg="1"/>
      <p:bldP spid="615" grpId="2" animBg="1"/>
      <p:bldP spid="615" grpId="3" animBg="1"/>
      <p:bldP spid="616" grpId="0" animBg="1"/>
      <p:bldP spid="616" grpId="1" animBg="1"/>
      <p:bldP spid="616" grpId="2" animBg="1"/>
      <p:bldP spid="616" grpId="3" animBg="1"/>
      <p:bldP spid="617" grpId="0" animBg="1"/>
      <p:bldP spid="617" grpId="1" animBg="1"/>
      <p:bldP spid="617" grpId="2" animBg="1"/>
      <p:bldP spid="617" grpId="3" animBg="1"/>
      <p:bldP spid="618" grpId="0" animBg="1"/>
      <p:bldP spid="618" grpId="1" animBg="1"/>
      <p:bldP spid="618" grpId="2" animBg="1"/>
      <p:bldP spid="618" grpId="3" animBg="1"/>
      <p:bldP spid="619" grpId="0" animBg="1"/>
      <p:bldP spid="619" grpId="1" animBg="1"/>
      <p:bldP spid="619" grpId="2" animBg="1"/>
      <p:bldP spid="619" grpId="3" animBg="1"/>
      <p:bldP spid="620" grpId="0" animBg="1"/>
      <p:bldP spid="620" grpId="1" animBg="1"/>
      <p:bldP spid="620" grpId="2" animBg="1"/>
      <p:bldP spid="620" grpId="3" animBg="1"/>
      <p:bldP spid="621" grpId="0" animBg="1"/>
      <p:bldP spid="621" grpId="1" animBg="1"/>
      <p:bldP spid="621" grpId="2" animBg="1"/>
      <p:bldP spid="621" grpId="3" animBg="1"/>
      <p:bldP spid="622" grpId="0" animBg="1"/>
      <p:bldP spid="622" grpId="1" animBg="1"/>
      <p:bldP spid="622" grpId="2" animBg="1"/>
      <p:bldP spid="622" grpId="3" animBg="1"/>
      <p:bldP spid="623" grpId="0" animBg="1"/>
      <p:bldP spid="623" grpId="1" animBg="1"/>
      <p:bldP spid="623" grpId="2" animBg="1"/>
      <p:bldP spid="623" grpId="3" animBg="1"/>
      <p:bldP spid="624" grpId="0" animBg="1"/>
      <p:bldP spid="624" grpId="1" animBg="1"/>
      <p:bldP spid="624" grpId="2" animBg="1"/>
      <p:bldP spid="624" grpId="3" animBg="1"/>
      <p:bldP spid="625" grpId="0" animBg="1"/>
      <p:bldP spid="625" grpId="1" animBg="1"/>
      <p:bldP spid="625" grpId="2" animBg="1"/>
      <p:bldP spid="625" grpId="3" animBg="1"/>
      <p:bldP spid="626" grpId="0" animBg="1"/>
      <p:bldP spid="626" grpId="1" animBg="1"/>
      <p:bldP spid="626" grpId="2" animBg="1"/>
      <p:bldP spid="626" grpId="3" animBg="1"/>
      <p:bldP spid="627" grpId="0" animBg="1"/>
      <p:bldP spid="627" grpId="1" animBg="1"/>
      <p:bldP spid="627" grpId="2" animBg="1"/>
      <p:bldP spid="627" grpId="3" animBg="1"/>
      <p:bldP spid="628" grpId="0" animBg="1"/>
      <p:bldP spid="628" grpId="1" animBg="1"/>
      <p:bldP spid="628" grpId="2" animBg="1"/>
      <p:bldP spid="628" grpId="3" animBg="1"/>
      <p:bldP spid="629" grpId="0" animBg="1"/>
      <p:bldP spid="629" grpId="1" animBg="1"/>
      <p:bldP spid="629" grpId="2" animBg="1"/>
      <p:bldP spid="629" grpId="3" animBg="1"/>
      <p:bldP spid="630" grpId="0" animBg="1"/>
      <p:bldP spid="630" grpId="1" animBg="1"/>
      <p:bldP spid="630" grpId="2" animBg="1"/>
      <p:bldP spid="630" grpId="3" animBg="1"/>
      <p:bldP spid="631" grpId="0" animBg="1"/>
      <p:bldP spid="631" grpId="1" animBg="1"/>
      <p:bldP spid="631" grpId="2" animBg="1"/>
      <p:bldP spid="631" grpId="3" animBg="1"/>
      <p:bldP spid="632" grpId="0" animBg="1"/>
      <p:bldP spid="632" grpId="1" animBg="1"/>
      <p:bldP spid="632" grpId="2" animBg="1"/>
      <p:bldP spid="632" grpId="3" animBg="1"/>
      <p:bldP spid="633" grpId="0" animBg="1"/>
      <p:bldP spid="633" grpId="1" animBg="1"/>
      <p:bldP spid="633" grpId="2" animBg="1"/>
      <p:bldP spid="633" grpId="3" animBg="1"/>
      <p:bldP spid="634" grpId="0" animBg="1"/>
      <p:bldP spid="634" grpId="1" animBg="1"/>
      <p:bldP spid="634" grpId="2" animBg="1"/>
      <p:bldP spid="634" grpId="3" animBg="1"/>
      <p:bldP spid="635" grpId="0" animBg="1"/>
      <p:bldP spid="635" grpId="1" animBg="1"/>
      <p:bldP spid="635" grpId="2" animBg="1"/>
      <p:bldP spid="635" grpId="3" animBg="1"/>
      <p:bldP spid="636" grpId="0" animBg="1"/>
      <p:bldP spid="636" grpId="1" animBg="1"/>
      <p:bldP spid="636" grpId="2" animBg="1"/>
      <p:bldP spid="636" grpId="3" animBg="1"/>
      <p:bldP spid="637" grpId="0" animBg="1"/>
      <p:bldP spid="637" grpId="1" animBg="1"/>
      <p:bldP spid="637" grpId="2" animBg="1"/>
      <p:bldP spid="637" grpId="3" animBg="1"/>
      <p:bldP spid="638" grpId="0" animBg="1"/>
      <p:bldP spid="638" grpId="1" animBg="1"/>
      <p:bldP spid="638" grpId="2" animBg="1"/>
      <p:bldP spid="638" grpId="3" animBg="1"/>
      <p:bldP spid="639" grpId="0" animBg="1"/>
      <p:bldP spid="639" grpId="1" animBg="1"/>
      <p:bldP spid="639" grpId="2" animBg="1"/>
      <p:bldP spid="639" grpId="3" animBg="1"/>
      <p:bldP spid="640" grpId="0" animBg="1"/>
      <p:bldP spid="640" grpId="1" animBg="1"/>
      <p:bldP spid="640" grpId="2" animBg="1"/>
      <p:bldP spid="640" grpId="3" animBg="1"/>
      <p:bldP spid="641" grpId="0" animBg="1"/>
      <p:bldP spid="641" grpId="1" animBg="1"/>
      <p:bldP spid="641" grpId="2" animBg="1"/>
      <p:bldP spid="641" grpId="3" animBg="1"/>
      <p:bldP spid="642" grpId="0" animBg="1"/>
      <p:bldP spid="642" grpId="1" animBg="1"/>
      <p:bldP spid="642" grpId="2" animBg="1"/>
      <p:bldP spid="642" grpId="3" animBg="1"/>
      <p:bldP spid="643" grpId="0" animBg="1"/>
      <p:bldP spid="643" grpId="1" animBg="1"/>
      <p:bldP spid="643" grpId="2" animBg="1"/>
      <p:bldP spid="643" grpId="3" animBg="1"/>
      <p:bldP spid="644" grpId="0" animBg="1"/>
      <p:bldP spid="644" grpId="1" animBg="1"/>
      <p:bldP spid="644" grpId="2" animBg="1"/>
      <p:bldP spid="644" grpId="3" animBg="1"/>
      <p:bldP spid="645" grpId="0" animBg="1"/>
      <p:bldP spid="645" grpId="1" animBg="1"/>
      <p:bldP spid="645" grpId="2" animBg="1"/>
      <p:bldP spid="645" grpId="3" animBg="1"/>
      <p:bldP spid="646" grpId="0" animBg="1"/>
      <p:bldP spid="646" grpId="1" animBg="1"/>
      <p:bldP spid="646" grpId="2" animBg="1"/>
      <p:bldP spid="646" grpId="3" animBg="1"/>
      <p:bldP spid="647" grpId="0" animBg="1"/>
      <p:bldP spid="647" grpId="1" animBg="1"/>
      <p:bldP spid="647" grpId="2" animBg="1"/>
      <p:bldP spid="647" grpId="3" animBg="1"/>
      <p:bldP spid="648" grpId="0" animBg="1"/>
      <p:bldP spid="648" grpId="1" animBg="1"/>
      <p:bldP spid="648" grpId="2" animBg="1"/>
      <p:bldP spid="648" grpId="3" animBg="1"/>
      <p:bldP spid="649" grpId="0" animBg="1"/>
      <p:bldP spid="649" grpId="1" animBg="1"/>
      <p:bldP spid="649" grpId="2" animBg="1"/>
      <p:bldP spid="649" grpId="3" animBg="1"/>
      <p:bldP spid="650" grpId="0" animBg="1"/>
      <p:bldP spid="650" grpId="1" animBg="1"/>
      <p:bldP spid="650" grpId="2" animBg="1"/>
      <p:bldP spid="650" grpId="3" animBg="1"/>
      <p:bldP spid="651" grpId="0" animBg="1"/>
      <p:bldP spid="651" grpId="1" animBg="1"/>
      <p:bldP spid="651" grpId="2" animBg="1"/>
      <p:bldP spid="651" grpId="3" animBg="1"/>
      <p:bldP spid="652" grpId="0" animBg="1"/>
      <p:bldP spid="652" grpId="1" animBg="1"/>
      <p:bldP spid="652" grpId="2" animBg="1"/>
      <p:bldP spid="652" grpId="3" animBg="1"/>
      <p:bldP spid="653" grpId="0" animBg="1"/>
      <p:bldP spid="653" grpId="1" animBg="1"/>
      <p:bldP spid="653" grpId="2" animBg="1"/>
      <p:bldP spid="653" grpId="3" animBg="1"/>
      <p:bldP spid="654" grpId="0" animBg="1"/>
      <p:bldP spid="654" grpId="1" animBg="1"/>
      <p:bldP spid="654" grpId="2" animBg="1"/>
      <p:bldP spid="654" grpId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</a:t>
            </a:r>
            <a:r>
              <a:rPr lang="en-US" dirty="0" err="1" smtClean="0"/>
              <a:t>Treewidth</a:t>
            </a:r>
            <a:r>
              <a:rPr lang="en-US" dirty="0" smtClean="0"/>
              <a:t> Splashes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1999"/>
          </a:xfrm>
        </p:spPr>
        <p:txBody>
          <a:bodyPr>
            <a:normAutofit/>
          </a:bodyPr>
          <a:lstStyle/>
          <a:p>
            <a:r>
              <a:rPr lang="en-US" b="1" dirty="0" smtClean="0"/>
              <a:t>Recall:</a:t>
            </a:r>
            <a:endParaRPr lang="en-US" dirty="0" smtClean="0"/>
          </a:p>
        </p:txBody>
      </p:sp>
      <p:cxnSp>
        <p:nvCxnSpPr>
          <p:cNvPr id="56" name="Straight Connector 55"/>
          <p:cNvCxnSpPr>
            <a:stCxn id="169" idx="6"/>
            <a:endCxn id="53" idx="2"/>
          </p:cNvCxnSpPr>
          <p:nvPr/>
        </p:nvCxnSpPr>
        <p:spPr bwMode="auto">
          <a:xfrm>
            <a:off x="1850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53" idx="6"/>
            <a:endCxn id="172" idx="2"/>
          </p:cNvCxnSpPr>
          <p:nvPr/>
        </p:nvCxnSpPr>
        <p:spPr bwMode="auto">
          <a:xfrm>
            <a:off x="2384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5" name="Straight Connector 174"/>
          <p:cNvCxnSpPr>
            <a:stCxn id="177" idx="6"/>
            <a:endCxn id="174" idx="2"/>
          </p:cNvCxnSpPr>
          <p:nvPr/>
        </p:nvCxnSpPr>
        <p:spPr bwMode="auto">
          <a:xfrm>
            <a:off x="1850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>
            <a:stCxn id="174" idx="6"/>
            <a:endCxn id="178" idx="2"/>
          </p:cNvCxnSpPr>
          <p:nvPr/>
        </p:nvCxnSpPr>
        <p:spPr bwMode="auto">
          <a:xfrm>
            <a:off x="2384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Connector 178"/>
          <p:cNvCxnSpPr>
            <a:stCxn id="177" idx="0"/>
            <a:endCxn id="169" idx="4"/>
          </p:cNvCxnSpPr>
          <p:nvPr/>
        </p:nvCxnSpPr>
        <p:spPr bwMode="auto">
          <a:xfrm rot="5400000" flipH="1" flipV="1">
            <a:off x="1622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>
            <a:stCxn id="174" idx="0"/>
            <a:endCxn id="53" idx="4"/>
          </p:cNvCxnSpPr>
          <p:nvPr/>
        </p:nvCxnSpPr>
        <p:spPr bwMode="auto">
          <a:xfrm rot="5400000" flipH="1" flipV="1">
            <a:off x="2155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>
            <a:stCxn id="178" idx="0"/>
            <a:endCxn id="172" idx="4"/>
          </p:cNvCxnSpPr>
          <p:nvPr/>
        </p:nvCxnSpPr>
        <p:spPr bwMode="auto">
          <a:xfrm rot="5400000" flipH="1" flipV="1">
            <a:off x="2689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>
            <a:stCxn id="192" idx="6"/>
            <a:endCxn id="189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1" name="Straight Connector 190"/>
          <p:cNvCxnSpPr>
            <a:stCxn id="189" idx="6"/>
            <a:endCxn id="193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97" idx="6"/>
            <a:endCxn id="194" idx="2"/>
          </p:cNvCxnSpPr>
          <p:nvPr/>
        </p:nvCxnSpPr>
        <p:spPr bwMode="auto">
          <a:xfrm>
            <a:off x="1850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6" name="Straight Connector 195"/>
          <p:cNvCxnSpPr>
            <a:stCxn id="194" idx="6"/>
            <a:endCxn id="198" idx="2"/>
          </p:cNvCxnSpPr>
          <p:nvPr/>
        </p:nvCxnSpPr>
        <p:spPr bwMode="auto">
          <a:xfrm>
            <a:off x="2384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9" name="Straight Connector 198"/>
          <p:cNvCxnSpPr>
            <a:stCxn id="197" idx="0"/>
            <a:endCxn id="192" idx="4"/>
          </p:cNvCxnSpPr>
          <p:nvPr/>
        </p:nvCxnSpPr>
        <p:spPr bwMode="auto">
          <a:xfrm rot="5400000" flipH="1" flipV="1">
            <a:off x="1622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>
            <a:stCxn id="194" idx="0"/>
            <a:endCxn id="189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1" name="Straight Connector 200"/>
          <p:cNvCxnSpPr>
            <a:stCxn id="198" idx="0"/>
            <a:endCxn id="193" idx="4"/>
          </p:cNvCxnSpPr>
          <p:nvPr/>
        </p:nvCxnSpPr>
        <p:spPr bwMode="auto">
          <a:xfrm rot="5400000" flipH="1" flipV="1">
            <a:off x="2689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2" name="Straight Connector 201"/>
          <p:cNvCxnSpPr>
            <a:stCxn id="178" idx="4"/>
            <a:endCxn id="193" idx="0"/>
          </p:cNvCxnSpPr>
          <p:nvPr/>
        </p:nvCxnSpPr>
        <p:spPr bwMode="auto">
          <a:xfrm rot="5400000">
            <a:off x="2689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5" name="Straight Connector 204"/>
          <p:cNvCxnSpPr>
            <a:stCxn id="177" idx="4"/>
            <a:endCxn id="192" idx="0"/>
          </p:cNvCxnSpPr>
          <p:nvPr/>
        </p:nvCxnSpPr>
        <p:spPr bwMode="auto">
          <a:xfrm rot="5400000">
            <a:off x="1622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6" name="Straight Connector 205"/>
          <p:cNvCxnSpPr>
            <a:stCxn id="174" idx="4"/>
            <a:endCxn id="189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1" name="Straight Connector 240"/>
          <p:cNvCxnSpPr>
            <a:stCxn id="243" idx="6"/>
            <a:endCxn id="240" idx="2"/>
          </p:cNvCxnSpPr>
          <p:nvPr/>
        </p:nvCxnSpPr>
        <p:spPr bwMode="auto">
          <a:xfrm>
            <a:off x="3451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2" name="Straight Connector 241"/>
          <p:cNvCxnSpPr>
            <a:stCxn id="240" idx="6"/>
            <a:endCxn id="244" idx="2"/>
          </p:cNvCxnSpPr>
          <p:nvPr/>
        </p:nvCxnSpPr>
        <p:spPr bwMode="auto">
          <a:xfrm>
            <a:off x="3984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6" name="Straight Connector 245"/>
          <p:cNvCxnSpPr>
            <a:stCxn id="248" idx="6"/>
            <a:endCxn id="245" idx="2"/>
          </p:cNvCxnSpPr>
          <p:nvPr/>
        </p:nvCxnSpPr>
        <p:spPr bwMode="auto">
          <a:xfrm>
            <a:off x="3451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7" name="Straight Connector 246"/>
          <p:cNvCxnSpPr>
            <a:stCxn id="245" idx="6"/>
            <a:endCxn id="249" idx="2"/>
          </p:cNvCxnSpPr>
          <p:nvPr/>
        </p:nvCxnSpPr>
        <p:spPr bwMode="auto">
          <a:xfrm>
            <a:off x="3984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0" name="Straight Connector 249"/>
          <p:cNvCxnSpPr>
            <a:stCxn id="248" idx="0"/>
            <a:endCxn id="243" idx="4"/>
          </p:cNvCxnSpPr>
          <p:nvPr/>
        </p:nvCxnSpPr>
        <p:spPr bwMode="auto">
          <a:xfrm rot="5400000" flipH="1" flipV="1">
            <a:off x="3222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1" name="Straight Connector 250"/>
          <p:cNvCxnSpPr>
            <a:stCxn id="245" idx="0"/>
            <a:endCxn id="240" idx="4"/>
          </p:cNvCxnSpPr>
          <p:nvPr/>
        </p:nvCxnSpPr>
        <p:spPr bwMode="auto">
          <a:xfrm rot="5400000" flipH="1" flipV="1">
            <a:off x="3755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2" name="Straight Connector 251"/>
          <p:cNvCxnSpPr>
            <a:stCxn id="249" idx="0"/>
            <a:endCxn id="244" idx="4"/>
          </p:cNvCxnSpPr>
          <p:nvPr/>
        </p:nvCxnSpPr>
        <p:spPr bwMode="auto">
          <a:xfrm rot="5400000" flipH="1" flipV="1">
            <a:off x="4289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4" name="Straight Connector 253"/>
          <p:cNvCxnSpPr>
            <a:stCxn id="256" idx="6"/>
            <a:endCxn id="253" idx="2"/>
          </p:cNvCxnSpPr>
          <p:nvPr/>
        </p:nvCxnSpPr>
        <p:spPr bwMode="auto">
          <a:xfrm>
            <a:off x="3451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5" name="Straight Connector 254"/>
          <p:cNvCxnSpPr>
            <a:stCxn id="253" idx="6"/>
            <a:endCxn id="257" idx="2"/>
          </p:cNvCxnSpPr>
          <p:nvPr/>
        </p:nvCxnSpPr>
        <p:spPr bwMode="auto">
          <a:xfrm>
            <a:off x="3984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9" name="Straight Connector 258"/>
          <p:cNvCxnSpPr>
            <a:stCxn id="261" idx="6"/>
            <a:endCxn id="258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0" name="Straight Connector 259"/>
          <p:cNvCxnSpPr>
            <a:stCxn id="258" idx="6"/>
            <a:endCxn id="262" idx="2"/>
          </p:cNvCxnSpPr>
          <p:nvPr/>
        </p:nvCxnSpPr>
        <p:spPr bwMode="auto">
          <a:xfrm>
            <a:off x="3984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3" name="Straight Connector 262"/>
          <p:cNvCxnSpPr>
            <a:stCxn id="261" idx="0"/>
            <a:endCxn id="256" idx="4"/>
          </p:cNvCxnSpPr>
          <p:nvPr/>
        </p:nvCxnSpPr>
        <p:spPr bwMode="auto">
          <a:xfrm rot="5400000" flipH="1" flipV="1">
            <a:off x="3222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4" name="Straight Connector 263"/>
          <p:cNvCxnSpPr>
            <a:stCxn id="258" idx="0"/>
            <a:endCxn id="2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5" name="Straight Connector 264"/>
          <p:cNvCxnSpPr>
            <a:stCxn id="262" idx="0"/>
            <a:endCxn id="257" idx="4"/>
          </p:cNvCxnSpPr>
          <p:nvPr/>
        </p:nvCxnSpPr>
        <p:spPr bwMode="auto">
          <a:xfrm rot="5400000" flipH="1" flipV="1">
            <a:off x="4289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6" name="Straight Connector 265"/>
          <p:cNvCxnSpPr>
            <a:stCxn id="249" idx="4"/>
            <a:endCxn id="257" idx="0"/>
          </p:cNvCxnSpPr>
          <p:nvPr/>
        </p:nvCxnSpPr>
        <p:spPr bwMode="auto">
          <a:xfrm rot="5400000">
            <a:off x="4289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7" name="Straight Connector 266"/>
          <p:cNvCxnSpPr>
            <a:stCxn id="248" idx="4"/>
            <a:endCxn id="256" idx="0"/>
          </p:cNvCxnSpPr>
          <p:nvPr/>
        </p:nvCxnSpPr>
        <p:spPr bwMode="auto">
          <a:xfrm rot="5400000">
            <a:off x="3222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8" name="Straight Connector 267"/>
          <p:cNvCxnSpPr>
            <a:stCxn id="245" idx="4"/>
            <a:endCxn id="253" idx="0"/>
          </p:cNvCxnSpPr>
          <p:nvPr/>
        </p:nvCxnSpPr>
        <p:spPr bwMode="auto">
          <a:xfrm rot="5400000">
            <a:off x="3755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>
            <a:stCxn id="172" idx="6"/>
            <a:endCxn id="243" idx="2"/>
          </p:cNvCxnSpPr>
          <p:nvPr/>
        </p:nvCxnSpPr>
        <p:spPr bwMode="auto">
          <a:xfrm>
            <a:off x="2917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>
            <a:stCxn id="178" idx="6"/>
            <a:endCxn id="248" idx="2"/>
          </p:cNvCxnSpPr>
          <p:nvPr/>
        </p:nvCxnSpPr>
        <p:spPr bwMode="auto">
          <a:xfrm>
            <a:off x="2917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>
            <a:stCxn id="193" idx="6"/>
            <a:endCxn id="256" idx="2"/>
          </p:cNvCxnSpPr>
          <p:nvPr/>
        </p:nvCxnSpPr>
        <p:spPr bwMode="auto">
          <a:xfrm>
            <a:off x="2917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5" name="Straight Connector 274"/>
          <p:cNvCxnSpPr>
            <a:stCxn id="198" idx="6"/>
            <a:endCxn id="261" idx="2"/>
          </p:cNvCxnSpPr>
          <p:nvPr/>
        </p:nvCxnSpPr>
        <p:spPr bwMode="auto">
          <a:xfrm>
            <a:off x="2917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5" name="Straight Connector 284"/>
          <p:cNvCxnSpPr>
            <a:stCxn id="287" idx="6"/>
            <a:endCxn id="284" idx="2"/>
          </p:cNvCxnSpPr>
          <p:nvPr/>
        </p:nvCxnSpPr>
        <p:spPr bwMode="auto">
          <a:xfrm>
            <a:off x="50512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6" name="Straight Connector 285"/>
          <p:cNvCxnSpPr>
            <a:stCxn id="284" idx="6"/>
            <a:endCxn id="288" idx="2"/>
          </p:cNvCxnSpPr>
          <p:nvPr/>
        </p:nvCxnSpPr>
        <p:spPr bwMode="auto">
          <a:xfrm>
            <a:off x="55846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0" name="Straight Connector 289"/>
          <p:cNvCxnSpPr>
            <a:stCxn id="292" idx="6"/>
            <a:endCxn id="289" idx="2"/>
          </p:cNvCxnSpPr>
          <p:nvPr/>
        </p:nvCxnSpPr>
        <p:spPr bwMode="auto">
          <a:xfrm>
            <a:off x="50512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1" name="Straight Connector 290"/>
          <p:cNvCxnSpPr>
            <a:stCxn id="289" idx="6"/>
            <a:endCxn id="293" idx="2"/>
          </p:cNvCxnSpPr>
          <p:nvPr/>
        </p:nvCxnSpPr>
        <p:spPr bwMode="auto">
          <a:xfrm>
            <a:off x="55846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4" name="Straight Connector 293"/>
          <p:cNvCxnSpPr>
            <a:stCxn id="292" idx="0"/>
            <a:endCxn id="287" idx="4"/>
          </p:cNvCxnSpPr>
          <p:nvPr/>
        </p:nvCxnSpPr>
        <p:spPr bwMode="auto">
          <a:xfrm rot="5400000" flipH="1" flipV="1">
            <a:off x="4822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5" name="Straight Connector 294"/>
          <p:cNvCxnSpPr>
            <a:stCxn id="289" idx="0"/>
            <a:endCxn id="284" idx="4"/>
          </p:cNvCxnSpPr>
          <p:nvPr/>
        </p:nvCxnSpPr>
        <p:spPr bwMode="auto">
          <a:xfrm rot="5400000" flipH="1" flipV="1">
            <a:off x="53560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6" name="Straight Connector 295"/>
          <p:cNvCxnSpPr>
            <a:stCxn id="293" idx="0"/>
            <a:endCxn id="288" idx="4"/>
          </p:cNvCxnSpPr>
          <p:nvPr/>
        </p:nvCxnSpPr>
        <p:spPr bwMode="auto">
          <a:xfrm rot="5400000" flipH="1" flipV="1">
            <a:off x="58894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8" name="Straight Connector 297"/>
          <p:cNvCxnSpPr>
            <a:stCxn id="300" idx="6"/>
            <a:endCxn id="297" idx="2"/>
          </p:cNvCxnSpPr>
          <p:nvPr/>
        </p:nvCxnSpPr>
        <p:spPr bwMode="auto">
          <a:xfrm>
            <a:off x="50512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9" name="Straight Connector 298"/>
          <p:cNvCxnSpPr>
            <a:stCxn id="297" idx="6"/>
            <a:endCxn id="301" idx="2"/>
          </p:cNvCxnSpPr>
          <p:nvPr/>
        </p:nvCxnSpPr>
        <p:spPr bwMode="auto">
          <a:xfrm>
            <a:off x="55846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3" name="Straight Connector 302"/>
          <p:cNvCxnSpPr>
            <a:stCxn id="305" idx="6"/>
            <a:endCxn id="302" idx="2"/>
          </p:cNvCxnSpPr>
          <p:nvPr/>
        </p:nvCxnSpPr>
        <p:spPr bwMode="auto">
          <a:xfrm>
            <a:off x="50512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4" name="Straight Connector 303"/>
          <p:cNvCxnSpPr>
            <a:stCxn id="302" idx="6"/>
            <a:endCxn id="306" idx="2"/>
          </p:cNvCxnSpPr>
          <p:nvPr/>
        </p:nvCxnSpPr>
        <p:spPr bwMode="auto">
          <a:xfrm>
            <a:off x="55846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7" name="Straight Connector 306"/>
          <p:cNvCxnSpPr>
            <a:stCxn id="305" idx="0"/>
            <a:endCxn id="300" idx="4"/>
          </p:cNvCxnSpPr>
          <p:nvPr/>
        </p:nvCxnSpPr>
        <p:spPr bwMode="auto">
          <a:xfrm rot="5400000" flipH="1" flipV="1">
            <a:off x="4822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8" name="Straight Connector 307"/>
          <p:cNvCxnSpPr>
            <a:stCxn id="302" idx="0"/>
            <a:endCxn id="297" idx="4"/>
          </p:cNvCxnSpPr>
          <p:nvPr/>
        </p:nvCxnSpPr>
        <p:spPr bwMode="auto">
          <a:xfrm rot="5400000" flipH="1" flipV="1">
            <a:off x="53560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9" name="Straight Connector 308"/>
          <p:cNvCxnSpPr>
            <a:stCxn id="306" idx="0"/>
            <a:endCxn id="301" idx="4"/>
          </p:cNvCxnSpPr>
          <p:nvPr/>
        </p:nvCxnSpPr>
        <p:spPr bwMode="auto">
          <a:xfrm rot="5400000" flipH="1" flipV="1">
            <a:off x="58894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>
            <a:stCxn id="293" idx="4"/>
            <a:endCxn id="301" idx="0"/>
          </p:cNvCxnSpPr>
          <p:nvPr/>
        </p:nvCxnSpPr>
        <p:spPr bwMode="auto">
          <a:xfrm rot="5400000">
            <a:off x="58894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1" name="Straight Connector 310"/>
          <p:cNvCxnSpPr>
            <a:stCxn id="292" idx="4"/>
            <a:endCxn id="300" idx="0"/>
          </p:cNvCxnSpPr>
          <p:nvPr/>
        </p:nvCxnSpPr>
        <p:spPr bwMode="auto">
          <a:xfrm rot="5400000">
            <a:off x="4822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2" name="Straight Connector 311"/>
          <p:cNvCxnSpPr>
            <a:stCxn id="289" idx="4"/>
            <a:endCxn id="297" idx="0"/>
          </p:cNvCxnSpPr>
          <p:nvPr/>
        </p:nvCxnSpPr>
        <p:spPr bwMode="auto">
          <a:xfrm rot="5400000">
            <a:off x="53560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4" name="Straight Connector 313"/>
          <p:cNvCxnSpPr>
            <a:stCxn id="316" idx="6"/>
            <a:endCxn id="313" idx="2"/>
          </p:cNvCxnSpPr>
          <p:nvPr/>
        </p:nvCxnSpPr>
        <p:spPr bwMode="auto">
          <a:xfrm>
            <a:off x="66514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5" name="Straight Connector 314"/>
          <p:cNvCxnSpPr>
            <a:stCxn id="313" idx="6"/>
            <a:endCxn id="317" idx="2"/>
          </p:cNvCxnSpPr>
          <p:nvPr/>
        </p:nvCxnSpPr>
        <p:spPr bwMode="auto">
          <a:xfrm>
            <a:off x="7184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9" name="Straight Connector 318"/>
          <p:cNvCxnSpPr>
            <a:stCxn id="321" idx="6"/>
            <a:endCxn id="318" idx="2"/>
          </p:cNvCxnSpPr>
          <p:nvPr/>
        </p:nvCxnSpPr>
        <p:spPr bwMode="auto">
          <a:xfrm>
            <a:off x="66514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0" name="Straight Connector 319"/>
          <p:cNvCxnSpPr>
            <a:stCxn id="318" idx="6"/>
            <a:endCxn id="322" idx="2"/>
          </p:cNvCxnSpPr>
          <p:nvPr/>
        </p:nvCxnSpPr>
        <p:spPr bwMode="auto">
          <a:xfrm>
            <a:off x="7184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3" name="Straight Connector 322"/>
          <p:cNvCxnSpPr>
            <a:stCxn id="321" idx="0"/>
            <a:endCxn id="316" idx="4"/>
          </p:cNvCxnSpPr>
          <p:nvPr/>
        </p:nvCxnSpPr>
        <p:spPr bwMode="auto">
          <a:xfrm rot="5400000" flipH="1" flipV="1">
            <a:off x="64228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stCxn id="318" idx="0"/>
            <a:endCxn id="313" idx="4"/>
          </p:cNvCxnSpPr>
          <p:nvPr/>
        </p:nvCxnSpPr>
        <p:spPr bwMode="auto">
          <a:xfrm rot="5400000" flipH="1" flipV="1">
            <a:off x="69562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5" name="Straight Connector 324"/>
          <p:cNvCxnSpPr>
            <a:stCxn id="322" idx="0"/>
            <a:endCxn id="317" idx="4"/>
          </p:cNvCxnSpPr>
          <p:nvPr/>
        </p:nvCxnSpPr>
        <p:spPr bwMode="auto">
          <a:xfrm rot="5400000" flipH="1" flipV="1">
            <a:off x="7489695" y="2492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7" name="Straight Connector 326"/>
          <p:cNvCxnSpPr>
            <a:stCxn id="329" idx="6"/>
            <a:endCxn id="326" idx="2"/>
          </p:cNvCxnSpPr>
          <p:nvPr/>
        </p:nvCxnSpPr>
        <p:spPr bwMode="auto">
          <a:xfrm>
            <a:off x="66514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8" name="Straight Connector 327"/>
          <p:cNvCxnSpPr>
            <a:stCxn id="326" idx="6"/>
            <a:endCxn id="330" idx="2"/>
          </p:cNvCxnSpPr>
          <p:nvPr/>
        </p:nvCxnSpPr>
        <p:spPr bwMode="auto">
          <a:xfrm>
            <a:off x="7184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2" name="Straight Connector 331"/>
          <p:cNvCxnSpPr>
            <a:stCxn id="334" idx="6"/>
            <a:endCxn id="331" idx="2"/>
          </p:cNvCxnSpPr>
          <p:nvPr/>
        </p:nvCxnSpPr>
        <p:spPr bwMode="auto">
          <a:xfrm>
            <a:off x="66514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3" name="Straight Connector 332"/>
          <p:cNvCxnSpPr>
            <a:stCxn id="331" idx="6"/>
            <a:endCxn id="335" idx="2"/>
          </p:cNvCxnSpPr>
          <p:nvPr/>
        </p:nvCxnSpPr>
        <p:spPr bwMode="auto">
          <a:xfrm>
            <a:off x="7184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6" name="Straight Connector 335"/>
          <p:cNvCxnSpPr>
            <a:stCxn id="334" idx="0"/>
            <a:endCxn id="329" idx="4"/>
          </p:cNvCxnSpPr>
          <p:nvPr/>
        </p:nvCxnSpPr>
        <p:spPr bwMode="auto">
          <a:xfrm rot="5400000" flipH="1" flipV="1">
            <a:off x="64228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7" name="Straight Connector 336"/>
          <p:cNvCxnSpPr>
            <a:stCxn id="331" idx="0"/>
            <a:endCxn id="326" idx="4"/>
          </p:cNvCxnSpPr>
          <p:nvPr/>
        </p:nvCxnSpPr>
        <p:spPr bwMode="auto">
          <a:xfrm rot="5400000" flipH="1" flipV="1">
            <a:off x="69562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8" name="Straight Connector 337"/>
          <p:cNvCxnSpPr>
            <a:stCxn id="335" idx="0"/>
            <a:endCxn id="330" idx="4"/>
          </p:cNvCxnSpPr>
          <p:nvPr/>
        </p:nvCxnSpPr>
        <p:spPr bwMode="auto">
          <a:xfrm rot="5400000" flipH="1" flipV="1">
            <a:off x="7489695" y="34069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9" name="Straight Connector 338"/>
          <p:cNvCxnSpPr>
            <a:stCxn id="322" idx="4"/>
            <a:endCxn id="330" idx="0"/>
          </p:cNvCxnSpPr>
          <p:nvPr/>
        </p:nvCxnSpPr>
        <p:spPr bwMode="auto">
          <a:xfrm rot="5400000">
            <a:off x="74896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0" name="Straight Connector 339"/>
          <p:cNvCxnSpPr>
            <a:stCxn id="321" idx="4"/>
            <a:endCxn id="329" idx="0"/>
          </p:cNvCxnSpPr>
          <p:nvPr/>
        </p:nvCxnSpPr>
        <p:spPr bwMode="auto">
          <a:xfrm rot="5400000">
            <a:off x="64228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1" name="Straight Connector 340"/>
          <p:cNvCxnSpPr>
            <a:stCxn id="318" idx="4"/>
            <a:endCxn id="326" idx="0"/>
          </p:cNvCxnSpPr>
          <p:nvPr/>
        </p:nvCxnSpPr>
        <p:spPr bwMode="auto">
          <a:xfrm rot="5400000">
            <a:off x="6956295" y="29497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2" name="Straight Connector 341"/>
          <p:cNvCxnSpPr>
            <a:stCxn id="288" idx="6"/>
            <a:endCxn id="316" idx="2"/>
          </p:cNvCxnSpPr>
          <p:nvPr/>
        </p:nvCxnSpPr>
        <p:spPr bwMode="auto">
          <a:xfrm>
            <a:off x="61180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3" name="Straight Connector 342"/>
          <p:cNvCxnSpPr>
            <a:stCxn id="293" idx="6"/>
            <a:endCxn id="321" idx="2"/>
          </p:cNvCxnSpPr>
          <p:nvPr/>
        </p:nvCxnSpPr>
        <p:spPr bwMode="auto">
          <a:xfrm>
            <a:off x="61180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4" name="Straight Connector 343"/>
          <p:cNvCxnSpPr>
            <a:stCxn id="301" idx="6"/>
            <a:endCxn id="329" idx="2"/>
          </p:cNvCxnSpPr>
          <p:nvPr/>
        </p:nvCxnSpPr>
        <p:spPr bwMode="auto">
          <a:xfrm>
            <a:off x="61180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5" name="Straight Connector 344"/>
          <p:cNvCxnSpPr>
            <a:stCxn id="306" idx="6"/>
            <a:endCxn id="334" idx="2"/>
          </p:cNvCxnSpPr>
          <p:nvPr/>
        </p:nvCxnSpPr>
        <p:spPr bwMode="auto">
          <a:xfrm>
            <a:off x="61180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6" name="Straight Connector 345"/>
          <p:cNvCxnSpPr>
            <a:stCxn id="244" idx="6"/>
            <a:endCxn id="287" idx="2"/>
          </p:cNvCxnSpPr>
          <p:nvPr/>
        </p:nvCxnSpPr>
        <p:spPr bwMode="auto">
          <a:xfrm>
            <a:off x="4517894" y="2263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9" name="Straight Connector 348"/>
          <p:cNvCxnSpPr>
            <a:stCxn id="257" idx="6"/>
            <a:endCxn id="300" idx="2"/>
          </p:cNvCxnSpPr>
          <p:nvPr/>
        </p:nvCxnSpPr>
        <p:spPr bwMode="auto">
          <a:xfrm>
            <a:off x="4517894" y="31783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0" name="Straight Connector 349"/>
          <p:cNvCxnSpPr>
            <a:stCxn id="249" idx="6"/>
            <a:endCxn id="292" idx="2"/>
          </p:cNvCxnSpPr>
          <p:nvPr/>
        </p:nvCxnSpPr>
        <p:spPr bwMode="auto">
          <a:xfrm>
            <a:off x="4517894" y="2721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5" name="Straight Connector 354"/>
          <p:cNvCxnSpPr>
            <a:stCxn id="262" idx="6"/>
            <a:endCxn id="305" idx="2"/>
          </p:cNvCxnSpPr>
          <p:nvPr/>
        </p:nvCxnSpPr>
        <p:spPr bwMode="auto">
          <a:xfrm>
            <a:off x="4517894" y="36355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9" name="Straight Connector 358"/>
          <p:cNvCxnSpPr>
            <a:stCxn id="361" idx="6"/>
            <a:endCxn id="3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0" name="Straight Connector 359"/>
          <p:cNvCxnSpPr>
            <a:stCxn id="358" idx="6"/>
            <a:endCxn id="3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4" name="Straight Connector 363"/>
          <p:cNvCxnSpPr>
            <a:stCxn id="366" idx="6"/>
            <a:endCxn id="363" idx="2"/>
          </p:cNvCxnSpPr>
          <p:nvPr/>
        </p:nvCxnSpPr>
        <p:spPr bwMode="auto">
          <a:xfrm>
            <a:off x="1850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5" name="Straight Connector 364"/>
          <p:cNvCxnSpPr>
            <a:stCxn id="363" idx="6"/>
            <a:endCxn id="367" idx="2"/>
          </p:cNvCxnSpPr>
          <p:nvPr/>
        </p:nvCxnSpPr>
        <p:spPr bwMode="auto">
          <a:xfrm>
            <a:off x="2384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>
            <a:stCxn id="371" idx="6"/>
            <a:endCxn id="368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0" name="Straight Connector 369"/>
          <p:cNvCxnSpPr>
            <a:stCxn id="368" idx="6"/>
            <a:endCxn id="372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>
            <a:stCxn id="371" idx="0"/>
            <a:endCxn id="366" idx="4"/>
          </p:cNvCxnSpPr>
          <p:nvPr/>
        </p:nvCxnSpPr>
        <p:spPr bwMode="auto">
          <a:xfrm rot="5400000" flipH="1" flipV="1">
            <a:off x="1622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>
            <a:stCxn id="368" idx="0"/>
            <a:endCxn id="3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5" name="Straight Connector 374"/>
          <p:cNvCxnSpPr>
            <a:stCxn id="372" idx="0"/>
            <a:endCxn id="367" idx="4"/>
          </p:cNvCxnSpPr>
          <p:nvPr/>
        </p:nvCxnSpPr>
        <p:spPr bwMode="auto">
          <a:xfrm rot="5400000" flipH="1" flipV="1">
            <a:off x="2689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6" name="Straight Connector 375"/>
          <p:cNvCxnSpPr>
            <a:stCxn id="362" idx="4"/>
            <a:endCxn id="367" idx="0"/>
          </p:cNvCxnSpPr>
          <p:nvPr/>
        </p:nvCxnSpPr>
        <p:spPr bwMode="auto">
          <a:xfrm rot="5400000">
            <a:off x="2689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7" name="Straight Connector 376"/>
          <p:cNvCxnSpPr>
            <a:stCxn id="361" idx="4"/>
            <a:endCxn id="366" idx="0"/>
          </p:cNvCxnSpPr>
          <p:nvPr/>
        </p:nvCxnSpPr>
        <p:spPr bwMode="auto">
          <a:xfrm rot="5400000">
            <a:off x="1622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8" name="Straight Connector 377"/>
          <p:cNvCxnSpPr>
            <a:stCxn id="358" idx="4"/>
            <a:endCxn id="3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0" name="Straight Connector 379"/>
          <p:cNvCxnSpPr>
            <a:stCxn id="382" idx="6"/>
            <a:endCxn id="379" idx="2"/>
          </p:cNvCxnSpPr>
          <p:nvPr/>
        </p:nvCxnSpPr>
        <p:spPr bwMode="auto">
          <a:xfrm>
            <a:off x="3451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1" name="Straight Connector 380"/>
          <p:cNvCxnSpPr>
            <a:stCxn id="379" idx="6"/>
            <a:endCxn id="383" idx="2"/>
          </p:cNvCxnSpPr>
          <p:nvPr/>
        </p:nvCxnSpPr>
        <p:spPr bwMode="auto">
          <a:xfrm>
            <a:off x="3984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5" name="Straight Connector 384"/>
          <p:cNvCxnSpPr>
            <a:stCxn id="387" idx="6"/>
            <a:endCxn id="384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6" name="Straight Connector 385"/>
          <p:cNvCxnSpPr>
            <a:stCxn id="384" idx="6"/>
            <a:endCxn id="388" idx="2"/>
          </p:cNvCxnSpPr>
          <p:nvPr/>
        </p:nvCxnSpPr>
        <p:spPr bwMode="auto">
          <a:xfrm>
            <a:off x="3984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0" name="Straight Connector 389"/>
          <p:cNvCxnSpPr>
            <a:stCxn id="392" idx="6"/>
            <a:endCxn id="389" idx="2"/>
          </p:cNvCxnSpPr>
          <p:nvPr/>
        </p:nvCxnSpPr>
        <p:spPr bwMode="auto">
          <a:xfrm>
            <a:off x="3451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1" name="Straight Connector 390"/>
          <p:cNvCxnSpPr>
            <a:stCxn id="389" idx="6"/>
            <a:endCxn id="393" idx="2"/>
          </p:cNvCxnSpPr>
          <p:nvPr/>
        </p:nvCxnSpPr>
        <p:spPr bwMode="auto">
          <a:xfrm>
            <a:off x="39844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4" name="Straight Connector 393"/>
          <p:cNvCxnSpPr>
            <a:stCxn id="392" idx="0"/>
            <a:endCxn id="387" idx="4"/>
          </p:cNvCxnSpPr>
          <p:nvPr/>
        </p:nvCxnSpPr>
        <p:spPr bwMode="auto">
          <a:xfrm rot="5400000" flipH="1" flipV="1">
            <a:off x="3222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5" name="Straight Connector 394"/>
          <p:cNvCxnSpPr>
            <a:stCxn id="389" idx="0"/>
            <a:endCxn id="384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6" name="Straight Connector 395"/>
          <p:cNvCxnSpPr>
            <a:stCxn id="393" idx="0"/>
            <a:endCxn id="388" idx="4"/>
          </p:cNvCxnSpPr>
          <p:nvPr/>
        </p:nvCxnSpPr>
        <p:spPr bwMode="auto">
          <a:xfrm rot="5400000" flipH="1" flipV="1">
            <a:off x="4289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7" name="Straight Connector 396"/>
          <p:cNvCxnSpPr>
            <a:stCxn id="383" idx="4"/>
            <a:endCxn id="388" idx="0"/>
          </p:cNvCxnSpPr>
          <p:nvPr/>
        </p:nvCxnSpPr>
        <p:spPr bwMode="auto">
          <a:xfrm rot="5400000">
            <a:off x="4289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8" name="Straight Connector 397"/>
          <p:cNvCxnSpPr>
            <a:stCxn id="382" idx="4"/>
            <a:endCxn id="387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9" name="Straight Connector 398"/>
          <p:cNvCxnSpPr>
            <a:stCxn id="379" idx="4"/>
            <a:endCxn id="384" idx="0"/>
          </p:cNvCxnSpPr>
          <p:nvPr/>
        </p:nvCxnSpPr>
        <p:spPr bwMode="auto">
          <a:xfrm rot="5400000">
            <a:off x="3755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0" name="Straight Connector 399"/>
          <p:cNvCxnSpPr>
            <a:stCxn id="362" idx="6"/>
            <a:endCxn id="382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1" name="Straight Connector 400"/>
          <p:cNvCxnSpPr>
            <a:stCxn id="367" idx="6"/>
            <a:endCxn id="387" idx="2"/>
          </p:cNvCxnSpPr>
          <p:nvPr/>
        </p:nvCxnSpPr>
        <p:spPr bwMode="auto">
          <a:xfrm>
            <a:off x="2917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2" name="Straight Connector 401"/>
          <p:cNvCxnSpPr>
            <a:stCxn id="372" idx="6"/>
            <a:endCxn id="392" idx="2"/>
          </p:cNvCxnSpPr>
          <p:nvPr/>
        </p:nvCxnSpPr>
        <p:spPr bwMode="auto">
          <a:xfrm>
            <a:off x="2917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4" name="Straight Connector 403"/>
          <p:cNvCxnSpPr>
            <a:stCxn id="406" idx="6"/>
            <a:endCxn id="403" idx="2"/>
          </p:cNvCxnSpPr>
          <p:nvPr/>
        </p:nvCxnSpPr>
        <p:spPr bwMode="auto">
          <a:xfrm>
            <a:off x="50512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5" name="Straight Connector 404"/>
          <p:cNvCxnSpPr>
            <a:stCxn id="403" idx="6"/>
            <a:endCxn id="407" idx="2"/>
          </p:cNvCxnSpPr>
          <p:nvPr/>
        </p:nvCxnSpPr>
        <p:spPr bwMode="auto">
          <a:xfrm>
            <a:off x="55846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9" name="Straight Connector 408"/>
          <p:cNvCxnSpPr>
            <a:stCxn id="411" idx="6"/>
            <a:endCxn id="408" idx="2"/>
          </p:cNvCxnSpPr>
          <p:nvPr/>
        </p:nvCxnSpPr>
        <p:spPr bwMode="auto">
          <a:xfrm>
            <a:off x="50512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0" name="Straight Connector 409"/>
          <p:cNvCxnSpPr>
            <a:stCxn id="408" idx="6"/>
            <a:endCxn id="412" idx="2"/>
          </p:cNvCxnSpPr>
          <p:nvPr/>
        </p:nvCxnSpPr>
        <p:spPr bwMode="auto">
          <a:xfrm>
            <a:off x="55846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4" name="Straight Connector 413"/>
          <p:cNvCxnSpPr>
            <a:stCxn id="416" idx="6"/>
            <a:endCxn id="413" idx="2"/>
          </p:cNvCxnSpPr>
          <p:nvPr/>
        </p:nvCxnSpPr>
        <p:spPr bwMode="auto">
          <a:xfrm>
            <a:off x="50512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5" name="Straight Connector 414"/>
          <p:cNvCxnSpPr>
            <a:stCxn id="413" idx="6"/>
            <a:endCxn id="417" idx="2"/>
          </p:cNvCxnSpPr>
          <p:nvPr/>
        </p:nvCxnSpPr>
        <p:spPr bwMode="auto">
          <a:xfrm>
            <a:off x="55846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8" name="Straight Connector 417"/>
          <p:cNvCxnSpPr>
            <a:stCxn id="416" idx="0"/>
            <a:endCxn id="411" idx="4"/>
          </p:cNvCxnSpPr>
          <p:nvPr/>
        </p:nvCxnSpPr>
        <p:spPr bwMode="auto">
          <a:xfrm rot="5400000" flipH="1" flipV="1">
            <a:off x="4822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9" name="Straight Connector 418"/>
          <p:cNvCxnSpPr>
            <a:stCxn id="413" idx="0"/>
            <a:endCxn id="408" idx="4"/>
          </p:cNvCxnSpPr>
          <p:nvPr/>
        </p:nvCxnSpPr>
        <p:spPr bwMode="auto">
          <a:xfrm rot="5400000" flipH="1" flipV="1">
            <a:off x="53560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0" name="Straight Connector 419"/>
          <p:cNvCxnSpPr>
            <a:stCxn id="417" idx="0"/>
            <a:endCxn id="412" idx="4"/>
          </p:cNvCxnSpPr>
          <p:nvPr/>
        </p:nvCxnSpPr>
        <p:spPr bwMode="auto">
          <a:xfrm rot="5400000" flipH="1" flipV="1">
            <a:off x="58894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1" name="Straight Connector 420"/>
          <p:cNvCxnSpPr>
            <a:stCxn id="407" idx="4"/>
            <a:endCxn id="412" idx="0"/>
          </p:cNvCxnSpPr>
          <p:nvPr/>
        </p:nvCxnSpPr>
        <p:spPr bwMode="auto">
          <a:xfrm rot="5400000">
            <a:off x="58894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2" name="Straight Connector 421"/>
          <p:cNvCxnSpPr>
            <a:stCxn id="406" idx="4"/>
            <a:endCxn id="411" idx="0"/>
          </p:cNvCxnSpPr>
          <p:nvPr/>
        </p:nvCxnSpPr>
        <p:spPr bwMode="auto">
          <a:xfrm rot="5400000">
            <a:off x="4822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3" name="Straight Connector 422"/>
          <p:cNvCxnSpPr>
            <a:stCxn id="403" idx="4"/>
            <a:endCxn id="408" idx="0"/>
          </p:cNvCxnSpPr>
          <p:nvPr/>
        </p:nvCxnSpPr>
        <p:spPr bwMode="auto">
          <a:xfrm rot="5400000">
            <a:off x="53560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5" name="Straight Connector 424"/>
          <p:cNvCxnSpPr>
            <a:stCxn id="427" idx="6"/>
            <a:endCxn id="424" idx="2"/>
          </p:cNvCxnSpPr>
          <p:nvPr/>
        </p:nvCxnSpPr>
        <p:spPr bwMode="auto">
          <a:xfrm>
            <a:off x="66514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6" name="Straight Connector 425"/>
          <p:cNvCxnSpPr>
            <a:stCxn id="424" idx="6"/>
            <a:endCxn id="428" idx="2"/>
          </p:cNvCxnSpPr>
          <p:nvPr/>
        </p:nvCxnSpPr>
        <p:spPr bwMode="auto">
          <a:xfrm>
            <a:off x="7184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0" name="Straight Connector 429"/>
          <p:cNvCxnSpPr>
            <a:stCxn id="432" idx="6"/>
            <a:endCxn id="429" idx="2"/>
          </p:cNvCxnSpPr>
          <p:nvPr/>
        </p:nvCxnSpPr>
        <p:spPr bwMode="auto">
          <a:xfrm>
            <a:off x="66514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1" name="Straight Connector 430"/>
          <p:cNvCxnSpPr>
            <a:stCxn id="429" idx="6"/>
            <a:endCxn id="433" idx="2"/>
          </p:cNvCxnSpPr>
          <p:nvPr/>
        </p:nvCxnSpPr>
        <p:spPr bwMode="auto">
          <a:xfrm>
            <a:off x="7184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6" name="Straight Connector 435"/>
          <p:cNvCxnSpPr>
            <a:stCxn id="434" idx="6"/>
            <a:endCxn id="438" idx="2"/>
          </p:cNvCxnSpPr>
          <p:nvPr/>
        </p:nvCxnSpPr>
        <p:spPr bwMode="auto">
          <a:xfrm>
            <a:off x="7184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9" name="Straight Connector 438"/>
          <p:cNvCxnSpPr>
            <a:stCxn id="437" idx="0"/>
            <a:endCxn id="432" idx="4"/>
          </p:cNvCxnSpPr>
          <p:nvPr/>
        </p:nvCxnSpPr>
        <p:spPr bwMode="auto">
          <a:xfrm rot="5400000" flipH="1" flipV="1">
            <a:off x="64228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" name="Straight Connector 439"/>
          <p:cNvCxnSpPr>
            <a:stCxn id="434" idx="0"/>
            <a:endCxn id="429" idx="4"/>
          </p:cNvCxnSpPr>
          <p:nvPr/>
        </p:nvCxnSpPr>
        <p:spPr bwMode="auto">
          <a:xfrm rot="5400000" flipH="1" flipV="1">
            <a:off x="69562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1" name="Straight Connector 440"/>
          <p:cNvCxnSpPr>
            <a:stCxn id="438" idx="0"/>
            <a:endCxn id="433" idx="4"/>
          </p:cNvCxnSpPr>
          <p:nvPr/>
        </p:nvCxnSpPr>
        <p:spPr bwMode="auto">
          <a:xfrm rot="5400000" flipH="1" flipV="1">
            <a:off x="7489695" y="4778504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2" name="Straight Connector 441"/>
          <p:cNvCxnSpPr>
            <a:stCxn id="428" idx="4"/>
            <a:endCxn id="433" idx="0"/>
          </p:cNvCxnSpPr>
          <p:nvPr/>
        </p:nvCxnSpPr>
        <p:spPr bwMode="auto">
          <a:xfrm rot="5400000">
            <a:off x="74896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3" name="Straight Connector 442"/>
          <p:cNvCxnSpPr>
            <a:stCxn id="427" idx="4"/>
            <a:endCxn id="432" idx="0"/>
          </p:cNvCxnSpPr>
          <p:nvPr/>
        </p:nvCxnSpPr>
        <p:spPr bwMode="auto">
          <a:xfrm rot="5400000">
            <a:off x="64228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4" name="Straight Connector 443"/>
          <p:cNvCxnSpPr>
            <a:stCxn id="424" idx="4"/>
            <a:endCxn id="429" idx="0"/>
          </p:cNvCxnSpPr>
          <p:nvPr/>
        </p:nvCxnSpPr>
        <p:spPr bwMode="auto">
          <a:xfrm rot="5400000">
            <a:off x="6956295" y="43213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5" name="Straight Connector 444"/>
          <p:cNvCxnSpPr>
            <a:stCxn id="407" idx="6"/>
            <a:endCxn id="427" idx="2"/>
          </p:cNvCxnSpPr>
          <p:nvPr/>
        </p:nvCxnSpPr>
        <p:spPr bwMode="auto">
          <a:xfrm>
            <a:off x="61180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6" name="Straight Connector 445"/>
          <p:cNvCxnSpPr>
            <a:stCxn id="412" idx="6"/>
            <a:endCxn id="432" idx="2"/>
          </p:cNvCxnSpPr>
          <p:nvPr/>
        </p:nvCxnSpPr>
        <p:spPr bwMode="auto">
          <a:xfrm>
            <a:off x="61180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7" name="Straight Connector 446"/>
          <p:cNvCxnSpPr>
            <a:stCxn id="417" idx="6"/>
            <a:endCxn id="437" idx="2"/>
          </p:cNvCxnSpPr>
          <p:nvPr/>
        </p:nvCxnSpPr>
        <p:spPr bwMode="auto">
          <a:xfrm>
            <a:off x="61180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8" name="Straight Connector 447"/>
          <p:cNvCxnSpPr>
            <a:stCxn id="388" idx="6"/>
            <a:endCxn id="411" idx="2"/>
          </p:cNvCxnSpPr>
          <p:nvPr/>
        </p:nvCxnSpPr>
        <p:spPr bwMode="auto">
          <a:xfrm>
            <a:off x="4517894" y="45499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9" name="Straight Connector 448"/>
          <p:cNvCxnSpPr>
            <a:stCxn id="383" idx="6"/>
            <a:endCxn id="406" idx="2"/>
          </p:cNvCxnSpPr>
          <p:nvPr/>
        </p:nvCxnSpPr>
        <p:spPr bwMode="auto">
          <a:xfrm>
            <a:off x="4517894" y="40927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0" name="Straight Connector 449"/>
          <p:cNvCxnSpPr>
            <a:stCxn id="393" idx="6"/>
            <a:endCxn id="416" idx="2"/>
          </p:cNvCxnSpPr>
          <p:nvPr/>
        </p:nvCxnSpPr>
        <p:spPr bwMode="auto">
          <a:xfrm>
            <a:off x="4517894" y="5007104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1" name="Straight Connector 450"/>
          <p:cNvCxnSpPr>
            <a:stCxn id="335" idx="4"/>
            <a:endCxn id="428" idx="0"/>
          </p:cNvCxnSpPr>
          <p:nvPr/>
        </p:nvCxnSpPr>
        <p:spPr bwMode="auto">
          <a:xfrm rot="5400000">
            <a:off x="7489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4" name="Straight Connector 453"/>
          <p:cNvCxnSpPr>
            <a:stCxn id="334" idx="4"/>
            <a:endCxn id="427" idx="0"/>
          </p:cNvCxnSpPr>
          <p:nvPr/>
        </p:nvCxnSpPr>
        <p:spPr bwMode="auto">
          <a:xfrm rot="5400000">
            <a:off x="6422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5" name="Straight Connector 454"/>
          <p:cNvCxnSpPr>
            <a:stCxn id="331" idx="4"/>
            <a:endCxn id="424" idx="0"/>
          </p:cNvCxnSpPr>
          <p:nvPr/>
        </p:nvCxnSpPr>
        <p:spPr bwMode="auto">
          <a:xfrm rot="5400000">
            <a:off x="6956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0" name="Straight Connector 459"/>
          <p:cNvCxnSpPr>
            <a:stCxn id="302" idx="4"/>
            <a:endCxn id="403" idx="0"/>
          </p:cNvCxnSpPr>
          <p:nvPr/>
        </p:nvCxnSpPr>
        <p:spPr bwMode="auto">
          <a:xfrm rot="5400000">
            <a:off x="5356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1" name="Straight Connector 460"/>
          <p:cNvCxnSpPr>
            <a:stCxn id="306" idx="4"/>
            <a:endCxn id="407" idx="0"/>
          </p:cNvCxnSpPr>
          <p:nvPr/>
        </p:nvCxnSpPr>
        <p:spPr bwMode="auto">
          <a:xfrm rot="5400000">
            <a:off x="5889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6" name="Straight Connector 465"/>
          <p:cNvCxnSpPr>
            <a:stCxn id="305" idx="4"/>
            <a:endCxn id="406" idx="0"/>
          </p:cNvCxnSpPr>
          <p:nvPr/>
        </p:nvCxnSpPr>
        <p:spPr bwMode="auto">
          <a:xfrm rot="5400000">
            <a:off x="4822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9" name="Straight Connector 468"/>
          <p:cNvCxnSpPr>
            <a:stCxn id="262" idx="4"/>
            <a:endCxn id="383" idx="0"/>
          </p:cNvCxnSpPr>
          <p:nvPr/>
        </p:nvCxnSpPr>
        <p:spPr bwMode="auto">
          <a:xfrm rot="5400000">
            <a:off x="4289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2" name="Straight Connector 471"/>
          <p:cNvCxnSpPr>
            <a:stCxn id="258" idx="4"/>
            <a:endCxn id="379" idx="0"/>
          </p:cNvCxnSpPr>
          <p:nvPr/>
        </p:nvCxnSpPr>
        <p:spPr bwMode="auto">
          <a:xfrm rot="5400000">
            <a:off x="37558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5" name="Straight Connector 474"/>
          <p:cNvCxnSpPr>
            <a:stCxn id="261" idx="4"/>
            <a:endCxn id="382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8" name="Straight Connector 477"/>
          <p:cNvCxnSpPr>
            <a:stCxn id="198" idx="4"/>
            <a:endCxn id="362" idx="0"/>
          </p:cNvCxnSpPr>
          <p:nvPr/>
        </p:nvCxnSpPr>
        <p:spPr bwMode="auto">
          <a:xfrm rot="5400000">
            <a:off x="26890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1" name="Straight Connector 480"/>
          <p:cNvCxnSpPr>
            <a:stCxn id="194" idx="4"/>
            <a:endCxn id="3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5" name="Straight Connector 484"/>
          <p:cNvCxnSpPr>
            <a:stCxn id="197" idx="4"/>
            <a:endCxn id="361" idx="0"/>
          </p:cNvCxnSpPr>
          <p:nvPr/>
        </p:nvCxnSpPr>
        <p:spPr bwMode="auto">
          <a:xfrm rot="5400000">
            <a:off x="1622295" y="3864103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Oval 52"/>
          <p:cNvSpPr/>
          <p:nvPr/>
        </p:nvSpPr>
        <p:spPr bwMode="auto">
          <a:xfrm>
            <a:off x="2187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1654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2721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1654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2721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1654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2721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3787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3254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4321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3787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3254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4321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3254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4321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4321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881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4854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59215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53881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4854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59215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97" name="Oval 296"/>
          <p:cNvSpPr/>
          <p:nvPr/>
        </p:nvSpPr>
        <p:spPr bwMode="auto">
          <a:xfrm>
            <a:off x="53881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0" name="Oval 299"/>
          <p:cNvSpPr/>
          <p:nvPr/>
        </p:nvSpPr>
        <p:spPr bwMode="auto">
          <a:xfrm>
            <a:off x="4854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1" name="Oval 300"/>
          <p:cNvSpPr/>
          <p:nvPr/>
        </p:nvSpPr>
        <p:spPr bwMode="auto">
          <a:xfrm>
            <a:off x="59215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2" name="Oval 301"/>
          <p:cNvSpPr/>
          <p:nvPr/>
        </p:nvSpPr>
        <p:spPr bwMode="auto">
          <a:xfrm>
            <a:off x="53881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5" name="Oval 304"/>
          <p:cNvSpPr/>
          <p:nvPr/>
        </p:nvSpPr>
        <p:spPr bwMode="auto">
          <a:xfrm>
            <a:off x="4854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06" name="Oval 305"/>
          <p:cNvSpPr/>
          <p:nvPr/>
        </p:nvSpPr>
        <p:spPr bwMode="auto">
          <a:xfrm>
            <a:off x="59215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3" name="Oval 312"/>
          <p:cNvSpPr/>
          <p:nvPr/>
        </p:nvSpPr>
        <p:spPr bwMode="auto">
          <a:xfrm>
            <a:off x="69883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6" name="Oval 315"/>
          <p:cNvSpPr/>
          <p:nvPr/>
        </p:nvSpPr>
        <p:spPr bwMode="auto">
          <a:xfrm>
            <a:off x="64549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7" name="Oval 316"/>
          <p:cNvSpPr/>
          <p:nvPr/>
        </p:nvSpPr>
        <p:spPr bwMode="auto">
          <a:xfrm>
            <a:off x="7521705" y="2165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18" name="Oval 317"/>
          <p:cNvSpPr/>
          <p:nvPr/>
        </p:nvSpPr>
        <p:spPr bwMode="auto">
          <a:xfrm>
            <a:off x="69883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1" name="Oval 320"/>
          <p:cNvSpPr/>
          <p:nvPr/>
        </p:nvSpPr>
        <p:spPr bwMode="auto">
          <a:xfrm>
            <a:off x="64549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2" name="Oval 321"/>
          <p:cNvSpPr/>
          <p:nvPr/>
        </p:nvSpPr>
        <p:spPr bwMode="auto">
          <a:xfrm>
            <a:off x="7521705" y="2622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Oval 325"/>
          <p:cNvSpPr/>
          <p:nvPr/>
        </p:nvSpPr>
        <p:spPr bwMode="auto">
          <a:xfrm>
            <a:off x="69883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9" name="Oval 328"/>
          <p:cNvSpPr/>
          <p:nvPr/>
        </p:nvSpPr>
        <p:spPr bwMode="auto">
          <a:xfrm>
            <a:off x="64549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0" name="Oval 329"/>
          <p:cNvSpPr/>
          <p:nvPr/>
        </p:nvSpPr>
        <p:spPr bwMode="auto">
          <a:xfrm>
            <a:off x="7521705" y="30800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1" name="Oval 330"/>
          <p:cNvSpPr/>
          <p:nvPr/>
        </p:nvSpPr>
        <p:spPr bwMode="auto">
          <a:xfrm>
            <a:off x="69883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4" name="Oval 333"/>
          <p:cNvSpPr/>
          <p:nvPr/>
        </p:nvSpPr>
        <p:spPr bwMode="auto">
          <a:xfrm>
            <a:off x="64549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35" name="Oval 334"/>
          <p:cNvSpPr/>
          <p:nvPr/>
        </p:nvSpPr>
        <p:spPr bwMode="auto">
          <a:xfrm>
            <a:off x="7521705" y="35372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1" name="Oval 360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2" name="Oval 3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3" name="Oval 3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6" name="Oval 365"/>
          <p:cNvSpPr/>
          <p:nvPr/>
        </p:nvSpPr>
        <p:spPr bwMode="auto">
          <a:xfrm>
            <a:off x="1654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7" name="Oval 366"/>
          <p:cNvSpPr/>
          <p:nvPr/>
        </p:nvSpPr>
        <p:spPr bwMode="auto">
          <a:xfrm>
            <a:off x="2721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68" name="Oval 367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1" name="Oval 370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2" name="Oval 371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3787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3" name="Oval 382"/>
          <p:cNvSpPr/>
          <p:nvPr/>
        </p:nvSpPr>
        <p:spPr bwMode="auto">
          <a:xfrm>
            <a:off x="4321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4" name="Oval 383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7" name="Oval 386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8" name="Oval 387"/>
          <p:cNvSpPr/>
          <p:nvPr/>
        </p:nvSpPr>
        <p:spPr bwMode="auto">
          <a:xfrm>
            <a:off x="4321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89" name="Oval 388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2" name="Oval 391"/>
          <p:cNvSpPr/>
          <p:nvPr/>
        </p:nvSpPr>
        <p:spPr bwMode="auto">
          <a:xfrm>
            <a:off x="3254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93" name="Oval 392"/>
          <p:cNvSpPr/>
          <p:nvPr/>
        </p:nvSpPr>
        <p:spPr bwMode="auto">
          <a:xfrm>
            <a:off x="4321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3" name="Oval 402"/>
          <p:cNvSpPr/>
          <p:nvPr/>
        </p:nvSpPr>
        <p:spPr bwMode="auto">
          <a:xfrm>
            <a:off x="53881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6" name="Oval 405"/>
          <p:cNvSpPr/>
          <p:nvPr/>
        </p:nvSpPr>
        <p:spPr bwMode="auto">
          <a:xfrm>
            <a:off x="4854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7" name="Oval 406"/>
          <p:cNvSpPr/>
          <p:nvPr/>
        </p:nvSpPr>
        <p:spPr bwMode="auto">
          <a:xfrm>
            <a:off x="59215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08" name="Oval 407"/>
          <p:cNvSpPr/>
          <p:nvPr/>
        </p:nvSpPr>
        <p:spPr bwMode="auto">
          <a:xfrm>
            <a:off x="53881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1" name="Oval 410"/>
          <p:cNvSpPr/>
          <p:nvPr/>
        </p:nvSpPr>
        <p:spPr bwMode="auto">
          <a:xfrm>
            <a:off x="4854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2" name="Oval 411"/>
          <p:cNvSpPr/>
          <p:nvPr/>
        </p:nvSpPr>
        <p:spPr bwMode="auto">
          <a:xfrm>
            <a:off x="59215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3" name="Oval 412"/>
          <p:cNvSpPr/>
          <p:nvPr/>
        </p:nvSpPr>
        <p:spPr bwMode="auto">
          <a:xfrm>
            <a:off x="53881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6" name="Oval 415"/>
          <p:cNvSpPr/>
          <p:nvPr/>
        </p:nvSpPr>
        <p:spPr bwMode="auto">
          <a:xfrm>
            <a:off x="4854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17" name="Oval 416"/>
          <p:cNvSpPr/>
          <p:nvPr/>
        </p:nvSpPr>
        <p:spPr bwMode="auto">
          <a:xfrm>
            <a:off x="59215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>
            <a:off x="69883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>
            <a:off x="64549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8" name="Oval 427"/>
          <p:cNvSpPr/>
          <p:nvPr/>
        </p:nvSpPr>
        <p:spPr bwMode="auto">
          <a:xfrm>
            <a:off x="7521705" y="39944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29" name="Oval 428"/>
          <p:cNvSpPr/>
          <p:nvPr/>
        </p:nvSpPr>
        <p:spPr bwMode="auto">
          <a:xfrm>
            <a:off x="69883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2" name="Oval 431"/>
          <p:cNvSpPr/>
          <p:nvPr/>
        </p:nvSpPr>
        <p:spPr bwMode="auto">
          <a:xfrm>
            <a:off x="64549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3" name="Oval 432"/>
          <p:cNvSpPr/>
          <p:nvPr/>
        </p:nvSpPr>
        <p:spPr bwMode="auto">
          <a:xfrm>
            <a:off x="7521705" y="44516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4" name="Oval 433"/>
          <p:cNvSpPr/>
          <p:nvPr/>
        </p:nvSpPr>
        <p:spPr bwMode="auto">
          <a:xfrm>
            <a:off x="69883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7" name="Oval 436"/>
          <p:cNvSpPr/>
          <p:nvPr/>
        </p:nvSpPr>
        <p:spPr bwMode="auto">
          <a:xfrm>
            <a:off x="64549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38" name="Oval 437"/>
          <p:cNvSpPr/>
          <p:nvPr/>
        </p:nvSpPr>
        <p:spPr bwMode="auto">
          <a:xfrm>
            <a:off x="7521705" y="4908809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237" name="Straight Connector 236"/>
          <p:cNvCxnSpPr>
            <a:stCxn id="356" idx="6"/>
            <a:endCxn id="354" idx="2"/>
          </p:cNvCxnSpPr>
          <p:nvPr/>
        </p:nvCxnSpPr>
        <p:spPr bwMode="auto">
          <a:xfrm>
            <a:off x="18508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8" name="Straight Connector 237"/>
          <p:cNvCxnSpPr>
            <a:stCxn id="354" idx="6"/>
            <a:endCxn id="357" idx="2"/>
          </p:cNvCxnSpPr>
          <p:nvPr/>
        </p:nvCxnSpPr>
        <p:spPr bwMode="auto">
          <a:xfrm>
            <a:off x="2384294" y="31783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9" name="Straight Connector 238"/>
          <p:cNvCxnSpPr>
            <a:stCxn id="452" idx="0"/>
            <a:endCxn id="354" idx="4"/>
          </p:cNvCxnSpPr>
          <p:nvPr/>
        </p:nvCxnSpPr>
        <p:spPr bwMode="auto">
          <a:xfrm rot="5400000" flipH="1" flipV="1">
            <a:off x="21556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9" name="Straight Connector 268"/>
          <p:cNvCxnSpPr>
            <a:stCxn id="353" idx="4"/>
            <a:endCxn id="354" idx="0"/>
          </p:cNvCxnSpPr>
          <p:nvPr/>
        </p:nvCxnSpPr>
        <p:spPr bwMode="auto">
          <a:xfrm rot="5400000">
            <a:off x="2155695" y="29497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1" name="Straight Connector 270"/>
          <p:cNvCxnSpPr>
            <a:stCxn id="457" idx="6"/>
            <a:endCxn id="456" idx="2"/>
          </p:cNvCxnSpPr>
          <p:nvPr/>
        </p:nvCxnSpPr>
        <p:spPr bwMode="auto">
          <a:xfrm>
            <a:off x="3451094" y="36355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2" name="Straight Connector 271"/>
          <p:cNvCxnSpPr>
            <a:stCxn id="456" idx="0"/>
            <a:endCxn id="453" idx="4"/>
          </p:cNvCxnSpPr>
          <p:nvPr/>
        </p:nvCxnSpPr>
        <p:spPr bwMode="auto">
          <a:xfrm rot="5400000" flipH="1" flipV="1">
            <a:off x="3755895" y="34069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6" name="Straight Connector 275"/>
          <p:cNvCxnSpPr>
            <a:stCxn id="459" idx="6"/>
            <a:endCxn id="458" idx="2"/>
          </p:cNvCxnSpPr>
          <p:nvPr/>
        </p:nvCxnSpPr>
        <p:spPr bwMode="auto">
          <a:xfrm>
            <a:off x="18508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7" name="Straight Connector 276"/>
          <p:cNvCxnSpPr>
            <a:stCxn id="458" idx="6"/>
            <a:endCxn id="462" idx="2"/>
          </p:cNvCxnSpPr>
          <p:nvPr/>
        </p:nvCxnSpPr>
        <p:spPr bwMode="auto">
          <a:xfrm>
            <a:off x="23842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8" name="Straight Connector 277"/>
          <p:cNvCxnSpPr>
            <a:stCxn id="465" idx="6"/>
            <a:endCxn id="464" idx="2"/>
          </p:cNvCxnSpPr>
          <p:nvPr/>
        </p:nvCxnSpPr>
        <p:spPr bwMode="auto">
          <a:xfrm>
            <a:off x="18508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9" name="Straight Connector 278"/>
          <p:cNvCxnSpPr>
            <a:stCxn id="464" idx="6"/>
            <a:endCxn id="467" idx="2"/>
          </p:cNvCxnSpPr>
          <p:nvPr/>
        </p:nvCxnSpPr>
        <p:spPr bwMode="auto">
          <a:xfrm>
            <a:off x="2384294" y="50071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0" name="Straight Connector 279"/>
          <p:cNvCxnSpPr>
            <a:stCxn id="464" idx="0"/>
            <a:endCxn id="463" idx="4"/>
          </p:cNvCxnSpPr>
          <p:nvPr/>
        </p:nvCxnSpPr>
        <p:spPr bwMode="auto">
          <a:xfrm rot="5400000" flipH="1" flipV="1">
            <a:off x="21556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1" name="Straight Connector 280"/>
          <p:cNvCxnSpPr>
            <a:stCxn id="458" idx="4"/>
            <a:endCxn id="463" idx="0"/>
          </p:cNvCxnSpPr>
          <p:nvPr/>
        </p:nvCxnSpPr>
        <p:spPr bwMode="auto">
          <a:xfrm rot="5400000">
            <a:off x="21556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2" name="Straight Connector 281"/>
          <p:cNvCxnSpPr>
            <a:stCxn id="471" idx="6"/>
            <a:endCxn id="470" idx="2"/>
          </p:cNvCxnSpPr>
          <p:nvPr/>
        </p:nvCxnSpPr>
        <p:spPr bwMode="auto">
          <a:xfrm>
            <a:off x="3451094" y="45499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3" name="Straight Connector 282"/>
          <p:cNvCxnSpPr>
            <a:stCxn id="473" idx="0"/>
            <a:endCxn id="470" idx="4"/>
          </p:cNvCxnSpPr>
          <p:nvPr/>
        </p:nvCxnSpPr>
        <p:spPr bwMode="auto">
          <a:xfrm rot="5400000" flipH="1" flipV="1">
            <a:off x="3755895" y="4778504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7" name="Straight Connector 346"/>
          <p:cNvCxnSpPr>
            <a:stCxn id="468" idx="4"/>
            <a:endCxn id="471" idx="0"/>
          </p:cNvCxnSpPr>
          <p:nvPr/>
        </p:nvCxnSpPr>
        <p:spPr bwMode="auto">
          <a:xfrm rot="5400000">
            <a:off x="3222495" y="43213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8" name="Straight Connector 347"/>
          <p:cNvCxnSpPr>
            <a:stCxn id="462" idx="6"/>
            <a:endCxn id="468" idx="2"/>
          </p:cNvCxnSpPr>
          <p:nvPr/>
        </p:nvCxnSpPr>
        <p:spPr bwMode="auto">
          <a:xfrm>
            <a:off x="2917694" y="4092704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1" name="Straight Connector 350"/>
          <p:cNvCxnSpPr>
            <a:stCxn id="457" idx="4"/>
            <a:endCxn id="468" idx="0"/>
          </p:cNvCxnSpPr>
          <p:nvPr/>
        </p:nvCxnSpPr>
        <p:spPr bwMode="auto">
          <a:xfrm rot="5400000">
            <a:off x="32224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2" name="Straight Connector 351"/>
          <p:cNvCxnSpPr>
            <a:stCxn id="452" idx="4"/>
            <a:endCxn id="458" idx="0"/>
          </p:cNvCxnSpPr>
          <p:nvPr/>
        </p:nvCxnSpPr>
        <p:spPr bwMode="auto">
          <a:xfrm rot="5400000">
            <a:off x="2155695" y="3864103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3" name="Oval 352"/>
          <p:cNvSpPr/>
          <p:nvPr/>
        </p:nvSpPr>
        <p:spPr bwMode="auto">
          <a:xfrm>
            <a:off x="2187705" y="2622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4" name="Oval 353"/>
          <p:cNvSpPr/>
          <p:nvPr/>
        </p:nvSpPr>
        <p:spPr bwMode="auto">
          <a:xfrm>
            <a:off x="21877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6" name="Oval 355"/>
          <p:cNvSpPr/>
          <p:nvPr/>
        </p:nvSpPr>
        <p:spPr bwMode="auto">
          <a:xfrm>
            <a:off x="16543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57" name="Oval 356"/>
          <p:cNvSpPr/>
          <p:nvPr/>
        </p:nvSpPr>
        <p:spPr bwMode="auto">
          <a:xfrm>
            <a:off x="27211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2" name="Oval 451"/>
          <p:cNvSpPr/>
          <p:nvPr/>
        </p:nvSpPr>
        <p:spPr bwMode="auto">
          <a:xfrm>
            <a:off x="21877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3" name="Oval 452"/>
          <p:cNvSpPr/>
          <p:nvPr/>
        </p:nvSpPr>
        <p:spPr bwMode="auto">
          <a:xfrm>
            <a:off x="3787905" y="30800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6" name="Oval 455"/>
          <p:cNvSpPr/>
          <p:nvPr/>
        </p:nvSpPr>
        <p:spPr bwMode="auto">
          <a:xfrm>
            <a:off x="37879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7" name="Oval 456"/>
          <p:cNvSpPr/>
          <p:nvPr/>
        </p:nvSpPr>
        <p:spPr bwMode="auto">
          <a:xfrm>
            <a:off x="3254505" y="35372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8" name="Oval 457"/>
          <p:cNvSpPr/>
          <p:nvPr/>
        </p:nvSpPr>
        <p:spPr bwMode="auto">
          <a:xfrm>
            <a:off x="21877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59" name="Oval 458"/>
          <p:cNvSpPr/>
          <p:nvPr/>
        </p:nvSpPr>
        <p:spPr bwMode="auto">
          <a:xfrm>
            <a:off x="16543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2" name="Oval 461"/>
          <p:cNvSpPr/>
          <p:nvPr/>
        </p:nvSpPr>
        <p:spPr bwMode="auto">
          <a:xfrm>
            <a:off x="27211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3" name="Oval 462"/>
          <p:cNvSpPr/>
          <p:nvPr/>
        </p:nvSpPr>
        <p:spPr bwMode="auto">
          <a:xfrm>
            <a:off x="21877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4" name="Oval 463"/>
          <p:cNvSpPr/>
          <p:nvPr/>
        </p:nvSpPr>
        <p:spPr bwMode="auto">
          <a:xfrm>
            <a:off x="21877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16543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27211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68" name="Oval 467"/>
          <p:cNvSpPr/>
          <p:nvPr/>
        </p:nvSpPr>
        <p:spPr bwMode="auto">
          <a:xfrm>
            <a:off x="3254505" y="39944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0" name="Oval 469"/>
          <p:cNvSpPr/>
          <p:nvPr/>
        </p:nvSpPr>
        <p:spPr bwMode="auto">
          <a:xfrm>
            <a:off x="37879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1" name="Oval 470"/>
          <p:cNvSpPr/>
          <p:nvPr/>
        </p:nvSpPr>
        <p:spPr bwMode="auto">
          <a:xfrm>
            <a:off x="3254505" y="44516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3787905" y="4908809"/>
            <a:ext cx="196589" cy="196589"/>
          </a:xfrm>
          <a:prstGeom prst="ellipse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532" name="Slide Number Placeholder 5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28" name="Rectangle 527"/>
          <p:cNvSpPr/>
          <p:nvPr/>
        </p:nvSpPr>
        <p:spPr bwMode="auto">
          <a:xfrm>
            <a:off x="1219200" y="1828800"/>
            <a:ext cx="6781800" cy="3657600"/>
          </a:xfrm>
          <a:prstGeom prst="rect">
            <a:avLst/>
          </a:prstGeom>
          <a:solidFill>
            <a:srgbClr val="FFFFFF">
              <a:alpha val="74902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grpSp>
        <p:nvGrpSpPr>
          <p:cNvPr id="5" name="Group 473"/>
          <p:cNvGrpSpPr/>
          <p:nvPr/>
        </p:nvGrpSpPr>
        <p:grpSpPr>
          <a:xfrm>
            <a:off x="4321305" y="2165609"/>
            <a:ext cx="3396989" cy="2939789"/>
            <a:chOff x="4321305" y="2165609"/>
            <a:chExt cx="3396989" cy="2939789"/>
          </a:xfrm>
        </p:grpSpPr>
        <p:cxnSp>
          <p:nvCxnSpPr>
            <p:cNvPr id="476" name="Straight Connector 475"/>
            <p:cNvCxnSpPr>
              <a:stCxn id="503" idx="6"/>
              <a:endCxn id="504" idx="2"/>
            </p:cNvCxnSpPr>
            <p:nvPr/>
          </p:nvCxnSpPr>
          <p:spPr bwMode="auto">
            <a:xfrm>
              <a:off x="55846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77" name="Straight Connector 476"/>
            <p:cNvCxnSpPr>
              <a:stCxn id="507" idx="6"/>
              <a:endCxn id="506" idx="2"/>
            </p:cNvCxnSpPr>
            <p:nvPr/>
          </p:nvCxnSpPr>
          <p:spPr bwMode="auto">
            <a:xfrm>
              <a:off x="6651494" y="2263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79" name="Straight Connector 478"/>
            <p:cNvCxnSpPr>
              <a:stCxn id="508" idx="0"/>
              <a:endCxn id="507" idx="4"/>
            </p:cNvCxnSpPr>
            <p:nvPr/>
          </p:nvCxnSpPr>
          <p:spPr bwMode="auto">
            <a:xfrm rot="5400000" flipH="1" flipV="1">
              <a:off x="6422895" y="2492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2" name="Straight Connector 481"/>
            <p:cNvCxnSpPr>
              <a:stCxn id="510" idx="6"/>
              <a:endCxn id="512" idx="2"/>
            </p:cNvCxnSpPr>
            <p:nvPr/>
          </p:nvCxnSpPr>
          <p:spPr bwMode="auto">
            <a:xfrm>
              <a:off x="71848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4" name="Straight Connector 483"/>
            <p:cNvCxnSpPr>
              <a:stCxn id="514" idx="0"/>
              <a:endCxn id="512" idx="4"/>
            </p:cNvCxnSpPr>
            <p:nvPr/>
          </p:nvCxnSpPr>
          <p:spPr bwMode="auto">
            <a:xfrm rot="5400000" flipH="1" flipV="1">
              <a:off x="74896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6" name="Straight Connector 485"/>
            <p:cNvCxnSpPr>
              <a:stCxn id="509" idx="4"/>
              <a:endCxn id="512" idx="0"/>
            </p:cNvCxnSpPr>
            <p:nvPr/>
          </p:nvCxnSpPr>
          <p:spPr bwMode="auto">
            <a:xfrm rot="5400000">
              <a:off x="74896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9" name="Straight Connector 488"/>
            <p:cNvCxnSpPr>
              <a:stCxn id="517" idx="6"/>
              <a:endCxn id="516" idx="2"/>
            </p:cNvCxnSpPr>
            <p:nvPr/>
          </p:nvCxnSpPr>
          <p:spPr bwMode="auto">
            <a:xfrm>
              <a:off x="50512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0" name="Straight Connector 489"/>
            <p:cNvCxnSpPr>
              <a:stCxn id="516" idx="6"/>
              <a:endCxn id="518" idx="2"/>
            </p:cNvCxnSpPr>
            <p:nvPr/>
          </p:nvCxnSpPr>
          <p:spPr bwMode="auto">
            <a:xfrm>
              <a:off x="55846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1" name="Straight Connector 490"/>
            <p:cNvCxnSpPr>
              <a:stCxn id="521" idx="6"/>
              <a:endCxn id="522" idx="2"/>
            </p:cNvCxnSpPr>
            <p:nvPr/>
          </p:nvCxnSpPr>
          <p:spPr bwMode="auto">
            <a:xfrm>
              <a:off x="5584694" y="50071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2" name="Straight Connector 491"/>
            <p:cNvCxnSpPr>
              <a:stCxn id="522" idx="0"/>
              <a:endCxn id="520" idx="4"/>
            </p:cNvCxnSpPr>
            <p:nvPr/>
          </p:nvCxnSpPr>
          <p:spPr bwMode="auto">
            <a:xfrm rot="5400000" flipH="1" flipV="1">
              <a:off x="58894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3" name="Straight Connector 492"/>
            <p:cNvCxnSpPr>
              <a:stCxn id="518" idx="4"/>
              <a:endCxn id="520" idx="0"/>
            </p:cNvCxnSpPr>
            <p:nvPr/>
          </p:nvCxnSpPr>
          <p:spPr bwMode="auto">
            <a:xfrm rot="5400000">
              <a:off x="58894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4" name="Straight Connector 493"/>
            <p:cNvCxnSpPr>
              <a:stCxn id="517" idx="4"/>
              <a:endCxn id="519" idx="0"/>
            </p:cNvCxnSpPr>
            <p:nvPr/>
          </p:nvCxnSpPr>
          <p:spPr bwMode="auto">
            <a:xfrm rot="5400000">
              <a:off x="48226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5" name="Straight Connector 494"/>
            <p:cNvCxnSpPr>
              <a:stCxn id="524" idx="6"/>
              <a:endCxn id="523" idx="2"/>
            </p:cNvCxnSpPr>
            <p:nvPr/>
          </p:nvCxnSpPr>
          <p:spPr bwMode="auto">
            <a:xfrm>
              <a:off x="66514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6" name="Straight Connector 495"/>
            <p:cNvCxnSpPr>
              <a:stCxn id="525" idx="6"/>
              <a:endCxn id="526" idx="2"/>
            </p:cNvCxnSpPr>
            <p:nvPr/>
          </p:nvCxnSpPr>
          <p:spPr bwMode="auto">
            <a:xfrm>
              <a:off x="7184894" y="45499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7" name="Straight Connector 496"/>
            <p:cNvCxnSpPr>
              <a:stCxn id="527" idx="0"/>
              <a:endCxn id="525" idx="4"/>
            </p:cNvCxnSpPr>
            <p:nvPr/>
          </p:nvCxnSpPr>
          <p:spPr bwMode="auto">
            <a:xfrm rot="5400000" flipH="1" flipV="1">
              <a:off x="6956295" y="47785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8" name="Straight Connector 497"/>
            <p:cNvCxnSpPr>
              <a:stCxn id="523" idx="4"/>
              <a:endCxn id="525" idx="0"/>
            </p:cNvCxnSpPr>
            <p:nvPr/>
          </p:nvCxnSpPr>
          <p:spPr bwMode="auto">
            <a:xfrm rot="5400000">
              <a:off x="6956295" y="43213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9" name="Straight Connector 498"/>
            <p:cNvCxnSpPr>
              <a:stCxn id="518" idx="6"/>
              <a:endCxn id="524" idx="2"/>
            </p:cNvCxnSpPr>
            <p:nvPr/>
          </p:nvCxnSpPr>
          <p:spPr bwMode="auto">
            <a:xfrm>
              <a:off x="61180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0" name="Straight Connector 499"/>
            <p:cNvCxnSpPr>
              <a:stCxn id="515" idx="6"/>
              <a:endCxn id="517" idx="2"/>
            </p:cNvCxnSpPr>
            <p:nvPr/>
          </p:nvCxnSpPr>
          <p:spPr bwMode="auto">
            <a:xfrm>
              <a:off x="4517894" y="40927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1" name="Straight Connector 500"/>
            <p:cNvCxnSpPr>
              <a:stCxn id="513" idx="4"/>
              <a:endCxn id="524" idx="0"/>
            </p:cNvCxnSpPr>
            <p:nvPr/>
          </p:nvCxnSpPr>
          <p:spPr bwMode="auto">
            <a:xfrm rot="5400000">
              <a:off x="64228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02" name="Straight Connector 501"/>
            <p:cNvCxnSpPr>
              <a:stCxn id="505" idx="4"/>
              <a:endCxn id="517" idx="0"/>
            </p:cNvCxnSpPr>
            <p:nvPr/>
          </p:nvCxnSpPr>
          <p:spPr bwMode="auto">
            <a:xfrm rot="5400000">
              <a:off x="4822695" y="38641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3" name="Oval 502"/>
            <p:cNvSpPr/>
            <p:nvPr/>
          </p:nvSpPr>
          <p:spPr bwMode="auto">
            <a:xfrm>
              <a:off x="53881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5" name="Oval 504"/>
            <p:cNvSpPr/>
            <p:nvPr/>
          </p:nvSpPr>
          <p:spPr bwMode="auto">
            <a:xfrm>
              <a:off x="48547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6" name="Oval 505"/>
            <p:cNvSpPr/>
            <p:nvPr/>
          </p:nvSpPr>
          <p:spPr bwMode="auto">
            <a:xfrm>
              <a:off x="6988305" y="2165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7" name="Oval 506"/>
            <p:cNvSpPr/>
            <p:nvPr/>
          </p:nvSpPr>
          <p:spPr bwMode="auto">
            <a:xfrm>
              <a:off x="6454905" y="2165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9" name="Oval 508"/>
            <p:cNvSpPr/>
            <p:nvPr/>
          </p:nvSpPr>
          <p:spPr bwMode="auto">
            <a:xfrm>
              <a:off x="7521705" y="2622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2" name="Oval 511"/>
            <p:cNvSpPr/>
            <p:nvPr/>
          </p:nvSpPr>
          <p:spPr bwMode="auto">
            <a:xfrm>
              <a:off x="75217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cxnSp>
          <p:nvCxnSpPr>
            <p:cNvPr id="480" name="Straight Connector 479"/>
            <p:cNvCxnSpPr>
              <a:stCxn id="511" idx="6"/>
              <a:endCxn id="510" idx="2"/>
            </p:cNvCxnSpPr>
            <p:nvPr/>
          </p:nvCxnSpPr>
          <p:spPr bwMode="auto">
            <a:xfrm>
              <a:off x="66514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3" name="Straight Connector 482"/>
            <p:cNvCxnSpPr>
              <a:stCxn id="513" idx="0"/>
              <a:endCxn id="511" idx="4"/>
            </p:cNvCxnSpPr>
            <p:nvPr/>
          </p:nvCxnSpPr>
          <p:spPr bwMode="auto">
            <a:xfrm rot="5400000" flipH="1" flipV="1">
              <a:off x="6422895" y="3406904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7" name="Straight Connector 486"/>
            <p:cNvCxnSpPr>
              <a:stCxn id="508" idx="4"/>
              <a:endCxn id="511" idx="0"/>
            </p:cNvCxnSpPr>
            <p:nvPr/>
          </p:nvCxnSpPr>
          <p:spPr bwMode="auto">
            <a:xfrm rot="5400000">
              <a:off x="6422895" y="2949703"/>
              <a:ext cx="2606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88" name="Straight Connector 487"/>
            <p:cNvCxnSpPr>
              <a:stCxn id="504" idx="6"/>
              <a:endCxn id="511" idx="2"/>
            </p:cNvCxnSpPr>
            <p:nvPr/>
          </p:nvCxnSpPr>
          <p:spPr bwMode="auto">
            <a:xfrm>
              <a:off x="6118094" y="3178304"/>
              <a:ext cx="336811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504" name="Oval 503"/>
            <p:cNvSpPr/>
            <p:nvPr/>
          </p:nvSpPr>
          <p:spPr bwMode="auto">
            <a:xfrm>
              <a:off x="59215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08" name="Oval 507"/>
            <p:cNvSpPr/>
            <p:nvPr/>
          </p:nvSpPr>
          <p:spPr bwMode="auto">
            <a:xfrm>
              <a:off x="6454905" y="2622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0" name="Oval 509"/>
            <p:cNvSpPr/>
            <p:nvPr/>
          </p:nvSpPr>
          <p:spPr bwMode="auto">
            <a:xfrm>
              <a:off x="69883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1" name="Oval 510"/>
            <p:cNvSpPr/>
            <p:nvPr/>
          </p:nvSpPr>
          <p:spPr bwMode="auto">
            <a:xfrm>
              <a:off x="6454905" y="30800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3" name="Oval 512"/>
            <p:cNvSpPr/>
            <p:nvPr/>
          </p:nvSpPr>
          <p:spPr bwMode="auto">
            <a:xfrm>
              <a:off x="64549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4" name="Oval 513"/>
            <p:cNvSpPr/>
            <p:nvPr/>
          </p:nvSpPr>
          <p:spPr bwMode="auto">
            <a:xfrm>
              <a:off x="7521705" y="35372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5" name="Oval 514"/>
            <p:cNvSpPr/>
            <p:nvPr/>
          </p:nvSpPr>
          <p:spPr bwMode="auto">
            <a:xfrm>
              <a:off x="43213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6" name="Oval 515"/>
            <p:cNvSpPr/>
            <p:nvPr/>
          </p:nvSpPr>
          <p:spPr bwMode="auto">
            <a:xfrm>
              <a:off x="53881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7" name="Oval 516"/>
            <p:cNvSpPr/>
            <p:nvPr/>
          </p:nvSpPr>
          <p:spPr bwMode="auto">
            <a:xfrm>
              <a:off x="48547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8" name="Oval 517"/>
            <p:cNvSpPr/>
            <p:nvPr/>
          </p:nvSpPr>
          <p:spPr bwMode="auto">
            <a:xfrm>
              <a:off x="59215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19" name="Oval 518"/>
            <p:cNvSpPr/>
            <p:nvPr/>
          </p:nvSpPr>
          <p:spPr bwMode="auto">
            <a:xfrm>
              <a:off x="48547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0" name="Oval 519"/>
            <p:cNvSpPr/>
            <p:nvPr/>
          </p:nvSpPr>
          <p:spPr bwMode="auto">
            <a:xfrm>
              <a:off x="59215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1" name="Oval 520"/>
            <p:cNvSpPr/>
            <p:nvPr/>
          </p:nvSpPr>
          <p:spPr bwMode="auto">
            <a:xfrm>
              <a:off x="53881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2" name="Oval 521"/>
            <p:cNvSpPr/>
            <p:nvPr/>
          </p:nvSpPr>
          <p:spPr bwMode="auto">
            <a:xfrm>
              <a:off x="59215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3" name="Oval 522"/>
            <p:cNvSpPr/>
            <p:nvPr/>
          </p:nvSpPr>
          <p:spPr bwMode="auto">
            <a:xfrm>
              <a:off x="69883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4" name="Oval 523"/>
            <p:cNvSpPr/>
            <p:nvPr/>
          </p:nvSpPr>
          <p:spPr bwMode="auto">
            <a:xfrm>
              <a:off x="6454905" y="39944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5" name="Oval 524"/>
            <p:cNvSpPr/>
            <p:nvPr/>
          </p:nvSpPr>
          <p:spPr bwMode="auto">
            <a:xfrm>
              <a:off x="69883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6" name="Oval 525"/>
            <p:cNvSpPr/>
            <p:nvPr/>
          </p:nvSpPr>
          <p:spPr bwMode="auto">
            <a:xfrm>
              <a:off x="7521705" y="44516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527" name="Oval 526"/>
            <p:cNvSpPr/>
            <p:nvPr/>
          </p:nvSpPr>
          <p:spPr bwMode="auto">
            <a:xfrm>
              <a:off x="6988305" y="4908809"/>
              <a:ext cx="196589" cy="196589"/>
            </a:xfrm>
            <a:prstGeom prst="ellips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</p:grpSp>
      <p:sp>
        <p:nvSpPr>
          <p:cNvPr id="529" name="TextBox 528"/>
          <p:cNvSpPr txBox="1"/>
          <p:nvPr/>
        </p:nvSpPr>
        <p:spPr>
          <a:xfrm>
            <a:off x="2819400" y="2082225"/>
            <a:ext cx="2587183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Tree-width = 2</a:t>
            </a:r>
            <a:endParaRPr lang="en-US" sz="3200" dirty="0"/>
          </a:p>
        </p:txBody>
      </p:sp>
      <p:cxnSp>
        <p:nvCxnSpPr>
          <p:cNvPr id="530" name="Straight Connector 529"/>
          <p:cNvCxnSpPr>
            <a:endCxn id="531" idx="2"/>
          </p:cNvCxnSpPr>
          <p:nvPr/>
        </p:nvCxnSpPr>
        <p:spPr bwMode="auto">
          <a:xfrm>
            <a:off x="6096000" y="5007106"/>
            <a:ext cx="336811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31" name="Oval 530"/>
          <p:cNvSpPr/>
          <p:nvPr/>
        </p:nvSpPr>
        <p:spPr bwMode="auto">
          <a:xfrm>
            <a:off x="6432811" y="4908811"/>
            <a:ext cx="196589" cy="196589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cxnSp>
        <p:nvCxnSpPr>
          <p:cNvPr id="435" name="Straight Connector 434"/>
          <p:cNvCxnSpPr>
            <a:stCxn id="437" idx="6"/>
            <a:endCxn id="434" idx="2"/>
          </p:cNvCxnSpPr>
          <p:nvPr/>
        </p:nvCxnSpPr>
        <p:spPr bwMode="auto">
          <a:xfrm>
            <a:off x="6651494" y="5007104"/>
            <a:ext cx="33681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4" name="Rectangle 473"/>
          <p:cNvSpPr/>
          <p:nvPr/>
        </p:nvSpPr>
        <p:spPr bwMode="auto">
          <a:xfrm>
            <a:off x="1295400" y="4800600"/>
            <a:ext cx="3276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Junction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>
            <a:stCxn id="43" idx="6"/>
            <a:endCxn id="14" idx="4"/>
          </p:cNvCxnSpPr>
          <p:nvPr/>
        </p:nvCxnSpPr>
        <p:spPr bwMode="auto">
          <a:xfrm flipV="1">
            <a:off x="1600200" y="4419600"/>
            <a:ext cx="1866900" cy="1409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0"/>
            <a:endCxn id="13" idx="4"/>
          </p:cNvCxnSpPr>
          <p:nvPr/>
        </p:nvCxnSpPr>
        <p:spPr bwMode="auto">
          <a:xfrm rot="5400000" flipH="1" flipV="1">
            <a:off x="762000" y="4991100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0"/>
            <a:endCxn id="5" idx="4"/>
          </p:cNvCxnSpPr>
          <p:nvPr/>
        </p:nvCxnSpPr>
        <p:spPr bwMode="auto">
          <a:xfrm rot="5400000" flipH="1" flipV="1">
            <a:off x="2895600" y="3314700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  <a:endCxn id="4" idx="4"/>
          </p:cNvCxnSpPr>
          <p:nvPr/>
        </p:nvCxnSpPr>
        <p:spPr bwMode="auto">
          <a:xfrm rot="5400000" flipH="1" flipV="1">
            <a:off x="762000" y="3314700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 bwMode="auto">
          <a:xfrm>
            <a:off x="1600200" y="2476500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990600"/>
          </a:xfrm>
        </p:spPr>
        <p:txBody>
          <a:bodyPr/>
          <a:lstStyle/>
          <a:p>
            <a:r>
              <a:rPr lang="en-US" dirty="0" smtClean="0"/>
              <a:t>Data structure used for exact inference in loopy graphical models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6800" y="2209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00400" y="2209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57400" y="22098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AB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cxnSp>
        <p:nvCxnSpPr>
          <p:cNvPr id="12" name="Straight Connector 11"/>
          <p:cNvCxnSpPr>
            <a:stCxn id="13" idx="6"/>
            <a:endCxn id="14" idx="2"/>
          </p:cNvCxnSpPr>
          <p:nvPr/>
        </p:nvCxnSpPr>
        <p:spPr bwMode="auto">
          <a:xfrm>
            <a:off x="1600200" y="4152900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1066800" y="38862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D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200400" y="38862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Tahoma" pitchFamily="-64" charset="0"/>
              </a:rPr>
              <a:t>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057400" y="38862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CD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24200" y="30480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BC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90600" y="30480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AD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181600" y="2133600"/>
            <a:ext cx="2362200" cy="8382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410200" y="22860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096000" y="22860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Tahoma" pitchFamily="-64" charset="0"/>
              </a:rPr>
              <a:t>B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391400" y="19050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AB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391400" y="25908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AD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781800" y="22860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D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181600" y="3581400"/>
            <a:ext cx="2362200" cy="8382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6096000" y="3733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Tahoma" pitchFamily="-64" charset="0"/>
              </a:rPr>
              <a:t>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781800" y="3733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D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391400" y="34290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BC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391400" y="41148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CD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cxnSp>
        <p:nvCxnSpPr>
          <p:cNvPr id="42" name="Straight Connector 41"/>
          <p:cNvCxnSpPr>
            <a:stCxn id="26" idx="2"/>
            <a:endCxn id="35" idx="0"/>
          </p:cNvCxnSpPr>
          <p:nvPr/>
        </p:nvCxnSpPr>
        <p:spPr bwMode="auto">
          <a:xfrm rot="5400000">
            <a:off x="6057900" y="3276600"/>
            <a:ext cx="6096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066800" y="55626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990600" y="47244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DE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209800" y="48768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CE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5181600" y="5105400"/>
            <a:ext cx="2362200" cy="8382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410200" y="5257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C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096000" y="5257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Tahoma" pitchFamily="-64" charset="0"/>
              </a:rPr>
              <a:t>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781800" y="52578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7391400" y="49530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DE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7391400" y="5638800"/>
            <a:ext cx="6858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f</a:t>
            </a:r>
            <a:r>
              <a:rPr kumimoji="0" lang="en-US" sz="2800" b="0" i="0" u="none" strike="noStrike" cap="none" normalizeH="0" baseline="-2500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-64" charset="0"/>
              </a:rPr>
              <a:t>CE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ahoma" pitchFamily="-64" charset="0"/>
            </a:endParaRPr>
          </a:p>
        </p:txBody>
      </p:sp>
      <p:cxnSp>
        <p:nvCxnSpPr>
          <p:cNvPr id="54" name="Straight Connector 53"/>
          <p:cNvCxnSpPr>
            <a:stCxn id="35" idx="2"/>
            <a:endCxn id="46" idx="0"/>
          </p:cNvCxnSpPr>
          <p:nvPr/>
        </p:nvCxnSpPr>
        <p:spPr bwMode="auto">
          <a:xfrm rot="5400000">
            <a:off x="6019800" y="4762500"/>
            <a:ext cx="6858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733800" y="6324600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Tree-width =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09600" y="1524000"/>
            <a:ext cx="80010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Thin Junction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Splash Junction Tree Algorithm</a:t>
            </a:r>
          </a:p>
          <a:p>
            <a:pPr marL="469900" lvl="1"/>
            <a:r>
              <a:rPr lang="en-US" dirty="0" smtClean="0"/>
              <a:t>Construct multiple conditionally independent thin (bounded </a:t>
            </a:r>
            <a:r>
              <a:rPr lang="en-US" dirty="0" err="1" smtClean="0"/>
              <a:t>treewidth</a:t>
            </a:r>
            <a:r>
              <a:rPr lang="en-US" dirty="0" smtClean="0"/>
              <a:t>) junction trees </a:t>
            </a:r>
            <a:r>
              <a:rPr lang="en-US" b="1" dirty="0" smtClean="0"/>
              <a:t>Splashes</a:t>
            </a:r>
          </a:p>
          <a:p>
            <a:pPr marL="871537" lvl="2"/>
            <a:r>
              <a:rPr lang="en-US" dirty="0" smtClean="0"/>
              <a:t>Sequential junction tree extension</a:t>
            </a:r>
          </a:p>
          <a:p>
            <a:pPr marL="469900" lvl="1"/>
            <a:r>
              <a:rPr lang="en-US" dirty="0" smtClean="0"/>
              <a:t>Calibrate the each thin junction tree in parallel</a:t>
            </a:r>
          </a:p>
          <a:p>
            <a:pPr marL="871537" lvl="2"/>
            <a:r>
              <a:rPr lang="en-US" dirty="0" smtClean="0"/>
              <a:t>Parallel belief propagation</a:t>
            </a:r>
          </a:p>
          <a:p>
            <a:pPr marL="469900" lvl="1"/>
            <a:r>
              <a:rPr lang="en-US" dirty="0" smtClean="0"/>
              <a:t>Exact backward sampling</a:t>
            </a:r>
          </a:p>
          <a:p>
            <a:pPr marL="871537" lvl="2"/>
            <a:r>
              <a:rPr lang="en-US" dirty="0" smtClean="0"/>
              <a:t>Parallel exact sampling</a:t>
            </a:r>
          </a:p>
          <a:p>
            <a:pPr marL="6826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ame 329"/>
          <p:cNvSpPr/>
          <p:nvPr/>
        </p:nvSpPr>
        <p:spPr bwMode="auto">
          <a:xfrm rot="2700000">
            <a:off x="2276359" y="3199210"/>
            <a:ext cx="1086082" cy="1069179"/>
          </a:xfrm>
          <a:prstGeom prst="frame">
            <a:avLst>
              <a:gd name="adj1" fmla="val 252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5" name="Rounded Rectangle 324"/>
          <p:cNvSpPr/>
          <p:nvPr/>
        </p:nvSpPr>
        <p:spPr bwMode="auto">
          <a:xfrm>
            <a:off x="6553200" y="2590800"/>
            <a:ext cx="4572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514600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5" name="Rounded Rectangle 324"/>
          <p:cNvSpPr/>
          <p:nvPr/>
        </p:nvSpPr>
        <p:spPr bwMode="auto">
          <a:xfrm>
            <a:off x="6248400" y="2590800"/>
            <a:ext cx="990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514600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514600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7" name="Rounded Rectangle 126"/>
          <p:cNvSpPr/>
          <p:nvPr/>
        </p:nvSpPr>
        <p:spPr bwMode="auto">
          <a:xfrm>
            <a:off x="7162800" y="2590800"/>
            <a:ext cx="990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9" name="Rounded Rectangle 128"/>
          <p:cNvSpPr/>
          <p:nvPr/>
        </p:nvSpPr>
        <p:spPr bwMode="auto">
          <a:xfrm>
            <a:off x="5791200" y="2590800"/>
            <a:ext cx="990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2" name="Straight Connector 131"/>
          <p:cNvCxnSpPr>
            <a:stCxn id="129" idx="3"/>
            <a:endCxn id="127" idx="1"/>
          </p:cNvCxnSpPr>
          <p:nvPr/>
        </p:nvCxnSpPr>
        <p:spPr bwMode="auto">
          <a:xfrm>
            <a:off x="67818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514600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 bwMode="auto">
          <a:xfrm>
            <a:off x="71628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5410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33" name="Straight Connector 132"/>
          <p:cNvCxnSpPr>
            <a:stCxn id="131" idx="3"/>
            <a:endCxn id="130" idx="1"/>
          </p:cNvCxnSpPr>
          <p:nvPr/>
        </p:nvCxnSpPr>
        <p:spPr bwMode="auto">
          <a:xfrm>
            <a:off x="67818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14600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4" name="Rounded Rectangle 133"/>
          <p:cNvSpPr/>
          <p:nvPr/>
        </p:nvSpPr>
        <p:spPr bwMode="auto">
          <a:xfrm>
            <a:off x="71628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5410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36" name="Straight Connector 135"/>
          <p:cNvCxnSpPr>
            <a:stCxn id="135" idx="3"/>
            <a:endCxn id="134" idx="1"/>
          </p:cNvCxnSpPr>
          <p:nvPr/>
        </p:nvCxnSpPr>
        <p:spPr bwMode="auto">
          <a:xfrm>
            <a:off x="67818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1981200" y="4126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8" name="Rounded Rectangle 137"/>
          <p:cNvSpPr/>
          <p:nvPr/>
        </p:nvSpPr>
        <p:spPr bwMode="auto">
          <a:xfrm>
            <a:off x="54102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D E</a:t>
            </a:r>
          </a:p>
        </p:txBody>
      </p:sp>
      <p:cxnSp>
        <p:nvCxnSpPr>
          <p:cNvPr id="140" name="Straight Connector 139"/>
          <p:cNvCxnSpPr>
            <a:stCxn id="135" idx="2"/>
            <a:endCxn id="138" idx="0"/>
          </p:cNvCxnSpPr>
          <p:nvPr/>
        </p:nvCxnSpPr>
        <p:spPr bwMode="auto">
          <a:xfrm rot="5400000">
            <a:off x="5905500" y="3162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514600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8" name="Rounded Rectangle 137"/>
          <p:cNvSpPr/>
          <p:nvPr/>
        </p:nvSpPr>
        <p:spPr bwMode="auto">
          <a:xfrm>
            <a:off x="6934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51816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42" name="Straight Connector 141"/>
          <p:cNvCxnSpPr>
            <a:stCxn id="141" idx="3"/>
            <a:endCxn id="138" idx="1"/>
          </p:cNvCxnSpPr>
          <p:nvPr/>
        </p:nvCxnSpPr>
        <p:spPr bwMode="auto">
          <a:xfrm>
            <a:off x="65532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1981200" y="4126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4" name="Rounded Rectangle 143"/>
          <p:cNvSpPr/>
          <p:nvPr/>
        </p:nvSpPr>
        <p:spPr bwMode="auto">
          <a:xfrm>
            <a:off x="51816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D E</a:t>
            </a:r>
          </a:p>
        </p:txBody>
      </p:sp>
      <p:cxnSp>
        <p:nvCxnSpPr>
          <p:cNvPr id="145" name="Straight Connector 144"/>
          <p:cNvCxnSpPr>
            <a:stCxn id="141" idx="2"/>
            <a:endCxn id="144" idx="0"/>
          </p:cNvCxnSpPr>
          <p:nvPr/>
        </p:nvCxnSpPr>
        <p:spPr bwMode="auto">
          <a:xfrm rot="5400000">
            <a:off x="5676900" y="3162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522524" y="4114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7" name="Rounded Rectangle 146"/>
          <p:cNvSpPr/>
          <p:nvPr/>
        </p:nvSpPr>
        <p:spPr bwMode="auto">
          <a:xfrm>
            <a:off x="69342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E F</a:t>
            </a:r>
          </a:p>
        </p:txBody>
      </p:sp>
      <p:cxnSp>
        <p:nvCxnSpPr>
          <p:cNvPr id="178" name="Straight Connector 177"/>
          <p:cNvCxnSpPr>
            <a:stCxn id="147" idx="1"/>
            <a:endCxn id="144" idx="3"/>
          </p:cNvCxnSpPr>
          <p:nvPr/>
        </p:nvCxnSpPr>
        <p:spPr bwMode="auto">
          <a:xfrm rot="10800000">
            <a:off x="6553200" y="3543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</a:t>
            </a:r>
            <a:r>
              <a:rPr lang="en-US" dirty="0" err="1" smtClean="0"/>
              <a:t>Ergodicity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estimate: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Example: marginal estimation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sampler is </a:t>
            </a:r>
            <a:r>
              <a:rPr lang="en-US" b="1" dirty="0" err="1" smtClean="0"/>
              <a:t>ergodic</a:t>
            </a:r>
            <a:r>
              <a:rPr lang="en-US" dirty="0" smtClean="0"/>
              <a:t> the following is true*: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40680" y="1752600"/>
            <a:ext cx="3748240" cy="54137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5029200"/>
            <a:ext cx="8339187" cy="10574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" y="3352800"/>
            <a:ext cx="8377465" cy="476554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304800" y="64008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*Consult your statistician about potential risks before using.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2514600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81200" y="4126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522524" y="4114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685800"/>
          </a:xfrm>
        </p:spPr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 bwMode="auto">
          <a:xfrm>
            <a:off x="6934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51816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42" name="Straight Connector 141"/>
          <p:cNvCxnSpPr>
            <a:stCxn id="141" idx="3"/>
            <a:endCxn id="138" idx="1"/>
          </p:cNvCxnSpPr>
          <p:nvPr/>
        </p:nvCxnSpPr>
        <p:spPr bwMode="auto">
          <a:xfrm>
            <a:off x="65532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Rounded Rectangle 143"/>
          <p:cNvSpPr/>
          <p:nvPr/>
        </p:nvSpPr>
        <p:spPr bwMode="auto">
          <a:xfrm>
            <a:off x="51816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D E</a:t>
            </a:r>
          </a:p>
        </p:txBody>
      </p:sp>
      <p:cxnSp>
        <p:nvCxnSpPr>
          <p:cNvPr id="145" name="Straight Connector 144"/>
          <p:cNvCxnSpPr>
            <a:stCxn id="141" idx="2"/>
            <a:endCxn id="144" idx="0"/>
          </p:cNvCxnSpPr>
          <p:nvPr/>
        </p:nvCxnSpPr>
        <p:spPr bwMode="auto">
          <a:xfrm rot="5400000">
            <a:off x="5676900" y="3162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Rounded Rectangle 146"/>
          <p:cNvSpPr/>
          <p:nvPr/>
        </p:nvSpPr>
        <p:spPr bwMode="auto">
          <a:xfrm>
            <a:off x="69342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E F</a:t>
            </a:r>
          </a:p>
        </p:txBody>
      </p:sp>
      <p:cxnSp>
        <p:nvCxnSpPr>
          <p:cNvPr id="178" name="Straight Connector 177"/>
          <p:cNvCxnSpPr>
            <a:stCxn id="147" idx="1"/>
            <a:endCxn id="144" idx="3"/>
          </p:cNvCxnSpPr>
          <p:nvPr/>
        </p:nvCxnSpPr>
        <p:spPr bwMode="auto">
          <a:xfrm rot="10800000">
            <a:off x="6553200" y="3543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035084" y="3669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 bwMode="auto">
          <a:xfrm>
            <a:off x="7162800" y="4114800"/>
            <a:ext cx="9144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G</a:t>
            </a:r>
          </a:p>
        </p:txBody>
      </p:sp>
      <p:cxnSp>
        <p:nvCxnSpPr>
          <p:cNvPr id="140" name="Straight Connector 139"/>
          <p:cNvCxnSpPr>
            <a:stCxn id="147" idx="2"/>
            <a:endCxn id="139" idx="0"/>
          </p:cNvCxnSpPr>
          <p:nvPr/>
        </p:nvCxnSpPr>
        <p:spPr bwMode="auto">
          <a:xfrm rot="5400000">
            <a:off x="7429500" y="3924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048000" y="3200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035084" y="3669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514600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81200" y="4126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522524" y="4114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685800"/>
          </a:xfrm>
        </p:spPr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 bwMode="auto">
          <a:xfrm>
            <a:off x="6934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51816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42" name="Straight Connector 141"/>
          <p:cNvCxnSpPr>
            <a:stCxn id="141" idx="3"/>
            <a:endCxn id="138" idx="1"/>
          </p:cNvCxnSpPr>
          <p:nvPr/>
        </p:nvCxnSpPr>
        <p:spPr bwMode="auto">
          <a:xfrm>
            <a:off x="65532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Rounded Rectangle 143"/>
          <p:cNvSpPr/>
          <p:nvPr/>
        </p:nvSpPr>
        <p:spPr bwMode="auto">
          <a:xfrm>
            <a:off x="51816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D E</a:t>
            </a:r>
          </a:p>
        </p:txBody>
      </p:sp>
      <p:cxnSp>
        <p:nvCxnSpPr>
          <p:cNvPr id="145" name="Straight Connector 144"/>
          <p:cNvCxnSpPr>
            <a:stCxn id="141" idx="2"/>
            <a:endCxn id="144" idx="0"/>
          </p:cNvCxnSpPr>
          <p:nvPr/>
        </p:nvCxnSpPr>
        <p:spPr bwMode="auto">
          <a:xfrm rot="5400000">
            <a:off x="5676900" y="3162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Rounded Rectangle 146"/>
          <p:cNvSpPr/>
          <p:nvPr/>
        </p:nvSpPr>
        <p:spPr bwMode="auto">
          <a:xfrm>
            <a:off x="69342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E F</a:t>
            </a:r>
          </a:p>
        </p:txBody>
      </p:sp>
      <p:cxnSp>
        <p:nvCxnSpPr>
          <p:cNvPr id="178" name="Straight Connector 177"/>
          <p:cNvCxnSpPr>
            <a:stCxn id="147" idx="1"/>
            <a:endCxn id="144" idx="3"/>
          </p:cNvCxnSpPr>
          <p:nvPr/>
        </p:nvCxnSpPr>
        <p:spPr bwMode="auto">
          <a:xfrm rot="10800000">
            <a:off x="6553200" y="3543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ounded Rectangle 138"/>
          <p:cNvSpPr/>
          <p:nvPr/>
        </p:nvSpPr>
        <p:spPr bwMode="auto">
          <a:xfrm>
            <a:off x="7162800" y="4114800"/>
            <a:ext cx="9144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G</a:t>
            </a:r>
          </a:p>
        </p:txBody>
      </p:sp>
      <p:cxnSp>
        <p:nvCxnSpPr>
          <p:cNvPr id="140" name="Straight Connector 139"/>
          <p:cNvCxnSpPr>
            <a:stCxn id="147" idx="2"/>
            <a:endCxn id="139" idx="0"/>
          </p:cNvCxnSpPr>
          <p:nvPr/>
        </p:nvCxnSpPr>
        <p:spPr bwMode="auto">
          <a:xfrm rot="5400000">
            <a:off x="7429500" y="3924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39" idx="2"/>
            <a:endCxn id="182" idx="0"/>
          </p:cNvCxnSpPr>
          <p:nvPr/>
        </p:nvCxnSpPr>
        <p:spPr bwMode="auto">
          <a:xfrm rot="5400000">
            <a:off x="7429500" y="4686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6934200" y="4876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G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048000" y="3200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035084" y="3669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514600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81200" y="4126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522524" y="4114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685800"/>
          </a:xfrm>
        </p:spPr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 bwMode="auto">
          <a:xfrm>
            <a:off x="6934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51816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42" name="Straight Connector 141"/>
          <p:cNvCxnSpPr>
            <a:stCxn id="141" idx="3"/>
            <a:endCxn id="138" idx="1"/>
          </p:cNvCxnSpPr>
          <p:nvPr/>
        </p:nvCxnSpPr>
        <p:spPr bwMode="auto">
          <a:xfrm>
            <a:off x="65532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Rounded Rectangle 143"/>
          <p:cNvSpPr/>
          <p:nvPr/>
        </p:nvSpPr>
        <p:spPr bwMode="auto">
          <a:xfrm>
            <a:off x="5029200" y="3352800"/>
            <a:ext cx="16764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 E</a:t>
            </a:r>
          </a:p>
        </p:txBody>
      </p:sp>
      <p:cxnSp>
        <p:nvCxnSpPr>
          <p:cNvPr id="145" name="Straight Connector 144"/>
          <p:cNvCxnSpPr>
            <a:stCxn id="141" idx="2"/>
            <a:endCxn id="144" idx="0"/>
          </p:cNvCxnSpPr>
          <p:nvPr/>
        </p:nvCxnSpPr>
        <p:spPr bwMode="auto">
          <a:xfrm rot="5400000">
            <a:off x="5676900" y="3162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Rounded Rectangle 146"/>
          <p:cNvSpPr/>
          <p:nvPr/>
        </p:nvSpPr>
        <p:spPr bwMode="auto">
          <a:xfrm>
            <a:off x="6934200" y="3352800"/>
            <a:ext cx="1673352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E F</a:t>
            </a:r>
          </a:p>
        </p:txBody>
      </p:sp>
      <p:cxnSp>
        <p:nvCxnSpPr>
          <p:cNvPr id="178" name="Straight Connector 177"/>
          <p:cNvCxnSpPr>
            <a:stCxn id="147" idx="1"/>
            <a:endCxn id="144" idx="3"/>
          </p:cNvCxnSpPr>
          <p:nvPr/>
        </p:nvCxnSpPr>
        <p:spPr bwMode="auto">
          <a:xfrm rot="10800000">
            <a:off x="6705600" y="3543300"/>
            <a:ext cx="2286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ounded Rectangle 138"/>
          <p:cNvSpPr/>
          <p:nvPr/>
        </p:nvSpPr>
        <p:spPr bwMode="auto">
          <a:xfrm>
            <a:off x="7086600" y="4114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G</a:t>
            </a:r>
          </a:p>
        </p:txBody>
      </p:sp>
      <p:cxnSp>
        <p:nvCxnSpPr>
          <p:cNvPr id="140" name="Straight Connector 139"/>
          <p:cNvCxnSpPr>
            <a:stCxn id="147" idx="2"/>
            <a:endCxn id="139" idx="0"/>
          </p:cNvCxnSpPr>
          <p:nvPr/>
        </p:nvCxnSpPr>
        <p:spPr bwMode="auto">
          <a:xfrm rot="16200000" flipH="1">
            <a:off x="7581138" y="3923538"/>
            <a:ext cx="381000" cy="15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39" idx="2"/>
            <a:endCxn id="182" idx="0"/>
          </p:cNvCxnSpPr>
          <p:nvPr/>
        </p:nvCxnSpPr>
        <p:spPr bwMode="auto">
          <a:xfrm rot="5400000">
            <a:off x="7581900" y="4686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7086600" y="4876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G H</a:t>
            </a:r>
          </a:p>
        </p:txBody>
      </p:sp>
      <p:sp>
        <p:nvSpPr>
          <p:cNvPr id="183" name="&quot;No&quot; Symbol 182"/>
          <p:cNvSpPr/>
          <p:nvPr/>
        </p:nvSpPr>
        <p:spPr bwMode="auto">
          <a:xfrm>
            <a:off x="7391400" y="3124200"/>
            <a:ext cx="762000" cy="762000"/>
          </a:xfrm>
          <a:prstGeom prst="noSmoking">
            <a:avLst>
              <a:gd name="adj" fmla="val 748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84" name="&quot;No&quot; Symbol 183"/>
          <p:cNvSpPr/>
          <p:nvPr/>
        </p:nvSpPr>
        <p:spPr bwMode="auto">
          <a:xfrm>
            <a:off x="5486400" y="3124200"/>
            <a:ext cx="762000" cy="762000"/>
          </a:xfrm>
          <a:prstGeom prst="noSmoking">
            <a:avLst>
              <a:gd name="adj" fmla="val 748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2514600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81200" y="4126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522524" y="4114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685800"/>
          </a:xfrm>
        </p:spPr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 bwMode="auto">
          <a:xfrm>
            <a:off x="6934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51816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42" name="Straight Connector 141"/>
          <p:cNvCxnSpPr>
            <a:stCxn id="141" idx="3"/>
            <a:endCxn id="138" idx="1"/>
          </p:cNvCxnSpPr>
          <p:nvPr/>
        </p:nvCxnSpPr>
        <p:spPr bwMode="auto">
          <a:xfrm>
            <a:off x="65532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Rounded Rectangle 143"/>
          <p:cNvSpPr/>
          <p:nvPr/>
        </p:nvSpPr>
        <p:spPr bwMode="auto">
          <a:xfrm>
            <a:off x="51816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D E</a:t>
            </a:r>
          </a:p>
        </p:txBody>
      </p:sp>
      <p:cxnSp>
        <p:nvCxnSpPr>
          <p:cNvPr id="145" name="Straight Connector 144"/>
          <p:cNvCxnSpPr>
            <a:stCxn id="141" idx="2"/>
            <a:endCxn id="144" idx="0"/>
          </p:cNvCxnSpPr>
          <p:nvPr/>
        </p:nvCxnSpPr>
        <p:spPr bwMode="auto">
          <a:xfrm rot="5400000">
            <a:off x="5676900" y="3162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Rounded Rectangle 146"/>
          <p:cNvSpPr/>
          <p:nvPr/>
        </p:nvSpPr>
        <p:spPr bwMode="auto">
          <a:xfrm>
            <a:off x="69342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E F</a:t>
            </a:r>
          </a:p>
        </p:txBody>
      </p:sp>
      <p:cxnSp>
        <p:nvCxnSpPr>
          <p:cNvPr id="178" name="Straight Connector 177"/>
          <p:cNvCxnSpPr>
            <a:stCxn id="147" idx="1"/>
            <a:endCxn id="144" idx="3"/>
          </p:cNvCxnSpPr>
          <p:nvPr/>
        </p:nvCxnSpPr>
        <p:spPr bwMode="auto">
          <a:xfrm rot="10800000">
            <a:off x="6553200" y="3543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035084" y="3669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 bwMode="auto">
          <a:xfrm>
            <a:off x="7162800" y="4114800"/>
            <a:ext cx="9144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G</a:t>
            </a:r>
          </a:p>
        </p:txBody>
      </p:sp>
      <p:cxnSp>
        <p:nvCxnSpPr>
          <p:cNvPr id="140" name="Straight Connector 139"/>
          <p:cNvCxnSpPr>
            <a:stCxn id="147" idx="2"/>
            <a:endCxn id="139" idx="0"/>
          </p:cNvCxnSpPr>
          <p:nvPr/>
        </p:nvCxnSpPr>
        <p:spPr bwMode="auto">
          <a:xfrm rot="5400000">
            <a:off x="7429500" y="3924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3048000" y="3200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2514600" y="3669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501684" y="3200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977902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981200" y="3669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981200" y="4126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522524" y="4114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685800"/>
          </a:xfrm>
        </p:spPr>
        <p:txBody>
          <a:bodyPr/>
          <a:lstStyle/>
          <a:p>
            <a:r>
              <a:rPr lang="en-US" dirty="0" smtClean="0"/>
              <a:t>Frontier extension algorithm:</a:t>
            </a:r>
          </a:p>
          <a:p>
            <a:endParaRPr lang="en-US" dirty="0" smtClean="0"/>
          </a:p>
          <a:p>
            <a:pPr marL="68262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>
            <a:stCxn id="155" idx="6"/>
            <a:endCxn id="154" idx="2"/>
          </p:cNvCxnSpPr>
          <p:nvPr/>
        </p:nvCxnSpPr>
        <p:spPr bwMode="auto">
          <a:xfrm>
            <a:off x="13395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>
            <a:stCxn id="154" idx="6"/>
            <a:endCxn id="156" idx="2"/>
          </p:cNvCxnSpPr>
          <p:nvPr/>
        </p:nvCxnSpPr>
        <p:spPr bwMode="auto">
          <a:xfrm>
            <a:off x="18729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>
            <a:stCxn id="158" idx="6"/>
            <a:endCxn id="157" idx="2"/>
          </p:cNvCxnSpPr>
          <p:nvPr/>
        </p:nvCxnSpPr>
        <p:spPr bwMode="auto">
          <a:xfrm>
            <a:off x="13395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>
            <a:stCxn id="157" idx="6"/>
            <a:endCxn id="159" idx="2"/>
          </p:cNvCxnSpPr>
          <p:nvPr/>
        </p:nvCxnSpPr>
        <p:spPr bwMode="auto">
          <a:xfrm>
            <a:off x="18729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158" idx="0"/>
            <a:endCxn id="155" idx="4"/>
          </p:cNvCxnSpPr>
          <p:nvPr/>
        </p:nvCxnSpPr>
        <p:spPr bwMode="auto">
          <a:xfrm rot="5400000" flipH="1" flipV="1">
            <a:off x="1110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/>
          <p:cNvCxnSpPr>
            <a:stCxn id="157" idx="0"/>
            <a:endCxn id="154" idx="4"/>
          </p:cNvCxnSpPr>
          <p:nvPr/>
        </p:nvCxnSpPr>
        <p:spPr bwMode="auto">
          <a:xfrm rot="5400000" flipH="1" flipV="1">
            <a:off x="16443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159" idx="0"/>
            <a:endCxn id="156" idx="4"/>
          </p:cNvCxnSpPr>
          <p:nvPr/>
        </p:nvCxnSpPr>
        <p:spPr bwMode="auto">
          <a:xfrm rot="5400000" flipH="1" flipV="1">
            <a:off x="21777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61" idx="6"/>
            <a:endCxn id="160" idx="2"/>
          </p:cNvCxnSpPr>
          <p:nvPr/>
        </p:nvCxnSpPr>
        <p:spPr bwMode="auto">
          <a:xfrm>
            <a:off x="13395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160" idx="6"/>
            <a:endCxn id="162" idx="2"/>
          </p:cNvCxnSpPr>
          <p:nvPr/>
        </p:nvCxnSpPr>
        <p:spPr bwMode="auto">
          <a:xfrm>
            <a:off x="18729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64" idx="6"/>
            <a:endCxn id="163" idx="2"/>
          </p:cNvCxnSpPr>
          <p:nvPr/>
        </p:nvCxnSpPr>
        <p:spPr bwMode="auto">
          <a:xfrm>
            <a:off x="13395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163" idx="6"/>
            <a:endCxn id="165" idx="2"/>
          </p:cNvCxnSpPr>
          <p:nvPr/>
        </p:nvCxnSpPr>
        <p:spPr bwMode="auto">
          <a:xfrm>
            <a:off x="18729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4" idx="0"/>
            <a:endCxn id="161" idx="4"/>
          </p:cNvCxnSpPr>
          <p:nvPr/>
        </p:nvCxnSpPr>
        <p:spPr bwMode="auto">
          <a:xfrm rot="5400000" flipH="1" flipV="1">
            <a:off x="1110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63" idx="0"/>
            <a:endCxn id="160" idx="4"/>
          </p:cNvCxnSpPr>
          <p:nvPr/>
        </p:nvCxnSpPr>
        <p:spPr bwMode="auto">
          <a:xfrm rot="5400000" flipH="1" flipV="1">
            <a:off x="16443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165" idx="0"/>
            <a:endCxn id="162" idx="4"/>
          </p:cNvCxnSpPr>
          <p:nvPr/>
        </p:nvCxnSpPr>
        <p:spPr bwMode="auto">
          <a:xfrm rot="5400000" flipH="1" flipV="1">
            <a:off x="21777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9" idx="4"/>
            <a:endCxn id="162" idx="0"/>
          </p:cNvCxnSpPr>
          <p:nvPr/>
        </p:nvCxnSpPr>
        <p:spPr bwMode="auto">
          <a:xfrm rot="5400000">
            <a:off x="21777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158" idx="4"/>
            <a:endCxn id="161" idx="0"/>
          </p:cNvCxnSpPr>
          <p:nvPr/>
        </p:nvCxnSpPr>
        <p:spPr bwMode="auto">
          <a:xfrm rot="5400000">
            <a:off x="1110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57" idx="4"/>
            <a:endCxn id="160" idx="0"/>
          </p:cNvCxnSpPr>
          <p:nvPr/>
        </p:nvCxnSpPr>
        <p:spPr bwMode="auto">
          <a:xfrm rot="5400000">
            <a:off x="16443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67" idx="6"/>
            <a:endCxn id="166" idx="2"/>
          </p:cNvCxnSpPr>
          <p:nvPr/>
        </p:nvCxnSpPr>
        <p:spPr bwMode="auto">
          <a:xfrm>
            <a:off x="29397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66" idx="6"/>
            <a:endCxn id="168" idx="2"/>
          </p:cNvCxnSpPr>
          <p:nvPr/>
        </p:nvCxnSpPr>
        <p:spPr bwMode="auto">
          <a:xfrm>
            <a:off x="34731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70" idx="6"/>
            <a:endCxn id="169" idx="2"/>
          </p:cNvCxnSpPr>
          <p:nvPr/>
        </p:nvCxnSpPr>
        <p:spPr bwMode="auto">
          <a:xfrm>
            <a:off x="29397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69" idx="6"/>
            <a:endCxn id="171" idx="2"/>
          </p:cNvCxnSpPr>
          <p:nvPr/>
        </p:nvCxnSpPr>
        <p:spPr bwMode="auto">
          <a:xfrm>
            <a:off x="34731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70" idx="0"/>
            <a:endCxn id="167" idx="4"/>
          </p:cNvCxnSpPr>
          <p:nvPr/>
        </p:nvCxnSpPr>
        <p:spPr bwMode="auto">
          <a:xfrm rot="5400000" flipH="1" flipV="1">
            <a:off x="27111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69" idx="0"/>
            <a:endCxn id="166" idx="4"/>
          </p:cNvCxnSpPr>
          <p:nvPr/>
        </p:nvCxnSpPr>
        <p:spPr bwMode="auto">
          <a:xfrm rot="5400000" flipH="1" flipV="1">
            <a:off x="32445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71" idx="0"/>
            <a:endCxn id="168" idx="4"/>
          </p:cNvCxnSpPr>
          <p:nvPr/>
        </p:nvCxnSpPr>
        <p:spPr bwMode="auto">
          <a:xfrm rot="5400000" flipH="1" flipV="1">
            <a:off x="3777990" y="2568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173" idx="6"/>
            <a:endCxn id="172" idx="2"/>
          </p:cNvCxnSpPr>
          <p:nvPr/>
        </p:nvCxnSpPr>
        <p:spPr bwMode="auto">
          <a:xfrm>
            <a:off x="29397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172" idx="6"/>
            <a:endCxn id="174" idx="2"/>
          </p:cNvCxnSpPr>
          <p:nvPr/>
        </p:nvCxnSpPr>
        <p:spPr bwMode="auto">
          <a:xfrm>
            <a:off x="3473189" y="32545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176" idx="6"/>
            <a:endCxn id="175" idx="2"/>
          </p:cNvCxnSpPr>
          <p:nvPr/>
        </p:nvCxnSpPr>
        <p:spPr bwMode="auto">
          <a:xfrm>
            <a:off x="29397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75" idx="6"/>
            <a:endCxn id="177" idx="2"/>
          </p:cNvCxnSpPr>
          <p:nvPr/>
        </p:nvCxnSpPr>
        <p:spPr bwMode="auto">
          <a:xfrm>
            <a:off x="3473189" y="37117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Straight Connector 32"/>
          <p:cNvCxnSpPr>
            <a:stCxn id="176" idx="0"/>
            <a:endCxn id="173" idx="4"/>
          </p:cNvCxnSpPr>
          <p:nvPr/>
        </p:nvCxnSpPr>
        <p:spPr bwMode="auto">
          <a:xfrm rot="5400000" flipH="1" flipV="1">
            <a:off x="2711190" y="3483106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5" idx="0"/>
            <a:endCxn id="172" idx="4"/>
          </p:cNvCxnSpPr>
          <p:nvPr/>
        </p:nvCxnSpPr>
        <p:spPr bwMode="auto">
          <a:xfrm rot="5400000" flipH="1" flipV="1">
            <a:off x="32445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77" idx="0"/>
            <a:endCxn id="174" idx="4"/>
          </p:cNvCxnSpPr>
          <p:nvPr/>
        </p:nvCxnSpPr>
        <p:spPr bwMode="auto">
          <a:xfrm rot="5400000" flipH="1" flipV="1">
            <a:off x="3777990" y="34831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171" idx="4"/>
            <a:endCxn id="174" idx="0"/>
          </p:cNvCxnSpPr>
          <p:nvPr/>
        </p:nvCxnSpPr>
        <p:spPr bwMode="auto">
          <a:xfrm rot="5400000">
            <a:off x="37779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170" idx="4"/>
            <a:endCxn id="173" idx="0"/>
          </p:cNvCxnSpPr>
          <p:nvPr/>
        </p:nvCxnSpPr>
        <p:spPr bwMode="auto">
          <a:xfrm rot="5400000">
            <a:off x="27111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169" idx="4"/>
            <a:endCxn id="172" idx="0"/>
          </p:cNvCxnSpPr>
          <p:nvPr/>
        </p:nvCxnSpPr>
        <p:spPr bwMode="auto">
          <a:xfrm rot="5400000">
            <a:off x="3244590" y="30259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56" idx="6"/>
            <a:endCxn id="167" idx="2"/>
          </p:cNvCxnSpPr>
          <p:nvPr/>
        </p:nvCxnSpPr>
        <p:spPr bwMode="auto">
          <a:xfrm>
            <a:off x="2406389" y="2340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159" idx="6"/>
            <a:endCxn id="170" idx="2"/>
          </p:cNvCxnSpPr>
          <p:nvPr/>
        </p:nvCxnSpPr>
        <p:spPr bwMode="auto">
          <a:xfrm>
            <a:off x="2406389" y="2797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162" idx="6"/>
            <a:endCxn id="173" idx="2"/>
          </p:cNvCxnSpPr>
          <p:nvPr/>
        </p:nvCxnSpPr>
        <p:spPr bwMode="auto">
          <a:xfrm>
            <a:off x="2406389" y="32545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5" idx="6"/>
            <a:endCxn id="176" idx="2"/>
          </p:cNvCxnSpPr>
          <p:nvPr/>
        </p:nvCxnSpPr>
        <p:spPr bwMode="auto">
          <a:xfrm>
            <a:off x="2406389" y="3711706"/>
            <a:ext cx="3368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3" idx="6"/>
            <a:endCxn id="202" idx="2"/>
          </p:cNvCxnSpPr>
          <p:nvPr/>
        </p:nvCxnSpPr>
        <p:spPr bwMode="auto">
          <a:xfrm>
            <a:off x="13395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202" idx="6"/>
            <a:endCxn id="204" idx="2"/>
          </p:cNvCxnSpPr>
          <p:nvPr/>
        </p:nvCxnSpPr>
        <p:spPr bwMode="auto">
          <a:xfrm>
            <a:off x="18729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stCxn id="206" idx="6"/>
            <a:endCxn id="205" idx="2"/>
          </p:cNvCxnSpPr>
          <p:nvPr/>
        </p:nvCxnSpPr>
        <p:spPr bwMode="auto">
          <a:xfrm>
            <a:off x="13395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205" idx="6"/>
            <a:endCxn id="207" idx="2"/>
          </p:cNvCxnSpPr>
          <p:nvPr/>
        </p:nvCxnSpPr>
        <p:spPr bwMode="auto">
          <a:xfrm>
            <a:off x="18729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/>
          <p:cNvCxnSpPr>
            <a:stCxn id="209" idx="6"/>
            <a:endCxn id="208" idx="2"/>
          </p:cNvCxnSpPr>
          <p:nvPr/>
        </p:nvCxnSpPr>
        <p:spPr bwMode="auto">
          <a:xfrm>
            <a:off x="13395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Connector 89"/>
          <p:cNvCxnSpPr>
            <a:stCxn id="208" idx="6"/>
            <a:endCxn id="210" idx="2"/>
          </p:cNvCxnSpPr>
          <p:nvPr/>
        </p:nvCxnSpPr>
        <p:spPr bwMode="auto">
          <a:xfrm>
            <a:off x="18729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209" idx="0"/>
            <a:endCxn id="206" idx="4"/>
          </p:cNvCxnSpPr>
          <p:nvPr/>
        </p:nvCxnSpPr>
        <p:spPr bwMode="auto">
          <a:xfrm rot="5400000" flipH="1" flipV="1">
            <a:off x="1110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>
            <a:stCxn id="208" idx="0"/>
            <a:endCxn id="205" idx="4"/>
          </p:cNvCxnSpPr>
          <p:nvPr/>
        </p:nvCxnSpPr>
        <p:spPr bwMode="auto">
          <a:xfrm rot="5400000" flipH="1" flipV="1">
            <a:off x="16443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210" idx="0"/>
            <a:endCxn id="207" idx="4"/>
          </p:cNvCxnSpPr>
          <p:nvPr/>
        </p:nvCxnSpPr>
        <p:spPr bwMode="auto">
          <a:xfrm rot="5400000" flipH="1" flipV="1">
            <a:off x="21777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/>
          <p:cNvCxnSpPr>
            <a:stCxn id="204" idx="4"/>
            <a:endCxn id="207" idx="0"/>
          </p:cNvCxnSpPr>
          <p:nvPr/>
        </p:nvCxnSpPr>
        <p:spPr bwMode="auto">
          <a:xfrm rot="5400000">
            <a:off x="21777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5" name="Straight Connector 94"/>
          <p:cNvCxnSpPr>
            <a:stCxn id="203" idx="4"/>
            <a:endCxn id="206" idx="0"/>
          </p:cNvCxnSpPr>
          <p:nvPr/>
        </p:nvCxnSpPr>
        <p:spPr bwMode="auto">
          <a:xfrm rot="5400000">
            <a:off x="1110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202" idx="4"/>
            <a:endCxn id="205" idx="0"/>
          </p:cNvCxnSpPr>
          <p:nvPr/>
        </p:nvCxnSpPr>
        <p:spPr bwMode="auto">
          <a:xfrm rot="5400000">
            <a:off x="16443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Connector 96"/>
          <p:cNvCxnSpPr>
            <a:stCxn id="212" idx="6"/>
            <a:endCxn id="211" idx="2"/>
          </p:cNvCxnSpPr>
          <p:nvPr/>
        </p:nvCxnSpPr>
        <p:spPr bwMode="auto">
          <a:xfrm>
            <a:off x="29397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211" idx="6"/>
            <a:endCxn id="213" idx="2"/>
          </p:cNvCxnSpPr>
          <p:nvPr/>
        </p:nvCxnSpPr>
        <p:spPr bwMode="auto">
          <a:xfrm>
            <a:off x="34731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15" idx="6"/>
            <a:endCxn id="214" idx="2"/>
          </p:cNvCxnSpPr>
          <p:nvPr/>
        </p:nvCxnSpPr>
        <p:spPr bwMode="auto">
          <a:xfrm>
            <a:off x="29397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214" idx="6"/>
            <a:endCxn id="216" idx="2"/>
          </p:cNvCxnSpPr>
          <p:nvPr/>
        </p:nvCxnSpPr>
        <p:spPr bwMode="auto">
          <a:xfrm>
            <a:off x="34731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>
            <a:stCxn id="218" idx="6"/>
            <a:endCxn id="217" idx="2"/>
          </p:cNvCxnSpPr>
          <p:nvPr/>
        </p:nvCxnSpPr>
        <p:spPr bwMode="auto">
          <a:xfrm>
            <a:off x="29397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217" idx="6"/>
            <a:endCxn id="219" idx="2"/>
          </p:cNvCxnSpPr>
          <p:nvPr/>
        </p:nvCxnSpPr>
        <p:spPr bwMode="auto">
          <a:xfrm>
            <a:off x="34731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Connector 102"/>
          <p:cNvCxnSpPr>
            <a:stCxn id="218" idx="0"/>
            <a:endCxn id="215" idx="4"/>
          </p:cNvCxnSpPr>
          <p:nvPr/>
        </p:nvCxnSpPr>
        <p:spPr bwMode="auto">
          <a:xfrm rot="5400000" flipH="1" flipV="1">
            <a:off x="27111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217" idx="0"/>
            <a:endCxn id="214" idx="4"/>
          </p:cNvCxnSpPr>
          <p:nvPr/>
        </p:nvCxnSpPr>
        <p:spPr bwMode="auto">
          <a:xfrm rot="5400000" flipH="1" flipV="1">
            <a:off x="32445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Straight Connector 104"/>
          <p:cNvCxnSpPr>
            <a:stCxn id="219" idx="0"/>
            <a:endCxn id="216" idx="4"/>
          </p:cNvCxnSpPr>
          <p:nvPr/>
        </p:nvCxnSpPr>
        <p:spPr bwMode="auto">
          <a:xfrm rot="5400000" flipH="1" flipV="1">
            <a:off x="3777990" y="4854706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213" idx="4"/>
            <a:endCxn id="216" idx="0"/>
          </p:cNvCxnSpPr>
          <p:nvPr/>
        </p:nvCxnSpPr>
        <p:spPr bwMode="auto">
          <a:xfrm rot="5400000">
            <a:off x="37779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>
            <a:stCxn id="212" idx="4"/>
            <a:endCxn id="215" idx="0"/>
          </p:cNvCxnSpPr>
          <p:nvPr/>
        </p:nvCxnSpPr>
        <p:spPr bwMode="auto">
          <a:xfrm rot="5400000">
            <a:off x="27111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211" idx="4"/>
            <a:endCxn id="214" idx="0"/>
          </p:cNvCxnSpPr>
          <p:nvPr/>
        </p:nvCxnSpPr>
        <p:spPr bwMode="auto">
          <a:xfrm rot="5400000">
            <a:off x="3244590" y="43975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>
            <a:stCxn id="204" idx="6"/>
            <a:endCxn id="212" idx="2"/>
          </p:cNvCxnSpPr>
          <p:nvPr/>
        </p:nvCxnSpPr>
        <p:spPr bwMode="auto">
          <a:xfrm>
            <a:off x="2406389" y="41689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7" idx="6"/>
            <a:endCxn id="215" idx="2"/>
          </p:cNvCxnSpPr>
          <p:nvPr/>
        </p:nvCxnSpPr>
        <p:spPr bwMode="auto">
          <a:xfrm>
            <a:off x="2406389" y="46261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1" name="Straight Connector 110"/>
          <p:cNvCxnSpPr>
            <a:stCxn id="210" idx="6"/>
            <a:endCxn id="218" idx="2"/>
          </p:cNvCxnSpPr>
          <p:nvPr/>
        </p:nvCxnSpPr>
        <p:spPr bwMode="auto">
          <a:xfrm>
            <a:off x="2406389" y="5083306"/>
            <a:ext cx="336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8" name="Straight Connector 147"/>
          <p:cNvCxnSpPr>
            <a:stCxn id="177" idx="4"/>
            <a:endCxn id="213" idx="0"/>
          </p:cNvCxnSpPr>
          <p:nvPr/>
        </p:nvCxnSpPr>
        <p:spPr bwMode="auto">
          <a:xfrm rot="5400000">
            <a:off x="3777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Connector 148"/>
          <p:cNvCxnSpPr>
            <a:stCxn id="175" idx="4"/>
            <a:endCxn id="211" idx="0"/>
          </p:cNvCxnSpPr>
          <p:nvPr/>
        </p:nvCxnSpPr>
        <p:spPr bwMode="auto">
          <a:xfrm rot="5400000">
            <a:off x="32445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0" name="Straight Connector 149"/>
          <p:cNvCxnSpPr>
            <a:stCxn id="176" idx="4"/>
            <a:endCxn id="212" idx="0"/>
          </p:cNvCxnSpPr>
          <p:nvPr/>
        </p:nvCxnSpPr>
        <p:spPr bwMode="auto">
          <a:xfrm rot="5400000">
            <a:off x="27111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65" idx="4"/>
            <a:endCxn id="204" idx="0"/>
          </p:cNvCxnSpPr>
          <p:nvPr/>
        </p:nvCxnSpPr>
        <p:spPr bwMode="auto">
          <a:xfrm rot="5400000">
            <a:off x="2177790" y="3940305"/>
            <a:ext cx="260611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63" idx="4"/>
            <a:endCxn id="202" idx="0"/>
          </p:cNvCxnSpPr>
          <p:nvPr/>
        </p:nvCxnSpPr>
        <p:spPr bwMode="auto">
          <a:xfrm rot="5400000">
            <a:off x="16443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>
            <a:stCxn id="164" idx="4"/>
            <a:endCxn id="203" idx="0"/>
          </p:cNvCxnSpPr>
          <p:nvPr/>
        </p:nvCxnSpPr>
        <p:spPr bwMode="auto">
          <a:xfrm rot="5400000">
            <a:off x="1110990" y="3940305"/>
            <a:ext cx="2606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 bwMode="auto">
          <a:xfrm>
            <a:off x="16764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1143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22098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16764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143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22098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764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1143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22098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6764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143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2098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32766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7432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3810000" y="2241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32766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27432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3810000" y="2699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32766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2743200" y="31562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3810000" y="31562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32766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2743200" y="36134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3810000" y="36134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16764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1143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22098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16764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1143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22098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16764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1143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22098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32766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2743200" y="4070611"/>
            <a:ext cx="196589" cy="19658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3810000" y="40706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32766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27432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3810000" y="45278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32766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27432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3810000" y="4985011"/>
            <a:ext cx="196589" cy="1965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chemeClr val="tx1"/>
              </a:solidFill>
              <a:latin typeface="Tahoma" pitchFamily="-6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143000" y="1676400"/>
            <a:ext cx="2912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Markov Random Field</a:t>
            </a:r>
            <a:endParaRPr lang="en-US" sz="2400" dirty="0"/>
          </a:p>
        </p:txBody>
      </p:sp>
      <p:sp>
        <p:nvSpPr>
          <p:cNvPr id="327" name="TextBox 326"/>
          <p:cNvSpPr txBox="1"/>
          <p:nvPr/>
        </p:nvSpPr>
        <p:spPr>
          <a:xfrm>
            <a:off x="5012336" y="1676400"/>
            <a:ext cx="37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Corresponding Junction tree</a:t>
            </a:r>
            <a:endParaRPr lang="en-US" sz="2400" dirty="0"/>
          </a:p>
        </p:txBody>
      </p:sp>
      <p:cxnSp>
        <p:nvCxnSpPr>
          <p:cNvPr id="329" name="Straight Connector 328"/>
          <p:cNvCxnSpPr/>
          <p:nvPr/>
        </p:nvCxnSpPr>
        <p:spPr bwMode="auto">
          <a:xfrm rot="5400000">
            <a:off x="2552700" y="3771900"/>
            <a:ext cx="4191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 bwMode="auto">
          <a:xfrm>
            <a:off x="69342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B C D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5181600" y="2590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B D</a:t>
            </a:r>
          </a:p>
        </p:txBody>
      </p:sp>
      <p:cxnSp>
        <p:nvCxnSpPr>
          <p:cNvPr id="142" name="Straight Connector 141"/>
          <p:cNvCxnSpPr>
            <a:stCxn id="141" idx="3"/>
            <a:endCxn id="138" idx="1"/>
          </p:cNvCxnSpPr>
          <p:nvPr/>
        </p:nvCxnSpPr>
        <p:spPr bwMode="auto">
          <a:xfrm>
            <a:off x="6553200" y="2781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Rounded Rectangle 143"/>
          <p:cNvSpPr/>
          <p:nvPr/>
        </p:nvSpPr>
        <p:spPr bwMode="auto">
          <a:xfrm>
            <a:off x="51816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D E</a:t>
            </a:r>
          </a:p>
        </p:txBody>
      </p:sp>
      <p:cxnSp>
        <p:nvCxnSpPr>
          <p:cNvPr id="145" name="Straight Connector 144"/>
          <p:cNvCxnSpPr>
            <a:stCxn id="141" idx="2"/>
            <a:endCxn id="144" idx="0"/>
          </p:cNvCxnSpPr>
          <p:nvPr/>
        </p:nvCxnSpPr>
        <p:spPr bwMode="auto">
          <a:xfrm rot="5400000">
            <a:off x="5676900" y="3162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Rounded Rectangle 146"/>
          <p:cNvSpPr/>
          <p:nvPr/>
        </p:nvSpPr>
        <p:spPr bwMode="auto">
          <a:xfrm>
            <a:off x="6934200" y="3352800"/>
            <a:ext cx="13716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E F</a:t>
            </a:r>
          </a:p>
        </p:txBody>
      </p:sp>
      <p:cxnSp>
        <p:nvCxnSpPr>
          <p:cNvPr id="178" name="Straight Connector 177"/>
          <p:cNvCxnSpPr>
            <a:stCxn id="147" idx="1"/>
            <a:endCxn id="144" idx="3"/>
          </p:cNvCxnSpPr>
          <p:nvPr/>
        </p:nvCxnSpPr>
        <p:spPr bwMode="auto">
          <a:xfrm rot="10800000">
            <a:off x="6553200" y="3543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035084" y="3669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 bwMode="auto">
          <a:xfrm>
            <a:off x="7162800" y="4114800"/>
            <a:ext cx="9144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A G</a:t>
            </a:r>
          </a:p>
        </p:txBody>
      </p:sp>
      <p:cxnSp>
        <p:nvCxnSpPr>
          <p:cNvPr id="140" name="Straight Connector 139"/>
          <p:cNvCxnSpPr>
            <a:stCxn id="147" idx="2"/>
            <a:endCxn id="139" idx="0"/>
          </p:cNvCxnSpPr>
          <p:nvPr/>
        </p:nvCxnSpPr>
        <p:spPr bwMode="auto">
          <a:xfrm rot="5400000">
            <a:off x="7429500" y="3924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3048000" y="3200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510226" y="36692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0" name="Rounded Rectangle 179"/>
          <p:cNvSpPr/>
          <p:nvPr/>
        </p:nvSpPr>
        <p:spPr bwMode="auto">
          <a:xfrm>
            <a:off x="5410200" y="4114800"/>
            <a:ext cx="914400" cy="381000"/>
          </a:xfrm>
          <a:prstGeom prst="round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 I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cxnSp>
        <p:nvCxnSpPr>
          <p:cNvPr id="181" name="Straight Connector 180"/>
          <p:cNvCxnSpPr>
            <a:stCxn id="144" idx="2"/>
            <a:endCxn id="180" idx="0"/>
          </p:cNvCxnSpPr>
          <p:nvPr/>
        </p:nvCxnSpPr>
        <p:spPr bwMode="auto">
          <a:xfrm rot="5400000">
            <a:off x="5676900" y="3924300"/>
            <a:ext cx="381000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Efficiently reject vertices that violate </a:t>
            </a:r>
            <a:r>
              <a:rPr lang="en-US" dirty="0" err="1" smtClean="0"/>
              <a:t>treewidth</a:t>
            </a:r>
            <a:r>
              <a:rPr lang="en-US" dirty="0" smtClean="0"/>
              <a:t> constraint</a:t>
            </a:r>
          </a:p>
          <a:p>
            <a:pPr lvl="1"/>
            <a:r>
              <a:rPr lang="en-US" dirty="0" smtClean="0"/>
              <a:t>Efficiently extend the junction tree</a:t>
            </a:r>
          </a:p>
          <a:p>
            <a:pPr lvl="1"/>
            <a:r>
              <a:rPr lang="en-US" dirty="0" smtClean="0"/>
              <a:t>Choosing the next vertex</a:t>
            </a:r>
          </a:p>
          <a:p>
            <a:r>
              <a:rPr lang="en-US" dirty="0" smtClean="0"/>
              <a:t>Solution Splash Junction Trees:</a:t>
            </a:r>
          </a:p>
          <a:p>
            <a:pPr lvl="1"/>
            <a:r>
              <a:rPr lang="en-US" dirty="0" smtClean="0"/>
              <a:t>Variable elimination with reverse </a:t>
            </a:r>
            <a:br>
              <a:rPr lang="en-US" dirty="0" smtClean="0"/>
            </a:br>
            <a:r>
              <a:rPr lang="en-US" dirty="0" smtClean="0"/>
              <a:t>visit ordering</a:t>
            </a:r>
          </a:p>
          <a:p>
            <a:pPr lvl="2"/>
            <a:r>
              <a:rPr lang="en-US" dirty="0" smtClean="0"/>
              <a:t>I,G,F,E,D,C,B,A</a:t>
            </a:r>
          </a:p>
          <a:p>
            <a:pPr lvl="1"/>
            <a:r>
              <a:rPr lang="en-US" dirty="0" smtClean="0"/>
              <a:t>Add new clique and update RIP</a:t>
            </a:r>
          </a:p>
          <a:p>
            <a:pPr lvl="2"/>
            <a:r>
              <a:rPr lang="en-US" dirty="0" smtClean="0"/>
              <a:t>If a clique is created which exceeds </a:t>
            </a:r>
            <a:br>
              <a:rPr lang="en-US" dirty="0" smtClean="0"/>
            </a:br>
            <a:r>
              <a:rPr lang="en-US" dirty="0" err="1" smtClean="0"/>
              <a:t>treewidth</a:t>
            </a:r>
            <a:r>
              <a:rPr lang="en-US" dirty="0" smtClean="0"/>
              <a:t> terminate extension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 smtClean="0"/>
              <a:t>prioritize boundary</a:t>
            </a:r>
            <a:endParaRPr lang="en-US" dirty="0" smtClean="0"/>
          </a:p>
        </p:txBody>
      </p:sp>
      <p:grpSp>
        <p:nvGrpSpPr>
          <p:cNvPr id="244" name="Group 243"/>
          <p:cNvGrpSpPr/>
          <p:nvPr/>
        </p:nvGrpSpPr>
        <p:grpSpPr>
          <a:xfrm>
            <a:off x="5715000" y="3156211"/>
            <a:ext cx="2863589" cy="2939789"/>
            <a:chOff x="2470411" y="2241811"/>
            <a:chExt cx="2863589" cy="2939789"/>
          </a:xfrm>
        </p:grpSpPr>
        <p:sp>
          <p:nvSpPr>
            <p:cNvPr id="95" name="TextBox 94"/>
            <p:cNvSpPr txBox="1"/>
            <p:nvPr/>
          </p:nvSpPr>
          <p:spPr>
            <a:xfrm>
              <a:off x="3842011" y="3669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29095" y="32004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05313" y="3200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08611" y="36692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08611" y="41264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49935" y="41148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128" name="Straight Connector 127"/>
            <p:cNvCxnSpPr>
              <a:stCxn id="200" idx="6"/>
              <a:endCxn id="199" idx="2"/>
            </p:cNvCxnSpPr>
            <p:nvPr/>
          </p:nvCxnSpPr>
          <p:spPr bwMode="auto">
            <a:xfrm>
              <a:off x="26670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9" name="Straight Connector 128"/>
            <p:cNvCxnSpPr>
              <a:stCxn id="199" idx="6"/>
              <a:endCxn id="201" idx="2"/>
            </p:cNvCxnSpPr>
            <p:nvPr/>
          </p:nvCxnSpPr>
          <p:spPr bwMode="auto">
            <a:xfrm>
              <a:off x="32004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0" name="Straight Connector 129"/>
            <p:cNvCxnSpPr>
              <a:stCxn id="203" idx="6"/>
              <a:endCxn id="202" idx="2"/>
            </p:cNvCxnSpPr>
            <p:nvPr/>
          </p:nvCxnSpPr>
          <p:spPr bwMode="auto">
            <a:xfrm>
              <a:off x="26670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1" name="Straight Connector 130"/>
            <p:cNvCxnSpPr>
              <a:stCxn id="202" idx="6"/>
              <a:endCxn id="204" idx="2"/>
            </p:cNvCxnSpPr>
            <p:nvPr/>
          </p:nvCxnSpPr>
          <p:spPr bwMode="auto">
            <a:xfrm>
              <a:off x="32004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2" name="Straight Connector 131"/>
            <p:cNvCxnSpPr>
              <a:stCxn id="203" idx="0"/>
              <a:endCxn id="200" idx="4"/>
            </p:cNvCxnSpPr>
            <p:nvPr/>
          </p:nvCxnSpPr>
          <p:spPr bwMode="auto">
            <a:xfrm rot="5400000" flipH="1" flipV="1">
              <a:off x="24384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3" name="Straight Connector 132"/>
            <p:cNvCxnSpPr>
              <a:stCxn id="202" idx="0"/>
              <a:endCxn id="199" idx="4"/>
            </p:cNvCxnSpPr>
            <p:nvPr/>
          </p:nvCxnSpPr>
          <p:spPr bwMode="auto">
            <a:xfrm rot="5400000" flipH="1" flipV="1">
              <a:off x="29718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Connector 133"/>
            <p:cNvCxnSpPr>
              <a:stCxn id="204" idx="0"/>
              <a:endCxn id="201" idx="4"/>
            </p:cNvCxnSpPr>
            <p:nvPr/>
          </p:nvCxnSpPr>
          <p:spPr bwMode="auto">
            <a:xfrm rot="5400000" flipH="1" flipV="1">
              <a:off x="35052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5" name="Straight Connector 134"/>
            <p:cNvCxnSpPr>
              <a:stCxn id="206" idx="6"/>
              <a:endCxn id="205" idx="2"/>
            </p:cNvCxnSpPr>
            <p:nvPr/>
          </p:nvCxnSpPr>
          <p:spPr bwMode="auto">
            <a:xfrm>
              <a:off x="26670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6" name="Straight Connector 135"/>
            <p:cNvCxnSpPr>
              <a:stCxn id="205" idx="6"/>
              <a:endCxn id="207" idx="2"/>
            </p:cNvCxnSpPr>
            <p:nvPr/>
          </p:nvCxnSpPr>
          <p:spPr bwMode="auto">
            <a:xfrm>
              <a:off x="32004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7" name="Straight Connector 136"/>
            <p:cNvCxnSpPr>
              <a:stCxn id="209" idx="6"/>
              <a:endCxn id="208" idx="2"/>
            </p:cNvCxnSpPr>
            <p:nvPr/>
          </p:nvCxnSpPr>
          <p:spPr bwMode="auto">
            <a:xfrm>
              <a:off x="2667000" y="37117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8" name="Straight Connector 137"/>
            <p:cNvCxnSpPr>
              <a:stCxn id="208" idx="6"/>
              <a:endCxn id="210" idx="2"/>
            </p:cNvCxnSpPr>
            <p:nvPr/>
          </p:nvCxnSpPr>
          <p:spPr bwMode="auto">
            <a:xfrm>
              <a:off x="3200400" y="37117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209" idx="0"/>
              <a:endCxn id="206" idx="4"/>
            </p:cNvCxnSpPr>
            <p:nvPr/>
          </p:nvCxnSpPr>
          <p:spPr bwMode="auto">
            <a:xfrm rot="5400000" flipH="1" flipV="1">
              <a:off x="24384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0" name="Straight Connector 139"/>
            <p:cNvCxnSpPr>
              <a:stCxn id="208" idx="0"/>
              <a:endCxn id="205" idx="4"/>
            </p:cNvCxnSpPr>
            <p:nvPr/>
          </p:nvCxnSpPr>
          <p:spPr bwMode="auto">
            <a:xfrm rot="5400000" flipH="1" flipV="1">
              <a:off x="29718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1" name="Straight Connector 140"/>
            <p:cNvCxnSpPr>
              <a:stCxn id="210" idx="0"/>
              <a:endCxn id="207" idx="4"/>
            </p:cNvCxnSpPr>
            <p:nvPr/>
          </p:nvCxnSpPr>
          <p:spPr bwMode="auto">
            <a:xfrm rot="5400000" flipH="1" flipV="1">
              <a:off x="35052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204" idx="4"/>
              <a:endCxn id="207" idx="0"/>
            </p:cNvCxnSpPr>
            <p:nvPr/>
          </p:nvCxnSpPr>
          <p:spPr bwMode="auto">
            <a:xfrm rot="5400000">
              <a:off x="35052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3" name="Straight Connector 142"/>
            <p:cNvCxnSpPr>
              <a:stCxn id="203" idx="4"/>
              <a:endCxn id="206" idx="0"/>
            </p:cNvCxnSpPr>
            <p:nvPr/>
          </p:nvCxnSpPr>
          <p:spPr bwMode="auto">
            <a:xfrm rot="5400000">
              <a:off x="24384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4" name="Straight Connector 143"/>
            <p:cNvCxnSpPr>
              <a:stCxn id="202" idx="4"/>
              <a:endCxn id="205" idx="0"/>
            </p:cNvCxnSpPr>
            <p:nvPr/>
          </p:nvCxnSpPr>
          <p:spPr bwMode="auto">
            <a:xfrm rot="5400000">
              <a:off x="29718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5" name="Straight Connector 144"/>
            <p:cNvCxnSpPr>
              <a:stCxn id="212" idx="6"/>
              <a:endCxn id="211" idx="2"/>
            </p:cNvCxnSpPr>
            <p:nvPr/>
          </p:nvCxnSpPr>
          <p:spPr bwMode="auto">
            <a:xfrm>
              <a:off x="42672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6" name="Straight Connector 145"/>
            <p:cNvCxnSpPr>
              <a:stCxn id="211" idx="6"/>
              <a:endCxn id="213" idx="2"/>
            </p:cNvCxnSpPr>
            <p:nvPr/>
          </p:nvCxnSpPr>
          <p:spPr bwMode="auto">
            <a:xfrm>
              <a:off x="48006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7" name="Straight Connector 146"/>
            <p:cNvCxnSpPr>
              <a:stCxn id="215" idx="6"/>
              <a:endCxn id="214" idx="2"/>
            </p:cNvCxnSpPr>
            <p:nvPr/>
          </p:nvCxnSpPr>
          <p:spPr bwMode="auto">
            <a:xfrm>
              <a:off x="42672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8" name="Straight Connector 147"/>
            <p:cNvCxnSpPr>
              <a:stCxn id="214" idx="6"/>
              <a:endCxn id="216" idx="2"/>
            </p:cNvCxnSpPr>
            <p:nvPr/>
          </p:nvCxnSpPr>
          <p:spPr bwMode="auto">
            <a:xfrm>
              <a:off x="48006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9" name="Straight Connector 148"/>
            <p:cNvCxnSpPr>
              <a:stCxn id="215" idx="0"/>
              <a:endCxn id="212" idx="4"/>
            </p:cNvCxnSpPr>
            <p:nvPr/>
          </p:nvCxnSpPr>
          <p:spPr bwMode="auto">
            <a:xfrm rot="5400000" flipH="1" flipV="1">
              <a:off x="40386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0" name="Straight Connector 149"/>
            <p:cNvCxnSpPr>
              <a:stCxn id="214" idx="0"/>
              <a:endCxn id="211" idx="4"/>
            </p:cNvCxnSpPr>
            <p:nvPr/>
          </p:nvCxnSpPr>
          <p:spPr bwMode="auto">
            <a:xfrm rot="5400000" flipH="1" flipV="1">
              <a:off x="45720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1" name="Straight Connector 150"/>
            <p:cNvCxnSpPr>
              <a:stCxn id="216" idx="0"/>
              <a:endCxn id="213" idx="4"/>
            </p:cNvCxnSpPr>
            <p:nvPr/>
          </p:nvCxnSpPr>
          <p:spPr bwMode="auto">
            <a:xfrm rot="5400000" flipH="1" flipV="1">
              <a:off x="51054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2" name="Straight Connector 151"/>
            <p:cNvCxnSpPr>
              <a:stCxn id="218" idx="6"/>
              <a:endCxn id="217" idx="2"/>
            </p:cNvCxnSpPr>
            <p:nvPr/>
          </p:nvCxnSpPr>
          <p:spPr bwMode="auto">
            <a:xfrm>
              <a:off x="42672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3" name="Straight Connector 152"/>
            <p:cNvCxnSpPr>
              <a:stCxn id="217" idx="6"/>
              <a:endCxn id="219" idx="2"/>
            </p:cNvCxnSpPr>
            <p:nvPr/>
          </p:nvCxnSpPr>
          <p:spPr bwMode="auto">
            <a:xfrm>
              <a:off x="48006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4" name="Straight Connector 153"/>
            <p:cNvCxnSpPr>
              <a:stCxn id="221" idx="6"/>
              <a:endCxn id="220" idx="2"/>
            </p:cNvCxnSpPr>
            <p:nvPr/>
          </p:nvCxnSpPr>
          <p:spPr bwMode="auto">
            <a:xfrm>
              <a:off x="4267200" y="37117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220" idx="6"/>
              <a:endCxn id="222" idx="2"/>
            </p:cNvCxnSpPr>
            <p:nvPr/>
          </p:nvCxnSpPr>
          <p:spPr bwMode="auto">
            <a:xfrm>
              <a:off x="4800600" y="37117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6" name="Straight Connector 155"/>
            <p:cNvCxnSpPr>
              <a:stCxn id="221" idx="0"/>
              <a:endCxn id="218" idx="4"/>
            </p:cNvCxnSpPr>
            <p:nvPr/>
          </p:nvCxnSpPr>
          <p:spPr bwMode="auto">
            <a:xfrm rot="5400000" flipH="1" flipV="1">
              <a:off x="4038601" y="3483106"/>
              <a:ext cx="2606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220" idx="0"/>
              <a:endCxn id="217" idx="4"/>
            </p:cNvCxnSpPr>
            <p:nvPr/>
          </p:nvCxnSpPr>
          <p:spPr bwMode="auto">
            <a:xfrm rot="5400000" flipH="1" flipV="1">
              <a:off x="45720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8" name="Straight Connector 157"/>
            <p:cNvCxnSpPr>
              <a:stCxn id="222" idx="0"/>
              <a:endCxn id="219" idx="4"/>
            </p:cNvCxnSpPr>
            <p:nvPr/>
          </p:nvCxnSpPr>
          <p:spPr bwMode="auto">
            <a:xfrm rot="5400000" flipH="1" flipV="1">
              <a:off x="51054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9" name="Straight Connector 158"/>
            <p:cNvCxnSpPr>
              <a:stCxn id="216" idx="4"/>
              <a:endCxn id="219" idx="0"/>
            </p:cNvCxnSpPr>
            <p:nvPr/>
          </p:nvCxnSpPr>
          <p:spPr bwMode="auto">
            <a:xfrm rot="5400000">
              <a:off x="51054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0" name="Straight Connector 159"/>
            <p:cNvCxnSpPr>
              <a:stCxn id="215" idx="4"/>
              <a:endCxn id="218" idx="0"/>
            </p:cNvCxnSpPr>
            <p:nvPr/>
          </p:nvCxnSpPr>
          <p:spPr bwMode="auto">
            <a:xfrm rot="5400000">
              <a:off x="40386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1" name="Straight Connector 160"/>
            <p:cNvCxnSpPr>
              <a:stCxn id="214" idx="4"/>
              <a:endCxn id="217" idx="0"/>
            </p:cNvCxnSpPr>
            <p:nvPr/>
          </p:nvCxnSpPr>
          <p:spPr bwMode="auto">
            <a:xfrm rot="5400000">
              <a:off x="45720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2" name="Straight Connector 161"/>
            <p:cNvCxnSpPr>
              <a:stCxn id="201" idx="6"/>
              <a:endCxn id="212" idx="2"/>
            </p:cNvCxnSpPr>
            <p:nvPr/>
          </p:nvCxnSpPr>
          <p:spPr bwMode="auto">
            <a:xfrm>
              <a:off x="37338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3" name="Straight Connector 162"/>
            <p:cNvCxnSpPr>
              <a:stCxn id="204" idx="6"/>
              <a:endCxn id="215" idx="2"/>
            </p:cNvCxnSpPr>
            <p:nvPr/>
          </p:nvCxnSpPr>
          <p:spPr bwMode="auto">
            <a:xfrm>
              <a:off x="37338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4" name="Straight Connector 163"/>
            <p:cNvCxnSpPr>
              <a:stCxn id="207" idx="6"/>
              <a:endCxn id="218" idx="2"/>
            </p:cNvCxnSpPr>
            <p:nvPr/>
          </p:nvCxnSpPr>
          <p:spPr bwMode="auto">
            <a:xfrm>
              <a:off x="3733800" y="32545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210" idx="6"/>
              <a:endCxn id="221" idx="2"/>
            </p:cNvCxnSpPr>
            <p:nvPr/>
          </p:nvCxnSpPr>
          <p:spPr bwMode="auto">
            <a:xfrm>
              <a:off x="3733800" y="37117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224" idx="6"/>
              <a:endCxn id="223" idx="2"/>
            </p:cNvCxnSpPr>
            <p:nvPr/>
          </p:nvCxnSpPr>
          <p:spPr bwMode="auto">
            <a:xfrm>
              <a:off x="26670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7" name="Straight Connector 166"/>
            <p:cNvCxnSpPr>
              <a:stCxn id="223" idx="6"/>
              <a:endCxn id="225" idx="2"/>
            </p:cNvCxnSpPr>
            <p:nvPr/>
          </p:nvCxnSpPr>
          <p:spPr bwMode="auto">
            <a:xfrm>
              <a:off x="32004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8" name="Straight Connector 167"/>
            <p:cNvCxnSpPr>
              <a:stCxn id="227" idx="6"/>
              <a:endCxn id="226" idx="2"/>
            </p:cNvCxnSpPr>
            <p:nvPr/>
          </p:nvCxnSpPr>
          <p:spPr bwMode="auto">
            <a:xfrm>
              <a:off x="26670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9" name="Straight Connector 168"/>
            <p:cNvCxnSpPr>
              <a:stCxn id="226" idx="6"/>
              <a:endCxn id="228" idx="2"/>
            </p:cNvCxnSpPr>
            <p:nvPr/>
          </p:nvCxnSpPr>
          <p:spPr bwMode="auto">
            <a:xfrm>
              <a:off x="32004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0" name="Straight Connector 169"/>
            <p:cNvCxnSpPr>
              <a:stCxn id="230" idx="6"/>
              <a:endCxn id="229" idx="2"/>
            </p:cNvCxnSpPr>
            <p:nvPr/>
          </p:nvCxnSpPr>
          <p:spPr bwMode="auto">
            <a:xfrm>
              <a:off x="26670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1" name="Straight Connector 170"/>
            <p:cNvCxnSpPr>
              <a:stCxn id="229" idx="6"/>
              <a:endCxn id="231" idx="2"/>
            </p:cNvCxnSpPr>
            <p:nvPr/>
          </p:nvCxnSpPr>
          <p:spPr bwMode="auto">
            <a:xfrm>
              <a:off x="32004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2" name="Straight Connector 171"/>
            <p:cNvCxnSpPr>
              <a:stCxn id="230" idx="0"/>
              <a:endCxn id="227" idx="4"/>
            </p:cNvCxnSpPr>
            <p:nvPr/>
          </p:nvCxnSpPr>
          <p:spPr bwMode="auto">
            <a:xfrm rot="5400000" flipH="1" flipV="1">
              <a:off x="24384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3" name="Straight Connector 172"/>
            <p:cNvCxnSpPr>
              <a:stCxn id="229" idx="0"/>
              <a:endCxn id="226" idx="4"/>
            </p:cNvCxnSpPr>
            <p:nvPr/>
          </p:nvCxnSpPr>
          <p:spPr bwMode="auto">
            <a:xfrm rot="5400000" flipH="1" flipV="1">
              <a:off x="29718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4" name="Straight Connector 173"/>
            <p:cNvCxnSpPr>
              <a:stCxn id="231" idx="0"/>
              <a:endCxn id="228" idx="4"/>
            </p:cNvCxnSpPr>
            <p:nvPr/>
          </p:nvCxnSpPr>
          <p:spPr bwMode="auto">
            <a:xfrm rot="5400000" flipH="1" flipV="1">
              <a:off x="35052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5" name="Straight Connector 174"/>
            <p:cNvCxnSpPr>
              <a:stCxn id="225" idx="4"/>
              <a:endCxn id="228" idx="0"/>
            </p:cNvCxnSpPr>
            <p:nvPr/>
          </p:nvCxnSpPr>
          <p:spPr bwMode="auto">
            <a:xfrm rot="5400000">
              <a:off x="35052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6" name="Straight Connector 175"/>
            <p:cNvCxnSpPr>
              <a:stCxn id="224" idx="4"/>
              <a:endCxn id="227" idx="0"/>
            </p:cNvCxnSpPr>
            <p:nvPr/>
          </p:nvCxnSpPr>
          <p:spPr bwMode="auto">
            <a:xfrm rot="5400000">
              <a:off x="24384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7" name="Straight Connector 176"/>
            <p:cNvCxnSpPr>
              <a:stCxn id="223" idx="4"/>
              <a:endCxn id="226" idx="0"/>
            </p:cNvCxnSpPr>
            <p:nvPr/>
          </p:nvCxnSpPr>
          <p:spPr bwMode="auto">
            <a:xfrm rot="5400000">
              <a:off x="29718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8" name="Straight Connector 177"/>
            <p:cNvCxnSpPr>
              <a:stCxn id="233" idx="6"/>
              <a:endCxn id="232" idx="2"/>
            </p:cNvCxnSpPr>
            <p:nvPr/>
          </p:nvCxnSpPr>
          <p:spPr bwMode="auto">
            <a:xfrm>
              <a:off x="42672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9" name="Straight Connector 178"/>
            <p:cNvCxnSpPr>
              <a:stCxn id="232" idx="6"/>
              <a:endCxn id="234" idx="2"/>
            </p:cNvCxnSpPr>
            <p:nvPr/>
          </p:nvCxnSpPr>
          <p:spPr bwMode="auto">
            <a:xfrm>
              <a:off x="48006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0" name="Straight Connector 179"/>
            <p:cNvCxnSpPr>
              <a:stCxn id="236" idx="6"/>
              <a:endCxn id="235" idx="2"/>
            </p:cNvCxnSpPr>
            <p:nvPr/>
          </p:nvCxnSpPr>
          <p:spPr bwMode="auto">
            <a:xfrm>
              <a:off x="42672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1" name="Straight Connector 180"/>
            <p:cNvCxnSpPr>
              <a:stCxn id="235" idx="6"/>
              <a:endCxn id="237" idx="2"/>
            </p:cNvCxnSpPr>
            <p:nvPr/>
          </p:nvCxnSpPr>
          <p:spPr bwMode="auto">
            <a:xfrm>
              <a:off x="48006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2" name="Straight Connector 181"/>
            <p:cNvCxnSpPr>
              <a:stCxn id="239" idx="6"/>
              <a:endCxn id="238" idx="2"/>
            </p:cNvCxnSpPr>
            <p:nvPr/>
          </p:nvCxnSpPr>
          <p:spPr bwMode="auto">
            <a:xfrm>
              <a:off x="42672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3" name="Straight Connector 182"/>
            <p:cNvCxnSpPr>
              <a:stCxn id="238" idx="6"/>
              <a:endCxn id="240" idx="2"/>
            </p:cNvCxnSpPr>
            <p:nvPr/>
          </p:nvCxnSpPr>
          <p:spPr bwMode="auto">
            <a:xfrm>
              <a:off x="48006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4" name="Straight Connector 183"/>
            <p:cNvCxnSpPr>
              <a:stCxn id="239" idx="0"/>
              <a:endCxn id="236" idx="4"/>
            </p:cNvCxnSpPr>
            <p:nvPr/>
          </p:nvCxnSpPr>
          <p:spPr bwMode="auto">
            <a:xfrm rot="5400000" flipH="1" flipV="1">
              <a:off x="40386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5" name="Straight Connector 184"/>
            <p:cNvCxnSpPr>
              <a:stCxn id="238" idx="0"/>
              <a:endCxn id="235" idx="4"/>
            </p:cNvCxnSpPr>
            <p:nvPr/>
          </p:nvCxnSpPr>
          <p:spPr bwMode="auto">
            <a:xfrm rot="5400000" flipH="1" flipV="1">
              <a:off x="45720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6" name="Straight Connector 185"/>
            <p:cNvCxnSpPr>
              <a:stCxn id="240" idx="0"/>
              <a:endCxn id="237" idx="4"/>
            </p:cNvCxnSpPr>
            <p:nvPr/>
          </p:nvCxnSpPr>
          <p:spPr bwMode="auto">
            <a:xfrm rot="5400000" flipH="1" flipV="1">
              <a:off x="51054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7" name="Straight Connector 186"/>
            <p:cNvCxnSpPr>
              <a:stCxn id="234" idx="4"/>
              <a:endCxn id="237" idx="0"/>
            </p:cNvCxnSpPr>
            <p:nvPr/>
          </p:nvCxnSpPr>
          <p:spPr bwMode="auto">
            <a:xfrm rot="5400000">
              <a:off x="51054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8" name="Straight Connector 187"/>
            <p:cNvCxnSpPr>
              <a:stCxn id="233" idx="4"/>
              <a:endCxn id="236" idx="0"/>
            </p:cNvCxnSpPr>
            <p:nvPr/>
          </p:nvCxnSpPr>
          <p:spPr bwMode="auto">
            <a:xfrm rot="5400000">
              <a:off x="40386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9" name="Straight Connector 188"/>
            <p:cNvCxnSpPr>
              <a:stCxn id="232" idx="4"/>
              <a:endCxn id="235" idx="0"/>
            </p:cNvCxnSpPr>
            <p:nvPr/>
          </p:nvCxnSpPr>
          <p:spPr bwMode="auto">
            <a:xfrm rot="5400000">
              <a:off x="45720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0" name="Straight Connector 189"/>
            <p:cNvCxnSpPr>
              <a:stCxn id="225" idx="6"/>
              <a:endCxn id="233" idx="2"/>
            </p:cNvCxnSpPr>
            <p:nvPr/>
          </p:nvCxnSpPr>
          <p:spPr bwMode="auto">
            <a:xfrm>
              <a:off x="37338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28" idx="6"/>
              <a:endCxn id="236" idx="2"/>
            </p:cNvCxnSpPr>
            <p:nvPr/>
          </p:nvCxnSpPr>
          <p:spPr bwMode="auto">
            <a:xfrm>
              <a:off x="37338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2" name="Straight Connector 191"/>
            <p:cNvCxnSpPr>
              <a:stCxn id="231" idx="6"/>
              <a:endCxn id="239" idx="2"/>
            </p:cNvCxnSpPr>
            <p:nvPr/>
          </p:nvCxnSpPr>
          <p:spPr bwMode="auto">
            <a:xfrm>
              <a:off x="37338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3" name="Straight Connector 192"/>
            <p:cNvCxnSpPr>
              <a:stCxn id="222" idx="4"/>
              <a:endCxn id="234" idx="0"/>
            </p:cNvCxnSpPr>
            <p:nvPr/>
          </p:nvCxnSpPr>
          <p:spPr bwMode="auto">
            <a:xfrm rot="5400000">
              <a:off x="51054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4" name="Straight Connector 193"/>
            <p:cNvCxnSpPr>
              <a:stCxn id="220" idx="4"/>
              <a:endCxn id="232" idx="0"/>
            </p:cNvCxnSpPr>
            <p:nvPr/>
          </p:nvCxnSpPr>
          <p:spPr bwMode="auto">
            <a:xfrm rot="5400000">
              <a:off x="45720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5" name="Straight Connector 194"/>
            <p:cNvCxnSpPr>
              <a:stCxn id="221" idx="4"/>
              <a:endCxn id="233" idx="0"/>
            </p:cNvCxnSpPr>
            <p:nvPr/>
          </p:nvCxnSpPr>
          <p:spPr bwMode="auto">
            <a:xfrm rot="5400000">
              <a:off x="4038601" y="3940305"/>
              <a:ext cx="2606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10" idx="4"/>
              <a:endCxn id="225" idx="0"/>
            </p:cNvCxnSpPr>
            <p:nvPr/>
          </p:nvCxnSpPr>
          <p:spPr bwMode="auto">
            <a:xfrm rot="5400000">
              <a:off x="3505201" y="3940305"/>
              <a:ext cx="2606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208" idx="4"/>
              <a:endCxn id="223" idx="0"/>
            </p:cNvCxnSpPr>
            <p:nvPr/>
          </p:nvCxnSpPr>
          <p:spPr bwMode="auto">
            <a:xfrm rot="5400000">
              <a:off x="29718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8" name="Straight Connector 197"/>
            <p:cNvCxnSpPr>
              <a:stCxn id="209" idx="4"/>
              <a:endCxn id="224" idx="0"/>
            </p:cNvCxnSpPr>
            <p:nvPr/>
          </p:nvCxnSpPr>
          <p:spPr bwMode="auto">
            <a:xfrm rot="5400000">
              <a:off x="24384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9" name="Oval 198"/>
            <p:cNvSpPr/>
            <p:nvPr/>
          </p:nvSpPr>
          <p:spPr bwMode="auto">
            <a:xfrm>
              <a:off x="30038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24704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1" name="Oval 200"/>
            <p:cNvSpPr/>
            <p:nvPr/>
          </p:nvSpPr>
          <p:spPr bwMode="auto">
            <a:xfrm>
              <a:off x="35372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30038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24704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35372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5" name="Oval 204"/>
            <p:cNvSpPr/>
            <p:nvPr/>
          </p:nvSpPr>
          <p:spPr bwMode="auto">
            <a:xfrm>
              <a:off x="30038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6" name="Oval 205"/>
            <p:cNvSpPr/>
            <p:nvPr/>
          </p:nvSpPr>
          <p:spPr bwMode="auto">
            <a:xfrm>
              <a:off x="24704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7" name="Oval 206"/>
            <p:cNvSpPr/>
            <p:nvPr/>
          </p:nvSpPr>
          <p:spPr bwMode="auto">
            <a:xfrm>
              <a:off x="3537211" y="31562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8" name="Oval 207"/>
            <p:cNvSpPr/>
            <p:nvPr/>
          </p:nvSpPr>
          <p:spPr bwMode="auto">
            <a:xfrm>
              <a:off x="30038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9" name="Oval 208"/>
            <p:cNvSpPr/>
            <p:nvPr/>
          </p:nvSpPr>
          <p:spPr bwMode="auto">
            <a:xfrm>
              <a:off x="2470411" y="36134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0" name="Oval 209"/>
            <p:cNvSpPr/>
            <p:nvPr/>
          </p:nvSpPr>
          <p:spPr bwMode="auto">
            <a:xfrm>
              <a:off x="35372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1" name="Oval 210"/>
            <p:cNvSpPr/>
            <p:nvPr/>
          </p:nvSpPr>
          <p:spPr bwMode="auto">
            <a:xfrm>
              <a:off x="46040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0706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51374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6040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0706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51374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46040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4070611" y="31562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9" name="Oval 218"/>
            <p:cNvSpPr/>
            <p:nvPr/>
          </p:nvSpPr>
          <p:spPr bwMode="auto">
            <a:xfrm>
              <a:off x="51374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46040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40706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2" name="Oval 221"/>
            <p:cNvSpPr/>
            <p:nvPr/>
          </p:nvSpPr>
          <p:spPr bwMode="auto">
            <a:xfrm>
              <a:off x="5137411" y="36134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3" name="Oval 222"/>
            <p:cNvSpPr/>
            <p:nvPr/>
          </p:nvSpPr>
          <p:spPr bwMode="auto">
            <a:xfrm>
              <a:off x="30038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4" name="Oval 223"/>
            <p:cNvSpPr/>
            <p:nvPr/>
          </p:nvSpPr>
          <p:spPr bwMode="auto">
            <a:xfrm>
              <a:off x="24704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3537211" y="40706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30038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7" name="Oval 226"/>
            <p:cNvSpPr/>
            <p:nvPr/>
          </p:nvSpPr>
          <p:spPr bwMode="auto">
            <a:xfrm>
              <a:off x="24704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35372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9" name="Oval 228"/>
            <p:cNvSpPr/>
            <p:nvPr/>
          </p:nvSpPr>
          <p:spPr bwMode="auto">
            <a:xfrm>
              <a:off x="30038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24704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35372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2" name="Oval 231"/>
            <p:cNvSpPr/>
            <p:nvPr/>
          </p:nvSpPr>
          <p:spPr bwMode="auto">
            <a:xfrm>
              <a:off x="46040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4070611" y="40706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51374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46040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40706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51374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46040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40706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51374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362495" y="36692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375411" y="320040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837637" y="366926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Junction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914400"/>
          </a:xfrm>
        </p:spPr>
        <p:txBody>
          <a:bodyPr/>
          <a:lstStyle/>
          <a:p>
            <a:r>
              <a:rPr lang="en-US" dirty="0" smtClean="0"/>
              <a:t>First 3 Rounds: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2133600"/>
            <a:ext cx="2671549" cy="2895600"/>
            <a:chOff x="27736800" y="25792093"/>
            <a:chExt cx="2671549" cy="2895600"/>
          </a:xfrm>
        </p:grpSpPr>
        <p:sp>
          <p:nvSpPr>
            <p:cNvPr id="5" name="Rounded Rectangle 4"/>
            <p:cNvSpPr/>
            <p:nvPr/>
          </p:nvSpPr>
          <p:spPr>
            <a:xfrm>
              <a:off x="29734864" y="27451359"/>
              <a:ext cx="592736" cy="5790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732565" y="28164473"/>
              <a:ext cx="5950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{4}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Straight Connector 6"/>
            <p:cNvCxnSpPr>
              <a:stCxn id="17" idx="6"/>
              <a:endCxn id="15" idx="2"/>
            </p:cNvCxnSpPr>
            <p:nvPr/>
          </p:nvCxnSpPr>
          <p:spPr>
            <a:xfrm>
              <a:off x="28324276" y="26086624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Connector 7"/>
            <p:cNvCxnSpPr>
              <a:stCxn id="18" idx="6"/>
              <a:endCxn id="16" idx="2"/>
            </p:cNvCxnSpPr>
            <p:nvPr/>
          </p:nvCxnSpPr>
          <p:spPr>
            <a:xfrm>
              <a:off x="28324276" y="26983097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" name="Straight Connector 8"/>
            <p:cNvCxnSpPr>
              <a:stCxn id="15" idx="4"/>
              <a:endCxn id="16" idx="0"/>
            </p:cNvCxnSpPr>
            <p:nvPr/>
          </p:nvCxnSpPr>
          <p:spPr>
            <a:xfrm rot="5400000">
              <a:off x="28899172" y="2653486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" name="Straight Connector 9"/>
            <p:cNvCxnSpPr>
              <a:stCxn id="17" idx="4"/>
              <a:endCxn id="18" idx="0"/>
            </p:cNvCxnSpPr>
            <p:nvPr/>
          </p:nvCxnSpPr>
          <p:spPr>
            <a:xfrm rot="5400000">
              <a:off x="27876040" y="2653486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Connector 10"/>
            <p:cNvCxnSpPr>
              <a:stCxn id="19" idx="4"/>
              <a:endCxn id="20" idx="0"/>
            </p:cNvCxnSpPr>
            <p:nvPr/>
          </p:nvCxnSpPr>
          <p:spPr>
            <a:xfrm rot="5400000">
              <a:off x="29960113" y="2653486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Connector 11"/>
            <p:cNvCxnSpPr>
              <a:stCxn id="15" idx="6"/>
              <a:endCxn id="19" idx="2"/>
            </p:cNvCxnSpPr>
            <p:nvPr/>
          </p:nvCxnSpPr>
          <p:spPr>
            <a:xfrm>
              <a:off x="29347408" y="26086624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" name="Straight Connector 12"/>
            <p:cNvCxnSpPr>
              <a:stCxn id="16" idx="6"/>
              <a:endCxn id="20" idx="2"/>
            </p:cNvCxnSpPr>
            <p:nvPr/>
          </p:nvCxnSpPr>
          <p:spPr>
            <a:xfrm>
              <a:off x="29347408" y="26983097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" name="Curved Connector 13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9072574" y="24750850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" name="Oval 14"/>
            <p:cNvSpPr/>
            <p:nvPr/>
          </p:nvSpPr>
          <p:spPr>
            <a:xfrm>
              <a:off x="28759932" y="2579288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759932" y="26689359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7736800" y="2579288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7736800" y="26689359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820873" y="2579288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820873" y="26689359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52397" y="27468493"/>
              <a:ext cx="1965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Junction Tree: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79243" y="28190786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err="1" smtClean="0"/>
                <a:t>Elim</a:t>
              </a:r>
              <a:r>
                <a:rPr lang="en-US" sz="2400" b="1" dirty="0" smtClean="0"/>
                <a:t>. Order:</a:t>
              </a:r>
              <a:endParaRPr lang="en-US" sz="24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04949" y="2133600"/>
            <a:ext cx="2671549" cy="2868287"/>
            <a:chOff x="5044300" y="626733"/>
            <a:chExt cx="2671549" cy="2868287"/>
          </a:xfrm>
        </p:grpSpPr>
        <p:grpSp>
          <p:nvGrpSpPr>
            <p:cNvPr id="24" name="Group 319"/>
            <p:cNvGrpSpPr/>
            <p:nvPr/>
          </p:nvGrpSpPr>
          <p:grpSpPr>
            <a:xfrm>
              <a:off x="5509217" y="2286000"/>
              <a:ext cx="1819983" cy="579033"/>
              <a:chOff x="6019396" y="5739268"/>
              <a:chExt cx="1366050" cy="43461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6019396" y="5739268"/>
                <a:ext cx="444898" cy="434613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  <a:endParaRPr kumimoji="0" lang="en-US" sz="3200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825645" y="5739268"/>
                <a:ext cx="559801" cy="434613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4,</a:t>
                </a:r>
                <a:r>
                  <a:rPr kumimoji="0" lang="en-US" sz="3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  <a:endParaRPr kumimoji="0" lang="en-US" sz="3200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Arrow Connector 41"/>
              <p:cNvCxnSpPr>
                <a:stCxn id="41" idx="1"/>
                <a:endCxn id="40" idx="3"/>
              </p:cNvCxnSpPr>
              <p:nvPr/>
            </p:nvCxnSpPr>
            <p:spPr>
              <a:xfrm rot="10800000">
                <a:off x="6464294" y="5956575"/>
                <a:ext cx="361351" cy="1192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25" name="TextBox 24"/>
            <p:cNvSpPr txBox="1"/>
            <p:nvPr/>
          </p:nvSpPr>
          <p:spPr>
            <a:xfrm>
              <a:off x="5929001" y="2971800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{5,4}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6" name="Straight Connector 25"/>
            <p:cNvCxnSpPr>
              <a:stCxn id="36" idx="6"/>
              <a:endCxn id="34" idx="2"/>
            </p:cNvCxnSpPr>
            <p:nvPr/>
          </p:nvCxnSpPr>
          <p:spPr>
            <a:xfrm>
              <a:off x="5631776" y="921264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/>
            <p:cNvCxnSpPr>
              <a:stCxn id="37" idx="6"/>
              <a:endCxn id="35" idx="2"/>
            </p:cNvCxnSpPr>
            <p:nvPr/>
          </p:nvCxnSpPr>
          <p:spPr>
            <a:xfrm>
              <a:off x="5631776" y="1817737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8" name="Straight Connector 27"/>
            <p:cNvCxnSpPr>
              <a:stCxn id="34" idx="4"/>
              <a:endCxn id="35" idx="0"/>
            </p:cNvCxnSpPr>
            <p:nvPr/>
          </p:nvCxnSpPr>
          <p:spPr>
            <a:xfrm rot="5400000">
              <a:off x="6206672" y="136950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9" name="Straight Connector 28"/>
            <p:cNvCxnSpPr>
              <a:stCxn id="36" idx="4"/>
              <a:endCxn id="37" idx="0"/>
            </p:cNvCxnSpPr>
            <p:nvPr/>
          </p:nvCxnSpPr>
          <p:spPr>
            <a:xfrm rot="5400000">
              <a:off x="5183540" y="136950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0" name="Straight Connector 29"/>
            <p:cNvCxnSpPr>
              <a:stCxn id="38" idx="4"/>
              <a:endCxn id="39" idx="0"/>
            </p:cNvCxnSpPr>
            <p:nvPr/>
          </p:nvCxnSpPr>
          <p:spPr>
            <a:xfrm rot="5400000">
              <a:off x="7267613" y="136950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1" name="Straight Connector 30"/>
            <p:cNvCxnSpPr>
              <a:stCxn id="34" idx="6"/>
              <a:endCxn id="38" idx="2"/>
            </p:cNvCxnSpPr>
            <p:nvPr/>
          </p:nvCxnSpPr>
          <p:spPr>
            <a:xfrm>
              <a:off x="6654908" y="921264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2" name="Straight Connector 31"/>
            <p:cNvCxnSpPr>
              <a:stCxn id="35" idx="6"/>
              <a:endCxn id="39" idx="2"/>
            </p:cNvCxnSpPr>
            <p:nvPr/>
          </p:nvCxnSpPr>
          <p:spPr>
            <a:xfrm>
              <a:off x="6654908" y="1817737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3" name="Curved Connector 32"/>
            <p:cNvCxnSpPr>
              <a:stCxn id="36" idx="0"/>
              <a:endCxn id="38" idx="0"/>
            </p:cNvCxnSpPr>
            <p:nvPr/>
          </p:nvCxnSpPr>
          <p:spPr>
            <a:xfrm rot="5400000" flipH="1" flipV="1">
              <a:off x="6380074" y="-414510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4" name="Oval 33"/>
            <p:cNvSpPr/>
            <p:nvPr/>
          </p:nvSpPr>
          <p:spPr>
            <a:xfrm>
              <a:off x="6067432" y="62752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067432" y="1523999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044300" y="62752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044300" y="152399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128373" y="62752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128373" y="1523999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72200" y="2133600"/>
            <a:ext cx="2671549" cy="2929842"/>
            <a:chOff x="457200" y="626733"/>
            <a:chExt cx="2671549" cy="2929842"/>
          </a:xfrm>
        </p:grpSpPr>
        <p:sp>
          <p:nvSpPr>
            <p:cNvPr id="44" name="TextBox 43"/>
            <p:cNvSpPr txBox="1"/>
            <p:nvPr/>
          </p:nvSpPr>
          <p:spPr>
            <a:xfrm>
              <a:off x="1143000" y="29718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{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2,5,4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5" name="Straight Connector 44"/>
            <p:cNvCxnSpPr>
              <a:stCxn id="55" idx="6"/>
              <a:endCxn id="53" idx="2"/>
            </p:cNvCxnSpPr>
            <p:nvPr/>
          </p:nvCxnSpPr>
          <p:spPr>
            <a:xfrm>
              <a:off x="1044676" y="921264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" name="Straight Connector 45"/>
            <p:cNvCxnSpPr>
              <a:stCxn id="56" idx="6"/>
              <a:endCxn id="54" idx="2"/>
            </p:cNvCxnSpPr>
            <p:nvPr/>
          </p:nvCxnSpPr>
          <p:spPr>
            <a:xfrm>
              <a:off x="1044676" y="1817737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stCxn id="53" idx="4"/>
              <a:endCxn id="54" idx="0"/>
            </p:cNvCxnSpPr>
            <p:nvPr/>
          </p:nvCxnSpPr>
          <p:spPr>
            <a:xfrm rot="5400000">
              <a:off x="1619572" y="136950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stCxn id="55" idx="4"/>
              <a:endCxn id="56" idx="0"/>
            </p:cNvCxnSpPr>
            <p:nvPr/>
          </p:nvCxnSpPr>
          <p:spPr>
            <a:xfrm rot="5400000">
              <a:off x="596440" y="136950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" name="Straight Connector 48"/>
            <p:cNvCxnSpPr>
              <a:stCxn id="57" idx="4"/>
              <a:endCxn id="58" idx="0"/>
            </p:cNvCxnSpPr>
            <p:nvPr/>
          </p:nvCxnSpPr>
          <p:spPr>
            <a:xfrm rot="5400000">
              <a:off x="2680513" y="136950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0" name="Straight Connector 49"/>
            <p:cNvCxnSpPr>
              <a:stCxn id="53" idx="6"/>
              <a:endCxn id="57" idx="2"/>
            </p:cNvCxnSpPr>
            <p:nvPr/>
          </p:nvCxnSpPr>
          <p:spPr>
            <a:xfrm>
              <a:off x="2067808" y="921264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/>
            <p:cNvCxnSpPr>
              <a:stCxn id="54" idx="6"/>
              <a:endCxn id="58" idx="2"/>
            </p:cNvCxnSpPr>
            <p:nvPr/>
          </p:nvCxnSpPr>
          <p:spPr>
            <a:xfrm>
              <a:off x="2067808" y="1817737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Curved Connector 51"/>
            <p:cNvCxnSpPr>
              <a:stCxn id="55" idx="0"/>
              <a:endCxn id="57" idx="0"/>
            </p:cNvCxnSpPr>
            <p:nvPr/>
          </p:nvCxnSpPr>
          <p:spPr>
            <a:xfrm rot="5400000" flipH="1" flipV="1">
              <a:off x="1792974" y="-414510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3" name="Oval 52"/>
            <p:cNvSpPr/>
            <p:nvPr/>
          </p:nvSpPr>
          <p:spPr>
            <a:xfrm>
              <a:off x="1480332" y="627526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480332" y="152399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457200" y="62752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57200" y="152399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541273" y="62752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541273" y="1523999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9" name="Group 52"/>
            <p:cNvGrpSpPr/>
            <p:nvPr/>
          </p:nvGrpSpPr>
          <p:grpSpPr>
            <a:xfrm>
              <a:off x="457200" y="2316567"/>
              <a:ext cx="2582338" cy="579033"/>
              <a:chOff x="457200" y="2316567"/>
              <a:chExt cx="2582338" cy="579033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57200" y="2316567"/>
                <a:ext cx="592736" cy="579033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  <a:endParaRPr kumimoji="0" lang="en-US" sz="3200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Arrow Connector 60"/>
              <p:cNvCxnSpPr>
                <a:stCxn id="64" idx="1"/>
                <a:endCxn id="60" idx="3"/>
              </p:cNvCxnSpPr>
              <p:nvPr/>
            </p:nvCxnSpPr>
            <p:spPr>
              <a:xfrm rot="10800000">
                <a:off x="1049936" y="2606084"/>
                <a:ext cx="245464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grpSp>
            <p:nvGrpSpPr>
              <p:cNvPr id="62" name="Group 51"/>
              <p:cNvGrpSpPr/>
              <p:nvPr/>
            </p:nvGrpSpPr>
            <p:grpSpPr>
              <a:xfrm>
                <a:off x="1295400" y="2316567"/>
                <a:ext cx="1744138" cy="579033"/>
                <a:chOff x="1295400" y="2316567"/>
                <a:chExt cx="1744138" cy="579033"/>
              </a:xfrm>
            </p:grpSpPr>
            <p:cxnSp>
              <p:nvCxnSpPr>
                <p:cNvPr id="63" name="Straight Arrow Connector 62"/>
                <p:cNvCxnSpPr>
                  <a:endCxn id="64" idx="3"/>
                </p:cNvCxnSpPr>
                <p:nvPr/>
              </p:nvCxnSpPr>
              <p:spPr>
                <a:xfrm rot="10800000">
                  <a:off x="2041221" y="2606084"/>
                  <a:ext cx="252496" cy="1588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4" name="Rounded Rectangle 63"/>
                <p:cNvSpPr/>
                <p:nvPr/>
              </p:nvSpPr>
              <p:spPr>
                <a:xfrm>
                  <a:off x="1295400" y="2316567"/>
                  <a:ext cx="745821" cy="579033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4,</a:t>
                  </a:r>
                  <a:r>
                    <a:rPr kumimoji="0" lang="en-US" sz="3200" b="0" i="0" u="sng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5</a:t>
                  </a:r>
                  <a:endParaRPr kumimoji="0" lang="en-US" sz="3200" b="0" i="0" u="sng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293717" y="2316567"/>
                  <a:ext cx="745821" cy="579033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sng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,5</a:t>
                  </a:r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6" name="Rectangle 65"/>
          <p:cNvSpPr/>
          <p:nvPr/>
        </p:nvSpPr>
        <p:spPr bwMode="auto">
          <a:xfrm>
            <a:off x="3124200" y="1524000"/>
            <a:ext cx="2819400" cy="3733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096000" y="1752600"/>
            <a:ext cx="2819400" cy="3733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Junction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r>
              <a:rPr lang="en-US" dirty="0" smtClean="0"/>
              <a:t>Result of third round: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Fourth round: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81000" y="4269413"/>
            <a:ext cx="2671549" cy="2055187"/>
            <a:chOff x="5410200" y="352500"/>
            <a:chExt cx="2671549" cy="2055187"/>
          </a:xfrm>
        </p:grpSpPr>
        <p:sp>
          <p:nvSpPr>
            <p:cNvPr id="67" name="TextBox 66"/>
            <p:cNvSpPr txBox="1"/>
            <p:nvPr/>
          </p:nvSpPr>
          <p:spPr>
            <a:xfrm>
              <a:off x="6002936" y="1822912"/>
              <a:ext cx="1483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{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1,2,5,4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8" name="Straight Connector 67"/>
            <p:cNvCxnSpPr>
              <a:stCxn id="78" idx="6"/>
              <a:endCxn id="76" idx="2"/>
            </p:cNvCxnSpPr>
            <p:nvPr/>
          </p:nvCxnSpPr>
          <p:spPr>
            <a:xfrm>
              <a:off x="5997676" y="647031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/>
            <p:cNvCxnSpPr>
              <a:stCxn id="79" idx="6"/>
              <a:endCxn id="77" idx="2"/>
            </p:cNvCxnSpPr>
            <p:nvPr/>
          </p:nvCxnSpPr>
          <p:spPr>
            <a:xfrm>
              <a:off x="5997676" y="1543504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Connector 69"/>
            <p:cNvCxnSpPr>
              <a:stCxn id="76" idx="4"/>
              <a:endCxn id="77" idx="0"/>
            </p:cNvCxnSpPr>
            <p:nvPr/>
          </p:nvCxnSpPr>
          <p:spPr>
            <a:xfrm rot="5400000">
              <a:off x="6572572" y="1095267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Connector 70"/>
            <p:cNvCxnSpPr>
              <a:stCxn id="78" idx="4"/>
              <a:endCxn id="79" idx="0"/>
            </p:cNvCxnSpPr>
            <p:nvPr/>
          </p:nvCxnSpPr>
          <p:spPr>
            <a:xfrm rot="5400000">
              <a:off x="5549440" y="1095267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Connector 71"/>
            <p:cNvCxnSpPr>
              <a:stCxn id="80" idx="4"/>
              <a:endCxn id="81" idx="0"/>
            </p:cNvCxnSpPr>
            <p:nvPr/>
          </p:nvCxnSpPr>
          <p:spPr>
            <a:xfrm rot="5400000">
              <a:off x="7633513" y="1095267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3" name="Straight Connector 72"/>
            <p:cNvCxnSpPr>
              <a:stCxn id="76" idx="6"/>
              <a:endCxn id="80" idx="2"/>
            </p:cNvCxnSpPr>
            <p:nvPr/>
          </p:nvCxnSpPr>
          <p:spPr>
            <a:xfrm>
              <a:off x="7020808" y="647031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>
              <a:stCxn id="77" idx="6"/>
              <a:endCxn id="81" idx="2"/>
            </p:cNvCxnSpPr>
            <p:nvPr/>
          </p:nvCxnSpPr>
          <p:spPr>
            <a:xfrm>
              <a:off x="7020808" y="1543504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5" name="Curved Connector 74"/>
            <p:cNvCxnSpPr>
              <a:stCxn id="78" idx="0"/>
              <a:endCxn id="80" idx="0"/>
            </p:cNvCxnSpPr>
            <p:nvPr/>
          </p:nvCxnSpPr>
          <p:spPr>
            <a:xfrm rot="5400000" flipH="1" flipV="1">
              <a:off x="6745974" y="-688743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6" name="Oval 75"/>
            <p:cNvSpPr/>
            <p:nvPr/>
          </p:nvSpPr>
          <p:spPr>
            <a:xfrm>
              <a:off x="6433332" y="353293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6433332" y="124976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410200" y="353293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410200" y="124976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494273" y="353293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494273" y="124976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81149" y="4117013"/>
            <a:ext cx="2127740" cy="2179233"/>
            <a:chOff x="39243000" y="6248400"/>
            <a:chExt cx="2127740" cy="2179233"/>
          </a:xfrm>
        </p:grpSpPr>
        <p:cxnSp>
          <p:nvCxnSpPr>
            <p:cNvPr id="83" name="Straight Arrow Connector 82"/>
            <p:cNvCxnSpPr>
              <a:stCxn id="90" idx="1"/>
              <a:endCxn id="88" idx="3"/>
            </p:cNvCxnSpPr>
            <p:nvPr/>
          </p:nvCxnSpPr>
          <p:spPr>
            <a:xfrm rot="10800000">
              <a:off x="39988822" y="8138117"/>
              <a:ext cx="320979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4" name="Rounded Rectangle 83"/>
            <p:cNvSpPr/>
            <p:nvPr/>
          </p:nvSpPr>
          <p:spPr>
            <a:xfrm>
              <a:off x="39319542" y="62484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Arrow Connector 84"/>
            <p:cNvCxnSpPr>
              <a:stCxn id="87" idx="0"/>
              <a:endCxn id="84" idx="2"/>
            </p:cNvCxnSpPr>
            <p:nvPr/>
          </p:nvCxnSpPr>
          <p:spPr>
            <a:xfrm rot="16200000" flipV="1">
              <a:off x="39516895" y="6926449"/>
              <a:ext cx="198033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Arrow Connector 85"/>
            <p:cNvCxnSpPr>
              <a:stCxn id="88" idx="0"/>
              <a:endCxn id="87" idx="2"/>
            </p:cNvCxnSpPr>
            <p:nvPr/>
          </p:nvCxnSpPr>
          <p:spPr>
            <a:xfrm rot="5400000" flipH="1" flipV="1">
              <a:off x="39493861" y="7726550"/>
              <a:ext cx="244101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7" name="Rounded Rectangle 86"/>
            <p:cNvSpPr/>
            <p:nvPr/>
          </p:nvSpPr>
          <p:spPr>
            <a:xfrm>
              <a:off x="39243000" y="7025466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9243000" y="7848600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9" name="Group 3837"/>
            <p:cNvGrpSpPr/>
            <p:nvPr/>
          </p:nvGrpSpPr>
          <p:grpSpPr>
            <a:xfrm>
              <a:off x="40309800" y="7848600"/>
              <a:ext cx="1060940" cy="579033"/>
              <a:chOff x="41300400" y="7284633"/>
              <a:chExt cx="1060940" cy="579033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41300400" y="7284633"/>
                <a:ext cx="1060940" cy="579033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,2,4</a:t>
                </a: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2001811" y="7375753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" name="Right Arrow 91"/>
          <p:cNvSpPr/>
          <p:nvPr/>
        </p:nvSpPr>
        <p:spPr>
          <a:xfrm>
            <a:off x="4576549" y="4574213"/>
            <a:ext cx="1524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Fix RIP</a:t>
            </a:r>
            <a:endParaRPr lang="en-US" sz="2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6258808" y="4117013"/>
            <a:ext cx="2432541" cy="2179233"/>
            <a:chOff x="42220659" y="6248400"/>
            <a:chExt cx="2432541" cy="2179233"/>
          </a:xfrm>
        </p:grpSpPr>
        <p:cxnSp>
          <p:nvCxnSpPr>
            <p:cNvPr id="94" name="Straight Arrow Connector 93"/>
            <p:cNvCxnSpPr>
              <a:endCxn id="99" idx="3"/>
            </p:cNvCxnSpPr>
            <p:nvPr/>
          </p:nvCxnSpPr>
          <p:spPr>
            <a:xfrm rot="10800000">
              <a:off x="43281364" y="8138117"/>
              <a:ext cx="310897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5" name="Rounded Rectangle 94"/>
            <p:cNvSpPr/>
            <p:nvPr/>
          </p:nvSpPr>
          <p:spPr>
            <a:xfrm>
              <a:off x="42454643" y="62484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6" name="Straight Arrow Connector 95"/>
            <p:cNvCxnSpPr>
              <a:stCxn id="98" idx="0"/>
              <a:endCxn id="95" idx="2"/>
            </p:cNvCxnSpPr>
            <p:nvPr/>
          </p:nvCxnSpPr>
          <p:spPr>
            <a:xfrm rot="16200000" flipV="1">
              <a:off x="42651996" y="6926449"/>
              <a:ext cx="198033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7" name="Straight Arrow Connector 96"/>
            <p:cNvCxnSpPr>
              <a:stCxn id="99" idx="0"/>
              <a:endCxn id="98" idx="2"/>
            </p:cNvCxnSpPr>
            <p:nvPr/>
          </p:nvCxnSpPr>
          <p:spPr>
            <a:xfrm rot="5400000" flipH="1" flipV="1">
              <a:off x="42628961" y="7726550"/>
              <a:ext cx="244101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8" name="Rounded Rectangle 97"/>
            <p:cNvSpPr/>
            <p:nvPr/>
          </p:nvSpPr>
          <p:spPr>
            <a:xfrm>
              <a:off x="42378101" y="7025466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2220659" y="7848600"/>
              <a:ext cx="106070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0" name="Group 3859"/>
            <p:cNvGrpSpPr/>
            <p:nvPr/>
          </p:nvGrpSpPr>
          <p:grpSpPr>
            <a:xfrm>
              <a:off x="43592260" y="7848600"/>
              <a:ext cx="1060940" cy="579033"/>
              <a:chOff x="41300400" y="7284633"/>
              <a:chExt cx="1060940" cy="579033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41300400" y="7284633"/>
                <a:ext cx="1060940" cy="579033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,2,4</a:t>
                </a: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2001811" y="7375753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42595800" y="7924800"/>
              <a:ext cx="317694" cy="396794"/>
            </a:xfrm>
            <a:prstGeom prst="ellipse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761062" y="1715658"/>
            <a:ext cx="7154338" cy="1484742"/>
            <a:chOff x="762000" y="1108758"/>
            <a:chExt cx="7154338" cy="1484742"/>
          </a:xfrm>
        </p:grpSpPr>
        <p:sp>
          <p:nvSpPr>
            <p:cNvPr id="105" name="TextBox 104"/>
            <p:cNvSpPr txBox="1"/>
            <p:nvPr/>
          </p:nvSpPr>
          <p:spPr>
            <a:xfrm>
              <a:off x="762000" y="14478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{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2,5,4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6" name="Straight Connector 105"/>
            <p:cNvCxnSpPr>
              <a:stCxn id="116" idx="6"/>
              <a:endCxn id="114" idx="2"/>
            </p:cNvCxnSpPr>
            <p:nvPr/>
          </p:nvCxnSpPr>
          <p:spPr>
            <a:xfrm>
              <a:off x="3025876" y="1403289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7" name="Straight Connector 106"/>
            <p:cNvCxnSpPr>
              <a:stCxn id="117" idx="6"/>
              <a:endCxn id="115" idx="2"/>
            </p:cNvCxnSpPr>
            <p:nvPr/>
          </p:nvCxnSpPr>
          <p:spPr>
            <a:xfrm>
              <a:off x="3025876" y="2299762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8" name="Straight Connector 107"/>
            <p:cNvCxnSpPr>
              <a:stCxn id="114" idx="4"/>
              <a:endCxn id="115" idx="0"/>
            </p:cNvCxnSpPr>
            <p:nvPr/>
          </p:nvCxnSpPr>
          <p:spPr>
            <a:xfrm rot="5400000">
              <a:off x="3600772" y="1851525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9" name="Straight Connector 108"/>
            <p:cNvCxnSpPr>
              <a:stCxn id="116" idx="4"/>
              <a:endCxn id="117" idx="0"/>
            </p:cNvCxnSpPr>
            <p:nvPr/>
          </p:nvCxnSpPr>
          <p:spPr>
            <a:xfrm rot="5400000">
              <a:off x="2577640" y="1851525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>
              <a:stCxn id="118" idx="4"/>
              <a:endCxn id="119" idx="0"/>
            </p:cNvCxnSpPr>
            <p:nvPr/>
          </p:nvCxnSpPr>
          <p:spPr>
            <a:xfrm rot="5400000">
              <a:off x="4661713" y="1851525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/>
            <p:cNvCxnSpPr>
              <a:stCxn id="114" idx="6"/>
              <a:endCxn id="118" idx="2"/>
            </p:cNvCxnSpPr>
            <p:nvPr/>
          </p:nvCxnSpPr>
          <p:spPr>
            <a:xfrm>
              <a:off x="4049008" y="1403289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/>
            <p:cNvCxnSpPr>
              <a:stCxn id="115" idx="6"/>
              <a:endCxn id="119" idx="2"/>
            </p:cNvCxnSpPr>
            <p:nvPr/>
          </p:nvCxnSpPr>
          <p:spPr>
            <a:xfrm>
              <a:off x="4049008" y="2299762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Curved Connector 112"/>
            <p:cNvCxnSpPr>
              <a:stCxn id="116" idx="0"/>
              <a:endCxn id="118" idx="0"/>
            </p:cNvCxnSpPr>
            <p:nvPr/>
          </p:nvCxnSpPr>
          <p:spPr>
            <a:xfrm rot="5400000" flipH="1" flipV="1">
              <a:off x="3774174" y="67515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4" name="Oval 113"/>
            <p:cNvSpPr/>
            <p:nvPr/>
          </p:nvSpPr>
          <p:spPr>
            <a:xfrm>
              <a:off x="3461532" y="1109551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461532" y="2006024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2438400" y="1109551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438400" y="2006024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522473" y="1109551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4522473" y="2006024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0" name="Group 52"/>
            <p:cNvGrpSpPr/>
            <p:nvPr/>
          </p:nvGrpSpPr>
          <p:grpSpPr>
            <a:xfrm>
              <a:off x="5334000" y="1524000"/>
              <a:ext cx="2582338" cy="579033"/>
              <a:chOff x="457200" y="2316567"/>
              <a:chExt cx="2582338" cy="579033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457200" y="2316567"/>
                <a:ext cx="592736" cy="579033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  <a:endParaRPr kumimoji="0" lang="en-US" sz="3200" b="0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Arrow Connector 121"/>
              <p:cNvCxnSpPr>
                <a:stCxn id="125" idx="1"/>
                <a:endCxn id="121" idx="3"/>
              </p:cNvCxnSpPr>
              <p:nvPr/>
            </p:nvCxnSpPr>
            <p:spPr>
              <a:xfrm rot="10800000">
                <a:off x="1049936" y="2606084"/>
                <a:ext cx="245464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grpSp>
            <p:nvGrpSpPr>
              <p:cNvPr id="123" name="Group 51"/>
              <p:cNvGrpSpPr/>
              <p:nvPr/>
            </p:nvGrpSpPr>
            <p:grpSpPr>
              <a:xfrm>
                <a:off x="1295400" y="2316567"/>
                <a:ext cx="1744138" cy="579033"/>
                <a:chOff x="1295400" y="2316567"/>
                <a:chExt cx="1744138" cy="579033"/>
              </a:xfrm>
            </p:grpSpPr>
            <p:cxnSp>
              <p:nvCxnSpPr>
                <p:cNvPr id="124" name="Straight Arrow Connector 123"/>
                <p:cNvCxnSpPr>
                  <a:endCxn id="125" idx="3"/>
                </p:cNvCxnSpPr>
                <p:nvPr/>
              </p:nvCxnSpPr>
              <p:spPr>
                <a:xfrm rot="10800000">
                  <a:off x="2041221" y="2606084"/>
                  <a:ext cx="252496" cy="1588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25" name="Rounded Rectangle 124"/>
                <p:cNvSpPr/>
                <p:nvPr/>
              </p:nvSpPr>
              <p:spPr>
                <a:xfrm>
                  <a:off x="1295400" y="2316567"/>
                  <a:ext cx="745821" cy="579033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4,</a:t>
                  </a:r>
                  <a:r>
                    <a:rPr kumimoji="0" lang="en-US" sz="3200" b="0" i="0" u="sng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5</a:t>
                  </a:r>
                  <a:endParaRPr kumimoji="0" lang="en-US" sz="3200" b="0" i="0" u="sng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2293717" y="2316567"/>
                  <a:ext cx="745821" cy="579033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sng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2</a:t>
                  </a:r>
                  <a:r>
                    <a:rPr kumimoji="0" lang="en-US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,5</a:t>
                  </a:r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5" name="Freeform 64"/>
          <p:cNvSpPr/>
          <p:nvPr/>
        </p:nvSpPr>
        <p:spPr bwMode="auto">
          <a:xfrm>
            <a:off x="4304371" y="3847171"/>
            <a:ext cx="4572000" cy="2720897"/>
          </a:xfrm>
          <a:custGeom>
            <a:avLst/>
            <a:gdLst>
              <a:gd name="connsiteX0" fmla="*/ 0 w 4572000"/>
              <a:gd name="connsiteY0" fmla="*/ 0 h 2720897"/>
              <a:gd name="connsiteX1" fmla="*/ 33453 w 4572000"/>
              <a:gd name="connsiteY1" fmla="*/ 1639229 h 2720897"/>
              <a:gd name="connsiteX2" fmla="*/ 1538868 w 4572000"/>
              <a:gd name="connsiteY2" fmla="*/ 1717288 h 2720897"/>
              <a:gd name="connsiteX3" fmla="*/ 1650380 w 4572000"/>
              <a:gd name="connsiteY3" fmla="*/ 2687444 h 2720897"/>
              <a:gd name="connsiteX4" fmla="*/ 4572000 w 4572000"/>
              <a:gd name="connsiteY4" fmla="*/ 2720897 h 2720897"/>
              <a:gd name="connsiteX5" fmla="*/ 4493941 w 4572000"/>
              <a:gd name="connsiteY5" fmla="*/ 33453 h 2720897"/>
              <a:gd name="connsiteX6" fmla="*/ 0 w 4572000"/>
              <a:gd name="connsiteY6" fmla="*/ 0 h 272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720897">
                <a:moveTo>
                  <a:pt x="0" y="0"/>
                </a:moveTo>
                <a:lnTo>
                  <a:pt x="33453" y="1639229"/>
                </a:lnTo>
                <a:lnTo>
                  <a:pt x="1538868" y="1717288"/>
                </a:lnTo>
                <a:lnTo>
                  <a:pt x="1650380" y="2687444"/>
                </a:lnTo>
                <a:lnTo>
                  <a:pt x="4572000" y="2720897"/>
                </a:lnTo>
                <a:lnTo>
                  <a:pt x="4493941" y="334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Junction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from 4</a:t>
            </a:r>
            <a:r>
              <a:rPr lang="en-US" baseline="30000" dirty="0" smtClean="0"/>
              <a:t>th</a:t>
            </a:r>
            <a:r>
              <a:rPr lang="en-US" dirty="0" smtClean="0"/>
              <a:t> round: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Round: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6,1,2,5,4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67000" y="4382658"/>
            <a:ext cx="2671549" cy="1484742"/>
            <a:chOff x="2891051" y="4269413"/>
            <a:chExt cx="2671549" cy="1484742"/>
          </a:xfrm>
        </p:grpSpPr>
        <p:cxnSp>
          <p:nvCxnSpPr>
            <p:cNvPr id="6" name="Straight Connector 5"/>
            <p:cNvCxnSpPr>
              <a:stCxn id="16" idx="6"/>
              <a:endCxn id="14" idx="2"/>
            </p:cNvCxnSpPr>
            <p:nvPr/>
          </p:nvCxnSpPr>
          <p:spPr>
            <a:xfrm>
              <a:off x="3478527" y="4563944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" name="Straight Connector 6"/>
            <p:cNvCxnSpPr>
              <a:stCxn id="17" idx="6"/>
              <a:endCxn id="15" idx="2"/>
            </p:cNvCxnSpPr>
            <p:nvPr/>
          </p:nvCxnSpPr>
          <p:spPr>
            <a:xfrm>
              <a:off x="3478527" y="5460417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" name="Straight Connector 7"/>
            <p:cNvCxnSpPr>
              <a:stCxn id="14" idx="4"/>
              <a:endCxn id="15" idx="0"/>
            </p:cNvCxnSpPr>
            <p:nvPr/>
          </p:nvCxnSpPr>
          <p:spPr>
            <a:xfrm rot="5400000">
              <a:off x="4053423" y="50121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" name="Straight Connector 8"/>
            <p:cNvCxnSpPr>
              <a:stCxn id="16" idx="4"/>
              <a:endCxn id="17" idx="0"/>
            </p:cNvCxnSpPr>
            <p:nvPr/>
          </p:nvCxnSpPr>
          <p:spPr>
            <a:xfrm rot="5400000">
              <a:off x="3030291" y="50121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Straight Connector 9"/>
            <p:cNvCxnSpPr>
              <a:stCxn id="18" idx="4"/>
              <a:endCxn id="19" idx="0"/>
            </p:cNvCxnSpPr>
            <p:nvPr/>
          </p:nvCxnSpPr>
          <p:spPr>
            <a:xfrm rot="5400000">
              <a:off x="5114364" y="501218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Connector 10"/>
            <p:cNvCxnSpPr>
              <a:stCxn id="14" idx="6"/>
              <a:endCxn id="18" idx="2"/>
            </p:cNvCxnSpPr>
            <p:nvPr/>
          </p:nvCxnSpPr>
          <p:spPr>
            <a:xfrm>
              <a:off x="4501659" y="4563944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Connector 11"/>
            <p:cNvCxnSpPr>
              <a:stCxn id="15" idx="6"/>
              <a:endCxn id="19" idx="2"/>
            </p:cNvCxnSpPr>
            <p:nvPr/>
          </p:nvCxnSpPr>
          <p:spPr>
            <a:xfrm>
              <a:off x="4501659" y="5460417"/>
              <a:ext cx="473465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" name="Curved Connector 12"/>
            <p:cNvCxnSpPr>
              <a:stCxn id="16" idx="0"/>
              <a:endCxn id="18" idx="0"/>
            </p:cNvCxnSpPr>
            <p:nvPr/>
          </p:nvCxnSpPr>
          <p:spPr>
            <a:xfrm rot="5400000" flipH="1" flipV="1">
              <a:off x="4226825" y="3228170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Oval 13"/>
            <p:cNvSpPr/>
            <p:nvPr/>
          </p:nvSpPr>
          <p:spPr>
            <a:xfrm>
              <a:off x="3914183" y="42702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14183" y="51666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891051" y="42702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891051" y="51666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975124" y="427020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75124" y="5166679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algn="ctr" defTabSz="914400"/>
              <a:r>
                <a:rPr lang="en-US" sz="3200" kern="0" dirty="0">
                  <a:solidFill>
                    <a:sysClr val="window" lastClr="FFFFFF"/>
                  </a:solidFill>
                  <a:latin typeface="Calibri"/>
                </a:rPr>
                <a:t>6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15000" y="4040813"/>
            <a:ext cx="2438400" cy="2209800"/>
            <a:chOff x="30480000" y="26441400"/>
            <a:chExt cx="2438400" cy="2209800"/>
          </a:xfrm>
        </p:grpSpPr>
        <p:cxnSp>
          <p:nvCxnSpPr>
            <p:cNvPr id="21" name="Straight Arrow Connector 20"/>
            <p:cNvCxnSpPr>
              <a:stCxn id="29" idx="1"/>
              <a:endCxn id="26" idx="3"/>
            </p:cNvCxnSpPr>
            <p:nvPr/>
          </p:nvCxnSpPr>
          <p:spPr>
            <a:xfrm rot="10800000">
              <a:off x="31383264" y="27569117"/>
              <a:ext cx="474197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Straight Arrow Connector 21"/>
            <p:cNvCxnSpPr>
              <a:stCxn id="28" idx="1"/>
              <a:endCxn id="27" idx="3"/>
            </p:cNvCxnSpPr>
            <p:nvPr/>
          </p:nvCxnSpPr>
          <p:spPr>
            <a:xfrm rot="10800000">
              <a:off x="31540704" y="28361684"/>
              <a:ext cx="316756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3" name="Rounded Rectangle 22"/>
            <p:cNvSpPr/>
            <p:nvPr/>
          </p:nvSpPr>
          <p:spPr>
            <a:xfrm>
              <a:off x="30713984" y="264414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>
              <a:stCxn id="26" idx="0"/>
              <a:endCxn id="23" idx="2"/>
            </p:cNvCxnSpPr>
            <p:nvPr/>
          </p:nvCxnSpPr>
          <p:spPr>
            <a:xfrm rot="16200000" flipV="1">
              <a:off x="30880770" y="27150016"/>
              <a:ext cx="259167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/>
            <p:cNvCxnSpPr>
              <a:stCxn id="27" idx="0"/>
              <a:endCxn id="26" idx="2"/>
            </p:cNvCxnSpPr>
            <p:nvPr/>
          </p:nvCxnSpPr>
          <p:spPr>
            <a:xfrm rot="5400000" flipH="1" flipV="1">
              <a:off x="30903585" y="27965400"/>
              <a:ext cx="213534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" name="Rounded Rectangle 25"/>
            <p:cNvSpPr/>
            <p:nvPr/>
          </p:nvSpPr>
          <p:spPr>
            <a:xfrm>
              <a:off x="30637442" y="27279600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480000" y="28072167"/>
              <a:ext cx="106070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57460" y="28072167"/>
              <a:ext cx="1060940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,2,4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857460" y="27279600"/>
              <a:ext cx="749808" cy="5790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noProof="0" dirty="0" smtClean="0">
                  <a:solidFill>
                    <a:sysClr val="windowText" lastClr="000000"/>
                  </a:solidFill>
                  <a:latin typeface="Calibri"/>
                </a:rPr>
                <a:t>5,</a:t>
              </a:r>
              <a:r>
                <a:rPr lang="en-US" sz="3200" u="sng" kern="0" noProof="0" dirty="0" smtClean="0">
                  <a:solidFill>
                    <a:sysClr val="windowText" lastClr="000000"/>
                  </a:solidFill>
                  <a:latin typeface="Calibri"/>
                </a:rPr>
                <a:t>6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14400" y="2209800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1,2,5,4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124200" y="1905000"/>
            <a:ext cx="2671549" cy="1484742"/>
            <a:chOff x="3352800" y="1676400"/>
            <a:chExt cx="2671549" cy="1484742"/>
          </a:xfrm>
        </p:grpSpPr>
        <p:cxnSp>
          <p:nvCxnSpPr>
            <p:cNvPr id="32" name="Straight Connector 31"/>
            <p:cNvCxnSpPr>
              <a:stCxn id="42" idx="6"/>
              <a:endCxn id="40" idx="2"/>
            </p:cNvCxnSpPr>
            <p:nvPr/>
          </p:nvCxnSpPr>
          <p:spPr>
            <a:xfrm>
              <a:off x="3940276" y="1970931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3" name="Straight Connector 32"/>
            <p:cNvCxnSpPr>
              <a:stCxn id="43" idx="6"/>
              <a:endCxn id="41" idx="2"/>
            </p:cNvCxnSpPr>
            <p:nvPr/>
          </p:nvCxnSpPr>
          <p:spPr>
            <a:xfrm>
              <a:off x="3940276" y="2867404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4" name="Straight Connector 33"/>
            <p:cNvCxnSpPr>
              <a:stCxn id="40" idx="4"/>
              <a:endCxn id="41" idx="0"/>
            </p:cNvCxnSpPr>
            <p:nvPr/>
          </p:nvCxnSpPr>
          <p:spPr>
            <a:xfrm rot="5400000">
              <a:off x="4515172" y="2419167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5" name="Straight Connector 34"/>
            <p:cNvCxnSpPr>
              <a:stCxn id="42" idx="4"/>
              <a:endCxn id="43" idx="0"/>
            </p:cNvCxnSpPr>
            <p:nvPr/>
          </p:nvCxnSpPr>
          <p:spPr>
            <a:xfrm rot="5400000">
              <a:off x="3492040" y="2419167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6" name="Straight Connector 35"/>
            <p:cNvCxnSpPr>
              <a:stCxn id="44" idx="4"/>
              <a:endCxn id="45" idx="0"/>
            </p:cNvCxnSpPr>
            <p:nvPr/>
          </p:nvCxnSpPr>
          <p:spPr>
            <a:xfrm rot="5400000">
              <a:off x="5576113" y="2419167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Straight Connector 36"/>
            <p:cNvCxnSpPr>
              <a:stCxn id="40" idx="6"/>
              <a:endCxn id="44" idx="2"/>
            </p:cNvCxnSpPr>
            <p:nvPr/>
          </p:nvCxnSpPr>
          <p:spPr>
            <a:xfrm>
              <a:off x="4963408" y="1970931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" name="Straight Connector 37"/>
            <p:cNvCxnSpPr>
              <a:stCxn id="41" idx="6"/>
              <a:endCxn id="45" idx="2"/>
            </p:cNvCxnSpPr>
            <p:nvPr/>
          </p:nvCxnSpPr>
          <p:spPr>
            <a:xfrm>
              <a:off x="4963408" y="2867404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9" name="Curved Connector 38"/>
            <p:cNvCxnSpPr>
              <a:stCxn id="42" idx="0"/>
              <a:endCxn id="44" idx="0"/>
            </p:cNvCxnSpPr>
            <p:nvPr/>
          </p:nvCxnSpPr>
          <p:spPr>
            <a:xfrm rot="5400000" flipH="1" flipV="1">
              <a:off x="4688574" y="635157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0" name="Oval 39"/>
            <p:cNvSpPr/>
            <p:nvPr/>
          </p:nvSpPr>
          <p:spPr>
            <a:xfrm>
              <a:off x="4375932" y="1677193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4375932" y="257366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352800" y="1677193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352800" y="257366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436873" y="1677193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436873" y="257366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58808" y="1524000"/>
            <a:ext cx="2432541" cy="2179233"/>
            <a:chOff x="42220659" y="6248400"/>
            <a:chExt cx="2432541" cy="2179233"/>
          </a:xfrm>
        </p:grpSpPr>
        <p:cxnSp>
          <p:nvCxnSpPr>
            <p:cNvPr id="58" name="Straight Arrow Connector 57"/>
            <p:cNvCxnSpPr>
              <a:endCxn id="63" idx="3"/>
            </p:cNvCxnSpPr>
            <p:nvPr/>
          </p:nvCxnSpPr>
          <p:spPr>
            <a:xfrm rot="10800000">
              <a:off x="43281364" y="8138117"/>
              <a:ext cx="310897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9" name="Rounded Rectangle 58"/>
            <p:cNvSpPr/>
            <p:nvPr/>
          </p:nvSpPr>
          <p:spPr>
            <a:xfrm>
              <a:off x="42454643" y="62484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0" name="Straight Arrow Connector 59"/>
            <p:cNvCxnSpPr>
              <a:stCxn id="62" idx="0"/>
              <a:endCxn id="59" idx="2"/>
            </p:cNvCxnSpPr>
            <p:nvPr/>
          </p:nvCxnSpPr>
          <p:spPr>
            <a:xfrm rot="16200000" flipV="1">
              <a:off x="42651996" y="6926449"/>
              <a:ext cx="198033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1" name="Straight Arrow Connector 60"/>
            <p:cNvCxnSpPr>
              <a:stCxn id="63" idx="0"/>
              <a:endCxn id="62" idx="2"/>
            </p:cNvCxnSpPr>
            <p:nvPr/>
          </p:nvCxnSpPr>
          <p:spPr>
            <a:xfrm rot="5400000" flipH="1" flipV="1">
              <a:off x="42628961" y="7726550"/>
              <a:ext cx="244101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2" name="Rounded Rectangle 61"/>
            <p:cNvSpPr/>
            <p:nvPr/>
          </p:nvSpPr>
          <p:spPr>
            <a:xfrm>
              <a:off x="42378101" y="7025466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2220659" y="7848600"/>
              <a:ext cx="106070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3592260" y="7848600"/>
              <a:ext cx="1060940" cy="5790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,2,4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Junction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from 5</a:t>
            </a:r>
            <a:r>
              <a:rPr lang="en-US" baseline="30000" dirty="0" smtClean="0"/>
              <a:t>th</a:t>
            </a:r>
            <a:r>
              <a:rPr lang="en-US" dirty="0" smtClean="0"/>
              <a:t> round: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Round: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02787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6,1,2,5,4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Group 68"/>
          <p:cNvGrpSpPr/>
          <p:nvPr/>
        </p:nvGrpSpPr>
        <p:grpSpPr>
          <a:xfrm>
            <a:off x="2667000" y="1789645"/>
            <a:ext cx="2671549" cy="1484742"/>
            <a:chOff x="2891051" y="4269413"/>
            <a:chExt cx="2671549" cy="1484742"/>
          </a:xfrm>
        </p:grpSpPr>
        <p:cxnSp>
          <p:nvCxnSpPr>
            <p:cNvPr id="6" name="Straight Connector 5"/>
            <p:cNvCxnSpPr>
              <a:stCxn id="16" idx="6"/>
              <a:endCxn id="14" idx="2"/>
            </p:cNvCxnSpPr>
            <p:nvPr/>
          </p:nvCxnSpPr>
          <p:spPr>
            <a:xfrm>
              <a:off x="3478527" y="4563944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" name="Straight Connector 6"/>
            <p:cNvCxnSpPr>
              <a:stCxn id="17" idx="6"/>
              <a:endCxn id="15" idx="2"/>
            </p:cNvCxnSpPr>
            <p:nvPr/>
          </p:nvCxnSpPr>
          <p:spPr>
            <a:xfrm>
              <a:off x="3478527" y="5460417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" name="Straight Connector 7"/>
            <p:cNvCxnSpPr>
              <a:stCxn id="14" idx="4"/>
              <a:endCxn id="15" idx="0"/>
            </p:cNvCxnSpPr>
            <p:nvPr/>
          </p:nvCxnSpPr>
          <p:spPr>
            <a:xfrm rot="5400000">
              <a:off x="4053423" y="50121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" name="Straight Connector 8"/>
            <p:cNvCxnSpPr>
              <a:stCxn id="16" idx="4"/>
              <a:endCxn id="17" idx="0"/>
            </p:cNvCxnSpPr>
            <p:nvPr/>
          </p:nvCxnSpPr>
          <p:spPr>
            <a:xfrm rot="5400000">
              <a:off x="3030291" y="50121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Straight Connector 9"/>
            <p:cNvCxnSpPr>
              <a:stCxn id="18" idx="4"/>
              <a:endCxn id="19" idx="0"/>
            </p:cNvCxnSpPr>
            <p:nvPr/>
          </p:nvCxnSpPr>
          <p:spPr>
            <a:xfrm rot="5400000">
              <a:off x="5114364" y="501218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Connector 10"/>
            <p:cNvCxnSpPr>
              <a:stCxn id="14" idx="6"/>
              <a:endCxn id="18" idx="2"/>
            </p:cNvCxnSpPr>
            <p:nvPr/>
          </p:nvCxnSpPr>
          <p:spPr>
            <a:xfrm>
              <a:off x="4501659" y="4563944"/>
              <a:ext cx="473465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Connector 11"/>
            <p:cNvCxnSpPr>
              <a:stCxn id="15" idx="6"/>
              <a:endCxn id="19" idx="2"/>
            </p:cNvCxnSpPr>
            <p:nvPr/>
          </p:nvCxnSpPr>
          <p:spPr>
            <a:xfrm>
              <a:off x="4501659" y="5460417"/>
              <a:ext cx="473465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" name="Curved Connector 12"/>
            <p:cNvCxnSpPr>
              <a:stCxn id="16" idx="0"/>
              <a:endCxn id="18" idx="0"/>
            </p:cNvCxnSpPr>
            <p:nvPr/>
          </p:nvCxnSpPr>
          <p:spPr>
            <a:xfrm rot="5400000" flipH="1" flipV="1">
              <a:off x="4226825" y="3228170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Oval 13"/>
            <p:cNvSpPr/>
            <p:nvPr/>
          </p:nvSpPr>
          <p:spPr>
            <a:xfrm>
              <a:off x="3914183" y="42702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14183" y="51666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891051" y="42702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891051" y="51666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975124" y="4270206"/>
              <a:ext cx="587476" cy="58747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75124" y="5166679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algn="ctr" defTabSz="914400"/>
              <a:r>
                <a:rPr lang="en-US" sz="3200" kern="0" dirty="0">
                  <a:solidFill>
                    <a:sysClr val="window" lastClr="FFFFFF"/>
                  </a:solidFill>
                  <a:latin typeface="Calibri"/>
                </a:rPr>
                <a:t>6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15000" y="1447800"/>
            <a:ext cx="2438400" cy="2209800"/>
            <a:chOff x="30480000" y="26441400"/>
            <a:chExt cx="2438400" cy="2209800"/>
          </a:xfrm>
        </p:grpSpPr>
        <p:cxnSp>
          <p:nvCxnSpPr>
            <p:cNvPr id="21" name="Straight Arrow Connector 20"/>
            <p:cNvCxnSpPr>
              <a:stCxn id="29" idx="1"/>
              <a:endCxn id="26" idx="3"/>
            </p:cNvCxnSpPr>
            <p:nvPr/>
          </p:nvCxnSpPr>
          <p:spPr>
            <a:xfrm rot="10800000">
              <a:off x="31383264" y="27569117"/>
              <a:ext cx="474197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Straight Arrow Connector 21"/>
            <p:cNvCxnSpPr>
              <a:stCxn id="28" idx="1"/>
              <a:endCxn id="27" idx="3"/>
            </p:cNvCxnSpPr>
            <p:nvPr/>
          </p:nvCxnSpPr>
          <p:spPr>
            <a:xfrm rot="10800000">
              <a:off x="31540704" y="28361684"/>
              <a:ext cx="316756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3" name="Rounded Rectangle 22"/>
            <p:cNvSpPr/>
            <p:nvPr/>
          </p:nvSpPr>
          <p:spPr>
            <a:xfrm>
              <a:off x="30713984" y="264414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>
              <a:stCxn id="26" idx="0"/>
              <a:endCxn id="23" idx="2"/>
            </p:cNvCxnSpPr>
            <p:nvPr/>
          </p:nvCxnSpPr>
          <p:spPr>
            <a:xfrm rot="16200000" flipV="1">
              <a:off x="30880770" y="27150016"/>
              <a:ext cx="259167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/>
            <p:cNvCxnSpPr>
              <a:stCxn id="27" idx="0"/>
              <a:endCxn id="26" idx="2"/>
            </p:cNvCxnSpPr>
            <p:nvPr/>
          </p:nvCxnSpPr>
          <p:spPr>
            <a:xfrm rot="5400000" flipH="1" flipV="1">
              <a:off x="30903585" y="27965400"/>
              <a:ext cx="213534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" name="Rounded Rectangle 25"/>
            <p:cNvSpPr/>
            <p:nvPr/>
          </p:nvSpPr>
          <p:spPr>
            <a:xfrm>
              <a:off x="30637442" y="27279600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480000" y="28072167"/>
              <a:ext cx="106070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57460" y="28072167"/>
              <a:ext cx="1060940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,2,4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1857460" y="27279600"/>
              <a:ext cx="749808" cy="5790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noProof="0" dirty="0" smtClean="0">
                  <a:solidFill>
                    <a:sysClr val="windowText" lastClr="000000"/>
                  </a:solidFill>
                  <a:latin typeface="Calibri"/>
                </a:rPr>
                <a:t>5,</a:t>
              </a:r>
              <a:r>
                <a:rPr lang="en-US" sz="3200" u="sng" kern="0" noProof="0" dirty="0" smtClean="0">
                  <a:solidFill>
                    <a:sysClr val="windowText" lastClr="000000"/>
                  </a:solidFill>
                  <a:latin typeface="Calibri"/>
                </a:rPr>
                <a:t>6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81000" y="4876800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3,6,1,2,5,4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891051" y="4581964"/>
            <a:ext cx="2671549" cy="1484742"/>
            <a:chOff x="2510051" y="4421813"/>
            <a:chExt cx="2671549" cy="1484742"/>
          </a:xfrm>
        </p:grpSpPr>
        <p:cxnSp>
          <p:nvCxnSpPr>
            <p:cNvPr id="68" name="Straight Connector 67"/>
            <p:cNvCxnSpPr>
              <a:stCxn id="78" idx="6"/>
              <a:endCxn id="76" idx="2"/>
            </p:cNvCxnSpPr>
            <p:nvPr/>
          </p:nvCxnSpPr>
          <p:spPr>
            <a:xfrm>
              <a:off x="3097527" y="4716344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/>
            <p:cNvCxnSpPr>
              <a:stCxn id="79" idx="6"/>
              <a:endCxn id="77" idx="2"/>
            </p:cNvCxnSpPr>
            <p:nvPr/>
          </p:nvCxnSpPr>
          <p:spPr>
            <a:xfrm>
              <a:off x="3097527" y="5612817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Connector 69"/>
            <p:cNvCxnSpPr>
              <a:stCxn id="76" idx="4"/>
              <a:endCxn id="77" idx="0"/>
            </p:cNvCxnSpPr>
            <p:nvPr/>
          </p:nvCxnSpPr>
          <p:spPr>
            <a:xfrm rot="5400000">
              <a:off x="3672423" y="51645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Connector 70"/>
            <p:cNvCxnSpPr>
              <a:stCxn id="78" idx="4"/>
              <a:endCxn id="79" idx="0"/>
            </p:cNvCxnSpPr>
            <p:nvPr/>
          </p:nvCxnSpPr>
          <p:spPr>
            <a:xfrm rot="5400000">
              <a:off x="2649291" y="51645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Connector 71"/>
            <p:cNvCxnSpPr>
              <a:stCxn id="80" idx="4"/>
              <a:endCxn id="81" idx="0"/>
            </p:cNvCxnSpPr>
            <p:nvPr/>
          </p:nvCxnSpPr>
          <p:spPr>
            <a:xfrm rot="5400000">
              <a:off x="4733364" y="516458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3" name="Straight Connector 72"/>
            <p:cNvCxnSpPr>
              <a:stCxn id="76" idx="6"/>
              <a:endCxn id="80" idx="2"/>
            </p:cNvCxnSpPr>
            <p:nvPr/>
          </p:nvCxnSpPr>
          <p:spPr>
            <a:xfrm>
              <a:off x="4120659" y="4716344"/>
              <a:ext cx="473465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stCxn id="77" idx="6"/>
              <a:endCxn id="81" idx="2"/>
            </p:cNvCxnSpPr>
            <p:nvPr/>
          </p:nvCxnSpPr>
          <p:spPr>
            <a:xfrm>
              <a:off x="4120659" y="5612817"/>
              <a:ext cx="473465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Curved Connector 74"/>
            <p:cNvCxnSpPr>
              <a:stCxn id="78" idx="0"/>
              <a:endCxn id="80" idx="0"/>
            </p:cNvCxnSpPr>
            <p:nvPr/>
          </p:nvCxnSpPr>
          <p:spPr>
            <a:xfrm rot="5400000" flipH="1" flipV="1">
              <a:off x="3845825" y="3380570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6" name="Oval 75"/>
            <p:cNvSpPr/>
            <p:nvPr/>
          </p:nvSpPr>
          <p:spPr>
            <a:xfrm>
              <a:off x="3533183" y="44226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3533183" y="53190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510051" y="44226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10051" y="53190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594124" y="4422606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algn="ctr" defTabSz="914400"/>
              <a:r>
                <a:rPr lang="en-US" sz="3200" kern="0" dirty="0" smtClean="0">
                  <a:solidFill>
                    <a:sysClr val="window" lastClr="FFFFFF"/>
                  </a:solidFill>
                  <a:latin typeface="Calibri"/>
                </a:rPr>
                <a:t>3</a:t>
              </a:r>
              <a:endParaRPr lang="en-US" sz="32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594124" y="53190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algn="ctr" defTabSz="914400"/>
              <a:r>
                <a:rPr lang="en-US" sz="3200" kern="0" dirty="0">
                  <a:solidFill>
                    <a:sysClr val="window" lastClr="FFFFFF"/>
                  </a:solidFill>
                  <a:latin typeface="Calibri"/>
                </a:rPr>
                <a:t>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39051" y="4198751"/>
            <a:ext cx="2442949" cy="2202049"/>
            <a:chOff x="27355800" y="29413200"/>
            <a:chExt cx="2442949" cy="2202049"/>
          </a:xfrm>
        </p:grpSpPr>
        <p:cxnSp>
          <p:nvCxnSpPr>
            <p:cNvPr id="83" name="Straight Arrow Connector 82"/>
            <p:cNvCxnSpPr>
              <a:endCxn id="92" idx="0"/>
            </p:cNvCxnSpPr>
            <p:nvPr/>
          </p:nvCxnSpPr>
          <p:spPr>
            <a:xfrm rot="16200000" flipH="1">
              <a:off x="29005036" y="30097872"/>
              <a:ext cx="213316" cy="203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4" name="Straight Arrow Connector 83"/>
            <p:cNvCxnSpPr>
              <a:stCxn id="92" idx="1"/>
              <a:endCxn id="89" idx="3"/>
            </p:cNvCxnSpPr>
            <p:nvPr/>
          </p:nvCxnSpPr>
          <p:spPr>
            <a:xfrm rot="10800000">
              <a:off x="28259063" y="30495066"/>
              <a:ext cx="478746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" name="Straight Arrow Connector 84"/>
            <p:cNvCxnSpPr>
              <a:stCxn id="91" idx="1"/>
              <a:endCxn id="90" idx="3"/>
            </p:cNvCxnSpPr>
            <p:nvPr/>
          </p:nvCxnSpPr>
          <p:spPr>
            <a:xfrm rot="10800000">
              <a:off x="28416505" y="31325733"/>
              <a:ext cx="321305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6" name="Rounded Rectangle 85"/>
            <p:cNvSpPr/>
            <p:nvPr/>
          </p:nvSpPr>
          <p:spPr>
            <a:xfrm>
              <a:off x="27589784" y="294132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Arrow Connector 86"/>
            <p:cNvCxnSpPr>
              <a:stCxn id="89" idx="0"/>
              <a:endCxn id="86" idx="2"/>
            </p:cNvCxnSpPr>
            <p:nvPr/>
          </p:nvCxnSpPr>
          <p:spPr>
            <a:xfrm rot="16200000" flipV="1">
              <a:off x="27779495" y="30098890"/>
              <a:ext cx="213316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8" name="Straight Arrow Connector 87"/>
            <p:cNvCxnSpPr>
              <a:stCxn id="90" idx="0"/>
              <a:endCxn id="89" idx="2"/>
            </p:cNvCxnSpPr>
            <p:nvPr/>
          </p:nvCxnSpPr>
          <p:spPr>
            <a:xfrm rot="5400000" flipH="1" flipV="1">
              <a:off x="27760335" y="30910399"/>
              <a:ext cx="251634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9" name="Rounded Rectangle 88"/>
            <p:cNvSpPr/>
            <p:nvPr/>
          </p:nvSpPr>
          <p:spPr>
            <a:xfrm>
              <a:off x="27513242" y="30205549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7355800" y="31036216"/>
              <a:ext cx="106070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8737809" y="31036216"/>
              <a:ext cx="1060940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,2,4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8737809" y="30205549"/>
              <a:ext cx="749808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noProof="0" dirty="0" smtClean="0">
                  <a:solidFill>
                    <a:sysClr val="windowText" lastClr="000000"/>
                  </a:solidFill>
                  <a:latin typeface="Calibri"/>
                </a:rPr>
                <a:t>5,</a:t>
              </a:r>
              <a:r>
                <a:rPr lang="en-US" sz="3200" u="sng" kern="0" noProof="0" dirty="0" smtClean="0">
                  <a:solidFill>
                    <a:sysClr val="windowText" lastClr="000000"/>
                  </a:solidFill>
                  <a:latin typeface="Calibri"/>
                </a:rPr>
                <a:t>6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3" name="Group 4076"/>
            <p:cNvGrpSpPr/>
            <p:nvPr/>
          </p:nvGrpSpPr>
          <p:grpSpPr>
            <a:xfrm>
              <a:off x="28422600" y="29413200"/>
              <a:ext cx="1376149" cy="579033"/>
              <a:chOff x="40305251" y="13312184"/>
              <a:chExt cx="1376149" cy="579033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0305251" y="13312184"/>
                <a:ext cx="1376149" cy="579033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kern="0" noProof="0" dirty="0" smtClean="0">
                    <a:solidFill>
                      <a:sysClr val="windowText" lastClr="000000"/>
                    </a:solidFill>
                    <a:latin typeface="Calibri"/>
                  </a:rPr>
                  <a:t>1,2,</a:t>
                </a:r>
                <a:r>
                  <a:rPr lang="en-US" sz="3200" u="sng" kern="0" noProof="0" dirty="0" smtClean="0">
                    <a:solidFill>
                      <a:sysClr val="windowText" lastClr="000000"/>
                    </a:solidFill>
                    <a:latin typeface="Calibri"/>
                  </a:rPr>
                  <a:t>3</a:t>
                </a:r>
                <a:r>
                  <a:rPr lang="en-US" sz="3200" kern="0" noProof="0" dirty="0" smtClean="0">
                    <a:solidFill>
                      <a:sysClr val="windowText" lastClr="000000"/>
                    </a:solidFill>
                    <a:latin typeface="Calibri"/>
                  </a:rPr>
                  <a:t>, 6</a:t>
                </a:r>
                <a:endParaRPr kumimoji="0" lang="en-US" sz="3200" b="0" i="0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0347900" y="13411200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0652700" y="13411200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/>
          <p:nvPr/>
        </p:nvGrpSpPr>
        <p:grpSpPr>
          <a:xfrm>
            <a:off x="2514600" y="4106307"/>
            <a:ext cx="1371600" cy="2133600"/>
            <a:chOff x="2514600" y="4572000"/>
            <a:chExt cx="1371600" cy="2133600"/>
          </a:xfrm>
        </p:grpSpPr>
        <p:sp>
          <p:nvSpPr>
            <p:cNvPr id="121" name="Rounded Rectangle 120"/>
            <p:cNvSpPr/>
            <p:nvPr/>
          </p:nvSpPr>
          <p:spPr>
            <a:xfrm>
              <a:off x="2514600" y="5715000"/>
              <a:ext cx="1371600" cy="304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10"/>
            <p:cNvGrpSpPr/>
            <p:nvPr/>
          </p:nvGrpSpPr>
          <p:grpSpPr>
            <a:xfrm>
              <a:off x="3505200" y="4572000"/>
              <a:ext cx="304800" cy="2133600"/>
              <a:chOff x="838200" y="4572000"/>
              <a:chExt cx="304800" cy="213360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838200" y="45720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38200" y="48006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838200" y="54864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838200" y="52578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38200" y="50292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38200" y="57150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838200" y="59436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38200" y="61722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838200" y="64008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125"/>
          <p:cNvGrpSpPr/>
          <p:nvPr/>
        </p:nvGrpSpPr>
        <p:grpSpPr>
          <a:xfrm>
            <a:off x="1600200" y="4106307"/>
            <a:ext cx="1371600" cy="2133600"/>
            <a:chOff x="1600200" y="4572000"/>
            <a:chExt cx="1371600" cy="2133600"/>
          </a:xfrm>
        </p:grpSpPr>
        <p:sp>
          <p:nvSpPr>
            <p:cNvPr id="110" name="Rounded Rectangle 109"/>
            <p:cNvSpPr/>
            <p:nvPr/>
          </p:nvSpPr>
          <p:spPr>
            <a:xfrm>
              <a:off x="1600200" y="5029200"/>
              <a:ext cx="1371600" cy="304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99"/>
            <p:cNvGrpSpPr/>
            <p:nvPr/>
          </p:nvGrpSpPr>
          <p:grpSpPr>
            <a:xfrm>
              <a:off x="2590800" y="4572000"/>
              <a:ext cx="304800" cy="2133600"/>
              <a:chOff x="838200" y="4572000"/>
              <a:chExt cx="304800" cy="21336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38200" y="45720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38200" y="48006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838200" y="54864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38200" y="52578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" y="50292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38200" y="57150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38200" y="59436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838200" y="6172200"/>
                <a:ext cx="304800" cy="304800"/>
              </a:xfrm>
              <a:prstGeom prst="ellipse">
                <a:avLst/>
              </a:prstGeom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838200" y="6400800"/>
                <a:ext cx="304800" cy="3048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ffectLst/>
              <a:scene3d>
                <a:camera prst="isometricOffAxis1Top"/>
                <a:lightRig rig="threePt" dir="t"/>
              </a:scene3d>
              <a:sp3d z="25400" extrusionH="50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Rounded Rectangle 86"/>
          <p:cNvSpPr/>
          <p:nvPr/>
        </p:nvSpPr>
        <p:spPr>
          <a:xfrm>
            <a:off x="762000" y="5020707"/>
            <a:ext cx="1371600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 bwMode="auto">
          <a:xfrm>
            <a:off x="6604000" y="3344307"/>
            <a:ext cx="761999" cy="7619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200572" y="3344307"/>
            <a:ext cx="761999" cy="7619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600371" y="1820307"/>
            <a:ext cx="761999" cy="7619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000171" y="3344307"/>
            <a:ext cx="761999" cy="7619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600372" y="4868308"/>
            <a:ext cx="761999" cy="7619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Gibbs Sampling [</a:t>
            </a:r>
            <a:r>
              <a:rPr lang="en-US" sz="3200" dirty="0" err="1" smtClean="0"/>
              <a:t>Geman</a:t>
            </a:r>
            <a:r>
              <a:rPr lang="en-US" sz="3200" dirty="0" smtClean="0"/>
              <a:t> &amp; </a:t>
            </a:r>
            <a:r>
              <a:rPr lang="en-US" sz="3200" dirty="0" err="1" smtClean="0"/>
              <a:t>Geman</a:t>
            </a:r>
            <a:r>
              <a:rPr lang="en-US" sz="3200" dirty="0" smtClean="0"/>
              <a:t>, 1984]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4508"/>
            <a:ext cx="8001000" cy="3352800"/>
          </a:xfrm>
        </p:spPr>
        <p:txBody>
          <a:bodyPr/>
          <a:lstStyle/>
          <a:p>
            <a:r>
              <a:rPr lang="en-US" b="1" dirty="0" smtClean="0"/>
              <a:t>Sequentially</a:t>
            </a:r>
            <a:r>
              <a:rPr lang="en-US" dirty="0" smtClean="0"/>
              <a:t> for each variable in the model</a:t>
            </a:r>
          </a:p>
          <a:p>
            <a:pPr lvl="1"/>
            <a:r>
              <a:rPr lang="en-US" dirty="0" smtClean="0"/>
              <a:t>Select</a:t>
            </a:r>
            <a:r>
              <a:rPr lang="en-US" dirty="0" smtClean="0">
                <a:solidFill>
                  <a:schemeClr val="accent2"/>
                </a:solidFill>
              </a:rPr>
              <a:t> variable</a:t>
            </a:r>
          </a:p>
          <a:p>
            <a:pPr lvl="1"/>
            <a:r>
              <a:rPr lang="en-US" dirty="0" smtClean="0"/>
              <a:t>Construct conditional  given 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adjacent assignments 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Flip coin and update</a:t>
            </a:r>
            <a:br>
              <a:rPr lang="en-US" dirty="0" smtClean="0"/>
            </a:br>
            <a:r>
              <a:rPr lang="en-US" dirty="0" smtClean="0"/>
              <a:t>assignment to </a:t>
            </a:r>
            <a:r>
              <a:rPr lang="en-US" dirty="0" smtClean="0">
                <a:solidFill>
                  <a:schemeClr val="accent2"/>
                </a:solidFill>
              </a:rPr>
              <a:t>variable</a:t>
            </a:r>
          </a:p>
        </p:txBody>
      </p:sp>
      <p:cxnSp>
        <p:nvCxnSpPr>
          <p:cNvPr id="56" name="Straight Connector 55"/>
          <p:cNvCxnSpPr>
            <a:stCxn id="188" idx="6"/>
            <a:endCxn id="38" idx="2"/>
          </p:cNvCxnSpPr>
          <p:nvPr/>
        </p:nvCxnSpPr>
        <p:spPr>
          <a:xfrm>
            <a:off x="5626100" y="2216124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6"/>
            <a:endCxn id="49" idx="2"/>
          </p:cNvCxnSpPr>
          <p:nvPr/>
        </p:nvCxnSpPr>
        <p:spPr>
          <a:xfrm>
            <a:off x="5626100" y="3725307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6"/>
            <a:endCxn id="53" idx="2"/>
          </p:cNvCxnSpPr>
          <p:nvPr/>
        </p:nvCxnSpPr>
        <p:spPr>
          <a:xfrm>
            <a:off x="5626100" y="5234490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53" idx="0"/>
          </p:cNvCxnSpPr>
          <p:nvPr/>
        </p:nvCxnSpPr>
        <p:spPr>
          <a:xfrm rot="5400000">
            <a:off x="7330017" y="3725307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4"/>
            <a:endCxn id="52" idx="0"/>
          </p:cNvCxnSpPr>
          <p:nvPr/>
        </p:nvCxnSpPr>
        <p:spPr>
          <a:xfrm rot="5400000">
            <a:off x="5723467" y="3725307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8" idx="4"/>
            <a:endCxn id="51" idx="0"/>
          </p:cNvCxnSpPr>
          <p:nvPr/>
        </p:nvCxnSpPr>
        <p:spPr>
          <a:xfrm rot="5400000">
            <a:off x="4116917" y="3725307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5139267" y="197270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745817" y="197270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8352367" y="197270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39267" y="348189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8352367" y="348189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139267" y="4991074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745817" y="4991074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352367" y="4991074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741583" y="348189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81800" y="3572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0" y="2048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57800" y="2048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57800" y="3572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8000" y="5096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57800" y="5096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458200" y="5096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58200" y="3572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58200" y="2048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858000" y="3572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5"/>
          <p:cNvGrpSpPr/>
          <p:nvPr/>
        </p:nvGrpSpPr>
        <p:grpSpPr>
          <a:xfrm>
            <a:off x="334836" y="3914645"/>
            <a:ext cx="808164" cy="2409955"/>
            <a:chOff x="334836" y="4380338"/>
            <a:chExt cx="808164" cy="2409955"/>
          </a:xfrm>
        </p:grpSpPr>
        <p:sp>
          <p:nvSpPr>
            <p:cNvPr id="60" name="Oval 59"/>
            <p:cNvSpPr/>
            <p:nvPr/>
          </p:nvSpPr>
          <p:spPr>
            <a:xfrm>
              <a:off x="838200" y="45720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38200" y="48006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38200" y="54864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8200" y="52578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38200" y="50292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838200" y="57150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38200" y="59436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38200" y="61722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38200" y="64008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-639309" y="5354483"/>
              <a:ext cx="240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Initial Assignment</a:t>
              </a:r>
              <a:endParaRPr lang="en-US" sz="2400" dirty="0"/>
            </a:p>
          </p:txBody>
        </p:sp>
      </p:grpSp>
      <p:sp>
        <p:nvSpPr>
          <p:cNvPr id="77" name="Oval 76"/>
          <p:cNvSpPr/>
          <p:nvPr/>
        </p:nvSpPr>
        <p:spPr>
          <a:xfrm>
            <a:off x="6781800" y="3572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858000" y="2048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257800" y="2048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257800" y="3572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858000" y="5096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257800" y="5096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458200" y="5096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458200" y="3572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458200" y="2048907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7"/>
          <p:cNvGrpSpPr/>
          <p:nvPr/>
        </p:nvGrpSpPr>
        <p:grpSpPr>
          <a:xfrm>
            <a:off x="1676400" y="4106307"/>
            <a:ext cx="304800" cy="2133600"/>
            <a:chOff x="838200" y="4572000"/>
            <a:chExt cx="304800" cy="2133600"/>
          </a:xfrm>
        </p:grpSpPr>
        <p:sp>
          <p:nvSpPr>
            <p:cNvPr id="89" name="Oval 88"/>
            <p:cNvSpPr/>
            <p:nvPr/>
          </p:nvSpPr>
          <p:spPr>
            <a:xfrm>
              <a:off x="838200" y="45720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838200" y="48006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838200" y="54864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38200" y="52578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38200" y="50292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38200" y="57150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38200" y="59436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38200" y="6172200"/>
              <a:ext cx="304800" cy="304800"/>
            </a:xfrm>
            <a:prstGeom prst="ellipse">
              <a:avLst/>
            </a:prstGeom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38200" y="6400800"/>
              <a:ext cx="304800" cy="3048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  <a:scene3d>
              <a:camera prst="isometricOffAxis1Top"/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/>
          <p:cNvSpPr/>
          <p:nvPr/>
        </p:nvSpPr>
        <p:spPr>
          <a:xfrm>
            <a:off x="6858000" y="3572907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1"/>
          <p:cNvGrpSpPr/>
          <p:nvPr/>
        </p:nvGrpSpPr>
        <p:grpSpPr>
          <a:xfrm>
            <a:off x="4114800" y="5096907"/>
            <a:ext cx="381000" cy="76200"/>
            <a:chOff x="4038600" y="5715000"/>
            <a:chExt cx="381000" cy="76200"/>
          </a:xfrm>
        </p:grpSpPr>
        <p:sp>
          <p:nvSpPr>
            <p:cNvPr id="123" name="Oval 122"/>
            <p:cNvSpPr/>
            <p:nvPr/>
          </p:nvSpPr>
          <p:spPr>
            <a:xfrm>
              <a:off x="4038600" y="57150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91000" y="57150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648 L -0.64722 0.2136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" y="1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-0.65834 0.3330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" y="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-0.48334 0.2886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" y="1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-0.48334 0.1776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" y="8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4218E-6 L -0.65834 0.0888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" y="4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4218E-6 L -0.48334 0.0555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" y="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4218E-6 L -0.83334 0.1221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6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-0.83334 0.2442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2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-0.83334 0.36633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3.33333E-6 -0.06342 0.00018 -0.12708 0.00157 -0.12616 C 0.00313 -0.125 0.00556 -0.05926 0.00834 0.00648 " pathEditMode="relative" rAng="0" ptsTypes="aaA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-0.39167 0.2997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15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-0.56667 0.3330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" y="167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-0.75 0.3663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" y="18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-0.39167 0.1776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89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-0.74167 0.2331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" y="117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4218E-6 L -0.39167 0.055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2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4218E-6 L -0.56667 0.0888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" y="4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4218E-6 L -0.74167 0.12211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" y="6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-0.56667 0.2109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animBg="1"/>
      <p:bldP spid="29" grpId="0" uiExpand="1" animBg="1"/>
      <p:bldP spid="45" grpId="0" animBg="1"/>
      <p:bldP spid="46" grpId="0" animBg="1"/>
      <p:bldP spid="50" grpId="0" animBg="1"/>
      <p:bldP spid="54" grpId="0" animBg="1"/>
      <p:bldP spid="3" grpId="0" uiExpand="1" build="p"/>
      <p:bldP spid="36" grpId="0" animBg="1"/>
      <p:bldP spid="36" grpId="1" animBg="1"/>
      <p:bldP spid="36" grpId="2" animBg="1"/>
      <p:bldP spid="69" grpId="0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3" grpId="0" animBg="1"/>
      <p:bldP spid="83" grpId="1" animBg="1"/>
      <p:bldP spid="83" grpId="2" animBg="1"/>
      <p:bldP spid="83" grpId="3" animBg="1"/>
      <p:bldP spid="83" grpId="4" animBg="1"/>
      <p:bldP spid="83" grpId="5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99" grpId="0" animBg="1"/>
      <p:bldP spid="99" grpId="1" animBg="1"/>
      <p:bldP spid="99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Junction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533400"/>
          </a:xfrm>
        </p:spPr>
        <p:txBody>
          <a:bodyPr/>
          <a:lstStyle/>
          <a:p>
            <a:r>
              <a:rPr lang="en-US" dirty="0" smtClean="0"/>
              <a:t>Finishing 6</a:t>
            </a:r>
            <a:r>
              <a:rPr lang="en-US" baseline="30000" dirty="0" smtClean="0"/>
              <a:t>th</a:t>
            </a:r>
            <a:r>
              <a:rPr lang="en-US" dirty="0" smtClean="0"/>
              <a:t> round: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" y="2125849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3,6,1,2,5,4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0" name="Group 96"/>
          <p:cNvGrpSpPr/>
          <p:nvPr/>
        </p:nvGrpSpPr>
        <p:grpSpPr>
          <a:xfrm>
            <a:off x="2891051" y="1831013"/>
            <a:ext cx="2671549" cy="1484742"/>
            <a:chOff x="2510051" y="4421813"/>
            <a:chExt cx="2671549" cy="1484742"/>
          </a:xfrm>
        </p:grpSpPr>
        <p:cxnSp>
          <p:nvCxnSpPr>
            <p:cNvPr id="68" name="Straight Connector 67"/>
            <p:cNvCxnSpPr>
              <a:stCxn id="78" idx="6"/>
              <a:endCxn id="76" idx="2"/>
            </p:cNvCxnSpPr>
            <p:nvPr/>
          </p:nvCxnSpPr>
          <p:spPr>
            <a:xfrm>
              <a:off x="3097527" y="4716344"/>
              <a:ext cx="43565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/>
            <p:cNvCxnSpPr>
              <a:stCxn id="79" idx="6"/>
              <a:endCxn id="77" idx="2"/>
            </p:cNvCxnSpPr>
            <p:nvPr/>
          </p:nvCxnSpPr>
          <p:spPr>
            <a:xfrm>
              <a:off x="3097527" y="5612817"/>
              <a:ext cx="435656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Connector 69"/>
            <p:cNvCxnSpPr>
              <a:stCxn id="76" idx="4"/>
              <a:endCxn id="77" idx="0"/>
            </p:cNvCxnSpPr>
            <p:nvPr/>
          </p:nvCxnSpPr>
          <p:spPr>
            <a:xfrm rot="5400000">
              <a:off x="3672423" y="51645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Connector 70"/>
            <p:cNvCxnSpPr>
              <a:stCxn id="78" idx="4"/>
              <a:endCxn id="79" idx="0"/>
            </p:cNvCxnSpPr>
            <p:nvPr/>
          </p:nvCxnSpPr>
          <p:spPr>
            <a:xfrm rot="5400000">
              <a:off x="2649291" y="5164580"/>
              <a:ext cx="308997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Connector 71"/>
            <p:cNvCxnSpPr>
              <a:stCxn id="80" idx="4"/>
              <a:endCxn id="81" idx="0"/>
            </p:cNvCxnSpPr>
            <p:nvPr/>
          </p:nvCxnSpPr>
          <p:spPr>
            <a:xfrm rot="5400000">
              <a:off x="4733364" y="5164580"/>
              <a:ext cx="30899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3" name="Straight Connector 72"/>
            <p:cNvCxnSpPr>
              <a:stCxn id="76" idx="6"/>
              <a:endCxn id="80" idx="2"/>
            </p:cNvCxnSpPr>
            <p:nvPr/>
          </p:nvCxnSpPr>
          <p:spPr>
            <a:xfrm>
              <a:off x="4120659" y="4716344"/>
              <a:ext cx="473465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stCxn id="77" idx="6"/>
              <a:endCxn id="81" idx="2"/>
            </p:cNvCxnSpPr>
            <p:nvPr/>
          </p:nvCxnSpPr>
          <p:spPr>
            <a:xfrm>
              <a:off x="4120659" y="5612817"/>
              <a:ext cx="473465" cy="0"/>
            </a:xfrm>
            <a:prstGeom prst="line">
              <a:avLst/>
            </a:prstGeom>
            <a:noFill/>
            <a:ln w="1270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Curved Connector 74"/>
            <p:cNvCxnSpPr>
              <a:stCxn id="78" idx="0"/>
              <a:endCxn id="80" idx="0"/>
            </p:cNvCxnSpPr>
            <p:nvPr/>
          </p:nvCxnSpPr>
          <p:spPr>
            <a:xfrm rot="5400000" flipH="1" flipV="1">
              <a:off x="3845825" y="3380570"/>
              <a:ext cx="1588" cy="2084073"/>
            </a:xfrm>
            <a:prstGeom prst="curvedConnector3">
              <a:avLst>
                <a:gd name="adj1" fmla="val 1439546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6" name="Oval 75"/>
            <p:cNvSpPr/>
            <p:nvPr/>
          </p:nvSpPr>
          <p:spPr>
            <a:xfrm>
              <a:off x="3533183" y="44226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3533183" y="53190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510051" y="4422606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510051" y="53190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594124" y="4422606"/>
              <a:ext cx="587476" cy="587476"/>
            </a:xfrm>
            <a:prstGeom prst="ellipse">
              <a:avLst/>
            </a:prstGeom>
            <a:solidFill>
              <a:srgbClr val="FF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algn="ctr" defTabSz="914400"/>
              <a:r>
                <a:rPr lang="en-US" sz="3200" kern="0" dirty="0" smtClean="0">
                  <a:solidFill>
                    <a:sysClr val="window" lastClr="FFFFFF"/>
                  </a:solidFill>
                  <a:latin typeface="Calibri"/>
                </a:rPr>
                <a:t>3</a:t>
              </a:r>
              <a:endParaRPr lang="en-US" sz="32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594124" y="5319079"/>
              <a:ext cx="587476" cy="587476"/>
            </a:xfrm>
            <a:prstGeom prst="ellipse">
              <a:avLst/>
            </a:prstGeom>
            <a:solidFill>
              <a:sysClr val="windowText" lastClr="000000"/>
            </a:solidFill>
            <a:ln w="762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rtlCol="0" anchor="ctr"/>
            <a:lstStyle/>
            <a:p>
              <a:pPr algn="ctr" defTabSz="914400"/>
              <a:r>
                <a:rPr lang="en-US" sz="3200" kern="0" dirty="0">
                  <a:solidFill>
                    <a:sysClr val="window" lastClr="FFFFFF"/>
                  </a:solidFill>
                  <a:latin typeface="Calibri"/>
                </a:rPr>
                <a:t>6</a:t>
              </a:r>
            </a:p>
          </p:txBody>
        </p:sp>
      </p:grpSp>
      <p:grpSp>
        <p:nvGrpSpPr>
          <p:cNvPr id="31" name="Group 81"/>
          <p:cNvGrpSpPr/>
          <p:nvPr/>
        </p:nvGrpSpPr>
        <p:grpSpPr>
          <a:xfrm>
            <a:off x="5939051" y="1447800"/>
            <a:ext cx="2442949" cy="2202049"/>
            <a:chOff x="27355800" y="29413200"/>
            <a:chExt cx="2442949" cy="2202049"/>
          </a:xfrm>
        </p:grpSpPr>
        <p:cxnSp>
          <p:nvCxnSpPr>
            <p:cNvPr id="83" name="Straight Arrow Connector 82"/>
            <p:cNvCxnSpPr>
              <a:endCxn id="92" idx="0"/>
            </p:cNvCxnSpPr>
            <p:nvPr/>
          </p:nvCxnSpPr>
          <p:spPr>
            <a:xfrm rot="16200000" flipH="1">
              <a:off x="29005036" y="30097872"/>
              <a:ext cx="213316" cy="203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4" name="Straight Arrow Connector 83"/>
            <p:cNvCxnSpPr>
              <a:stCxn id="92" idx="1"/>
              <a:endCxn id="89" idx="3"/>
            </p:cNvCxnSpPr>
            <p:nvPr/>
          </p:nvCxnSpPr>
          <p:spPr>
            <a:xfrm rot="10800000">
              <a:off x="28259063" y="30495066"/>
              <a:ext cx="478746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" name="Straight Arrow Connector 84"/>
            <p:cNvCxnSpPr>
              <a:stCxn id="91" idx="1"/>
              <a:endCxn id="90" idx="3"/>
            </p:cNvCxnSpPr>
            <p:nvPr/>
          </p:nvCxnSpPr>
          <p:spPr>
            <a:xfrm rot="10800000">
              <a:off x="28416505" y="31325733"/>
              <a:ext cx="321305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6" name="Rounded Rectangle 85"/>
            <p:cNvSpPr/>
            <p:nvPr/>
          </p:nvSpPr>
          <p:spPr>
            <a:xfrm>
              <a:off x="27589784" y="294132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Arrow Connector 86"/>
            <p:cNvCxnSpPr>
              <a:stCxn id="89" idx="0"/>
              <a:endCxn id="86" idx="2"/>
            </p:cNvCxnSpPr>
            <p:nvPr/>
          </p:nvCxnSpPr>
          <p:spPr>
            <a:xfrm rot="16200000" flipV="1">
              <a:off x="27779495" y="30098890"/>
              <a:ext cx="213316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8" name="Straight Arrow Connector 87"/>
            <p:cNvCxnSpPr>
              <a:stCxn id="90" idx="0"/>
              <a:endCxn id="89" idx="2"/>
            </p:cNvCxnSpPr>
            <p:nvPr/>
          </p:nvCxnSpPr>
          <p:spPr>
            <a:xfrm rot="5400000" flipH="1" flipV="1">
              <a:off x="27760335" y="30910399"/>
              <a:ext cx="251634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9" name="Rounded Rectangle 88"/>
            <p:cNvSpPr/>
            <p:nvPr/>
          </p:nvSpPr>
          <p:spPr>
            <a:xfrm>
              <a:off x="27513242" y="30205549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7355800" y="31036216"/>
              <a:ext cx="106070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8737809" y="31036216"/>
              <a:ext cx="1060940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,2,4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8737809" y="30205549"/>
              <a:ext cx="749808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noProof="0" dirty="0" smtClean="0">
                  <a:solidFill>
                    <a:sysClr val="windowText" lastClr="000000"/>
                  </a:solidFill>
                  <a:latin typeface="Calibri"/>
                </a:rPr>
                <a:t>5,</a:t>
              </a:r>
              <a:r>
                <a:rPr lang="en-US" sz="3200" u="sng" kern="0" noProof="0" dirty="0" smtClean="0">
                  <a:solidFill>
                    <a:sysClr val="windowText" lastClr="000000"/>
                  </a:solidFill>
                  <a:latin typeface="Calibri"/>
                </a:rPr>
                <a:t>6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5" name="Group 4076"/>
            <p:cNvGrpSpPr/>
            <p:nvPr/>
          </p:nvGrpSpPr>
          <p:grpSpPr>
            <a:xfrm>
              <a:off x="28422600" y="29413200"/>
              <a:ext cx="1376149" cy="579033"/>
              <a:chOff x="40305251" y="13312184"/>
              <a:chExt cx="1376149" cy="579033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0305251" y="13312184"/>
                <a:ext cx="1376149" cy="579033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kern="0" noProof="0" dirty="0" smtClean="0">
                    <a:solidFill>
                      <a:sysClr val="windowText" lastClr="000000"/>
                    </a:solidFill>
                    <a:latin typeface="Calibri"/>
                  </a:rPr>
                  <a:t>1,2,</a:t>
                </a:r>
                <a:r>
                  <a:rPr lang="en-US" sz="3200" u="sng" kern="0" noProof="0" dirty="0" smtClean="0">
                    <a:solidFill>
                      <a:sysClr val="windowText" lastClr="000000"/>
                    </a:solidFill>
                    <a:latin typeface="Calibri"/>
                  </a:rPr>
                  <a:t>3</a:t>
                </a:r>
                <a:r>
                  <a:rPr lang="en-US" sz="3200" kern="0" noProof="0" dirty="0" smtClean="0">
                    <a:solidFill>
                      <a:sysClr val="windowText" lastClr="000000"/>
                    </a:solidFill>
                    <a:latin typeface="Calibri"/>
                  </a:rPr>
                  <a:t>, 6</a:t>
                </a:r>
                <a:endParaRPr kumimoji="0" lang="en-US" sz="3200" b="0" i="0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0347900" y="13411200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0652700" y="13411200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2" name="Straight Arrow Connector 61"/>
          <p:cNvCxnSpPr>
            <a:stCxn id="100" idx="2"/>
          </p:cNvCxnSpPr>
          <p:nvPr/>
        </p:nvCxnSpPr>
        <p:spPr>
          <a:xfrm rot="5400000">
            <a:off x="1874151" y="5027208"/>
            <a:ext cx="209550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/>
          <p:cNvCxnSpPr>
            <a:endCxn id="97" idx="3"/>
          </p:cNvCxnSpPr>
          <p:nvPr/>
        </p:nvCxnSpPr>
        <p:spPr>
          <a:xfrm rot="10800000">
            <a:off x="1055663" y="5421500"/>
            <a:ext cx="235188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65"/>
          <p:cNvCxnSpPr>
            <a:stCxn id="99" idx="1"/>
            <a:endCxn id="98" idx="3"/>
          </p:cNvCxnSpPr>
          <p:nvPr/>
        </p:nvCxnSpPr>
        <p:spPr>
          <a:xfrm rot="10800000">
            <a:off x="1213104" y="6255933"/>
            <a:ext cx="392956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Rounded Rectangle 66"/>
          <p:cNvSpPr/>
          <p:nvPr/>
        </p:nvSpPr>
        <p:spPr>
          <a:xfrm>
            <a:off x="386384" y="4343400"/>
            <a:ext cx="592736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Arrow Connector 81"/>
          <p:cNvCxnSpPr>
            <a:stCxn id="97" idx="0"/>
            <a:endCxn id="67" idx="2"/>
          </p:cNvCxnSpPr>
          <p:nvPr/>
        </p:nvCxnSpPr>
        <p:spPr>
          <a:xfrm rot="16200000" flipV="1">
            <a:off x="577978" y="5027207"/>
            <a:ext cx="209550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Arrow Connector 92"/>
          <p:cNvCxnSpPr>
            <a:stCxn id="98" idx="0"/>
            <a:endCxn id="97" idx="2"/>
          </p:cNvCxnSpPr>
          <p:nvPr/>
        </p:nvCxnSpPr>
        <p:spPr>
          <a:xfrm rot="5400000" flipH="1" flipV="1">
            <a:off x="555052" y="5838716"/>
            <a:ext cx="255400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7" name="Rounded Rectangle 96"/>
          <p:cNvSpPr/>
          <p:nvPr/>
        </p:nvSpPr>
        <p:spPr>
          <a:xfrm>
            <a:off x="309842" y="5131983"/>
            <a:ext cx="745821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4,</a:t>
            </a: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52400" y="5966416"/>
            <a:ext cx="1060704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,4,5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606060" y="5966416"/>
            <a:ext cx="1060940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,2,4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90851" y="4343400"/>
            <a:ext cx="1376149" cy="57903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ysClr val="windowText" lastClr="000000"/>
                </a:solidFill>
                <a:latin typeface="Calibri"/>
              </a:rPr>
              <a:t>1,2,</a:t>
            </a:r>
            <a:r>
              <a:rPr lang="en-US" sz="3200" u="sng" kern="0" noProof="0" dirty="0" smtClean="0">
                <a:solidFill>
                  <a:sysClr val="windowText" lastClr="000000"/>
                </a:solidFill>
                <a:latin typeface="Calibri"/>
              </a:rPr>
              <a:t>3</a:t>
            </a:r>
            <a:r>
              <a:rPr lang="en-US" sz="3200" kern="0" noProof="0" dirty="0" smtClean="0">
                <a:solidFill>
                  <a:sysClr val="windowText" lastClr="000000"/>
                </a:solidFill>
                <a:latin typeface="Calibri"/>
              </a:rPr>
              <a:t>,6</a:t>
            </a:r>
            <a:endParaRPr kumimoji="0" lang="en-US" sz="3200" b="0" i="0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358706" y="4426622"/>
            <a:ext cx="317694" cy="396794"/>
          </a:xfrm>
          <a:prstGeom prst="ellipse">
            <a:avLst/>
          </a:prstGeom>
          <a:noFill/>
          <a:ln w="381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663506" y="4426622"/>
            <a:ext cx="317694" cy="396794"/>
          </a:xfrm>
          <a:prstGeom prst="ellipse">
            <a:avLst/>
          </a:prstGeom>
          <a:noFill/>
          <a:ln w="381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290851" y="5131983"/>
            <a:ext cx="1376149" cy="579033"/>
            <a:chOff x="43277051" y="14097000"/>
            <a:chExt cx="1376149" cy="579033"/>
          </a:xfrm>
        </p:grpSpPr>
        <p:sp>
          <p:nvSpPr>
            <p:cNvPr id="104" name="Rounded Rectangle 103"/>
            <p:cNvSpPr/>
            <p:nvPr/>
          </p:nvSpPr>
          <p:spPr>
            <a:xfrm>
              <a:off x="43277051" y="14097000"/>
              <a:ext cx="1376149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noProof="0" dirty="0" smtClean="0">
                  <a:solidFill>
                    <a:sysClr val="windowText" lastClr="000000"/>
                  </a:solidFill>
                  <a:latin typeface="Calibri"/>
                </a:rPr>
                <a:t>1,2,5,</a:t>
              </a:r>
              <a:r>
                <a:rPr lang="en-US" sz="3200" u="sng" kern="0" noProof="0" dirty="0" smtClean="0">
                  <a:solidFill>
                    <a:sysClr val="windowText" lastClr="000000"/>
                  </a:solidFill>
                  <a:latin typeface="Calibri"/>
                </a:rPr>
                <a:t>6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43344906" y="14173200"/>
              <a:ext cx="317694" cy="396794"/>
            </a:xfrm>
            <a:prstGeom prst="ellipse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3649706" y="14173200"/>
              <a:ext cx="317694" cy="396794"/>
            </a:xfrm>
            <a:prstGeom prst="ellipse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943600" y="4343400"/>
            <a:ext cx="2819400" cy="2202049"/>
            <a:chOff x="36195000" y="15697200"/>
            <a:chExt cx="2819400" cy="2202049"/>
          </a:xfrm>
        </p:grpSpPr>
        <p:cxnSp>
          <p:nvCxnSpPr>
            <p:cNvPr id="108" name="Straight Arrow Connector 107"/>
            <p:cNvCxnSpPr>
              <a:stCxn id="117" idx="2"/>
            </p:cNvCxnSpPr>
            <p:nvPr/>
          </p:nvCxnSpPr>
          <p:spPr>
            <a:xfrm rot="5400000">
              <a:off x="38219254" y="16381008"/>
              <a:ext cx="209550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Arrow Connector 108"/>
            <p:cNvCxnSpPr>
              <a:endCxn id="116" idx="0"/>
            </p:cNvCxnSpPr>
            <p:nvPr/>
          </p:nvCxnSpPr>
          <p:spPr>
            <a:xfrm rot="5400000">
              <a:off x="38196329" y="17192516"/>
              <a:ext cx="25540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Arrow Connector 109"/>
            <p:cNvCxnSpPr>
              <a:stCxn id="116" idx="1"/>
              <a:endCxn id="115" idx="3"/>
            </p:cNvCxnSpPr>
            <p:nvPr/>
          </p:nvCxnSpPr>
          <p:spPr>
            <a:xfrm rot="10800000">
              <a:off x="37255704" y="17609733"/>
              <a:ext cx="377952" cy="15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Rounded Rectangle 110"/>
            <p:cNvSpPr/>
            <p:nvPr/>
          </p:nvSpPr>
          <p:spPr>
            <a:xfrm>
              <a:off x="36428984" y="15697200"/>
              <a:ext cx="592736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Straight Arrow Connector 111"/>
            <p:cNvCxnSpPr>
              <a:stCxn id="114" idx="0"/>
              <a:endCxn id="111" idx="2"/>
            </p:cNvCxnSpPr>
            <p:nvPr/>
          </p:nvCxnSpPr>
          <p:spPr>
            <a:xfrm rot="16200000" flipV="1">
              <a:off x="36620578" y="16381007"/>
              <a:ext cx="20955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Straight Arrow Connector 112"/>
            <p:cNvCxnSpPr>
              <a:stCxn id="115" idx="0"/>
              <a:endCxn id="114" idx="2"/>
            </p:cNvCxnSpPr>
            <p:nvPr/>
          </p:nvCxnSpPr>
          <p:spPr>
            <a:xfrm rot="5400000" flipH="1" flipV="1">
              <a:off x="36597652" y="17192516"/>
              <a:ext cx="25540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4" name="Rounded Rectangle 113"/>
            <p:cNvSpPr/>
            <p:nvPr/>
          </p:nvSpPr>
          <p:spPr>
            <a:xfrm>
              <a:off x="36352442" y="16485783"/>
              <a:ext cx="745821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4,</a:t>
              </a: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6195000" y="17320216"/>
              <a:ext cx="106070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633656" y="17320216"/>
              <a:ext cx="1380744" cy="57903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,2,4,5</a:t>
              </a: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7635954" y="15697200"/>
              <a:ext cx="1376149" cy="5790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kern="0" noProof="0" dirty="0" smtClean="0">
                  <a:solidFill>
                    <a:sysClr val="windowText" lastClr="000000"/>
                  </a:solidFill>
                  <a:latin typeface="Calibri"/>
                </a:rPr>
                <a:t>1,2,</a:t>
              </a:r>
              <a:r>
                <a:rPr lang="en-US" sz="3200" u="sng" kern="0" noProof="0" dirty="0" smtClean="0">
                  <a:solidFill>
                    <a:sysClr val="windowText" lastClr="000000"/>
                  </a:solidFill>
                  <a:latin typeface="Calibri"/>
                </a:rPr>
                <a:t>3</a:t>
              </a:r>
              <a:r>
                <a:rPr lang="en-US" sz="3200" kern="0" noProof="0" dirty="0" smtClean="0">
                  <a:solidFill>
                    <a:sysClr val="windowText" lastClr="000000"/>
                  </a:solidFill>
                  <a:latin typeface="Calibri"/>
                </a:rPr>
                <a:t>,6</a:t>
              </a:r>
              <a:endParaRPr kumimoji="0" lang="en-US" sz="3200" b="0" i="0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8" name="Group 4067"/>
            <p:cNvGrpSpPr/>
            <p:nvPr/>
          </p:nvGrpSpPr>
          <p:grpSpPr>
            <a:xfrm>
              <a:off x="37635954" y="16485783"/>
              <a:ext cx="1376149" cy="1284611"/>
              <a:chOff x="43277051" y="14097000"/>
              <a:chExt cx="1376149" cy="1284611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3277051" y="14097000"/>
                <a:ext cx="1376149" cy="579033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rtlCol="0" anchor="ctr"/>
              <a:lstStyle/>
              <a:p>
                <a:pPr algn="ctr">
                  <a:defRPr/>
                </a:pPr>
                <a:r>
                  <a:rPr lang="en-US" sz="3200" kern="0" dirty="0" smtClean="0">
                    <a:solidFill>
                      <a:sysClr val="windowText" lastClr="000000"/>
                    </a:solidFill>
                    <a:latin typeface="Calibri"/>
                  </a:rPr>
                  <a:t>1,2,5,6</a:t>
                </a:r>
                <a:endParaRPr lang="en-US" sz="3200" kern="0" dirty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3960553" y="14207023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44265353" y="14984817"/>
                <a:ext cx="317694" cy="39679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24" name="Straight Arrow Connector 123"/>
          <p:cNvCxnSpPr>
            <a:stCxn id="133" idx="2"/>
          </p:cNvCxnSpPr>
          <p:nvPr/>
        </p:nvCxnSpPr>
        <p:spPr>
          <a:xfrm rot="5400000">
            <a:off x="4845951" y="5027208"/>
            <a:ext cx="209550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5" name="Straight Arrow Connector 124"/>
          <p:cNvCxnSpPr>
            <a:stCxn id="137" idx="2"/>
            <a:endCxn id="132" idx="0"/>
          </p:cNvCxnSpPr>
          <p:nvPr/>
        </p:nvCxnSpPr>
        <p:spPr>
          <a:xfrm rot="16200000" flipH="1">
            <a:off x="4901828" y="5759914"/>
            <a:ext cx="255400" cy="157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32" idx="1"/>
            <a:endCxn id="131" idx="3"/>
          </p:cNvCxnSpPr>
          <p:nvPr/>
        </p:nvCxnSpPr>
        <p:spPr>
          <a:xfrm rot="10800000">
            <a:off x="4184904" y="6255933"/>
            <a:ext cx="392956" cy="158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7" name="Rounded Rectangle 126"/>
          <p:cNvSpPr/>
          <p:nvPr/>
        </p:nvSpPr>
        <p:spPr>
          <a:xfrm>
            <a:off x="3358184" y="4343400"/>
            <a:ext cx="592736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8" name="Straight Arrow Connector 127"/>
          <p:cNvCxnSpPr>
            <a:stCxn id="130" idx="0"/>
            <a:endCxn id="127" idx="2"/>
          </p:cNvCxnSpPr>
          <p:nvPr/>
        </p:nvCxnSpPr>
        <p:spPr>
          <a:xfrm rot="16200000" flipV="1">
            <a:off x="3549778" y="5027207"/>
            <a:ext cx="209550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9" name="Straight Arrow Connector 128"/>
          <p:cNvCxnSpPr>
            <a:stCxn id="131" idx="0"/>
            <a:endCxn id="130" idx="2"/>
          </p:cNvCxnSpPr>
          <p:nvPr/>
        </p:nvCxnSpPr>
        <p:spPr>
          <a:xfrm rot="5400000" flipH="1" flipV="1">
            <a:off x="3526852" y="5838716"/>
            <a:ext cx="255400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0" name="Rounded Rectangle 129"/>
          <p:cNvSpPr/>
          <p:nvPr/>
        </p:nvSpPr>
        <p:spPr>
          <a:xfrm>
            <a:off x="3281642" y="5131983"/>
            <a:ext cx="745821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4,</a:t>
            </a: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124200" y="5966416"/>
            <a:ext cx="1060704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,4,5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577860" y="5966416"/>
            <a:ext cx="1060940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,2,4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262651" y="4343400"/>
            <a:ext cx="1376149" cy="57903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ysClr val="windowText" lastClr="000000"/>
                </a:solidFill>
                <a:latin typeface="Calibri"/>
              </a:rPr>
              <a:t>1,2,</a:t>
            </a:r>
            <a:r>
              <a:rPr lang="en-US" sz="3200" u="sng" kern="0" noProof="0" dirty="0" smtClean="0">
                <a:solidFill>
                  <a:sysClr val="windowText" lastClr="000000"/>
                </a:solidFill>
                <a:latin typeface="Calibri"/>
              </a:rPr>
              <a:t>3</a:t>
            </a:r>
            <a:r>
              <a:rPr lang="en-US" sz="3200" kern="0" noProof="0" dirty="0" smtClean="0">
                <a:solidFill>
                  <a:sysClr val="windowText" lastClr="000000"/>
                </a:solidFill>
                <a:latin typeface="Calibri"/>
              </a:rPr>
              <a:t>,6</a:t>
            </a:r>
            <a:endParaRPr kumimoji="0" lang="en-US" sz="3200" b="0" i="0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262651" y="5131983"/>
            <a:ext cx="1376149" cy="5790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ysClr val="windowText" lastClr="000000"/>
                </a:solidFill>
                <a:latin typeface="Calibri"/>
              </a:rPr>
              <a:t>1,2,5,</a:t>
            </a:r>
            <a:r>
              <a:rPr lang="en-US" sz="3200" u="sng" kern="0" noProof="0" dirty="0" smtClean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0" y="4038600"/>
            <a:ext cx="2819400" cy="28194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2971800" y="4038600"/>
            <a:ext cx="2819400" cy="28194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791200" y="4038600"/>
            <a:ext cx="3124200" cy="28194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Block [Skip]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533400"/>
          </a:xfrm>
        </p:spPr>
        <p:txBody>
          <a:bodyPr/>
          <a:lstStyle/>
          <a:p>
            <a:r>
              <a:rPr lang="en-US" dirty="0" smtClean="0"/>
              <a:t>Finishing 6</a:t>
            </a:r>
            <a:r>
              <a:rPr lang="en-US" baseline="30000" dirty="0" smtClean="0"/>
              <a:t>th</a:t>
            </a:r>
            <a:r>
              <a:rPr lang="en-US" dirty="0" smtClean="0"/>
              <a:t> round:</a:t>
            </a:r>
          </a:p>
        </p:txBody>
      </p:sp>
      <p:pic>
        <p:nvPicPr>
          <p:cNvPr id="107" name="Picture 10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583" y="914400"/>
            <a:ext cx="8763017" cy="5588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 bwMode="auto">
          <a:xfrm>
            <a:off x="762000" y="5638800"/>
            <a:ext cx="4267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Efficiently reject vertices that violate </a:t>
            </a:r>
            <a:r>
              <a:rPr lang="en-US" dirty="0" err="1" smtClean="0"/>
              <a:t>treewidth</a:t>
            </a:r>
            <a:r>
              <a:rPr lang="en-US" dirty="0" smtClean="0"/>
              <a:t> constraint</a:t>
            </a:r>
          </a:p>
          <a:p>
            <a:pPr lvl="1"/>
            <a:r>
              <a:rPr lang="en-US" dirty="0" smtClean="0"/>
              <a:t>Efficiently extend the junction tree</a:t>
            </a:r>
          </a:p>
          <a:p>
            <a:pPr lvl="1"/>
            <a:r>
              <a:rPr lang="en-US" dirty="0" smtClean="0"/>
              <a:t>Choosing the next vertex</a:t>
            </a:r>
          </a:p>
          <a:p>
            <a:r>
              <a:rPr lang="en-US" dirty="0" smtClean="0"/>
              <a:t>Solution Splash Junction Trees:</a:t>
            </a:r>
          </a:p>
          <a:p>
            <a:pPr lvl="1"/>
            <a:r>
              <a:rPr lang="en-US" dirty="0" smtClean="0"/>
              <a:t>Variable elimination with reverse </a:t>
            </a:r>
            <a:br>
              <a:rPr lang="en-US" dirty="0" smtClean="0"/>
            </a:br>
            <a:r>
              <a:rPr lang="en-US" dirty="0" smtClean="0"/>
              <a:t>visit ordering</a:t>
            </a:r>
          </a:p>
          <a:p>
            <a:pPr lvl="2"/>
            <a:r>
              <a:rPr lang="en-US" dirty="0" smtClean="0"/>
              <a:t>I,G,F,E,D,C,B,A</a:t>
            </a:r>
          </a:p>
          <a:p>
            <a:pPr lvl="1"/>
            <a:r>
              <a:rPr lang="en-US" dirty="0" smtClean="0"/>
              <a:t>Add new clique and update RIP</a:t>
            </a:r>
          </a:p>
          <a:p>
            <a:pPr lvl="2"/>
            <a:r>
              <a:rPr lang="en-US" dirty="0" smtClean="0"/>
              <a:t>If a clique is created which exceeds </a:t>
            </a:r>
            <a:br>
              <a:rPr lang="en-US" dirty="0" smtClean="0"/>
            </a:br>
            <a:r>
              <a:rPr lang="en-US" dirty="0" err="1" smtClean="0"/>
              <a:t>treewidth</a:t>
            </a:r>
            <a:r>
              <a:rPr lang="en-US" dirty="0" smtClean="0"/>
              <a:t> terminate extension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 smtClean="0"/>
              <a:t>prioritize boundary</a:t>
            </a:r>
            <a:endParaRPr lang="en-US" dirty="0" smtClean="0"/>
          </a:p>
        </p:txBody>
      </p:sp>
      <p:grpSp>
        <p:nvGrpSpPr>
          <p:cNvPr id="4" name="Group 243"/>
          <p:cNvGrpSpPr/>
          <p:nvPr/>
        </p:nvGrpSpPr>
        <p:grpSpPr>
          <a:xfrm>
            <a:off x="5715000" y="3156211"/>
            <a:ext cx="2863589" cy="2939789"/>
            <a:chOff x="2470411" y="2241811"/>
            <a:chExt cx="2863589" cy="2939789"/>
          </a:xfrm>
        </p:grpSpPr>
        <p:sp>
          <p:nvSpPr>
            <p:cNvPr id="95" name="TextBox 94"/>
            <p:cNvSpPr txBox="1"/>
            <p:nvPr/>
          </p:nvSpPr>
          <p:spPr>
            <a:xfrm>
              <a:off x="3842011" y="3669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29095" y="32004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05313" y="32004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08611" y="366926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08611" y="41264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49935" y="41148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128" name="Straight Connector 127"/>
            <p:cNvCxnSpPr>
              <a:stCxn id="200" idx="6"/>
              <a:endCxn id="199" idx="2"/>
            </p:cNvCxnSpPr>
            <p:nvPr/>
          </p:nvCxnSpPr>
          <p:spPr bwMode="auto">
            <a:xfrm>
              <a:off x="26670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9" name="Straight Connector 128"/>
            <p:cNvCxnSpPr>
              <a:stCxn id="199" idx="6"/>
              <a:endCxn id="201" idx="2"/>
            </p:cNvCxnSpPr>
            <p:nvPr/>
          </p:nvCxnSpPr>
          <p:spPr bwMode="auto">
            <a:xfrm>
              <a:off x="32004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0" name="Straight Connector 129"/>
            <p:cNvCxnSpPr>
              <a:stCxn id="203" idx="6"/>
              <a:endCxn id="202" idx="2"/>
            </p:cNvCxnSpPr>
            <p:nvPr/>
          </p:nvCxnSpPr>
          <p:spPr bwMode="auto">
            <a:xfrm>
              <a:off x="26670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1" name="Straight Connector 130"/>
            <p:cNvCxnSpPr>
              <a:stCxn id="202" idx="6"/>
              <a:endCxn id="204" idx="2"/>
            </p:cNvCxnSpPr>
            <p:nvPr/>
          </p:nvCxnSpPr>
          <p:spPr bwMode="auto">
            <a:xfrm>
              <a:off x="32004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2" name="Straight Connector 131"/>
            <p:cNvCxnSpPr>
              <a:stCxn id="203" idx="0"/>
              <a:endCxn id="200" idx="4"/>
            </p:cNvCxnSpPr>
            <p:nvPr/>
          </p:nvCxnSpPr>
          <p:spPr bwMode="auto">
            <a:xfrm rot="5400000" flipH="1" flipV="1">
              <a:off x="24384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3" name="Straight Connector 132"/>
            <p:cNvCxnSpPr>
              <a:stCxn id="202" idx="0"/>
              <a:endCxn id="199" idx="4"/>
            </p:cNvCxnSpPr>
            <p:nvPr/>
          </p:nvCxnSpPr>
          <p:spPr bwMode="auto">
            <a:xfrm rot="5400000" flipH="1" flipV="1">
              <a:off x="29718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4" name="Straight Connector 133"/>
            <p:cNvCxnSpPr>
              <a:stCxn id="204" idx="0"/>
              <a:endCxn id="201" idx="4"/>
            </p:cNvCxnSpPr>
            <p:nvPr/>
          </p:nvCxnSpPr>
          <p:spPr bwMode="auto">
            <a:xfrm rot="5400000" flipH="1" flipV="1">
              <a:off x="35052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5" name="Straight Connector 134"/>
            <p:cNvCxnSpPr>
              <a:stCxn id="206" idx="6"/>
              <a:endCxn id="205" idx="2"/>
            </p:cNvCxnSpPr>
            <p:nvPr/>
          </p:nvCxnSpPr>
          <p:spPr bwMode="auto">
            <a:xfrm>
              <a:off x="26670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6" name="Straight Connector 135"/>
            <p:cNvCxnSpPr>
              <a:stCxn id="205" idx="6"/>
              <a:endCxn id="207" idx="2"/>
            </p:cNvCxnSpPr>
            <p:nvPr/>
          </p:nvCxnSpPr>
          <p:spPr bwMode="auto">
            <a:xfrm>
              <a:off x="32004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7" name="Straight Connector 136"/>
            <p:cNvCxnSpPr>
              <a:stCxn id="209" idx="6"/>
              <a:endCxn id="208" idx="2"/>
            </p:cNvCxnSpPr>
            <p:nvPr/>
          </p:nvCxnSpPr>
          <p:spPr bwMode="auto">
            <a:xfrm>
              <a:off x="2667000" y="37117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8" name="Straight Connector 137"/>
            <p:cNvCxnSpPr>
              <a:stCxn id="208" idx="6"/>
              <a:endCxn id="210" idx="2"/>
            </p:cNvCxnSpPr>
            <p:nvPr/>
          </p:nvCxnSpPr>
          <p:spPr bwMode="auto">
            <a:xfrm>
              <a:off x="3200400" y="37117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209" idx="0"/>
              <a:endCxn id="206" idx="4"/>
            </p:cNvCxnSpPr>
            <p:nvPr/>
          </p:nvCxnSpPr>
          <p:spPr bwMode="auto">
            <a:xfrm rot="5400000" flipH="1" flipV="1">
              <a:off x="24384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0" name="Straight Connector 139"/>
            <p:cNvCxnSpPr>
              <a:stCxn id="208" idx="0"/>
              <a:endCxn id="205" idx="4"/>
            </p:cNvCxnSpPr>
            <p:nvPr/>
          </p:nvCxnSpPr>
          <p:spPr bwMode="auto">
            <a:xfrm rot="5400000" flipH="1" flipV="1">
              <a:off x="29718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1" name="Straight Connector 140"/>
            <p:cNvCxnSpPr>
              <a:stCxn id="210" idx="0"/>
              <a:endCxn id="207" idx="4"/>
            </p:cNvCxnSpPr>
            <p:nvPr/>
          </p:nvCxnSpPr>
          <p:spPr bwMode="auto">
            <a:xfrm rot="5400000" flipH="1" flipV="1">
              <a:off x="35052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204" idx="4"/>
              <a:endCxn id="207" idx="0"/>
            </p:cNvCxnSpPr>
            <p:nvPr/>
          </p:nvCxnSpPr>
          <p:spPr bwMode="auto">
            <a:xfrm rot="5400000">
              <a:off x="35052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3" name="Straight Connector 142"/>
            <p:cNvCxnSpPr>
              <a:stCxn id="203" idx="4"/>
              <a:endCxn id="206" idx="0"/>
            </p:cNvCxnSpPr>
            <p:nvPr/>
          </p:nvCxnSpPr>
          <p:spPr bwMode="auto">
            <a:xfrm rot="5400000">
              <a:off x="24384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4" name="Straight Connector 143"/>
            <p:cNvCxnSpPr>
              <a:stCxn id="202" idx="4"/>
              <a:endCxn id="205" idx="0"/>
            </p:cNvCxnSpPr>
            <p:nvPr/>
          </p:nvCxnSpPr>
          <p:spPr bwMode="auto">
            <a:xfrm rot="5400000">
              <a:off x="29718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5" name="Straight Connector 144"/>
            <p:cNvCxnSpPr>
              <a:stCxn id="212" idx="6"/>
              <a:endCxn id="211" idx="2"/>
            </p:cNvCxnSpPr>
            <p:nvPr/>
          </p:nvCxnSpPr>
          <p:spPr bwMode="auto">
            <a:xfrm>
              <a:off x="42672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6" name="Straight Connector 145"/>
            <p:cNvCxnSpPr>
              <a:stCxn id="211" idx="6"/>
              <a:endCxn id="213" idx="2"/>
            </p:cNvCxnSpPr>
            <p:nvPr/>
          </p:nvCxnSpPr>
          <p:spPr bwMode="auto">
            <a:xfrm>
              <a:off x="48006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7" name="Straight Connector 146"/>
            <p:cNvCxnSpPr>
              <a:stCxn id="215" idx="6"/>
              <a:endCxn id="214" idx="2"/>
            </p:cNvCxnSpPr>
            <p:nvPr/>
          </p:nvCxnSpPr>
          <p:spPr bwMode="auto">
            <a:xfrm>
              <a:off x="42672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8" name="Straight Connector 147"/>
            <p:cNvCxnSpPr>
              <a:stCxn id="214" idx="6"/>
              <a:endCxn id="216" idx="2"/>
            </p:cNvCxnSpPr>
            <p:nvPr/>
          </p:nvCxnSpPr>
          <p:spPr bwMode="auto">
            <a:xfrm>
              <a:off x="48006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9" name="Straight Connector 148"/>
            <p:cNvCxnSpPr>
              <a:stCxn id="215" idx="0"/>
              <a:endCxn id="212" idx="4"/>
            </p:cNvCxnSpPr>
            <p:nvPr/>
          </p:nvCxnSpPr>
          <p:spPr bwMode="auto">
            <a:xfrm rot="5400000" flipH="1" flipV="1">
              <a:off x="40386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0" name="Straight Connector 149"/>
            <p:cNvCxnSpPr>
              <a:stCxn id="214" idx="0"/>
              <a:endCxn id="211" idx="4"/>
            </p:cNvCxnSpPr>
            <p:nvPr/>
          </p:nvCxnSpPr>
          <p:spPr bwMode="auto">
            <a:xfrm rot="5400000" flipH="1" flipV="1">
              <a:off x="45720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1" name="Straight Connector 150"/>
            <p:cNvCxnSpPr>
              <a:stCxn id="216" idx="0"/>
              <a:endCxn id="213" idx="4"/>
            </p:cNvCxnSpPr>
            <p:nvPr/>
          </p:nvCxnSpPr>
          <p:spPr bwMode="auto">
            <a:xfrm rot="5400000" flipH="1" flipV="1">
              <a:off x="5105401" y="2568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2" name="Straight Connector 151"/>
            <p:cNvCxnSpPr>
              <a:stCxn id="218" idx="6"/>
              <a:endCxn id="217" idx="2"/>
            </p:cNvCxnSpPr>
            <p:nvPr/>
          </p:nvCxnSpPr>
          <p:spPr bwMode="auto">
            <a:xfrm>
              <a:off x="42672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3" name="Straight Connector 152"/>
            <p:cNvCxnSpPr>
              <a:stCxn id="217" idx="6"/>
              <a:endCxn id="219" idx="2"/>
            </p:cNvCxnSpPr>
            <p:nvPr/>
          </p:nvCxnSpPr>
          <p:spPr bwMode="auto">
            <a:xfrm>
              <a:off x="4800600" y="32545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4" name="Straight Connector 153"/>
            <p:cNvCxnSpPr>
              <a:stCxn id="221" idx="6"/>
              <a:endCxn id="220" idx="2"/>
            </p:cNvCxnSpPr>
            <p:nvPr/>
          </p:nvCxnSpPr>
          <p:spPr bwMode="auto">
            <a:xfrm>
              <a:off x="4267200" y="37117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220" idx="6"/>
              <a:endCxn id="222" idx="2"/>
            </p:cNvCxnSpPr>
            <p:nvPr/>
          </p:nvCxnSpPr>
          <p:spPr bwMode="auto">
            <a:xfrm>
              <a:off x="4800600" y="37117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6" name="Straight Connector 155"/>
            <p:cNvCxnSpPr>
              <a:stCxn id="221" idx="0"/>
              <a:endCxn id="218" idx="4"/>
            </p:cNvCxnSpPr>
            <p:nvPr/>
          </p:nvCxnSpPr>
          <p:spPr bwMode="auto">
            <a:xfrm rot="5400000" flipH="1" flipV="1">
              <a:off x="4038601" y="3483106"/>
              <a:ext cx="2606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220" idx="0"/>
              <a:endCxn id="217" idx="4"/>
            </p:cNvCxnSpPr>
            <p:nvPr/>
          </p:nvCxnSpPr>
          <p:spPr bwMode="auto">
            <a:xfrm rot="5400000" flipH="1" flipV="1">
              <a:off x="45720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8" name="Straight Connector 157"/>
            <p:cNvCxnSpPr>
              <a:stCxn id="222" idx="0"/>
              <a:endCxn id="219" idx="4"/>
            </p:cNvCxnSpPr>
            <p:nvPr/>
          </p:nvCxnSpPr>
          <p:spPr bwMode="auto">
            <a:xfrm rot="5400000" flipH="1" flipV="1">
              <a:off x="5105401" y="34831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9" name="Straight Connector 158"/>
            <p:cNvCxnSpPr>
              <a:stCxn id="216" idx="4"/>
              <a:endCxn id="219" idx="0"/>
            </p:cNvCxnSpPr>
            <p:nvPr/>
          </p:nvCxnSpPr>
          <p:spPr bwMode="auto">
            <a:xfrm rot="5400000">
              <a:off x="51054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0" name="Straight Connector 159"/>
            <p:cNvCxnSpPr>
              <a:stCxn id="215" idx="4"/>
              <a:endCxn id="218" idx="0"/>
            </p:cNvCxnSpPr>
            <p:nvPr/>
          </p:nvCxnSpPr>
          <p:spPr bwMode="auto">
            <a:xfrm rot="5400000">
              <a:off x="40386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1" name="Straight Connector 160"/>
            <p:cNvCxnSpPr>
              <a:stCxn id="214" idx="4"/>
              <a:endCxn id="217" idx="0"/>
            </p:cNvCxnSpPr>
            <p:nvPr/>
          </p:nvCxnSpPr>
          <p:spPr bwMode="auto">
            <a:xfrm rot="5400000">
              <a:off x="4572001" y="30259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2" name="Straight Connector 161"/>
            <p:cNvCxnSpPr>
              <a:stCxn id="201" idx="6"/>
              <a:endCxn id="212" idx="2"/>
            </p:cNvCxnSpPr>
            <p:nvPr/>
          </p:nvCxnSpPr>
          <p:spPr bwMode="auto">
            <a:xfrm>
              <a:off x="3733800" y="2340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3" name="Straight Connector 162"/>
            <p:cNvCxnSpPr>
              <a:stCxn id="204" idx="6"/>
              <a:endCxn id="215" idx="2"/>
            </p:cNvCxnSpPr>
            <p:nvPr/>
          </p:nvCxnSpPr>
          <p:spPr bwMode="auto">
            <a:xfrm>
              <a:off x="3733800" y="2797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4" name="Straight Connector 163"/>
            <p:cNvCxnSpPr>
              <a:stCxn id="207" idx="6"/>
              <a:endCxn id="218" idx="2"/>
            </p:cNvCxnSpPr>
            <p:nvPr/>
          </p:nvCxnSpPr>
          <p:spPr bwMode="auto">
            <a:xfrm>
              <a:off x="3733800" y="32545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210" idx="6"/>
              <a:endCxn id="221" idx="2"/>
            </p:cNvCxnSpPr>
            <p:nvPr/>
          </p:nvCxnSpPr>
          <p:spPr bwMode="auto">
            <a:xfrm>
              <a:off x="3733800" y="3711706"/>
              <a:ext cx="3368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224" idx="6"/>
              <a:endCxn id="223" idx="2"/>
            </p:cNvCxnSpPr>
            <p:nvPr/>
          </p:nvCxnSpPr>
          <p:spPr bwMode="auto">
            <a:xfrm>
              <a:off x="26670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7" name="Straight Connector 166"/>
            <p:cNvCxnSpPr>
              <a:stCxn id="223" idx="6"/>
              <a:endCxn id="225" idx="2"/>
            </p:cNvCxnSpPr>
            <p:nvPr/>
          </p:nvCxnSpPr>
          <p:spPr bwMode="auto">
            <a:xfrm>
              <a:off x="32004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8" name="Straight Connector 167"/>
            <p:cNvCxnSpPr>
              <a:stCxn id="227" idx="6"/>
              <a:endCxn id="226" idx="2"/>
            </p:cNvCxnSpPr>
            <p:nvPr/>
          </p:nvCxnSpPr>
          <p:spPr bwMode="auto">
            <a:xfrm>
              <a:off x="26670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9" name="Straight Connector 168"/>
            <p:cNvCxnSpPr>
              <a:stCxn id="226" idx="6"/>
              <a:endCxn id="228" idx="2"/>
            </p:cNvCxnSpPr>
            <p:nvPr/>
          </p:nvCxnSpPr>
          <p:spPr bwMode="auto">
            <a:xfrm>
              <a:off x="32004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0" name="Straight Connector 169"/>
            <p:cNvCxnSpPr>
              <a:stCxn id="230" idx="6"/>
              <a:endCxn id="229" idx="2"/>
            </p:cNvCxnSpPr>
            <p:nvPr/>
          </p:nvCxnSpPr>
          <p:spPr bwMode="auto">
            <a:xfrm>
              <a:off x="26670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1" name="Straight Connector 170"/>
            <p:cNvCxnSpPr>
              <a:stCxn id="229" idx="6"/>
              <a:endCxn id="231" idx="2"/>
            </p:cNvCxnSpPr>
            <p:nvPr/>
          </p:nvCxnSpPr>
          <p:spPr bwMode="auto">
            <a:xfrm>
              <a:off x="32004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2" name="Straight Connector 171"/>
            <p:cNvCxnSpPr>
              <a:stCxn id="230" idx="0"/>
              <a:endCxn id="227" idx="4"/>
            </p:cNvCxnSpPr>
            <p:nvPr/>
          </p:nvCxnSpPr>
          <p:spPr bwMode="auto">
            <a:xfrm rot="5400000" flipH="1" flipV="1">
              <a:off x="24384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3" name="Straight Connector 172"/>
            <p:cNvCxnSpPr>
              <a:stCxn id="229" idx="0"/>
              <a:endCxn id="226" idx="4"/>
            </p:cNvCxnSpPr>
            <p:nvPr/>
          </p:nvCxnSpPr>
          <p:spPr bwMode="auto">
            <a:xfrm rot="5400000" flipH="1" flipV="1">
              <a:off x="29718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4" name="Straight Connector 173"/>
            <p:cNvCxnSpPr>
              <a:stCxn id="231" idx="0"/>
              <a:endCxn id="228" idx="4"/>
            </p:cNvCxnSpPr>
            <p:nvPr/>
          </p:nvCxnSpPr>
          <p:spPr bwMode="auto">
            <a:xfrm rot="5400000" flipH="1" flipV="1">
              <a:off x="35052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5" name="Straight Connector 174"/>
            <p:cNvCxnSpPr>
              <a:stCxn id="225" idx="4"/>
              <a:endCxn id="228" idx="0"/>
            </p:cNvCxnSpPr>
            <p:nvPr/>
          </p:nvCxnSpPr>
          <p:spPr bwMode="auto">
            <a:xfrm rot="5400000">
              <a:off x="35052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6" name="Straight Connector 175"/>
            <p:cNvCxnSpPr>
              <a:stCxn id="224" idx="4"/>
              <a:endCxn id="227" idx="0"/>
            </p:cNvCxnSpPr>
            <p:nvPr/>
          </p:nvCxnSpPr>
          <p:spPr bwMode="auto">
            <a:xfrm rot="5400000">
              <a:off x="24384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7" name="Straight Connector 176"/>
            <p:cNvCxnSpPr>
              <a:stCxn id="223" idx="4"/>
              <a:endCxn id="226" idx="0"/>
            </p:cNvCxnSpPr>
            <p:nvPr/>
          </p:nvCxnSpPr>
          <p:spPr bwMode="auto">
            <a:xfrm rot="5400000">
              <a:off x="29718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8" name="Straight Connector 177"/>
            <p:cNvCxnSpPr>
              <a:stCxn id="233" idx="6"/>
              <a:endCxn id="232" idx="2"/>
            </p:cNvCxnSpPr>
            <p:nvPr/>
          </p:nvCxnSpPr>
          <p:spPr bwMode="auto">
            <a:xfrm>
              <a:off x="42672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9" name="Straight Connector 178"/>
            <p:cNvCxnSpPr>
              <a:stCxn id="232" idx="6"/>
              <a:endCxn id="234" idx="2"/>
            </p:cNvCxnSpPr>
            <p:nvPr/>
          </p:nvCxnSpPr>
          <p:spPr bwMode="auto">
            <a:xfrm>
              <a:off x="48006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0" name="Straight Connector 179"/>
            <p:cNvCxnSpPr>
              <a:stCxn id="236" idx="6"/>
              <a:endCxn id="235" idx="2"/>
            </p:cNvCxnSpPr>
            <p:nvPr/>
          </p:nvCxnSpPr>
          <p:spPr bwMode="auto">
            <a:xfrm>
              <a:off x="42672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1" name="Straight Connector 180"/>
            <p:cNvCxnSpPr>
              <a:stCxn id="235" idx="6"/>
              <a:endCxn id="237" idx="2"/>
            </p:cNvCxnSpPr>
            <p:nvPr/>
          </p:nvCxnSpPr>
          <p:spPr bwMode="auto">
            <a:xfrm>
              <a:off x="48006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2" name="Straight Connector 181"/>
            <p:cNvCxnSpPr>
              <a:stCxn id="239" idx="6"/>
              <a:endCxn id="238" idx="2"/>
            </p:cNvCxnSpPr>
            <p:nvPr/>
          </p:nvCxnSpPr>
          <p:spPr bwMode="auto">
            <a:xfrm>
              <a:off x="42672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3" name="Straight Connector 182"/>
            <p:cNvCxnSpPr>
              <a:stCxn id="238" idx="6"/>
              <a:endCxn id="240" idx="2"/>
            </p:cNvCxnSpPr>
            <p:nvPr/>
          </p:nvCxnSpPr>
          <p:spPr bwMode="auto">
            <a:xfrm>
              <a:off x="48006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4" name="Straight Connector 183"/>
            <p:cNvCxnSpPr>
              <a:stCxn id="239" idx="0"/>
              <a:endCxn id="236" idx="4"/>
            </p:cNvCxnSpPr>
            <p:nvPr/>
          </p:nvCxnSpPr>
          <p:spPr bwMode="auto">
            <a:xfrm rot="5400000" flipH="1" flipV="1">
              <a:off x="40386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5" name="Straight Connector 184"/>
            <p:cNvCxnSpPr>
              <a:stCxn id="238" idx="0"/>
              <a:endCxn id="235" idx="4"/>
            </p:cNvCxnSpPr>
            <p:nvPr/>
          </p:nvCxnSpPr>
          <p:spPr bwMode="auto">
            <a:xfrm rot="5400000" flipH="1" flipV="1">
              <a:off x="45720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6" name="Straight Connector 185"/>
            <p:cNvCxnSpPr>
              <a:stCxn id="240" idx="0"/>
              <a:endCxn id="237" idx="4"/>
            </p:cNvCxnSpPr>
            <p:nvPr/>
          </p:nvCxnSpPr>
          <p:spPr bwMode="auto">
            <a:xfrm rot="5400000" flipH="1" flipV="1">
              <a:off x="5105401" y="4854706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7" name="Straight Connector 186"/>
            <p:cNvCxnSpPr>
              <a:stCxn id="234" idx="4"/>
              <a:endCxn id="237" idx="0"/>
            </p:cNvCxnSpPr>
            <p:nvPr/>
          </p:nvCxnSpPr>
          <p:spPr bwMode="auto">
            <a:xfrm rot="5400000">
              <a:off x="51054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8" name="Straight Connector 187"/>
            <p:cNvCxnSpPr>
              <a:stCxn id="233" idx="4"/>
              <a:endCxn id="236" idx="0"/>
            </p:cNvCxnSpPr>
            <p:nvPr/>
          </p:nvCxnSpPr>
          <p:spPr bwMode="auto">
            <a:xfrm rot="5400000">
              <a:off x="40386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9" name="Straight Connector 188"/>
            <p:cNvCxnSpPr>
              <a:stCxn id="232" idx="4"/>
              <a:endCxn id="235" idx="0"/>
            </p:cNvCxnSpPr>
            <p:nvPr/>
          </p:nvCxnSpPr>
          <p:spPr bwMode="auto">
            <a:xfrm rot="5400000">
              <a:off x="4572001" y="43975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0" name="Straight Connector 189"/>
            <p:cNvCxnSpPr>
              <a:stCxn id="225" idx="6"/>
              <a:endCxn id="233" idx="2"/>
            </p:cNvCxnSpPr>
            <p:nvPr/>
          </p:nvCxnSpPr>
          <p:spPr bwMode="auto">
            <a:xfrm>
              <a:off x="3733800" y="41689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228" idx="6"/>
              <a:endCxn id="236" idx="2"/>
            </p:cNvCxnSpPr>
            <p:nvPr/>
          </p:nvCxnSpPr>
          <p:spPr bwMode="auto">
            <a:xfrm>
              <a:off x="3733800" y="46261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2" name="Straight Connector 191"/>
            <p:cNvCxnSpPr>
              <a:stCxn id="231" idx="6"/>
              <a:endCxn id="239" idx="2"/>
            </p:cNvCxnSpPr>
            <p:nvPr/>
          </p:nvCxnSpPr>
          <p:spPr bwMode="auto">
            <a:xfrm>
              <a:off x="3733800" y="5083306"/>
              <a:ext cx="3368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3" name="Straight Connector 192"/>
            <p:cNvCxnSpPr>
              <a:stCxn id="222" idx="4"/>
              <a:endCxn id="234" idx="0"/>
            </p:cNvCxnSpPr>
            <p:nvPr/>
          </p:nvCxnSpPr>
          <p:spPr bwMode="auto">
            <a:xfrm rot="5400000">
              <a:off x="51054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4" name="Straight Connector 193"/>
            <p:cNvCxnSpPr>
              <a:stCxn id="220" idx="4"/>
              <a:endCxn id="232" idx="0"/>
            </p:cNvCxnSpPr>
            <p:nvPr/>
          </p:nvCxnSpPr>
          <p:spPr bwMode="auto">
            <a:xfrm rot="5400000">
              <a:off x="45720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5" name="Straight Connector 194"/>
            <p:cNvCxnSpPr>
              <a:stCxn id="221" idx="4"/>
              <a:endCxn id="233" idx="0"/>
            </p:cNvCxnSpPr>
            <p:nvPr/>
          </p:nvCxnSpPr>
          <p:spPr bwMode="auto">
            <a:xfrm rot="5400000">
              <a:off x="4038601" y="3940305"/>
              <a:ext cx="2606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10" idx="4"/>
              <a:endCxn id="225" idx="0"/>
            </p:cNvCxnSpPr>
            <p:nvPr/>
          </p:nvCxnSpPr>
          <p:spPr bwMode="auto">
            <a:xfrm rot="5400000">
              <a:off x="3505201" y="3940305"/>
              <a:ext cx="26061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208" idx="4"/>
              <a:endCxn id="223" idx="0"/>
            </p:cNvCxnSpPr>
            <p:nvPr/>
          </p:nvCxnSpPr>
          <p:spPr bwMode="auto">
            <a:xfrm rot="5400000">
              <a:off x="29718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8" name="Straight Connector 197"/>
            <p:cNvCxnSpPr>
              <a:stCxn id="209" idx="4"/>
              <a:endCxn id="224" idx="0"/>
            </p:cNvCxnSpPr>
            <p:nvPr/>
          </p:nvCxnSpPr>
          <p:spPr bwMode="auto">
            <a:xfrm rot="5400000">
              <a:off x="2438401" y="3940305"/>
              <a:ext cx="26061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9" name="Oval 198"/>
            <p:cNvSpPr/>
            <p:nvPr/>
          </p:nvSpPr>
          <p:spPr bwMode="auto">
            <a:xfrm>
              <a:off x="30038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24704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1" name="Oval 200"/>
            <p:cNvSpPr/>
            <p:nvPr/>
          </p:nvSpPr>
          <p:spPr bwMode="auto">
            <a:xfrm>
              <a:off x="35372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30038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3" name="Oval 202"/>
            <p:cNvSpPr/>
            <p:nvPr/>
          </p:nvSpPr>
          <p:spPr bwMode="auto">
            <a:xfrm>
              <a:off x="24704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4" name="Oval 203"/>
            <p:cNvSpPr/>
            <p:nvPr/>
          </p:nvSpPr>
          <p:spPr bwMode="auto">
            <a:xfrm>
              <a:off x="35372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5" name="Oval 204"/>
            <p:cNvSpPr/>
            <p:nvPr/>
          </p:nvSpPr>
          <p:spPr bwMode="auto">
            <a:xfrm>
              <a:off x="30038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6" name="Oval 205"/>
            <p:cNvSpPr/>
            <p:nvPr/>
          </p:nvSpPr>
          <p:spPr bwMode="auto">
            <a:xfrm>
              <a:off x="24704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7" name="Oval 206"/>
            <p:cNvSpPr/>
            <p:nvPr/>
          </p:nvSpPr>
          <p:spPr bwMode="auto">
            <a:xfrm>
              <a:off x="3537211" y="31562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8" name="Oval 207"/>
            <p:cNvSpPr/>
            <p:nvPr/>
          </p:nvSpPr>
          <p:spPr bwMode="auto">
            <a:xfrm>
              <a:off x="30038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09" name="Oval 208"/>
            <p:cNvSpPr/>
            <p:nvPr/>
          </p:nvSpPr>
          <p:spPr bwMode="auto">
            <a:xfrm>
              <a:off x="2470411" y="36134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0" name="Oval 209"/>
            <p:cNvSpPr/>
            <p:nvPr/>
          </p:nvSpPr>
          <p:spPr bwMode="auto">
            <a:xfrm>
              <a:off x="35372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1" name="Oval 210"/>
            <p:cNvSpPr/>
            <p:nvPr/>
          </p:nvSpPr>
          <p:spPr bwMode="auto">
            <a:xfrm>
              <a:off x="46040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0706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5137411" y="2241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6040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0706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5137411" y="2699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7" name="Oval 216"/>
            <p:cNvSpPr/>
            <p:nvPr/>
          </p:nvSpPr>
          <p:spPr bwMode="auto">
            <a:xfrm>
              <a:off x="46040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4070611" y="31562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19" name="Oval 218"/>
            <p:cNvSpPr/>
            <p:nvPr/>
          </p:nvSpPr>
          <p:spPr bwMode="auto">
            <a:xfrm>
              <a:off x="5137411" y="31562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46040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4070611" y="36134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2" name="Oval 221"/>
            <p:cNvSpPr/>
            <p:nvPr/>
          </p:nvSpPr>
          <p:spPr bwMode="auto">
            <a:xfrm>
              <a:off x="5137411" y="36134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3" name="Oval 222"/>
            <p:cNvSpPr/>
            <p:nvPr/>
          </p:nvSpPr>
          <p:spPr bwMode="auto">
            <a:xfrm>
              <a:off x="30038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4" name="Oval 223"/>
            <p:cNvSpPr/>
            <p:nvPr/>
          </p:nvSpPr>
          <p:spPr bwMode="auto">
            <a:xfrm>
              <a:off x="24704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3537211" y="40706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30038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7" name="Oval 226"/>
            <p:cNvSpPr/>
            <p:nvPr/>
          </p:nvSpPr>
          <p:spPr bwMode="auto">
            <a:xfrm>
              <a:off x="24704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35372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29" name="Oval 228"/>
            <p:cNvSpPr/>
            <p:nvPr/>
          </p:nvSpPr>
          <p:spPr bwMode="auto">
            <a:xfrm>
              <a:off x="30038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24704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35372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2" name="Oval 231"/>
            <p:cNvSpPr/>
            <p:nvPr/>
          </p:nvSpPr>
          <p:spPr bwMode="auto">
            <a:xfrm>
              <a:off x="46040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4070611" y="4070611"/>
              <a:ext cx="196589" cy="19658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5137411" y="40706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46040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40706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5137411" y="45278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46040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40706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5137411" y="4985011"/>
              <a:ext cx="196589" cy="19658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schemeClr val="tx1"/>
                </a:solidFill>
                <a:latin typeface="Tahoma" pitchFamily="-6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362495" y="36692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375411" y="320040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837637" y="366926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Vertex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priorities to boundary vertices: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computed using only factors that depend on </a:t>
            </a:r>
            <a:r>
              <a:rPr lang="en-US" i="1" dirty="0" smtClean="0"/>
              <a:t>X</a:t>
            </a:r>
            <a:r>
              <a:rPr lang="en-US" i="1" baseline="-25000" dirty="0" smtClean="0"/>
              <a:t>v</a:t>
            </a:r>
          </a:p>
          <a:p>
            <a:pPr lvl="1"/>
            <a:r>
              <a:rPr lang="en-US" dirty="0" smtClean="0"/>
              <a:t>Based on current sample</a:t>
            </a:r>
          </a:p>
          <a:p>
            <a:pPr lvl="1"/>
            <a:r>
              <a:rPr lang="en-US" dirty="0" smtClean="0"/>
              <a:t>Captures difference between marginalizing out the variable (in Splash) fixing its assignment (out of Splash)</a:t>
            </a:r>
          </a:p>
          <a:p>
            <a:pPr lvl="1"/>
            <a:r>
              <a:rPr lang="en-US" dirty="0" smtClean="0"/>
              <a:t>Exponential in </a:t>
            </a:r>
            <a:r>
              <a:rPr lang="en-US" dirty="0" err="1" smtClean="0"/>
              <a:t>treewidth</a:t>
            </a:r>
            <a:endParaRPr lang="en-US" dirty="0" smtClean="0"/>
          </a:p>
          <a:p>
            <a:r>
              <a:rPr lang="en-US" dirty="0" smtClean="0"/>
              <a:t>Could consider other metrics …</a:t>
            </a:r>
          </a:p>
          <a:p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371592" y="1752600"/>
            <a:ext cx="6991681" cy="129540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Adaptively Prioritized Splashes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Adapt the </a:t>
            </a:r>
            <a:r>
              <a:rPr lang="en-US" b="1" dirty="0" smtClean="0"/>
              <a:t>shape</a:t>
            </a:r>
            <a:r>
              <a:rPr lang="en-US" dirty="0" smtClean="0"/>
              <a:t> of the Splash to span strongly coupled variables: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Provably converges to the correct distribution</a:t>
            </a:r>
          </a:p>
          <a:p>
            <a:pPr lvl="1"/>
            <a:r>
              <a:rPr lang="en-US" dirty="0" smtClean="0"/>
              <a:t>Requires vanishing adaptation</a:t>
            </a:r>
          </a:p>
          <a:p>
            <a:pPr lvl="1"/>
            <a:r>
              <a:rPr lang="en-US" dirty="0" smtClean="0"/>
              <a:t>Identify a bug in the Levine &amp; Casella seminal work in adaptive random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45580" y="2209800"/>
            <a:ext cx="2007220" cy="2286000"/>
            <a:chOff x="228600" y="1733490"/>
            <a:chExt cx="2007220" cy="2686110"/>
          </a:xfrm>
        </p:grpSpPr>
        <p:pic>
          <p:nvPicPr>
            <p:cNvPr id="6" name="Picture 5" descr="noisy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133600"/>
              <a:ext cx="2007220" cy="2286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7" name="TextBox 6"/>
            <p:cNvSpPr txBox="1"/>
            <p:nvPr/>
          </p:nvSpPr>
          <p:spPr>
            <a:xfrm>
              <a:off x="304800" y="173349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Noisy Image</a:t>
              </a:r>
              <a:endParaRPr lang="en-US" sz="2000" dirty="0"/>
            </a:p>
          </p:txBody>
        </p:sp>
      </p:grpSp>
      <p:grpSp>
        <p:nvGrpSpPr>
          <p:cNvPr id="8" name="Group 18"/>
          <p:cNvGrpSpPr/>
          <p:nvPr/>
        </p:nvGrpSpPr>
        <p:grpSpPr>
          <a:xfrm>
            <a:off x="3657600" y="2209800"/>
            <a:ext cx="2007220" cy="2286000"/>
            <a:chOff x="4580054" y="1733490"/>
            <a:chExt cx="2007220" cy="2686110"/>
          </a:xfrm>
        </p:grpSpPr>
        <p:pic>
          <p:nvPicPr>
            <p:cNvPr id="14" name="Picture 13" descr="bfssplas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0054" y="2133600"/>
              <a:ext cx="2007220" cy="2286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15" name="TextBox 14"/>
            <p:cNvSpPr txBox="1"/>
            <p:nvPr/>
          </p:nvSpPr>
          <p:spPr>
            <a:xfrm>
              <a:off x="4648200" y="173349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BFS Splashes</a:t>
              </a:r>
              <a:endParaRPr lang="en-US" sz="2000" dirty="0"/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5943600" y="2209800"/>
            <a:ext cx="2133600" cy="2286000"/>
            <a:chOff x="6705600" y="1733490"/>
            <a:chExt cx="2133600" cy="2686110"/>
          </a:xfrm>
        </p:grpSpPr>
        <p:pic>
          <p:nvPicPr>
            <p:cNvPr id="19" name="Picture 18" descr="prioritized_splash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5780" y="2133600"/>
              <a:ext cx="2007220" cy="2286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20" name="TextBox 14"/>
            <p:cNvSpPr txBox="1"/>
            <p:nvPr/>
          </p:nvSpPr>
          <p:spPr>
            <a:xfrm>
              <a:off x="6705600" y="173349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Adaptive Splashes</a:t>
              </a:r>
              <a:endParaRPr lang="en-US" sz="2000" dirty="0"/>
            </a:p>
          </p:txBody>
        </p:sp>
      </p:grpSp>
      <p:pic>
        <p:nvPicPr>
          <p:cNvPr id="16" name="Picture 15" descr="bfsspla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85800"/>
            <a:ext cx="4038600" cy="39143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3" name="Picture 22" descr="prioritized_sp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1070" y="685800"/>
            <a:ext cx="408813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4" name="Rectangle 23"/>
          <p:cNvSpPr/>
          <p:nvPr/>
        </p:nvSpPr>
        <p:spPr bwMode="auto">
          <a:xfrm>
            <a:off x="228600" y="4724400"/>
            <a:ext cx="7924800" cy="20574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r>
              <a:rPr lang="en-US" dirty="0" err="1" smtClean="0"/>
              <a:t>Treewidth</a:t>
            </a:r>
            <a:r>
              <a:rPr lang="en-US" dirty="0" smtClean="0"/>
              <a:t> = 1 :</a:t>
            </a:r>
          </a:p>
          <a:p>
            <a:pPr lvl="2"/>
            <a:r>
              <a:rPr lang="en-US" dirty="0" smtClean="0"/>
              <a:t>Parallel tree construction, calibration, and sampling</a:t>
            </a:r>
          </a:p>
          <a:p>
            <a:pPr lvl="2"/>
            <a:r>
              <a:rPr lang="en-US" dirty="0" smtClean="0"/>
              <a:t>No incremental junction trees needed</a:t>
            </a:r>
          </a:p>
          <a:p>
            <a:pPr lvl="1"/>
            <a:r>
              <a:rPr lang="en-US" dirty="0" err="1" smtClean="0"/>
              <a:t>Treewidth</a:t>
            </a:r>
            <a:r>
              <a:rPr lang="en-US" dirty="0" smtClean="0"/>
              <a:t> &gt; 1 : </a:t>
            </a:r>
          </a:p>
          <a:p>
            <a:pPr lvl="2"/>
            <a:r>
              <a:rPr lang="en-US" dirty="0" smtClean="0"/>
              <a:t>Sequential tree construction (use multiple Splashes)</a:t>
            </a:r>
          </a:p>
          <a:p>
            <a:pPr lvl="2"/>
            <a:r>
              <a:rPr lang="en-US" dirty="0" smtClean="0"/>
              <a:t>Parallel calibration and sampling</a:t>
            </a:r>
          </a:p>
          <a:p>
            <a:pPr lvl="2"/>
            <a:r>
              <a:rPr lang="en-US" dirty="0" smtClean="0"/>
              <a:t>Requires incremental junction trees</a:t>
            </a:r>
          </a:p>
          <a:p>
            <a:pPr lvl="1"/>
            <a:r>
              <a:rPr lang="en-US" dirty="0" smtClean="0"/>
              <a:t>Relies heavily on:</a:t>
            </a:r>
          </a:p>
          <a:p>
            <a:pPr lvl="2"/>
            <a:r>
              <a:rPr lang="en-US" dirty="0" smtClean="0"/>
              <a:t>Edge consistency model to prove </a:t>
            </a:r>
            <a:r>
              <a:rPr lang="en-US" dirty="0" err="1" smtClean="0"/>
              <a:t>ergodicity</a:t>
            </a:r>
            <a:endParaRPr lang="en-US" dirty="0" smtClean="0"/>
          </a:p>
          <a:p>
            <a:pPr lvl="2"/>
            <a:r>
              <a:rPr lang="en-US" dirty="0" smtClean="0"/>
              <a:t>FIFO/ Prioritized scheduling to construct Splashes</a:t>
            </a:r>
          </a:p>
          <a:p>
            <a:r>
              <a:rPr lang="en-US" dirty="0" smtClean="0"/>
              <a:t>Evaluated on 32 core Nehalem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Rapidly Mixing Model</a:t>
            </a:r>
            <a:endParaRPr lang="en-US" sz="400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Grid MRF with weak attractive potentials</a:t>
            </a:r>
          </a:p>
          <a:p>
            <a:pPr lvl="1">
              <a:buNone/>
            </a:pPr>
            <a:r>
              <a:rPr lang="en-US" dirty="0" smtClean="0"/>
              <a:t>			40K Variables             80K Factors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Chromatic sampler slightly outperforms the Splash Sampler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" y="2057400"/>
            <a:ext cx="2971548" cy="2993886"/>
            <a:chOff x="152400" y="2057400"/>
            <a:chExt cx="2971548" cy="2993886"/>
          </a:xfrm>
        </p:grpSpPr>
        <p:pic>
          <p:nvPicPr>
            <p:cNvPr id="33" name="Picture 32" descr="denoise4-likelihood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673846"/>
              <a:ext cx="2971548" cy="237744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57200" y="2057400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Likelihood </a:t>
              </a:r>
            </a:p>
            <a:p>
              <a:pPr algn="ctr"/>
              <a:r>
                <a:rPr lang="en-US" sz="2000" dirty="0" smtClean="0"/>
                <a:t>Final Sample</a:t>
              </a:r>
              <a:endParaRPr lang="en-US" sz="2000" dirty="0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647700" y="3057525"/>
              <a:ext cx="2376488" cy="19050"/>
            </a:xfrm>
            <a:custGeom>
              <a:avLst/>
              <a:gdLst>
                <a:gd name="connsiteX0" fmla="*/ 0 w 2376488"/>
                <a:gd name="connsiteY0" fmla="*/ 19050 h 19050"/>
                <a:gd name="connsiteX1" fmla="*/ 195263 w 2376488"/>
                <a:gd name="connsiteY1" fmla="*/ 4763 h 19050"/>
                <a:gd name="connsiteX2" fmla="*/ 557213 w 2376488"/>
                <a:gd name="connsiteY2" fmla="*/ 0 h 19050"/>
                <a:gd name="connsiteX3" fmla="*/ 2376488 w 2376488"/>
                <a:gd name="connsiteY3" fmla="*/ 476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6488" h="19050">
                  <a:moveTo>
                    <a:pt x="0" y="19050"/>
                  </a:moveTo>
                  <a:cubicBezTo>
                    <a:pt x="51197" y="13494"/>
                    <a:pt x="102394" y="7938"/>
                    <a:pt x="195263" y="4763"/>
                  </a:cubicBezTo>
                  <a:cubicBezTo>
                    <a:pt x="288132" y="1588"/>
                    <a:pt x="557213" y="0"/>
                    <a:pt x="557213" y="0"/>
                  </a:cubicBezTo>
                  <a:lnTo>
                    <a:pt x="2376488" y="476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647700" y="3057525"/>
              <a:ext cx="2376488" cy="19050"/>
            </a:xfrm>
            <a:custGeom>
              <a:avLst/>
              <a:gdLst>
                <a:gd name="connsiteX0" fmla="*/ 0 w 2376488"/>
                <a:gd name="connsiteY0" fmla="*/ 19050 h 19050"/>
                <a:gd name="connsiteX1" fmla="*/ 195263 w 2376488"/>
                <a:gd name="connsiteY1" fmla="*/ 4763 h 19050"/>
                <a:gd name="connsiteX2" fmla="*/ 557213 w 2376488"/>
                <a:gd name="connsiteY2" fmla="*/ 0 h 19050"/>
                <a:gd name="connsiteX3" fmla="*/ 2376488 w 2376488"/>
                <a:gd name="connsiteY3" fmla="*/ 476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6488" h="19050">
                  <a:moveTo>
                    <a:pt x="0" y="19050"/>
                  </a:moveTo>
                  <a:cubicBezTo>
                    <a:pt x="51197" y="13494"/>
                    <a:pt x="102394" y="7938"/>
                    <a:pt x="195263" y="4763"/>
                  </a:cubicBezTo>
                  <a:cubicBezTo>
                    <a:pt x="288132" y="1588"/>
                    <a:pt x="557213" y="0"/>
                    <a:pt x="557213" y="0"/>
                  </a:cubicBezTo>
                  <a:lnTo>
                    <a:pt x="2376488" y="4763"/>
                  </a:lnTo>
                </a:path>
              </a:pathLst>
            </a:custGeom>
            <a:ln>
              <a:prstDash val="sysDot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24200" y="2308086"/>
            <a:ext cx="2923708" cy="2727960"/>
            <a:chOff x="3124200" y="2308086"/>
            <a:chExt cx="2923708" cy="2727960"/>
          </a:xfrm>
        </p:grpSpPr>
        <p:pic>
          <p:nvPicPr>
            <p:cNvPr id="32" name="Picture 31" descr="denoise4-varianc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2750046"/>
              <a:ext cx="2923708" cy="228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352800" y="2308086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“Mixing”</a:t>
              </a:r>
              <a:endParaRPr lang="en-US" sz="2000" dirty="0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533775" y="4557713"/>
              <a:ext cx="2424113" cy="200025"/>
            </a:xfrm>
            <a:custGeom>
              <a:avLst/>
              <a:gdLst>
                <a:gd name="connsiteX0" fmla="*/ 0 w 2424113"/>
                <a:gd name="connsiteY0" fmla="*/ 0 h 200025"/>
                <a:gd name="connsiteX1" fmla="*/ 104775 w 2424113"/>
                <a:gd name="connsiteY1" fmla="*/ 76200 h 200025"/>
                <a:gd name="connsiteX2" fmla="*/ 238125 w 2424113"/>
                <a:gd name="connsiteY2" fmla="*/ 128587 h 200025"/>
                <a:gd name="connsiteX3" fmla="*/ 442913 w 2424113"/>
                <a:gd name="connsiteY3" fmla="*/ 161925 h 200025"/>
                <a:gd name="connsiteX4" fmla="*/ 866775 w 2424113"/>
                <a:gd name="connsiteY4" fmla="*/ 180975 h 200025"/>
                <a:gd name="connsiteX5" fmla="*/ 1652588 w 2424113"/>
                <a:gd name="connsiteY5" fmla="*/ 190500 h 200025"/>
                <a:gd name="connsiteX6" fmla="*/ 2424113 w 2424113"/>
                <a:gd name="connsiteY6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4113" h="200025">
                  <a:moveTo>
                    <a:pt x="0" y="0"/>
                  </a:moveTo>
                  <a:cubicBezTo>
                    <a:pt x="32544" y="27384"/>
                    <a:pt x="65088" y="54769"/>
                    <a:pt x="104775" y="76200"/>
                  </a:cubicBezTo>
                  <a:cubicBezTo>
                    <a:pt x="144462" y="97631"/>
                    <a:pt x="181769" y="114300"/>
                    <a:pt x="238125" y="128587"/>
                  </a:cubicBezTo>
                  <a:cubicBezTo>
                    <a:pt x="294481" y="142875"/>
                    <a:pt x="338138" y="153194"/>
                    <a:pt x="442913" y="161925"/>
                  </a:cubicBezTo>
                  <a:cubicBezTo>
                    <a:pt x="547688" y="170656"/>
                    <a:pt x="665163" y="176213"/>
                    <a:pt x="866775" y="180975"/>
                  </a:cubicBezTo>
                  <a:cubicBezTo>
                    <a:pt x="1068387" y="185737"/>
                    <a:pt x="1652588" y="190500"/>
                    <a:pt x="1652588" y="190500"/>
                  </a:cubicBezTo>
                  <a:lnTo>
                    <a:pt x="2424113" y="20002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552825" y="4495800"/>
              <a:ext cx="2390775" cy="190500"/>
            </a:xfrm>
            <a:custGeom>
              <a:avLst/>
              <a:gdLst>
                <a:gd name="connsiteX0" fmla="*/ 0 w 2390775"/>
                <a:gd name="connsiteY0" fmla="*/ 0 h 190500"/>
                <a:gd name="connsiteX1" fmla="*/ 85725 w 2390775"/>
                <a:gd name="connsiteY1" fmla="*/ 61913 h 190500"/>
                <a:gd name="connsiteX2" fmla="*/ 228600 w 2390775"/>
                <a:gd name="connsiteY2" fmla="*/ 123825 h 190500"/>
                <a:gd name="connsiteX3" fmla="*/ 461963 w 2390775"/>
                <a:gd name="connsiteY3" fmla="*/ 152400 h 190500"/>
                <a:gd name="connsiteX4" fmla="*/ 1243013 w 2390775"/>
                <a:gd name="connsiteY4" fmla="*/ 176213 h 190500"/>
                <a:gd name="connsiteX5" fmla="*/ 2390775 w 2390775"/>
                <a:gd name="connsiteY5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0775" h="190500">
                  <a:moveTo>
                    <a:pt x="0" y="0"/>
                  </a:moveTo>
                  <a:cubicBezTo>
                    <a:pt x="23812" y="20638"/>
                    <a:pt x="47625" y="41276"/>
                    <a:pt x="85725" y="61913"/>
                  </a:cubicBezTo>
                  <a:cubicBezTo>
                    <a:pt x="123825" y="82550"/>
                    <a:pt x="165894" y="108744"/>
                    <a:pt x="228600" y="123825"/>
                  </a:cubicBezTo>
                  <a:cubicBezTo>
                    <a:pt x="291306" y="138906"/>
                    <a:pt x="292894" y="143669"/>
                    <a:pt x="461963" y="152400"/>
                  </a:cubicBezTo>
                  <a:cubicBezTo>
                    <a:pt x="631032" y="161131"/>
                    <a:pt x="1243013" y="176213"/>
                    <a:pt x="1243013" y="176213"/>
                  </a:cubicBezTo>
                  <a:lnTo>
                    <a:pt x="2390775" y="19050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6000" y="2308086"/>
            <a:ext cx="2895600" cy="2727960"/>
            <a:chOff x="6096000" y="2308086"/>
            <a:chExt cx="2895600" cy="2727960"/>
          </a:xfrm>
        </p:grpSpPr>
        <p:pic>
          <p:nvPicPr>
            <p:cNvPr id="35" name="Picture 34" descr="denoise4-speedup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2750046"/>
              <a:ext cx="2890423" cy="22860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400800" y="2308086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Speedup</a:t>
              </a:r>
              <a:endParaRPr lang="en-US" sz="2000" dirty="0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6445250" y="3041650"/>
              <a:ext cx="1971675" cy="1692275"/>
            </a:xfrm>
            <a:custGeom>
              <a:avLst/>
              <a:gdLst>
                <a:gd name="connsiteX0" fmla="*/ 0 w 1971675"/>
                <a:gd name="connsiteY0" fmla="*/ 1692275 h 1692275"/>
                <a:gd name="connsiteX1" fmla="*/ 142875 w 1971675"/>
                <a:gd name="connsiteY1" fmla="*/ 1568450 h 1692275"/>
                <a:gd name="connsiteX2" fmla="*/ 288925 w 1971675"/>
                <a:gd name="connsiteY2" fmla="*/ 1447800 h 1692275"/>
                <a:gd name="connsiteX3" fmla="*/ 514350 w 1971675"/>
                <a:gd name="connsiteY3" fmla="*/ 1250950 h 1692275"/>
                <a:gd name="connsiteX4" fmla="*/ 717550 w 1971675"/>
                <a:gd name="connsiteY4" fmla="*/ 1063625 h 1692275"/>
                <a:gd name="connsiteX5" fmla="*/ 920750 w 1971675"/>
                <a:gd name="connsiteY5" fmla="*/ 882650 h 1692275"/>
                <a:gd name="connsiteX6" fmla="*/ 1155700 w 1971675"/>
                <a:gd name="connsiteY6" fmla="*/ 676275 h 1692275"/>
                <a:gd name="connsiteX7" fmla="*/ 1358900 w 1971675"/>
                <a:gd name="connsiteY7" fmla="*/ 504825 h 1692275"/>
                <a:gd name="connsiteX8" fmla="*/ 1565275 w 1971675"/>
                <a:gd name="connsiteY8" fmla="*/ 327025 h 1692275"/>
                <a:gd name="connsiteX9" fmla="*/ 1749425 w 1971675"/>
                <a:gd name="connsiteY9" fmla="*/ 180975 h 1692275"/>
                <a:gd name="connsiteX10" fmla="*/ 1774825 w 1971675"/>
                <a:gd name="connsiteY10" fmla="*/ 146050 h 1692275"/>
                <a:gd name="connsiteX11" fmla="*/ 1844675 w 1971675"/>
                <a:gd name="connsiteY11" fmla="*/ 107950 h 1692275"/>
                <a:gd name="connsiteX12" fmla="*/ 1971675 w 1971675"/>
                <a:gd name="connsiteY12" fmla="*/ 0 h 1692275"/>
                <a:gd name="connsiteX0" fmla="*/ 0 w 1971675"/>
                <a:gd name="connsiteY0" fmla="*/ 1692275 h 1692275"/>
                <a:gd name="connsiteX1" fmla="*/ 142875 w 1971675"/>
                <a:gd name="connsiteY1" fmla="*/ 1568450 h 1692275"/>
                <a:gd name="connsiteX2" fmla="*/ 288925 w 1971675"/>
                <a:gd name="connsiteY2" fmla="*/ 1447800 h 1692275"/>
                <a:gd name="connsiteX3" fmla="*/ 514350 w 1971675"/>
                <a:gd name="connsiteY3" fmla="*/ 1250950 h 1692275"/>
                <a:gd name="connsiteX4" fmla="*/ 717550 w 1971675"/>
                <a:gd name="connsiteY4" fmla="*/ 1063625 h 1692275"/>
                <a:gd name="connsiteX5" fmla="*/ 920750 w 1971675"/>
                <a:gd name="connsiteY5" fmla="*/ 882650 h 1692275"/>
                <a:gd name="connsiteX6" fmla="*/ 1155700 w 1971675"/>
                <a:gd name="connsiteY6" fmla="*/ 676275 h 1692275"/>
                <a:gd name="connsiteX7" fmla="*/ 1358900 w 1971675"/>
                <a:gd name="connsiteY7" fmla="*/ 504825 h 1692275"/>
                <a:gd name="connsiteX8" fmla="*/ 1565275 w 1971675"/>
                <a:gd name="connsiteY8" fmla="*/ 327025 h 1692275"/>
                <a:gd name="connsiteX9" fmla="*/ 1749425 w 1971675"/>
                <a:gd name="connsiteY9" fmla="*/ 180975 h 1692275"/>
                <a:gd name="connsiteX10" fmla="*/ 1844675 w 1971675"/>
                <a:gd name="connsiteY10" fmla="*/ 107950 h 1692275"/>
                <a:gd name="connsiteX11" fmla="*/ 1971675 w 1971675"/>
                <a:gd name="connsiteY11" fmla="*/ 0 h 169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71675" h="1692275">
                  <a:moveTo>
                    <a:pt x="0" y="1692275"/>
                  </a:moveTo>
                  <a:cubicBezTo>
                    <a:pt x="47360" y="1650735"/>
                    <a:pt x="94721" y="1609196"/>
                    <a:pt x="142875" y="1568450"/>
                  </a:cubicBezTo>
                  <a:cubicBezTo>
                    <a:pt x="191029" y="1527704"/>
                    <a:pt x="227013" y="1500717"/>
                    <a:pt x="288925" y="1447800"/>
                  </a:cubicBezTo>
                  <a:cubicBezTo>
                    <a:pt x="350837" y="1394883"/>
                    <a:pt x="442913" y="1314979"/>
                    <a:pt x="514350" y="1250950"/>
                  </a:cubicBezTo>
                  <a:cubicBezTo>
                    <a:pt x="585787" y="1186921"/>
                    <a:pt x="649817" y="1125008"/>
                    <a:pt x="717550" y="1063625"/>
                  </a:cubicBezTo>
                  <a:cubicBezTo>
                    <a:pt x="785283" y="1002242"/>
                    <a:pt x="920750" y="882650"/>
                    <a:pt x="920750" y="882650"/>
                  </a:cubicBezTo>
                  <a:lnTo>
                    <a:pt x="1155700" y="676275"/>
                  </a:lnTo>
                  <a:cubicBezTo>
                    <a:pt x="1228725" y="613304"/>
                    <a:pt x="1358900" y="504825"/>
                    <a:pt x="1358900" y="504825"/>
                  </a:cubicBezTo>
                  <a:cubicBezTo>
                    <a:pt x="1427162" y="446617"/>
                    <a:pt x="1500188" y="381000"/>
                    <a:pt x="1565275" y="327025"/>
                  </a:cubicBezTo>
                  <a:cubicBezTo>
                    <a:pt x="1630362" y="273050"/>
                    <a:pt x="1702858" y="217487"/>
                    <a:pt x="1749425" y="180975"/>
                  </a:cubicBezTo>
                  <a:cubicBezTo>
                    <a:pt x="1795992" y="144463"/>
                    <a:pt x="1807633" y="138113"/>
                    <a:pt x="1844675" y="107950"/>
                  </a:cubicBezTo>
                  <a:cubicBezTo>
                    <a:pt x="1877483" y="83608"/>
                    <a:pt x="1924579" y="41804"/>
                    <a:pt x="1971675" y="0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438900" y="3695700"/>
              <a:ext cx="1971675" cy="1044575"/>
            </a:xfrm>
            <a:custGeom>
              <a:avLst/>
              <a:gdLst>
                <a:gd name="connsiteX0" fmla="*/ 0 w 1971675"/>
                <a:gd name="connsiteY0" fmla="*/ 1044575 h 1044575"/>
                <a:gd name="connsiteX1" fmla="*/ 73025 w 1971675"/>
                <a:gd name="connsiteY1" fmla="*/ 1019175 h 1044575"/>
                <a:gd name="connsiteX2" fmla="*/ 133350 w 1971675"/>
                <a:gd name="connsiteY2" fmla="*/ 981075 h 1044575"/>
                <a:gd name="connsiteX3" fmla="*/ 187325 w 1971675"/>
                <a:gd name="connsiteY3" fmla="*/ 949325 h 1044575"/>
                <a:gd name="connsiteX4" fmla="*/ 257175 w 1971675"/>
                <a:gd name="connsiteY4" fmla="*/ 898525 h 1044575"/>
                <a:gd name="connsiteX5" fmla="*/ 320675 w 1971675"/>
                <a:gd name="connsiteY5" fmla="*/ 857250 h 1044575"/>
                <a:gd name="connsiteX6" fmla="*/ 396875 w 1971675"/>
                <a:gd name="connsiteY6" fmla="*/ 822325 h 1044575"/>
                <a:gd name="connsiteX7" fmla="*/ 460375 w 1971675"/>
                <a:gd name="connsiteY7" fmla="*/ 771525 h 1044575"/>
                <a:gd name="connsiteX8" fmla="*/ 542925 w 1971675"/>
                <a:gd name="connsiteY8" fmla="*/ 736600 h 1044575"/>
                <a:gd name="connsiteX9" fmla="*/ 619125 w 1971675"/>
                <a:gd name="connsiteY9" fmla="*/ 698500 h 1044575"/>
                <a:gd name="connsiteX10" fmla="*/ 685800 w 1971675"/>
                <a:gd name="connsiteY10" fmla="*/ 650875 h 1044575"/>
                <a:gd name="connsiteX11" fmla="*/ 746125 w 1971675"/>
                <a:gd name="connsiteY11" fmla="*/ 603250 h 1044575"/>
                <a:gd name="connsiteX12" fmla="*/ 819150 w 1971675"/>
                <a:gd name="connsiteY12" fmla="*/ 571500 h 1044575"/>
                <a:gd name="connsiteX13" fmla="*/ 892175 w 1971675"/>
                <a:gd name="connsiteY13" fmla="*/ 546100 h 1044575"/>
                <a:gd name="connsiteX14" fmla="*/ 958850 w 1971675"/>
                <a:gd name="connsiteY14" fmla="*/ 488950 h 1044575"/>
                <a:gd name="connsiteX15" fmla="*/ 1025525 w 1971675"/>
                <a:gd name="connsiteY15" fmla="*/ 441325 h 1044575"/>
                <a:gd name="connsiteX16" fmla="*/ 1104900 w 1971675"/>
                <a:gd name="connsiteY16" fmla="*/ 428625 h 1044575"/>
                <a:gd name="connsiteX17" fmla="*/ 1171575 w 1971675"/>
                <a:gd name="connsiteY17" fmla="*/ 374650 h 1044575"/>
                <a:gd name="connsiteX18" fmla="*/ 1222375 w 1971675"/>
                <a:gd name="connsiteY18" fmla="*/ 330200 h 1044575"/>
                <a:gd name="connsiteX19" fmla="*/ 1323975 w 1971675"/>
                <a:gd name="connsiteY19" fmla="*/ 317500 h 1044575"/>
                <a:gd name="connsiteX20" fmla="*/ 1400175 w 1971675"/>
                <a:gd name="connsiteY20" fmla="*/ 298450 h 1044575"/>
                <a:gd name="connsiteX21" fmla="*/ 1473200 w 1971675"/>
                <a:gd name="connsiteY21" fmla="*/ 263525 h 1044575"/>
                <a:gd name="connsiteX22" fmla="*/ 1536700 w 1971675"/>
                <a:gd name="connsiteY22" fmla="*/ 215900 h 1044575"/>
                <a:gd name="connsiteX23" fmla="*/ 1619250 w 1971675"/>
                <a:gd name="connsiteY23" fmla="*/ 196850 h 1044575"/>
                <a:gd name="connsiteX24" fmla="*/ 1666875 w 1971675"/>
                <a:gd name="connsiteY24" fmla="*/ 180975 h 1044575"/>
                <a:gd name="connsiteX25" fmla="*/ 1720850 w 1971675"/>
                <a:gd name="connsiteY25" fmla="*/ 114300 h 1044575"/>
                <a:gd name="connsiteX26" fmla="*/ 1749425 w 1971675"/>
                <a:gd name="connsiteY26" fmla="*/ 117475 h 1044575"/>
                <a:gd name="connsiteX27" fmla="*/ 1822450 w 1971675"/>
                <a:gd name="connsiteY27" fmla="*/ 133350 h 1044575"/>
                <a:gd name="connsiteX28" fmla="*/ 1863725 w 1971675"/>
                <a:gd name="connsiteY28" fmla="*/ 120650 h 1044575"/>
                <a:gd name="connsiteX29" fmla="*/ 1971675 w 1971675"/>
                <a:gd name="connsiteY29" fmla="*/ 0 h 104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71675" h="1044575">
                  <a:moveTo>
                    <a:pt x="0" y="1044575"/>
                  </a:moveTo>
                  <a:lnTo>
                    <a:pt x="73025" y="1019175"/>
                  </a:lnTo>
                  <a:lnTo>
                    <a:pt x="133350" y="981075"/>
                  </a:lnTo>
                  <a:lnTo>
                    <a:pt x="187325" y="949325"/>
                  </a:lnTo>
                  <a:lnTo>
                    <a:pt x="257175" y="898525"/>
                  </a:lnTo>
                  <a:lnTo>
                    <a:pt x="320675" y="857250"/>
                  </a:lnTo>
                  <a:lnTo>
                    <a:pt x="396875" y="822325"/>
                  </a:lnTo>
                  <a:lnTo>
                    <a:pt x="460375" y="771525"/>
                  </a:lnTo>
                  <a:lnTo>
                    <a:pt x="542925" y="736600"/>
                  </a:lnTo>
                  <a:lnTo>
                    <a:pt x="619125" y="698500"/>
                  </a:lnTo>
                  <a:lnTo>
                    <a:pt x="685800" y="650875"/>
                  </a:lnTo>
                  <a:lnTo>
                    <a:pt x="746125" y="603250"/>
                  </a:lnTo>
                  <a:lnTo>
                    <a:pt x="819150" y="571500"/>
                  </a:lnTo>
                  <a:lnTo>
                    <a:pt x="892175" y="546100"/>
                  </a:lnTo>
                  <a:lnTo>
                    <a:pt x="958850" y="488950"/>
                  </a:lnTo>
                  <a:lnTo>
                    <a:pt x="1025525" y="441325"/>
                  </a:lnTo>
                  <a:lnTo>
                    <a:pt x="1104900" y="428625"/>
                  </a:lnTo>
                  <a:lnTo>
                    <a:pt x="1171575" y="374650"/>
                  </a:lnTo>
                  <a:lnTo>
                    <a:pt x="1222375" y="330200"/>
                  </a:lnTo>
                  <a:lnTo>
                    <a:pt x="1323975" y="317500"/>
                  </a:lnTo>
                  <a:lnTo>
                    <a:pt x="1400175" y="298450"/>
                  </a:lnTo>
                  <a:lnTo>
                    <a:pt x="1473200" y="263525"/>
                  </a:lnTo>
                  <a:lnTo>
                    <a:pt x="1536700" y="215900"/>
                  </a:lnTo>
                  <a:lnTo>
                    <a:pt x="1619250" y="196850"/>
                  </a:lnTo>
                  <a:lnTo>
                    <a:pt x="1666875" y="180975"/>
                  </a:lnTo>
                  <a:lnTo>
                    <a:pt x="1720850" y="114300"/>
                  </a:lnTo>
                  <a:lnTo>
                    <a:pt x="1749425" y="117475"/>
                  </a:lnTo>
                  <a:lnTo>
                    <a:pt x="1822450" y="133350"/>
                  </a:lnTo>
                  <a:lnTo>
                    <a:pt x="1863725" y="120650"/>
                  </a:lnTo>
                  <a:lnTo>
                    <a:pt x="1971675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Slowly Mixing Model</a:t>
            </a:r>
            <a:endParaRPr lang="en-US" sz="400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Markov logic network with strong dependencies</a:t>
            </a:r>
          </a:p>
          <a:p>
            <a:pPr lvl="1">
              <a:buNone/>
            </a:pPr>
            <a:r>
              <a:rPr lang="en-US" dirty="0" smtClean="0"/>
              <a:t>			10K Variables             28K Factors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Splash</a:t>
            </a:r>
            <a:r>
              <a:rPr lang="en-US" dirty="0" smtClean="0"/>
              <a:t> sampler outperforms the </a:t>
            </a:r>
            <a:r>
              <a:rPr lang="en-US" i="1" dirty="0" smtClean="0"/>
              <a:t>Chromatic</a:t>
            </a:r>
            <a:r>
              <a:rPr lang="en-US" dirty="0" smtClean="0"/>
              <a:t> sampler on models with </a:t>
            </a:r>
            <a:r>
              <a:rPr lang="en-US" b="1" dirty="0" smtClean="0"/>
              <a:t>strong</a:t>
            </a:r>
            <a:r>
              <a:rPr lang="en-US" dirty="0" smtClean="0"/>
              <a:t> dependencies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120195" y="2133600"/>
            <a:ext cx="2970791" cy="2993886"/>
            <a:chOff x="120195" y="1425714"/>
            <a:chExt cx="2970791" cy="2993886"/>
          </a:xfrm>
        </p:grpSpPr>
        <p:grpSp>
          <p:nvGrpSpPr>
            <p:cNvPr id="5" name="Group 23"/>
            <p:cNvGrpSpPr/>
            <p:nvPr/>
          </p:nvGrpSpPr>
          <p:grpSpPr>
            <a:xfrm>
              <a:off x="120195" y="1425714"/>
              <a:ext cx="2970791" cy="2993886"/>
              <a:chOff x="120195" y="1425714"/>
              <a:chExt cx="2970791" cy="2993886"/>
            </a:xfrm>
          </p:grpSpPr>
          <p:pic>
            <p:nvPicPr>
              <p:cNvPr id="16" name="Picture 15" descr="cora-likelihood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0195" y="2042160"/>
                <a:ext cx="2970791" cy="237744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57200" y="1425714"/>
                <a:ext cx="259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Likelihood </a:t>
                </a:r>
              </a:p>
              <a:p>
                <a:pPr algn="ctr"/>
                <a:r>
                  <a:rPr lang="en-US" sz="2000" dirty="0" smtClean="0"/>
                  <a:t>Final Sample</a:t>
                </a:r>
                <a:endParaRPr lang="en-US" sz="20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533400" y="2390775"/>
              <a:ext cx="2457450" cy="123825"/>
            </a:xfrm>
            <a:custGeom>
              <a:avLst/>
              <a:gdLst>
                <a:gd name="connsiteX0" fmla="*/ 0 w 2457450"/>
                <a:gd name="connsiteY0" fmla="*/ 123825 h 123825"/>
                <a:gd name="connsiteX1" fmla="*/ 76200 w 2457450"/>
                <a:gd name="connsiteY1" fmla="*/ 9525 h 123825"/>
                <a:gd name="connsiteX2" fmla="*/ 2457450 w 24574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450" h="123825">
                  <a:moveTo>
                    <a:pt x="0" y="123825"/>
                  </a:moveTo>
                  <a:lnTo>
                    <a:pt x="76200" y="9525"/>
                  </a:lnTo>
                  <a:lnTo>
                    <a:pt x="2457450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2450" y="3800475"/>
              <a:ext cx="2438400" cy="53975"/>
            </a:xfrm>
            <a:custGeom>
              <a:avLst/>
              <a:gdLst>
                <a:gd name="connsiteX0" fmla="*/ 0 w 2476500"/>
                <a:gd name="connsiteY0" fmla="*/ 57150 h 57150"/>
                <a:gd name="connsiteX1" fmla="*/ 228600 w 2476500"/>
                <a:gd name="connsiteY1" fmla="*/ 38100 h 57150"/>
                <a:gd name="connsiteX2" fmla="*/ 1162050 w 2476500"/>
                <a:gd name="connsiteY2" fmla="*/ 9525 h 57150"/>
                <a:gd name="connsiteX3" fmla="*/ 2476500 w 2476500"/>
                <a:gd name="connsiteY3" fmla="*/ 0 h 57150"/>
                <a:gd name="connsiteX0" fmla="*/ 0 w 2457450"/>
                <a:gd name="connsiteY0" fmla="*/ 57150 h 57150"/>
                <a:gd name="connsiteX1" fmla="*/ 209550 w 2457450"/>
                <a:gd name="connsiteY1" fmla="*/ 38100 h 57150"/>
                <a:gd name="connsiteX2" fmla="*/ 1143000 w 2457450"/>
                <a:gd name="connsiteY2" fmla="*/ 9525 h 57150"/>
                <a:gd name="connsiteX3" fmla="*/ 2457450 w 2457450"/>
                <a:gd name="connsiteY3" fmla="*/ 0 h 57150"/>
                <a:gd name="connsiteX0" fmla="*/ 0 w 2457450"/>
                <a:gd name="connsiteY0" fmla="*/ 57150 h 57150"/>
                <a:gd name="connsiteX1" fmla="*/ 76200 w 2457450"/>
                <a:gd name="connsiteY1" fmla="*/ 0 h 57150"/>
                <a:gd name="connsiteX2" fmla="*/ 209550 w 2457450"/>
                <a:gd name="connsiteY2" fmla="*/ 38100 h 57150"/>
                <a:gd name="connsiteX3" fmla="*/ 1143000 w 2457450"/>
                <a:gd name="connsiteY3" fmla="*/ 9525 h 57150"/>
                <a:gd name="connsiteX4" fmla="*/ 2457450 w 2457450"/>
                <a:gd name="connsiteY4" fmla="*/ 0 h 57150"/>
                <a:gd name="connsiteX0" fmla="*/ 0 w 2457450"/>
                <a:gd name="connsiteY0" fmla="*/ 57150 h 57150"/>
                <a:gd name="connsiteX1" fmla="*/ 76200 w 2457450"/>
                <a:gd name="connsiteY1" fmla="*/ 0 h 57150"/>
                <a:gd name="connsiteX2" fmla="*/ 381000 w 2457450"/>
                <a:gd name="connsiteY2" fmla="*/ 0 h 57150"/>
                <a:gd name="connsiteX3" fmla="*/ 1143000 w 2457450"/>
                <a:gd name="connsiteY3" fmla="*/ 9525 h 57150"/>
                <a:gd name="connsiteX4" fmla="*/ 2457450 w 2457450"/>
                <a:gd name="connsiteY4" fmla="*/ 0 h 57150"/>
                <a:gd name="connsiteX0" fmla="*/ 0 w 2457450"/>
                <a:gd name="connsiteY0" fmla="*/ 57150 h 76200"/>
                <a:gd name="connsiteX1" fmla="*/ 76200 w 2457450"/>
                <a:gd name="connsiteY1" fmla="*/ 0 h 76200"/>
                <a:gd name="connsiteX2" fmla="*/ 381000 w 2457450"/>
                <a:gd name="connsiteY2" fmla="*/ 0 h 76200"/>
                <a:gd name="connsiteX3" fmla="*/ 457200 w 2457450"/>
                <a:gd name="connsiteY3" fmla="*/ 76200 h 76200"/>
                <a:gd name="connsiteX4" fmla="*/ 1143000 w 2457450"/>
                <a:gd name="connsiteY4" fmla="*/ 9525 h 76200"/>
                <a:gd name="connsiteX5" fmla="*/ 2457450 w 2457450"/>
                <a:gd name="connsiteY5" fmla="*/ 0 h 76200"/>
                <a:gd name="connsiteX0" fmla="*/ 0 w 2457450"/>
                <a:gd name="connsiteY0" fmla="*/ 127000 h 127000"/>
                <a:gd name="connsiteX1" fmla="*/ 76200 w 2457450"/>
                <a:gd name="connsiteY1" fmla="*/ 69850 h 127000"/>
                <a:gd name="connsiteX2" fmla="*/ 381000 w 2457450"/>
                <a:gd name="connsiteY2" fmla="*/ 69850 h 127000"/>
                <a:gd name="connsiteX3" fmla="*/ 527050 w 2457450"/>
                <a:gd name="connsiteY3" fmla="*/ 0 h 127000"/>
                <a:gd name="connsiteX4" fmla="*/ 1143000 w 2457450"/>
                <a:gd name="connsiteY4" fmla="*/ 79375 h 127000"/>
                <a:gd name="connsiteX5" fmla="*/ 2457450 w 2457450"/>
                <a:gd name="connsiteY5" fmla="*/ 69850 h 127000"/>
                <a:gd name="connsiteX0" fmla="*/ 0 w 2457450"/>
                <a:gd name="connsiteY0" fmla="*/ 57150 h 57150"/>
                <a:gd name="connsiteX1" fmla="*/ 76200 w 2457450"/>
                <a:gd name="connsiteY1" fmla="*/ 0 h 57150"/>
                <a:gd name="connsiteX2" fmla="*/ 381000 w 2457450"/>
                <a:gd name="connsiteY2" fmla="*/ 0 h 57150"/>
                <a:gd name="connsiteX3" fmla="*/ 479425 w 2457450"/>
                <a:gd name="connsiteY3" fmla="*/ 44450 h 57150"/>
                <a:gd name="connsiteX4" fmla="*/ 1143000 w 2457450"/>
                <a:gd name="connsiteY4" fmla="*/ 9525 h 57150"/>
                <a:gd name="connsiteX5" fmla="*/ 2457450 w 2457450"/>
                <a:gd name="connsiteY5" fmla="*/ 0 h 57150"/>
                <a:gd name="connsiteX0" fmla="*/ 0 w 2457450"/>
                <a:gd name="connsiteY0" fmla="*/ 133350 h 133350"/>
                <a:gd name="connsiteX1" fmla="*/ 76200 w 2457450"/>
                <a:gd name="connsiteY1" fmla="*/ 76200 h 133350"/>
                <a:gd name="connsiteX2" fmla="*/ 381000 w 2457450"/>
                <a:gd name="connsiteY2" fmla="*/ 0 h 133350"/>
                <a:gd name="connsiteX3" fmla="*/ 479425 w 2457450"/>
                <a:gd name="connsiteY3" fmla="*/ 120650 h 133350"/>
                <a:gd name="connsiteX4" fmla="*/ 1143000 w 2457450"/>
                <a:gd name="connsiteY4" fmla="*/ 85725 h 133350"/>
                <a:gd name="connsiteX5" fmla="*/ 2457450 w 2457450"/>
                <a:gd name="connsiteY5" fmla="*/ 76200 h 133350"/>
                <a:gd name="connsiteX0" fmla="*/ 0 w 2457450"/>
                <a:gd name="connsiteY0" fmla="*/ 209550 h 209550"/>
                <a:gd name="connsiteX1" fmla="*/ 76200 w 2457450"/>
                <a:gd name="connsiteY1" fmla="*/ 152400 h 209550"/>
                <a:gd name="connsiteX2" fmla="*/ 457200 w 2457450"/>
                <a:gd name="connsiteY2" fmla="*/ 0 h 209550"/>
                <a:gd name="connsiteX3" fmla="*/ 479425 w 2457450"/>
                <a:gd name="connsiteY3" fmla="*/ 196850 h 209550"/>
                <a:gd name="connsiteX4" fmla="*/ 1143000 w 2457450"/>
                <a:gd name="connsiteY4" fmla="*/ 161925 h 209550"/>
                <a:gd name="connsiteX5" fmla="*/ 2457450 w 2457450"/>
                <a:gd name="connsiteY5" fmla="*/ 152400 h 209550"/>
                <a:gd name="connsiteX0" fmla="*/ 0 w 2457450"/>
                <a:gd name="connsiteY0" fmla="*/ 66675 h 66675"/>
                <a:gd name="connsiteX1" fmla="*/ 76200 w 2457450"/>
                <a:gd name="connsiteY1" fmla="*/ 9525 h 66675"/>
                <a:gd name="connsiteX2" fmla="*/ 400050 w 2457450"/>
                <a:gd name="connsiteY2" fmla="*/ 0 h 66675"/>
                <a:gd name="connsiteX3" fmla="*/ 479425 w 2457450"/>
                <a:gd name="connsiteY3" fmla="*/ 53975 h 66675"/>
                <a:gd name="connsiteX4" fmla="*/ 1143000 w 2457450"/>
                <a:gd name="connsiteY4" fmla="*/ 19050 h 66675"/>
                <a:gd name="connsiteX5" fmla="*/ 2457450 w 2457450"/>
                <a:gd name="connsiteY5" fmla="*/ 9525 h 66675"/>
                <a:gd name="connsiteX0" fmla="*/ 0 w 2457450"/>
                <a:gd name="connsiteY0" fmla="*/ 209550 h 209550"/>
                <a:gd name="connsiteX1" fmla="*/ 76200 w 2457450"/>
                <a:gd name="connsiteY1" fmla="*/ 0 h 209550"/>
                <a:gd name="connsiteX2" fmla="*/ 400050 w 2457450"/>
                <a:gd name="connsiteY2" fmla="*/ 142875 h 209550"/>
                <a:gd name="connsiteX3" fmla="*/ 479425 w 2457450"/>
                <a:gd name="connsiteY3" fmla="*/ 196850 h 209550"/>
                <a:gd name="connsiteX4" fmla="*/ 1143000 w 2457450"/>
                <a:gd name="connsiteY4" fmla="*/ 161925 h 209550"/>
                <a:gd name="connsiteX5" fmla="*/ 2457450 w 2457450"/>
                <a:gd name="connsiteY5" fmla="*/ 152400 h 209550"/>
                <a:gd name="connsiteX0" fmla="*/ 0 w 2533650"/>
                <a:gd name="connsiteY0" fmla="*/ 152400 h 196850"/>
                <a:gd name="connsiteX1" fmla="*/ 152400 w 2533650"/>
                <a:gd name="connsiteY1" fmla="*/ 0 h 196850"/>
                <a:gd name="connsiteX2" fmla="*/ 476250 w 2533650"/>
                <a:gd name="connsiteY2" fmla="*/ 142875 h 196850"/>
                <a:gd name="connsiteX3" fmla="*/ 555625 w 2533650"/>
                <a:gd name="connsiteY3" fmla="*/ 196850 h 196850"/>
                <a:gd name="connsiteX4" fmla="*/ 1219200 w 2533650"/>
                <a:gd name="connsiteY4" fmla="*/ 161925 h 196850"/>
                <a:gd name="connsiteX5" fmla="*/ 2533650 w 2533650"/>
                <a:gd name="connsiteY5" fmla="*/ 152400 h 196850"/>
                <a:gd name="connsiteX0" fmla="*/ 0 w 2438400"/>
                <a:gd name="connsiteY0" fmla="*/ 174625 h 196850"/>
                <a:gd name="connsiteX1" fmla="*/ 57150 w 2438400"/>
                <a:gd name="connsiteY1" fmla="*/ 0 h 196850"/>
                <a:gd name="connsiteX2" fmla="*/ 381000 w 2438400"/>
                <a:gd name="connsiteY2" fmla="*/ 142875 h 196850"/>
                <a:gd name="connsiteX3" fmla="*/ 460375 w 2438400"/>
                <a:gd name="connsiteY3" fmla="*/ 196850 h 196850"/>
                <a:gd name="connsiteX4" fmla="*/ 1123950 w 2438400"/>
                <a:gd name="connsiteY4" fmla="*/ 161925 h 196850"/>
                <a:gd name="connsiteX5" fmla="*/ 2438400 w 2438400"/>
                <a:gd name="connsiteY5" fmla="*/ 152400 h 196850"/>
                <a:gd name="connsiteX0" fmla="*/ 0 w 2438400"/>
                <a:gd name="connsiteY0" fmla="*/ 31750 h 53975"/>
                <a:gd name="connsiteX1" fmla="*/ 88900 w 2438400"/>
                <a:gd name="connsiteY1" fmla="*/ 15875 h 53975"/>
                <a:gd name="connsiteX2" fmla="*/ 381000 w 2438400"/>
                <a:gd name="connsiteY2" fmla="*/ 0 h 53975"/>
                <a:gd name="connsiteX3" fmla="*/ 460375 w 2438400"/>
                <a:gd name="connsiteY3" fmla="*/ 53975 h 53975"/>
                <a:gd name="connsiteX4" fmla="*/ 1123950 w 2438400"/>
                <a:gd name="connsiteY4" fmla="*/ 19050 h 53975"/>
                <a:gd name="connsiteX5" fmla="*/ 2438400 w 2438400"/>
                <a:gd name="connsiteY5" fmla="*/ 9525 h 53975"/>
                <a:gd name="connsiteX0" fmla="*/ 0 w 2438400"/>
                <a:gd name="connsiteY0" fmla="*/ 174625 h 196850"/>
                <a:gd name="connsiteX1" fmla="*/ 88900 w 2438400"/>
                <a:gd name="connsiteY1" fmla="*/ 158750 h 196850"/>
                <a:gd name="connsiteX2" fmla="*/ 381000 w 2438400"/>
                <a:gd name="connsiteY2" fmla="*/ 142875 h 196850"/>
                <a:gd name="connsiteX3" fmla="*/ 460375 w 2438400"/>
                <a:gd name="connsiteY3" fmla="*/ 196850 h 196850"/>
                <a:gd name="connsiteX4" fmla="*/ 1123950 w 2438400"/>
                <a:gd name="connsiteY4" fmla="*/ 0 h 196850"/>
                <a:gd name="connsiteX5" fmla="*/ 2438400 w 2438400"/>
                <a:gd name="connsiteY5" fmla="*/ 152400 h 196850"/>
                <a:gd name="connsiteX0" fmla="*/ 0 w 2438400"/>
                <a:gd name="connsiteY0" fmla="*/ 31750 h 53975"/>
                <a:gd name="connsiteX1" fmla="*/ 88900 w 2438400"/>
                <a:gd name="connsiteY1" fmla="*/ 15875 h 53975"/>
                <a:gd name="connsiteX2" fmla="*/ 381000 w 2438400"/>
                <a:gd name="connsiteY2" fmla="*/ 0 h 53975"/>
                <a:gd name="connsiteX3" fmla="*/ 460375 w 2438400"/>
                <a:gd name="connsiteY3" fmla="*/ 53975 h 53975"/>
                <a:gd name="connsiteX4" fmla="*/ 1050925 w 2438400"/>
                <a:gd name="connsiteY4" fmla="*/ 34925 h 53975"/>
                <a:gd name="connsiteX5" fmla="*/ 2438400 w 2438400"/>
                <a:gd name="connsiteY5" fmla="*/ 9525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975">
                  <a:moveTo>
                    <a:pt x="0" y="31750"/>
                  </a:moveTo>
                  <a:lnTo>
                    <a:pt x="88900" y="15875"/>
                  </a:lnTo>
                  <a:lnTo>
                    <a:pt x="381000" y="0"/>
                  </a:lnTo>
                  <a:lnTo>
                    <a:pt x="460375" y="53975"/>
                  </a:lnTo>
                  <a:lnTo>
                    <a:pt x="1050925" y="34925"/>
                  </a:lnTo>
                  <a:lnTo>
                    <a:pt x="2438400" y="9525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5"/>
          <p:cNvGrpSpPr/>
          <p:nvPr/>
        </p:nvGrpSpPr>
        <p:grpSpPr>
          <a:xfrm>
            <a:off x="3052925" y="2308086"/>
            <a:ext cx="2984801" cy="2804160"/>
            <a:chOff x="3052925" y="1600200"/>
            <a:chExt cx="2984801" cy="2804160"/>
          </a:xfrm>
        </p:grpSpPr>
        <p:grpSp>
          <p:nvGrpSpPr>
            <p:cNvPr id="7" name="Group 24"/>
            <p:cNvGrpSpPr/>
            <p:nvPr/>
          </p:nvGrpSpPr>
          <p:grpSpPr>
            <a:xfrm>
              <a:off x="3052925" y="1600200"/>
              <a:ext cx="2984801" cy="2804160"/>
              <a:chOff x="3052925" y="1600200"/>
              <a:chExt cx="2984801" cy="2804160"/>
            </a:xfrm>
          </p:grpSpPr>
          <p:pic>
            <p:nvPicPr>
              <p:cNvPr id="18" name="Picture 17" descr="cora-variance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052925" y="2118360"/>
                <a:ext cx="2984801" cy="22860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429000" y="1600200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“Mixing”</a:t>
                </a:r>
                <a:endParaRPr lang="en-US" sz="2400" dirty="0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3505200" y="2724150"/>
              <a:ext cx="2428875" cy="28575"/>
            </a:xfrm>
            <a:custGeom>
              <a:avLst/>
              <a:gdLst>
                <a:gd name="connsiteX0" fmla="*/ 0 w 2476500"/>
                <a:gd name="connsiteY0" fmla="*/ 9525 h 47625"/>
                <a:gd name="connsiteX1" fmla="*/ 304800 w 2476500"/>
                <a:gd name="connsiteY1" fmla="*/ 28575 h 47625"/>
                <a:gd name="connsiteX2" fmla="*/ 428625 w 2476500"/>
                <a:gd name="connsiteY2" fmla="*/ 47625 h 47625"/>
                <a:gd name="connsiteX3" fmla="*/ 523875 w 2476500"/>
                <a:gd name="connsiteY3" fmla="*/ 0 h 47625"/>
                <a:gd name="connsiteX4" fmla="*/ 2476500 w 2476500"/>
                <a:gd name="connsiteY4" fmla="*/ 19050 h 47625"/>
                <a:gd name="connsiteX0" fmla="*/ 0 w 2476500"/>
                <a:gd name="connsiteY0" fmla="*/ 9525 h 47625"/>
                <a:gd name="connsiteX1" fmla="*/ 276225 w 2476500"/>
                <a:gd name="connsiteY1" fmla="*/ 38100 h 47625"/>
                <a:gd name="connsiteX2" fmla="*/ 428625 w 2476500"/>
                <a:gd name="connsiteY2" fmla="*/ 47625 h 47625"/>
                <a:gd name="connsiteX3" fmla="*/ 523875 w 2476500"/>
                <a:gd name="connsiteY3" fmla="*/ 0 h 47625"/>
                <a:gd name="connsiteX4" fmla="*/ 2476500 w 2476500"/>
                <a:gd name="connsiteY4" fmla="*/ 19050 h 47625"/>
                <a:gd name="connsiteX0" fmla="*/ 0 w 2428875"/>
                <a:gd name="connsiteY0" fmla="*/ 38100 h 47625"/>
                <a:gd name="connsiteX1" fmla="*/ 228600 w 2428875"/>
                <a:gd name="connsiteY1" fmla="*/ 38100 h 47625"/>
                <a:gd name="connsiteX2" fmla="*/ 381000 w 2428875"/>
                <a:gd name="connsiteY2" fmla="*/ 47625 h 47625"/>
                <a:gd name="connsiteX3" fmla="*/ 476250 w 2428875"/>
                <a:gd name="connsiteY3" fmla="*/ 0 h 47625"/>
                <a:gd name="connsiteX4" fmla="*/ 2428875 w 2428875"/>
                <a:gd name="connsiteY4" fmla="*/ 19050 h 47625"/>
                <a:gd name="connsiteX0" fmla="*/ 0 w 2428875"/>
                <a:gd name="connsiteY0" fmla="*/ 19050 h 28575"/>
                <a:gd name="connsiteX1" fmla="*/ 228600 w 2428875"/>
                <a:gd name="connsiteY1" fmla="*/ 19050 h 28575"/>
                <a:gd name="connsiteX2" fmla="*/ 381000 w 2428875"/>
                <a:gd name="connsiteY2" fmla="*/ 28575 h 28575"/>
                <a:gd name="connsiteX3" fmla="*/ 533400 w 2428875"/>
                <a:gd name="connsiteY3" fmla="*/ 19050 h 28575"/>
                <a:gd name="connsiteX4" fmla="*/ 2428875 w 2428875"/>
                <a:gd name="connsiteY4" fmla="*/ 0 h 28575"/>
                <a:gd name="connsiteX0" fmla="*/ 0 w 2428875"/>
                <a:gd name="connsiteY0" fmla="*/ 19050 h 28575"/>
                <a:gd name="connsiteX1" fmla="*/ 228600 w 2428875"/>
                <a:gd name="connsiteY1" fmla="*/ 19050 h 28575"/>
                <a:gd name="connsiteX2" fmla="*/ 381000 w 2428875"/>
                <a:gd name="connsiteY2" fmla="*/ 28575 h 28575"/>
                <a:gd name="connsiteX3" fmla="*/ 527050 w 2428875"/>
                <a:gd name="connsiteY3" fmla="*/ 0 h 28575"/>
                <a:gd name="connsiteX4" fmla="*/ 2428875 w 242887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8575">
                  <a:moveTo>
                    <a:pt x="0" y="19050"/>
                  </a:moveTo>
                  <a:lnTo>
                    <a:pt x="228600" y="19050"/>
                  </a:lnTo>
                  <a:lnTo>
                    <a:pt x="381000" y="28575"/>
                  </a:lnTo>
                  <a:lnTo>
                    <a:pt x="527050" y="0"/>
                  </a:lnTo>
                  <a:lnTo>
                    <a:pt x="2428875" y="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460750" y="3778250"/>
              <a:ext cx="2476500" cy="361950"/>
            </a:xfrm>
            <a:custGeom>
              <a:avLst/>
              <a:gdLst>
                <a:gd name="connsiteX0" fmla="*/ 0 w 2476500"/>
                <a:gd name="connsiteY0" fmla="*/ 0 h 361950"/>
                <a:gd name="connsiteX1" fmla="*/ 50800 w 2476500"/>
                <a:gd name="connsiteY1" fmla="*/ 266700 h 361950"/>
                <a:gd name="connsiteX2" fmla="*/ 146050 w 2476500"/>
                <a:gd name="connsiteY2" fmla="*/ 355600 h 361950"/>
                <a:gd name="connsiteX3" fmla="*/ 425450 w 2476500"/>
                <a:gd name="connsiteY3" fmla="*/ 361950 h 361950"/>
                <a:gd name="connsiteX4" fmla="*/ 2476500 w 2476500"/>
                <a:gd name="connsiteY4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361950">
                  <a:moveTo>
                    <a:pt x="0" y="0"/>
                  </a:moveTo>
                  <a:lnTo>
                    <a:pt x="50800" y="266700"/>
                  </a:lnTo>
                  <a:lnTo>
                    <a:pt x="146050" y="355600"/>
                  </a:lnTo>
                  <a:lnTo>
                    <a:pt x="425450" y="361950"/>
                  </a:lnTo>
                  <a:lnTo>
                    <a:pt x="2476500" y="3619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66"/>
          <p:cNvGrpSpPr/>
          <p:nvPr/>
        </p:nvGrpSpPr>
        <p:grpSpPr>
          <a:xfrm>
            <a:off x="6024725" y="2133600"/>
            <a:ext cx="2890675" cy="2978646"/>
            <a:chOff x="6024725" y="1425714"/>
            <a:chExt cx="2890675" cy="2978646"/>
          </a:xfrm>
        </p:grpSpPr>
        <p:grpSp>
          <p:nvGrpSpPr>
            <p:cNvPr id="9" name="Group 25"/>
            <p:cNvGrpSpPr/>
            <p:nvPr/>
          </p:nvGrpSpPr>
          <p:grpSpPr>
            <a:xfrm>
              <a:off x="6024725" y="1425714"/>
              <a:ext cx="2890675" cy="2978646"/>
              <a:chOff x="6024725" y="1425714"/>
              <a:chExt cx="2890675" cy="2978646"/>
            </a:xfrm>
          </p:grpSpPr>
          <p:pic>
            <p:nvPicPr>
              <p:cNvPr id="17" name="Picture 16" descr="cora-speedup.pn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24725" y="2118360"/>
                <a:ext cx="2890675" cy="22860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248400" y="1425714"/>
                <a:ext cx="259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Speedup in Sample Generation</a:t>
                </a:r>
                <a:endParaRPr lang="en-US" sz="2000" dirty="0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6388100" y="3390900"/>
              <a:ext cx="1943100" cy="704850"/>
            </a:xfrm>
            <a:custGeom>
              <a:avLst/>
              <a:gdLst>
                <a:gd name="connsiteX0" fmla="*/ 0 w 1943100"/>
                <a:gd name="connsiteY0" fmla="*/ 704850 h 704850"/>
                <a:gd name="connsiteX1" fmla="*/ 247650 w 1943100"/>
                <a:gd name="connsiteY1" fmla="*/ 558800 h 704850"/>
                <a:gd name="connsiteX2" fmla="*/ 361950 w 1943100"/>
                <a:gd name="connsiteY2" fmla="*/ 527050 h 704850"/>
                <a:gd name="connsiteX3" fmla="*/ 476250 w 1943100"/>
                <a:gd name="connsiteY3" fmla="*/ 438150 h 704850"/>
                <a:gd name="connsiteX4" fmla="*/ 666750 w 1943100"/>
                <a:gd name="connsiteY4" fmla="*/ 393700 h 704850"/>
                <a:gd name="connsiteX5" fmla="*/ 831850 w 1943100"/>
                <a:gd name="connsiteY5" fmla="*/ 330200 h 704850"/>
                <a:gd name="connsiteX6" fmla="*/ 882650 w 1943100"/>
                <a:gd name="connsiteY6" fmla="*/ 273050 h 704850"/>
                <a:gd name="connsiteX7" fmla="*/ 996950 w 1943100"/>
                <a:gd name="connsiteY7" fmla="*/ 285750 h 704850"/>
                <a:gd name="connsiteX8" fmla="*/ 1085850 w 1943100"/>
                <a:gd name="connsiteY8" fmla="*/ 241300 h 704850"/>
                <a:gd name="connsiteX9" fmla="*/ 1200150 w 1943100"/>
                <a:gd name="connsiteY9" fmla="*/ 190500 h 704850"/>
                <a:gd name="connsiteX10" fmla="*/ 1276350 w 1943100"/>
                <a:gd name="connsiteY10" fmla="*/ 234950 h 704850"/>
                <a:gd name="connsiteX11" fmla="*/ 1397000 w 1943100"/>
                <a:gd name="connsiteY11" fmla="*/ 107950 h 704850"/>
                <a:gd name="connsiteX12" fmla="*/ 1574800 w 1943100"/>
                <a:gd name="connsiteY12" fmla="*/ 152400 h 704850"/>
                <a:gd name="connsiteX13" fmla="*/ 1651000 w 1943100"/>
                <a:gd name="connsiteY13" fmla="*/ 57150 h 704850"/>
                <a:gd name="connsiteX14" fmla="*/ 1708150 w 1943100"/>
                <a:gd name="connsiteY14" fmla="*/ 69850 h 704850"/>
                <a:gd name="connsiteX15" fmla="*/ 1835150 w 1943100"/>
                <a:gd name="connsiteY15" fmla="*/ 25400 h 704850"/>
                <a:gd name="connsiteX16" fmla="*/ 1943100 w 1943100"/>
                <a:gd name="connsiteY16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3100" h="704850">
                  <a:moveTo>
                    <a:pt x="0" y="704850"/>
                  </a:moveTo>
                  <a:lnTo>
                    <a:pt x="247650" y="558800"/>
                  </a:lnTo>
                  <a:lnTo>
                    <a:pt x="361950" y="527050"/>
                  </a:lnTo>
                  <a:lnTo>
                    <a:pt x="476250" y="438150"/>
                  </a:lnTo>
                  <a:lnTo>
                    <a:pt x="666750" y="393700"/>
                  </a:lnTo>
                  <a:lnTo>
                    <a:pt x="831850" y="330200"/>
                  </a:lnTo>
                  <a:lnTo>
                    <a:pt x="882650" y="273050"/>
                  </a:lnTo>
                  <a:lnTo>
                    <a:pt x="996950" y="285750"/>
                  </a:lnTo>
                  <a:lnTo>
                    <a:pt x="1085850" y="241300"/>
                  </a:lnTo>
                  <a:lnTo>
                    <a:pt x="1200150" y="190500"/>
                  </a:lnTo>
                  <a:lnTo>
                    <a:pt x="1276350" y="234950"/>
                  </a:lnTo>
                  <a:lnTo>
                    <a:pt x="1397000" y="107950"/>
                  </a:lnTo>
                  <a:lnTo>
                    <a:pt x="1574800" y="152400"/>
                  </a:lnTo>
                  <a:lnTo>
                    <a:pt x="1651000" y="57150"/>
                  </a:lnTo>
                  <a:lnTo>
                    <a:pt x="1708150" y="69850"/>
                  </a:lnTo>
                  <a:lnTo>
                    <a:pt x="1835150" y="25400"/>
                  </a:lnTo>
                  <a:lnTo>
                    <a:pt x="1943100" y="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388100" y="2216150"/>
              <a:ext cx="1955800" cy="1870075"/>
            </a:xfrm>
            <a:custGeom>
              <a:avLst/>
              <a:gdLst>
                <a:gd name="connsiteX0" fmla="*/ 0 w 1974850"/>
                <a:gd name="connsiteY0" fmla="*/ 1866900 h 1866900"/>
                <a:gd name="connsiteX1" fmla="*/ 323850 w 1974850"/>
                <a:gd name="connsiteY1" fmla="*/ 1517650 h 1866900"/>
                <a:gd name="connsiteX2" fmla="*/ 387350 w 1974850"/>
                <a:gd name="connsiteY2" fmla="*/ 1447800 h 1866900"/>
                <a:gd name="connsiteX3" fmla="*/ 654050 w 1974850"/>
                <a:gd name="connsiteY3" fmla="*/ 1130300 h 1866900"/>
                <a:gd name="connsiteX4" fmla="*/ 768350 w 1974850"/>
                <a:gd name="connsiteY4" fmla="*/ 1009650 h 1866900"/>
                <a:gd name="connsiteX5" fmla="*/ 819150 w 1974850"/>
                <a:gd name="connsiteY5" fmla="*/ 927100 h 1866900"/>
                <a:gd name="connsiteX6" fmla="*/ 895350 w 1974850"/>
                <a:gd name="connsiteY6" fmla="*/ 863600 h 1866900"/>
                <a:gd name="connsiteX7" fmla="*/ 1016000 w 1974850"/>
                <a:gd name="connsiteY7" fmla="*/ 768350 h 1866900"/>
                <a:gd name="connsiteX8" fmla="*/ 1085850 w 1974850"/>
                <a:gd name="connsiteY8" fmla="*/ 717550 h 1866900"/>
                <a:gd name="connsiteX9" fmla="*/ 1143000 w 1974850"/>
                <a:gd name="connsiteY9" fmla="*/ 609600 h 1866900"/>
                <a:gd name="connsiteX10" fmla="*/ 1276350 w 1974850"/>
                <a:gd name="connsiteY10" fmla="*/ 533400 h 1866900"/>
                <a:gd name="connsiteX11" fmla="*/ 1403350 w 1974850"/>
                <a:gd name="connsiteY11" fmla="*/ 381000 h 1866900"/>
                <a:gd name="connsiteX12" fmla="*/ 1454150 w 1974850"/>
                <a:gd name="connsiteY12" fmla="*/ 374650 h 1866900"/>
                <a:gd name="connsiteX13" fmla="*/ 1574800 w 1974850"/>
                <a:gd name="connsiteY13" fmla="*/ 292100 h 1866900"/>
                <a:gd name="connsiteX14" fmla="*/ 1657350 w 1974850"/>
                <a:gd name="connsiteY14" fmla="*/ 184150 h 1866900"/>
                <a:gd name="connsiteX15" fmla="*/ 1720850 w 1974850"/>
                <a:gd name="connsiteY15" fmla="*/ 196850 h 1866900"/>
                <a:gd name="connsiteX16" fmla="*/ 1790700 w 1974850"/>
                <a:gd name="connsiteY16" fmla="*/ 158750 h 1866900"/>
                <a:gd name="connsiteX17" fmla="*/ 1835150 w 1974850"/>
                <a:gd name="connsiteY17" fmla="*/ 101600 h 1866900"/>
                <a:gd name="connsiteX18" fmla="*/ 1917700 w 1974850"/>
                <a:gd name="connsiteY18" fmla="*/ 88900 h 1866900"/>
                <a:gd name="connsiteX19" fmla="*/ 1974850 w 1974850"/>
                <a:gd name="connsiteY19" fmla="*/ 0 h 1866900"/>
                <a:gd name="connsiteX0" fmla="*/ 0 w 1955800"/>
                <a:gd name="connsiteY0" fmla="*/ 1870075 h 1870075"/>
                <a:gd name="connsiteX1" fmla="*/ 304800 w 1955800"/>
                <a:gd name="connsiteY1" fmla="*/ 1517650 h 1870075"/>
                <a:gd name="connsiteX2" fmla="*/ 368300 w 1955800"/>
                <a:gd name="connsiteY2" fmla="*/ 1447800 h 1870075"/>
                <a:gd name="connsiteX3" fmla="*/ 635000 w 1955800"/>
                <a:gd name="connsiteY3" fmla="*/ 1130300 h 1870075"/>
                <a:gd name="connsiteX4" fmla="*/ 749300 w 1955800"/>
                <a:gd name="connsiteY4" fmla="*/ 1009650 h 1870075"/>
                <a:gd name="connsiteX5" fmla="*/ 800100 w 1955800"/>
                <a:gd name="connsiteY5" fmla="*/ 927100 h 1870075"/>
                <a:gd name="connsiteX6" fmla="*/ 876300 w 1955800"/>
                <a:gd name="connsiteY6" fmla="*/ 863600 h 1870075"/>
                <a:gd name="connsiteX7" fmla="*/ 996950 w 1955800"/>
                <a:gd name="connsiteY7" fmla="*/ 768350 h 1870075"/>
                <a:gd name="connsiteX8" fmla="*/ 1066800 w 1955800"/>
                <a:gd name="connsiteY8" fmla="*/ 717550 h 1870075"/>
                <a:gd name="connsiteX9" fmla="*/ 1123950 w 1955800"/>
                <a:gd name="connsiteY9" fmla="*/ 609600 h 1870075"/>
                <a:gd name="connsiteX10" fmla="*/ 1257300 w 1955800"/>
                <a:gd name="connsiteY10" fmla="*/ 533400 h 1870075"/>
                <a:gd name="connsiteX11" fmla="*/ 1384300 w 1955800"/>
                <a:gd name="connsiteY11" fmla="*/ 381000 h 1870075"/>
                <a:gd name="connsiteX12" fmla="*/ 1435100 w 1955800"/>
                <a:gd name="connsiteY12" fmla="*/ 374650 h 1870075"/>
                <a:gd name="connsiteX13" fmla="*/ 1555750 w 1955800"/>
                <a:gd name="connsiteY13" fmla="*/ 292100 h 1870075"/>
                <a:gd name="connsiteX14" fmla="*/ 1638300 w 1955800"/>
                <a:gd name="connsiteY14" fmla="*/ 184150 h 1870075"/>
                <a:gd name="connsiteX15" fmla="*/ 1701800 w 1955800"/>
                <a:gd name="connsiteY15" fmla="*/ 196850 h 1870075"/>
                <a:gd name="connsiteX16" fmla="*/ 1771650 w 1955800"/>
                <a:gd name="connsiteY16" fmla="*/ 158750 h 1870075"/>
                <a:gd name="connsiteX17" fmla="*/ 1816100 w 1955800"/>
                <a:gd name="connsiteY17" fmla="*/ 101600 h 1870075"/>
                <a:gd name="connsiteX18" fmla="*/ 1898650 w 1955800"/>
                <a:gd name="connsiteY18" fmla="*/ 88900 h 1870075"/>
                <a:gd name="connsiteX19" fmla="*/ 1955800 w 1955800"/>
                <a:gd name="connsiteY19" fmla="*/ 0 h 187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55800" h="1870075">
                  <a:moveTo>
                    <a:pt x="0" y="1870075"/>
                  </a:moveTo>
                  <a:lnTo>
                    <a:pt x="304800" y="1517650"/>
                  </a:lnTo>
                  <a:lnTo>
                    <a:pt x="368300" y="1447800"/>
                  </a:lnTo>
                  <a:lnTo>
                    <a:pt x="635000" y="1130300"/>
                  </a:lnTo>
                  <a:lnTo>
                    <a:pt x="749300" y="1009650"/>
                  </a:lnTo>
                  <a:lnTo>
                    <a:pt x="800100" y="927100"/>
                  </a:lnTo>
                  <a:lnTo>
                    <a:pt x="876300" y="863600"/>
                  </a:lnTo>
                  <a:lnTo>
                    <a:pt x="996950" y="768350"/>
                  </a:lnTo>
                  <a:lnTo>
                    <a:pt x="1066800" y="717550"/>
                  </a:lnTo>
                  <a:lnTo>
                    <a:pt x="1123950" y="609600"/>
                  </a:lnTo>
                  <a:lnTo>
                    <a:pt x="1257300" y="533400"/>
                  </a:lnTo>
                  <a:lnTo>
                    <a:pt x="1384300" y="381000"/>
                  </a:lnTo>
                  <a:lnTo>
                    <a:pt x="1435100" y="374650"/>
                  </a:lnTo>
                  <a:lnTo>
                    <a:pt x="1555750" y="292100"/>
                  </a:lnTo>
                  <a:lnTo>
                    <a:pt x="1638300" y="184150"/>
                  </a:lnTo>
                  <a:lnTo>
                    <a:pt x="1701800" y="196850"/>
                  </a:lnTo>
                  <a:lnTo>
                    <a:pt x="1771650" y="158750"/>
                  </a:lnTo>
                  <a:lnTo>
                    <a:pt x="1816100" y="101600"/>
                  </a:lnTo>
                  <a:lnTo>
                    <a:pt x="1898650" y="88900"/>
                  </a:lnTo>
                  <a:lnTo>
                    <a:pt x="1955800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687"/>
            <a:ext cx="8305800" cy="514191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Chromatic Gibbs </a:t>
            </a:r>
            <a:r>
              <a:rPr lang="en-US" dirty="0" smtClean="0"/>
              <a:t>sampler for models with </a:t>
            </a:r>
            <a:r>
              <a:rPr lang="en-US" i="1" dirty="0" smtClean="0"/>
              <a:t>weak dependencies</a:t>
            </a:r>
          </a:p>
          <a:p>
            <a:pPr lvl="1"/>
            <a:r>
              <a:rPr lang="en-US" i="1" dirty="0" smtClean="0"/>
              <a:t>Converges to the correct distribution</a:t>
            </a:r>
          </a:p>
          <a:p>
            <a:pPr lvl="1"/>
            <a:r>
              <a:rPr lang="en-US" i="1" dirty="0" smtClean="0"/>
              <a:t>Quantifiable improvement in mixing</a:t>
            </a:r>
          </a:p>
          <a:p>
            <a:r>
              <a:rPr lang="en-US" b="1" dirty="0" smtClean="0"/>
              <a:t>Theoretical analysis </a:t>
            </a:r>
            <a:r>
              <a:rPr lang="en-US" dirty="0" smtClean="0"/>
              <a:t>of the Synchronous Gibbs sampler on </a:t>
            </a:r>
            <a:r>
              <a:rPr lang="en-US" i="1" dirty="0" smtClean="0"/>
              <a:t>2-colorable models</a:t>
            </a:r>
          </a:p>
          <a:p>
            <a:pPr lvl="1"/>
            <a:r>
              <a:rPr lang="en-US" i="1" dirty="0" smtClean="0"/>
              <a:t>Proved marginal convergence on 2-colorable models</a:t>
            </a:r>
          </a:p>
          <a:p>
            <a:r>
              <a:rPr lang="en-US" b="1" dirty="0" smtClean="0"/>
              <a:t>Splash Gibbs </a:t>
            </a:r>
            <a:r>
              <a:rPr lang="en-US" dirty="0" smtClean="0"/>
              <a:t>sampler for models with </a:t>
            </a:r>
            <a:r>
              <a:rPr lang="en-US" i="1" dirty="0" smtClean="0"/>
              <a:t>strong dependencies</a:t>
            </a:r>
          </a:p>
          <a:p>
            <a:pPr lvl="1"/>
            <a:r>
              <a:rPr lang="en-US" i="1" dirty="0" smtClean="0"/>
              <a:t>Adaptive asynchronous tree construction</a:t>
            </a:r>
          </a:p>
          <a:p>
            <a:pPr lvl="1"/>
            <a:r>
              <a:rPr lang="en-US" i="1" dirty="0" smtClean="0"/>
              <a:t>Experimental evaluation demonstrates an improvement in mixing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Splash algorithm to models with continuous variables</a:t>
            </a:r>
          </a:p>
          <a:p>
            <a:pPr lvl="1"/>
            <a:r>
              <a:rPr lang="en-US" dirty="0" smtClean="0"/>
              <a:t>Requires continuous junction trees (Kernel BP)</a:t>
            </a:r>
          </a:p>
          <a:p>
            <a:r>
              <a:rPr lang="en-US" dirty="0" smtClean="0"/>
              <a:t>Consider “freezing” the junction tree set</a:t>
            </a:r>
          </a:p>
          <a:p>
            <a:pPr lvl="1"/>
            <a:r>
              <a:rPr lang="en-US" dirty="0" smtClean="0"/>
              <a:t>Reduce the cost of tree generation?</a:t>
            </a:r>
          </a:p>
          <a:p>
            <a:r>
              <a:rPr lang="en-US" dirty="0" smtClean="0"/>
              <a:t>Develop better adaptation heuristics</a:t>
            </a:r>
          </a:p>
          <a:p>
            <a:pPr lvl="1"/>
            <a:r>
              <a:rPr lang="en-US" dirty="0" smtClean="0"/>
              <a:t>Eliminate the need for vanishing adaptation?</a:t>
            </a:r>
          </a:p>
          <a:p>
            <a:r>
              <a:rPr lang="en-US" dirty="0" smtClean="0"/>
              <a:t>Challenges of Gibbs sampling in high-coloring models</a:t>
            </a:r>
          </a:p>
          <a:p>
            <a:pPr lvl="1"/>
            <a:r>
              <a:rPr lang="en-US" dirty="0" smtClean="0"/>
              <a:t>Collapsed LDA</a:t>
            </a:r>
          </a:p>
          <a:p>
            <a:r>
              <a:rPr lang="en-US" dirty="0" smtClean="0"/>
              <a:t>High dimensional pseudorandom numbers </a:t>
            </a:r>
          </a:p>
          <a:p>
            <a:pPr lvl="1"/>
            <a:r>
              <a:rPr lang="en-US" dirty="0" smtClean="0"/>
              <a:t>Not currently addressed in the MCMC literature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Study Parallel Gibbs Sampling?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“The Gibbs sampler ... might be considered the workhorse of the MCMC world.” </a:t>
            </a:r>
          </a:p>
          <a:p>
            <a:pPr algn="r">
              <a:buNone/>
            </a:pPr>
            <a:r>
              <a:rPr lang="en-US" dirty="0" smtClean="0"/>
              <a:t>–Robert and Casella</a:t>
            </a:r>
          </a:p>
          <a:p>
            <a:endParaRPr lang="en-US" dirty="0" smtClean="0"/>
          </a:p>
          <a:p>
            <a:r>
              <a:rPr lang="en-US" dirty="0" err="1" smtClean="0"/>
              <a:t>Ergodic</a:t>
            </a:r>
            <a:r>
              <a:rPr lang="en-US" dirty="0" smtClean="0"/>
              <a:t> with geometric convergence</a:t>
            </a:r>
          </a:p>
          <a:p>
            <a:r>
              <a:rPr lang="en-US" dirty="0" smtClean="0"/>
              <a:t>Great for high-dimensional models</a:t>
            </a:r>
          </a:p>
          <a:p>
            <a:pPr lvl="1"/>
            <a:r>
              <a:rPr lang="en-US" dirty="0" smtClean="0"/>
              <a:t>No need to tune a joint proposal </a:t>
            </a:r>
          </a:p>
          <a:p>
            <a:r>
              <a:rPr lang="en-US" dirty="0" smtClean="0"/>
              <a:t>Easy to construct algorithmically</a:t>
            </a:r>
          </a:p>
          <a:p>
            <a:pPr lvl="1"/>
            <a:r>
              <a:rPr lang="en-US" dirty="0" err="1" smtClean="0"/>
              <a:t>WinBUGS</a:t>
            </a:r>
            <a:endParaRPr lang="en-US" dirty="0" smtClean="0"/>
          </a:p>
          <a:p>
            <a:r>
              <a:rPr lang="en-US" dirty="0" smtClean="0"/>
              <a:t>Important Properties that help Parallelization:</a:t>
            </a:r>
          </a:p>
          <a:p>
            <a:pPr lvl="1"/>
            <a:r>
              <a:rPr lang="en-US" b="1" dirty="0" smtClean="0"/>
              <a:t>Sparse structure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b="1" dirty="0" smtClean="0"/>
              <a:t>factorized </a:t>
            </a:r>
            <a:r>
              <a:rPr lang="en-US" dirty="0" smtClean="0"/>
              <a:t>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286000"/>
            <a:ext cx="7315200" cy="1676400"/>
          </a:xfrm>
        </p:spPr>
        <p:txBody>
          <a:bodyPr/>
          <a:lstStyle/>
          <a:p>
            <a:r>
              <a:rPr lang="en-US" dirty="0" smtClean="0"/>
              <a:t>Is the Gibbs Sampler trivially parallel?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543800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From the original paper on Gibbs Sampling: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52490"/>
            <a:ext cx="7315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“…the MRF can be divided into collections of [variables] with each collection assigned to an </a:t>
            </a:r>
            <a:r>
              <a:rPr lang="en-US" sz="2400" b="1" i="1" dirty="0" smtClean="0"/>
              <a:t>independently</a:t>
            </a:r>
            <a:r>
              <a:rPr lang="en-US" sz="2400" i="1" dirty="0" smtClean="0"/>
              <a:t> running </a:t>
            </a:r>
            <a:r>
              <a:rPr lang="en-US" sz="2400" b="1" i="1" dirty="0" smtClean="0"/>
              <a:t>asynchronous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processor</a:t>
            </a:r>
            <a:r>
              <a:rPr lang="en-US" sz="2400" i="1" dirty="0" smtClean="0"/>
              <a:t>.”</a:t>
            </a:r>
          </a:p>
        </p:txBody>
      </p:sp>
      <p:grpSp>
        <p:nvGrpSpPr>
          <p:cNvPr id="4" name="Group 40"/>
          <p:cNvGrpSpPr/>
          <p:nvPr/>
        </p:nvGrpSpPr>
        <p:grpSpPr>
          <a:xfrm>
            <a:off x="1371600" y="3352800"/>
            <a:ext cx="2866876" cy="2726266"/>
            <a:chOff x="5456767" y="2713567"/>
            <a:chExt cx="3107266" cy="2954866"/>
          </a:xfrm>
        </p:grpSpPr>
        <p:cxnSp>
          <p:nvCxnSpPr>
            <p:cNvPr id="12" name="Straight Connector 11"/>
            <p:cNvCxnSpPr>
              <a:stCxn id="22" idx="6"/>
              <a:endCxn id="24" idx="2"/>
            </p:cNvCxnSpPr>
            <p:nvPr/>
          </p:nvCxnSpPr>
          <p:spPr>
            <a:xfrm>
              <a:off x="5943600" y="2956984"/>
              <a:ext cx="2133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6" idx="6"/>
              <a:endCxn id="29" idx="2"/>
            </p:cNvCxnSpPr>
            <p:nvPr/>
          </p:nvCxnSpPr>
          <p:spPr>
            <a:xfrm>
              <a:off x="5943600" y="4191000"/>
              <a:ext cx="2133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0" idx="6"/>
              <a:endCxn id="32" idx="2"/>
            </p:cNvCxnSpPr>
            <p:nvPr/>
          </p:nvCxnSpPr>
          <p:spPr>
            <a:xfrm>
              <a:off x="5943600" y="5425017"/>
              <a:ext cx="2133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4" idx="4"/>
              <a:endCxn id="32" idx="0"/>
            </p:cNvCxnSpPr>
            <p:nvPr/>
          </p:nvCxnSpPr>
          <p:spPr>
            <a:xfrm rot="5400000">
              <a:off x="7330017" y="41910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4"/>
              <a:endCxn id="31" idx="0"/>
            </p:cNvCxnSpPr>
            <p:nvPr/>
          </p:nvCxnSpPr>
          <p:spPr>
            <a:xfrm rot="5400000">
              <a:off x="5998634" y="41910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4"/>
              <a:endCxn id="30" idx="0"/>
            </p:cNvCxnSpPr>
            <p:nvPr/>
          </p:nvCxnSpPr>
          <p:spPr>
            <a:xfrm rot="5400000">
              <a:off x="4709584" y="41910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5456767" y="2713567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6745817" y="2713567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8077200" y="2713567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456767" y="3947583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745817" y="3947583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077200" y="3947583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456767" y="5181600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745817" y="5181600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077200" y="5181600"/>
              <a:ext cx="486833" cy="48683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</p:grpSp>
      <p:grpSp>
        <p:nvGrpSpPr>
          <p:cNvPr id="5" name="Group 41"/>
          <p:cNvGrpSpPr/>
          <p:nvPr/>
        </p:nvGrpSpPr>
        <p:grpSpPr>
          <a:xfrm>
            <a:off x="1371600" y="3352800"/>
            <a:ext cx="468987" cy="424433"/>
            <a:chOff x="838200" y="718566"/>
            <a:chExt cx="3352800" cy="3034285"/>
          </a:xfrm>
        </p:grpSpPr>
        <p:sp>
          <p:nvSpPr>
            <p:cNvPr id="43" name="Freeform 42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6" name="Group 44"/>
          <p:cNvGrpSpPr/>
          <p:nvPr/>
        </p:nvGrpSpPr>
        <p:grpSpPr>
          <a:xfrm>
            <a:off x="2514600" y="3352800"/>
            <a:ext cx="468987" cy="424433"/>
            <a:chOff x="838200" y="718566"/>
            <a:chExt cx="3352800" cy="3034285"/>
          </a:xfrm>
        </p:grpSpPr>
        <p:sp>
          <p:nvSpPr>
            <p:cNvPr id="46" name="Freeform 45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7" name="Group 47"/>
          <p:cNvGrpSpPr/>
          <p:nvPr/>
        </p:nvGrpSpPr>
        <p:grpSpPr>
          <a:xfrm>
            <a:off x="3810000" y="3352800"/>
            <a:ext cx="468987" cy="424433"/>
            <a:chOff x="838200" y="718566"/>
            <a:chExt cx="3352800" cy="3034285"/>
          </a:xfrm>
        </p:grpSpPr>
        <p:sp>
          <p:nvSpPr>
            <p:cNvPr id="49" name="Freeform 48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8" name="Group 50"/>
          <p:cNvGrpSpPr/>
          <p:nvPr/>
        </p:nvGrpSpPr>
        <p:grpSpPr>
          <a:xfrm>
            <a:off x="1371600" y="4495800"/>
            <a:ext cx="468987" cy="424433"/>
            <a:chOff x="838200" y="718566"/>
            <a:chExt cx="3352800" cy="3034285"/>
          </a:xfrm>
        </p:grpSpPr>
        <p:sp>
          <p:nvSpPr>
            <p:cNvPr id="52" name="Freeform 51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9" name="Group 53"/>
          <p:cNvGrpSpPr/>
          <p:nvPr/>
        </p:nvGrpSpPr>
        <p:grpSpPr>
          <a:xfrm>
            <a:off x="2514600" y="4495800"/>
            <a:ext cx="468987" cy="424433"/>
            <a:chOff x="838200" y="718566"/>
            <a:chExt cx="3352800" cy="3034285"/>
          </a:xfrm>
        </p:grpSpPr>
        <p:sp>
          <p:nvSpPr>
            <p:cNvPr id="55" name="Freeform 54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0" name="Group 56"/>
          <p:cNvGrpSpPr/>
          <p:nvPr/>
        </p:nvGrpSpPr>
        <p:grpSpPr>
          <a:xfrm>
            <a:off x="3810000" y="4495800"/>
            <a:ext cx="468987" cy="424433"/>
            <a:chOff x="838200" y="718566"/>
            <a:chExt cx="3352800" cy="3034285"/>
          </a:xfrm>
        </p:grpSpPr>
        <p:sp>
          <p:nvSpPr>
            <p:cNvPr id="58" name="Freeform 57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1" name="Group 59"/>
          <p:cNvGrpSpPr/>
          <p:nvPr/>
        </p:nvGrpSpPr>
        <p:grpSpPr>
          <a:xfrm>
            <a:off x="1371600" y="5638800"/>
            <a:ext cx="468987" cy="424433"/>
            <a:chOff x="838200" y="718566"/>
            <a:chExt cx="3352800" cy="3034285"/>
          </a:xfrm>
        </p:grpSpPr>
        <p:sp>
          <p:nvSpPr>
            <p:cNvPr id="61" name="Freeform 60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3" name="Group 62"/>
          <p:cNvGrpSpPr/>
          <p:nvPr/>
        </p:nvGrpSpPr>
        <p:grpSpPr>
          <a:xfrm>
            <a:off x="2514600" y="5638800"/>
            <a:ext cx="468987" cy="424433"/>
            <a:chOff x="838200" y="718566"/>
            <a:chExt cx="3352800" cy="3034285"/>
          </a:xfrm>
        </p:grpSpPr>
        <p:sp>
          <p:nvSpPr>
            <p:cNvPr id="64" name="Freeform 63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6" name="Group 65"/>
          <p:cNvGrpSpPr/>
          <p:nvPr/>
        </p:nvGrpSpPr>
        <p:grpSpPr>
          <a:xfrm>
            <a:off x="3798213" y="5638800"/>
            <a:ext cx="468987" cy="424433"/>
            <a:chOff x="838200" y="718566"/>
            <a:chExt cx="3352800" cy="3034285"/>
          </a:xfrm>
        </p:grpSpPr>
        <p:sp>
          <p:nvSpPr>
            <p:cNvPr id="67" name="Freeform 66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sp>
        <p:nvSpPr>
          <p:cNvPr id="39" name="Oval 38"/>
          <p:cNvSpPr/>
          <p:nvPr/>
        </p:nvSpPr>
        <p:spPr>
          <a:xfrm>
            <a:off x="1447800" y="3412066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90800" y="3429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886200" y="3429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447800" y="4572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67000" y="4572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86200" y="4572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447800" y="5715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67000" y="5715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886200" y="5715000"/>
            <a:ext cx="304800" cy="304800"/>
          </a:xfrm>
          <a:prstGeom prst="ellipse">
            <a:avLst/>
          </a:prstGeom>
          <a:effectLst/>
          <a:scene3d>
            <a:camera prst="isometricOffAxis1Top"/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 bwMode="auto">
          <a:xfrm>
            <a:off x="5105400" y="3945466"/>
            <a:ext cx="32766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Converges to the </a:t>
            </a:r>
            <a:b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ahoma" pitchFamily="-64" charset="0"/>
              </a:rPr>
              <a:t>wrong</a:t>
            </a: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 distribution!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95800" y="2571690"/>
            <a:ext cx="3842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-- Stuart and Donald </a:t>
            </a:r>
            <a:r>
              <a:rPr lang="en-US" sz="2000" dirty="0" err="1" smtClean="0"/>
              <a:t>Geman</a:t>
            </a:r>
            <a:r>
              <a:rPr lang="en-US" sz="2000" dirty="0" smtClean="0"/>
              <a:t>, 1984.</a:t>
            </a:r>
            <a:endParaRPr lang="en-US" sz="2000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5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2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4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3.33333E-6 -0.06342 0.00017 -0.12685 0.00156 -0.12592 C 0.00312 -0.12477 0.00555 -0.05926 0.00833 0.00648 " pathEditMode="relative" rAng="0" ptsTypes="aaA">
                                      <p:cBhvr>
                                        <p:cTn id="1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problem with </a:t>
            </a:r>
            <a:r>
              <a:rPr lang="en-US" sz="3200" b="1" dirty="0" smtClean="0"/>
              <a:t>Synchronous </a:t>
            </a:r>
            <a:r>
              <a:rPr lang="en-US" sz="3200" dirty="0" smtClean="0"/>
              <a:t>Gibbs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57800"/>
            <a:ext cx="8229600" cy="1447800"/>
          </a:xfrm>
        </p:spPr>
        <p:txBody>
          <a:bodyPr>
            <a:normAutofit/>
          </a:bodyPr>
          <a:lstStyle/>
          <a:p>
            <a:r>
              <a:rPr lang="en-US" i="1" dirty="0" smtClean="0"/>
              <a:t>Adjacent variables </a:t>
            </a:r>
            <a:r>
              <a:rPr lang="en-US" b="1" i="1" dirty="0" smtClean="0"/>
              <a:t>cannot</a:t>
            </a:r>
            <a:r>
              <a:rPr lang="en-US" i="1" dirty="0" smtClean="0"/>
              <a:t> be sampled </a:t>
            </a:r>
            <a:r>
              <a:rPr lang="en-US" b="1" i="1" dirty="0" smtClean="0"/>
              <a:t>simultaneously</a:t>
            </a:r>
            <a:r>
              <a:rPr lang="en-US" i="1" dirty="0" smtClean="0"/>
              <a:t>.</a:t>
            </a:r>
          </a:p>
        </p:txBody>
      </p:sp>
      <p:grpSp>
        <p:nvGrpSpPr>
          <p:cNvPr id="6" name="Group 71"/>
          <p:cNvGrpSpPr/>
          <p:nvPr/>
        </p:nvGrpSpPr>
        <p:grpSpPr>
          <a:xfrm>
            <a:off x="0" y="2519065"/>
            <a:ext cx="2133600" cy="1671935"/>
            <a:chOff x="0" y="4043065"/>
            <a:chExt cx="2133600" cy="1671935"/>
          </a:xfrm>
        </p:grpSpPr>
        <p:sp>
          <p:nvSpPr>
            <p:cNvPr id="4" name="Oval 3"/>
            <p:cNvSpPr/>
            <p:nvPr/>
          </p:nvSpPr>
          <p:spPr>
            <a:xfrm>
              <a:off x="1600200" y="4495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600200" y="5257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7" name="Straight Connector 6"/>
            <p:cNvCxnSpPr>
              <a:stCxn id="4" idx="4"/>
              <a:endCxn id="5" idx="0"/>
            </p:cNvCxnSpPr>
            <p:nvPr/>
          </p:nvCxnSpPr>
          <p:spPr>
            <a:xfrm rot="5400000">
              <a:off x="1676400" y="5105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4768334"/>
              <a:ext cx="1628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Strong Positive</a:t>
              </a:r>
            </a:p>
            <a:p>
              <a:pPr algn="r"/>
              <a:r>
                <a:rPr lang="en-US" dirty="0" smtClean="0"/>
                <a:t>Correlation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36962" y="4043065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=0</a:t>
              </a:r>
              <a:endParaRPr lang="en-US" sz="2400" dirty="0"/>
            </a:p>
          </p:txBody>
        </p:sp>
      </p:grpSp>
      <p:grpSp>
        <p:nvGrpSpPr>
          <p:cNvPr id="9" name="Group 78"/>
          <p:cNvGrpSpPr/>
          <p:nvPr/>
        </p:nvGrpSpPr>
        <p:grpSpPr>
          <a:xfrm>
            <a:off x="2057400" y="3657600"/>
            <a:ext cx="1905000" cy="1295400"/>
            <a:chOff x="2057400" y="5181600"/>
            <a:chExt cx="1905000" cy="1295400"/>
          </a:xfrm>
        </p:grpSpPr>
        <p:sp>
          <p:nvSpPr>
            <p:cNvPr id="25" name="Oval 24"/>
            <p:cNvSpPr/>
            <p:nvPr/>
          </p:nvSpPr>
          <p:spPr>
            <a:xfrm>
              <a:off x="3505200" y="5257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05200" y="6019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27" name="Straight Connector 26"/>
            <p:cNvCxnSpPr>
              <a:stCxn id="25" idx="4"/>
              <a:endCxn id="26" idx="0"/>
            </p:cNvCxnSpPr>
            <p:nvPr/>
          </p:nvCxnSpPr>
          <p:spPr>
            <a:xfrm rot="5400000">
              <a:off x="3581400" y="5867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057400" y="5181600"/>
              <a:ext cx="1524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420414">
              <a:off x="2219986" y="5544019"/>
              <a:ext cx="1098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Parallel </a:t>
              </a:r>
            </a:p>
            <a:p>
              <a:pPr algn="ctr"/>
              <a:r>
                <a:rPr lang="en-US" dirty="0" smtClean="0"/>
                <a:t>Execution</a:t>
              </a:r>
              <a:endParaRPr lang="en-US" dirty="0"/>
            </a:p>
          </p:txBody>
        </p:sp>
      </p:grpSp>
      <p:grpSp>
        <p:nvGrpSpPr>
          <p:cNvPr id="10" name="Group 73"/>
          <p:cNvGrpSpPr/>
          <p:nvPr/>
        </p:nvGrpSpPr>
        <p:grpSpPr>
          <a:xfrm>
            <a:off x="4114800" y="1752600"/>
            <a:ext cx="977638" cy="1676400"/>
            <a:chOff x="4114800" y="3276600"/>
            <a:chExt cx="977638" cy="1676400"/>
          </a:xfrm>
        </p:grpSpPr>
        <p:sp>
          <p:nvSpPr>
            <p:cNvPr id="17" name="TextBox 16"/>
            <p:cNvSpPr txBox="1"/>
            <p:nvPr/>
          </p:nvSpPr>
          <p:spPr>
            <a:xfrm>
              <a:off x="4495800" y="32766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=2</a:t>
              </a:r>
              <a:endParaRPr lang="en-US" sz="2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559038" y="3733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559038" y="4495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30" name="Straight Connector 29"/>
            <p:cNvCxnSpPr>
              <a:stCxn id="28" idx="4"/>
              <a:endCxn id="29" idx="0"/>
            </p:cNvCxnSpPr>
            <p:nvPr/>
          </p:nvCxnSpPr>
          <p:spPr>
            <a:xfrm rot="5400000">
              <a:off x="4635238" y="4343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4341812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5"/>
          <p:cNvGrpSpPr/>
          <p:nvPr/>
        </p:nvGrpSpPr>
        <p:grpSpPr>
          <a:xfrm>
            <a:off x="5181600" y="1752600"/>
            <a:ext cx="977638" cy="1676400"/>
            <a:chOff x="5181600" y="3276600"/>
            <a:chExt cx="977638" cy="1676400"/>
          </a:xfrm>
        </p:grpSpPr>
        <p:sp>
          <p:nvSpPr>
            <p:cNvPr id="21" name="TextBox 20"/>
            <p:cNvSpPr txBox="1"/>
            <p:nvPr/>
          </p:nvSpPr>
          <p:spPr>
            <a:xfrm>
              <a:off x="5562600" y="3276600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=3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625838" y="3733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5625838" y="4495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33" name="Straight Connector 32"/>
            <p:cNvCxnSpPr>
              <a:stCxn id="31" idx="4"/>
              <a:endCxn id="32" idx="0"/>
            </p:cNvCxnSpPr>
            <p:nvPr/>
          </p:nvCxnSpPr>
          <p:spPr>
            <a:xfrm rot="5400000">
              <a:off x="5702038" y="4343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181600" y="4341812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87"/>
          <p:cNvGrpSpPr/>
          <p:nvPr/>
        </p:nvGrpSpPr>
        <p:grpSpPr>
          <a:xfrm>
            <a:off x="4114800" y="3733800"/>
            <a:ext cx="901438" cy="1219200"/>
            <a:chOff x="4114800" y="5257800"/>
            <a:chExt cx="901438" cy="1219200"/>
          </a:xfrm>
        </p:grpSpPr>
        <p:sp>
          <p:nvSpPr>
            <p:cNvPr id="34" name="Oval 33"/>
            <p:cNvSpPr/>
            <p:nvPr/>
          </p:nvSpPr>
          <p:spPr>
            <a:xfrm>
              <a:off x="4559038" y="5257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559038" y="6019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36" name="Straight Connector 35"/>
            <p:cNvCxnSpPr>
              <a:stCxn id="34" idx="4"/>
              <a:endCxn id="35" idx="0"/>
            </p:cNvCxnSpPr>
            <p:nvPr/>
          </p:nvCxnSpPr>
          <p:spPr>
            <a:xfrm rot="5400000">
              <a:off x="4635238" y="5867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114800" y="5867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93"/>
          <p:cNvGrpSpPr/>
          <p:nvPr/>
        </p:nvGrpSpPr>
        <p:grpSpPr>
          <a:xfrm>
            <a:off x="5181600" y="3733800"/>
            <a:ext cx="901438" cy="1219200"/>
            <a:chOff x="5181600" y="5257800"/>
            <a:chExt cx="901438" cy="1219200"/>
          </a:xfrm>
        </p:grpSpPr>
        <p:sp>
          <p:nvSpPr>
            <p:cNvPr id="37" name="Oval 36"/>
            <p:cNvSpPr/>
            <p:nvPr/>
          </p:nvSpPr>
          <p:spPr>
            <a:xfrm>
              <a:off x="5625838" y="5257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625838" y="6019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39" name="Straight Connector 38"/>
            <p:cNvCxnSpPr>
              <a:stCxn id="37" idx="4"/>
              <a:endCxn id="38" idx="0"/>
            </p:cNvCxnSpPr>
            <p:nvPr/>
          </p:nvCxnSpPr>
          <p:spPr>
            <a:xfrm rot="5400000">
              <a:off x="5702038" y="5867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81600" y="58674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3276600" y="3581400"/>
            <a:ext cx="2971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 bwMode="auto">
          <a:xfrm>
            <a:off x="6324600" y="2286000"/>
            <a:ext cx="25908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Strong Positive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Correlation</a:t>
            </a:r>
          </a:p>
        </p:txBody>
      </p:sp>
      <p:grpSp>
        <p:nvGrpSpPr>
          <p:cNvPr id="16" name="Group 72"/>
          <p:cNvGrpSpPr/>
          <p:nvPr/>
        </p:nvGrpSpPr>
        <p:grpSpPr>
          <a:xfrm>
            <a:off x="2057400" y="1748135"/>
            <a:ext cx="1968238" cy="1757065"/>
            <a:chOff x="2057400" y="3272135"/>
            <a:chExt cx="1968238" cy="1757065"/>
          </a:xfrm>
        </p:grpSpPr>
        <p:sp>
          <p:nvSpPr>
            <p:cNvPr id="13" name="TextBox 12"/>
            <p:cNvSpPr txBox="1"/>
            <p:nvPr/>
          </p:nvSpPr>
          <p:spPr>
            <a:xfrm>
              <a:off x="3429000" y="3272135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</a:t>
              </a:r>
              <a:r>
                <a:rPr lang="en-US" sz="2400" dirty="0" smtClean="0"/>
                <a:t>=1</a:t>
              </a:r>
              <a:endParaRPr lang="en-US" sz="2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05200" y="4495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 smtClean="0"/>
            </a:p>
          </p:txBody>
        </p:sp>
        <p:cxnSp>
          <p:nvCxnSpPr>
            <p:cNvPr id="24" name="Straight Connector 23"/>
            <p:cNvCxnSpPr>
              <a:stCxn id="67" idx="4"/>
              <a:endCxn id="23" idx="0"/>
            </p:cNvCxnSpPr>
            <p:nvPr/>
          </p:nvCxnSpPr>
          <p:spPr>
            <a:xfrm rot="5400000">
              <a:off x="3581400" y="4343400"/>
              <a:ext cx="30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057400" y="4343400"/>
              <a:ext cx="1524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0224011">
              <a:off x="2197007" y="4016194"/>
              <a:ext cx="12309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Sequential </a:t>
              </a:r>
            </a:p>
            <a:p>
              <a:pPr algn="ctr"/>
              <a:r>
                <a:rPr lang="en-US" dirty="0" smtClean="0"/>
                <a:t>Execution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05200" y="3733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101" name="Rounded Rectangle 100"/>
          <p:cNvSpPr/>
          <p:nvPr/>
        </p:nvSpPr>
        <p:spPr bwMode="auto">
          <a:xfrm>
            <a:off x="6324600" y="3810000"/>
            <a:ext cx="25908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ahoma" pitchFamily="-64" charset="0"/>
              </a:rPr>
              <a:t>Strong </a:t>
            </a:r>
            <a:r>
              <a:rPr lang="en-US" sz="2400" b="1" dirty="0" smtClean="0">
                <a:solidFill>
                  <a:schemeClr val="tx1"/>
                </a:solidFill>
                <a:latin typeface="Tahoma" pitchFamily="-64" charset="0"/>
              </a:rPr>
              <a:t>Negative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rPr>
              <a:t>Correlation</a:t>
            </a:r>
          </a:p>
        </p:txBody>
      </p:sp>
      <p:sp>
        <p:nvSpPr>
          <p:cNvPr id="70" name="Oval 69"/>
          <p:cNvSpPr/>
          <p:nvPr/>
        </p:nvSpPr>
        <p:spPr>
          <a:xfrm>
            <a:off x="1676400" y="30480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76400" y="3810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81400" y="3048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581400" y="22860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581400" y="2286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648200" y="3048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648200" y="2286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715000" y="3048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715000" y="2286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81400" y="38100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81400" y="4572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581400" y="3810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581400" y="45720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648200" y="38100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48200" y="4572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715000" y="38100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15000" y="4572000"/>
            <a:ext cx="304800" cy="304800"/>
          </a:xfrm>
          <a:prstGeom prst="ellipse">
            <a:avLst/>
          </a:prstGeom>
          <a:effectLst/>
          <a:scene3d>
            <a:camera prst="isometricOffAxis1Top">
              <a:rot lat="18894387" lon="19842216" rev="2303196"/>
            </a:camera>
            <a:lightRig rig="threePt" dir="t"/>
          </a:scene3d>
          <a:sp3d z="25400"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" name="Group 79"/>
          <p:cNvGrpSpPr/>
          <p:nvPr/>
        </p:nvGrpSpPr>
        <p:grpSpPr>
          <a:xfrm>
            <a:off x="-1524000" y="3505200"/>
            <a:ext cx="1295400" cy="830997"/>
            <a:chOff x="304800" y="3360003"/>
            <a:chExt cx="1295400" cy="830997"/>
          </a:xfrm>
        </p:grpSpPr>
        <p:sp>
          <p:nvSpPr>
            <p:cNvPr id="74" name="Oval 73"/>
            <p:cNvSpPr/>
            <p:nvPr/>
          </p:nvSpPr>
          <p:spPr>
            <a:xfrm>
              <a:off x="1295400" y="3505200"/>
              <a:ext cx="304800" cy="304800"/>
            </a:xfrm>
            <a:prstGeom prst="ellipse">
              <a:avLst/>
            </a:prstGeom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295400" y="38862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effectLst/>
            <a:scene3d>
              <a:camera prst="isometricOffAxis1Top">
                <a:rot lat="18894387" lon="19842216" rev="2303196"/>
              </a:camera>
              <a:lightRig rig="threePt" dir="t"/>
            </a:scene3d>
            <a:sp3d z="25400" extrusionH="50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4800" y="3360003"/>
              <a:ext cx="1042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/>
                <a:t>Heads:</a:t>
              </a:r>
            </a:p>
            <a:p>
              <a:pPr algn="r"/>
              <a:r>
                <a:rPr lang="en-US" sz="2400" dirty="0" smtClean="0"/>
                <a:t>Tails: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8844E-6 L -3.33333E-6 -0.0999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8844E-6 L -3.33333E-6 -0.09991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4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8844E-6 L -3.33333E-6 -0.0999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 animBg="1"/>
      <p:bldP spid="101" grpId="0" animBg="1"/>
      <p:bldP spid="73" grpId="0" animBg="1"/>
      <p:bldP spid="76" grpId="0" animBg="1"/>
      <p:bldP spid="76" grpId="1" animBg="1"/>
      <p:bldP spid="76" grpId="2" animBg="1"/>
      <p:bldP spid="72" grpId="0" animBg="1"/>
      <p:bldP spid="78" grpId="2" animBg="1"/>
      <p:bldP spid="79" grpId="0" animBg="1"/>
      <p:bldP spid="84" grpId="0" animBg="1"/>
      <p:bldP spid="85" grpId="2" animBg="1"/>
      <p:bldP spid="88" grpId="0" animBg="1"/>
      <p:bldP spid="88" grpId="1" animBg="1"/>
      <p:bldP spid="88" grpId="2" animBg="1"/>
      <p:bldP spid="91" grpId="0" animBg="1"/>
      <p:bldP spid="91" grpId="1" animBg="1"/>
      <p:bldP spid="91" grpId="2" animBg="1"/>
      <p:bldP spid="94" grpId="0" animBg="1"/>
      <p:bldP spid="97" grpId="0" animBg="1"/>
      <p:bldP spid="105" grpId="0" animBg="1"/>
      <p:bldP spid="106" grpId="2" animBg="1"/>
      <p:bldP spid="109" grpId="0" animBg="1"/>
      <p:bldP spid="1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\textbf{P}\left(\text{Heads} \right) \approx \frac{4}{10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32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1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0"/>
  <p:tag name="PICTUREFILESIZE" val="5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2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0"/>
  <p:tag name="PICTUREFILESIZE" val="6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3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0"/>
  <p:tag name="PICTUREFILESIZE" val="68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3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0"/>
  <p:tag name="PICTUREFILESIZE" val="68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2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0"/>
  <p:tag name="PICTUREFILESIZE" val="6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1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0"/>
  <p:tag name="PICTUREFILESIZE" val="5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eqnarray*}&#10;x_1^{(t+1)} &amp; = &amp; f_1(x_3^{(t)}) \\&#10;x_2^{(t+1)} &amp; = &amp; f_2(x_2^{(t)}, x_3^{(t)}) \\&#10;x_3^{(t+1)} &amp; = &amp; f_3(x_1^{(t+1)}, x_1^{(t+1)})&#10;\end{eqnarray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151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x^{(t)} \leftarrow x^{(t-1)}&#10;\]&#10;&#10;\end{document}&#10;"/>
  <p:tag name="FILENAME" val="TP_tmp"/>
  <p:tag name="FORMAT" val="pngmono"/>
  <p:tag name="RES" val="2400"/>
  <p:tag name="BLEND" val="0"/>
  <p:tag name="TRANSPARENT" val="0"/>
  <p:tag name="TBUG" val="0"/>
  <p:tag name="ALLOWFS" val="0"/>
  <p:tag name="ORIGWIDTH" val="56"/>
  <p:tag name="PICTUREFILESIZE" val="516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[&#10;x^{(t)}_i \sim \textbf{P}( X_i \,\vert\, x^{(t)}_{-i})&#10;\]&#10;&#10;\end{document}&#10;"/>
  <p:tag name="FILENAME" val="TP_tmp"/>
  <p:tag name="FORMAT" val="pngmono"/>
  <p:tag name="RES" val="2400"/>
  <p:tag name="BLEND" val="0"/>
  <p:tag name="TRANSPARENT" val="1"/>
  <p:tag name="TBUG" val="0"/>
  <p:tag name="ALLOWFS" val="0"/>
  <p:tag name="ORIGWIDTH" val="77"/>
  <p:tag name="PICTUREFILESIZE" val="100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O\left(p  \left( \frac{n}{n + pk} \right) \right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5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\textbf{P}\left(X_1 = X_2 \right) \approx 2/4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85"/>
  <p:tag name="PICTUREFILESIZE" val="35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O\left( \frac{n}{p} + k \right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2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amssymb, amsmath, amsthm}&#10;%% ---------------------------------------------------------                    &#10;%% Probability notation                                                         &#10;\newcommand{\given}{\,|\,}&#10;\newcommand{\stdist}[1]{\mathbf{\pi} \left( #1 \right) }&#10;\newcommand{\Prb}[1]{\mathbf{P} \left( #1 \right) }&#10;\newcommand{\PiPrb}[1]{\pi \left( #1 \right) }&#10;\newcommand{\Kern}[1]{K \left( #1 \right) }&#10;\newcommand{\Ex}[1]{\mathbf{E} \left[ #1 \right] }&#10;\newcommand{\ApproxPrb}[1]{\mathbf{\tilde{P}} \left( #1 \right) }&#10;\newcommand{\variance}[1]{\mathbf{Var} \left[ #1 \right] }&#10;&#10;\newcommand{\Ind}[1]{\mathbf{1}\left[ #1 \right]}&#10;&#10;&#10;\begin{document}&#10;&#10;\begin{eqnarray*}&#10;    \Prb{x^\prime}&#10;    &amp; = &amp;&#10;    \sum_{x} K(x^\prime \given x) \pi(x_{\kappa_1})\pi(x_{\kappa_2}) \\&#10;    &amp; = &amp;&#10;    \sum_{x_{\kappa_1}} \sum_{x_{\kappa_2}}&#10;    \pi(x_{\kappa_1}^\prime \given x_{\kappa_2})&#10;    \pi(x^\prime_{\kappa_2}| x_{\kappa_1} )\pi(x_{\kappa_1})\pi(x_{\kappa_2}) \\&#10;    &amp; = &amp;&#10;    \sum_{x_{\kappa_1}} \sum_{x_{\kappa_2}}&#10;    \pi(x_{\kappa_1},x^\prime_{\kappa_2})&#10;    \pi(x^\prime_{\kappa_1},x_{\kappa_2}) \\&#10;    &amp; = &amp; \pi(x_{\kappa_1}^\prime) \pi(x_{\kappa_2}^\prime)&#10;\end{eqnarray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3413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equation*}&#10;\lim_{m \rightarrow \infty} \frac{1}{m} \sum_{t=1}^{m} h( x_i^{(t)} )  \xrightarrow{a.s.}&#10;\textbf{E}\left[ h(X_i) \right]&#10;\end{equatio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46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textbf{P}_{\mbox{sync}}\left(X_{1},\ldots,&#10;X_{n} \right) = &#10;\pi \left( X_{\kappa_1} \right) \pi \left( X_{\kappa_2} \right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688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, amsthm}&#10;\usepackage[ruled,linesnumbered, vlined]{algorithm2e}&#10;&#10;&#10;%% ---------------------------------------------------------&#10;%% Basic Math&#10;\newcommand{\abs}[1]{\left|#1\right|}&#10;\newcommand{\ceil}[1]{\left\lceil #1 \right\rceil}&#10;\newcommand{\floor}[1]{\left\lfloor #1 \right\rfloor}&#10;&#10;%% ---------------------------------------------------------&#10;%% Norms&#10;\newcommand{\LInfNorm}[1]{\left|\left| #1 \right|\right|_{\infty}}&#10;\newcommand{\LOneNorm}[1]{\left|\left| #1 \right|\right|_1}&#10;&#10;%% ---------------------------------------------------------&#10;%% Probability notation&#10;\newcommand{\given}{\,|\,}&#10;\newcommand{\stdist}[1]{\mathbf{\pi} \left( #1 \right) }&#10;\newcommand{\Prb}[1]{\mathbf{P} \left( #1 \right) }&#10;\newcommand{\PiPrb}[1]{\pi \left( #1 \right) }&#10;\newcommand{\Kern}[1]{K \left( #1 \right) }&#10;\newcommand{\Ex}[1]{\mathbf{E} \left[ #1 \right] }&#10;\newcommand{\ApproxPrb}[1]{\mathbf{\tilde{P}} \left( #1 \right) }&#10;\newcommand{\variance}[1]{\mathbf{Var} \left[ #1 \right] }&#10;&#10;\newcommand{\Ind}[1]{\mathbf{1}\left[ #1 \right]}&#10;&#10;%% ---------------------------------------------------------&#10;%% Set notation&#10;\newcommand{\reals}{\mathbb{R}}&#10;\newcommand{\integers}{\mathbb{Z}}&#10;\newcommand{\set}[1]{\left\{#1\right\}}&#10;\newcommand{\vecspace}{\mathcal{V}}&#10;\newcommand{\Union}{\bigcup}&#10;\newcommand{\Inter}{\bigcap}&#10;\newcommand{\union}{\cup}&#10;\newcommand{\inter}{\cap}&#10;\newcommand{\size}[1]{\left| #1 \right|}&#10;&#10;&#10;%% ---------------------------------------------------------&#10;%% Complexity&#10;\newcommand{\BigO}[1]{O\hspace{-1pt}\left( #1 \right)}&#10;\newcommand{\BigTheta}[1]{\Theta \left( #1 \right)}&#10;\newcommand{\BigOmega}[1]{\Omega \left( #1 \right)}&#10;&#10;%% ---------------------------------------------------------&#10;%% Graph notation&#10;% \newcommand{\verts}[1]{V_{ #1 } }&#10;\newcommand{\verts}{V}&#10;% \newcommand{\edges}[1]{E_{ #1 } }&#10;\newcommand{\edges}{E}&#10;\newcommand{\neighbors}[1]{\mathcal{N}_{#1} }&#10;&#10;%% ---------------------------------------------------------&#10;%% Graphical Model notation&#10;\newcommand{\factor}[1]{f_{ #1 }}&#10;\newcommand{\allfactors}{\mathcal{F}}&#10;&#10;\newcommand{\jtree}{\mathbf{J}}&#10;&#10;\newcommand{\Var}[1]{X_{#1} }&#10;\newcommand{\var}[1]{x_{#1} }&#10;\newcommand{\allVars}{\mathcal{X}}&#10;\newcommand{\allvars}{\mathbf{x}}&#10;\newcommand{\Varset}{\mathbf{X}}&#10;\newcommand{\varset}{\mathbf{x}}&#10;&#10;\newcommand{\splashvars}{\mathcal{S}}&#10;\newcommand{\boundary}{\mathcal{B}}&#10;&#10;% \newcommand{\parent}[1]{\text{Pa}[#1]}&#10;&#10;&#10;\newcommand{\cliqueset}{\mathcal{F}}&#10;\newcommand{\factoridx}{ \textbf{A} }&#10;&#10;&#10;% Junction tree notation&#10;\newcommand{\jtclique}{ \textbf{C} }&#10;\newcommand{\jtcliques}{ \mathcal{C} }&#10;&#10;&#10;&#10;\newcommand{\nodepot}[1]{\psi_{#1}}&#10;\newcommand{\edgepot}[2]{\psi_{#1,#2}}&#10;&#10;\newcommand{\asg}[1]{A_{#1}}&#10;\newcommand{\asgs}[1]{\mathcal{A}_{#1}}&#10;\newcommand{\params}{\theta}&#10;\newcommand{\logpartfun}[1]{Z(#1)}&#10;&#10;&#10;%% ---------------------------------------------------------&#10;%% Belief Propagation notation&#10;\newcommand{\msg}[2]{m_{#1 \rightarrow #2}}&#10;\newcommand{\msgs}{m}&#10;\newcommand{\bpfun}{f_{\text{BP}}}&#10;\newcommand{\syncbpfun}{f_{\text{SBP}}}&#10;\newcommand{\msgspace}{\mathcal{M}}&#10;\newcommand{\approxmsg}[2]{\tilde{m}_{#1 \rightarrow #2}}&#10;\newcommand{\msgerror}[2]{e_{#1 \rightarrow #2}}&#10;\newcommand{\belief}[1]{b_{#1}}&#10;\newcommand{\approxbelief}[1]{\tilde{b}_{#1}}&#10;\newcommand{\approxtree}[2]{T_{#2}^{(#1)}}&#10;\newcommand{\taueps}{\tau_{\epsilon}}&#10;\newcommand{\splashsize}{W}&#10;\newcommand{\resid}[1]{r_{#1}}&#10;\newcommand{\numvars}{n}&#10;\newcommand{\numverts}{n}&#10;\newcommand{\damping}{\alpha}&#10;\newcommand{\ncpus}{p}&#10;&#10;\newcommand{\score}[1]{\textbf{s}[ #1 ]}&#10;&#10;%% ---------------------------------------------------------&#10;%% Algorithm Keywords&#10;\SetKwFor{ParForAll}{forall}{do in parallel}{barrier end}&#10;\SetKwInOut{Input}{Input}&#10;&#10;\SetKwInOut{Define}{Define}&#10;\SetKwFor{InParallel}{do in parallel on processor}{}{end}&#10;\SetKwFunction{TreeWidth}{TreeWidth}&#10;\SetKwFunction{Available}{Unassigned}&#10;\SetKwFunction{NextRoot}{NextRoot}&#10;\SetKwFunction{MBLock}{MarkovBlanketLock}&#10;\SetKwFunction{MBFree}{MarkovBlanketFree}&#10;\SetKwFunction{MBLockExtend}{MarkovBlanketLock}&#10;\SetKwFunction{Pop}{Pop}&#10;\SetKwFunction{NextVertexToExplore}{NextVertexToExplore}&#10;\SetKwFunction{ParallelSplash}{ParSplash}&#10;\SetKwFunction{ParallelSample}{ParSample}&#10;\SetKwFunction{ParallelCalibrate}{ParCalibrate}&#10;\SetKwFunction{JunctionTree}{JunctionTree}&#10;\SetKwFunction{ExtendJunctionTree}{ExtendJunctionTree}&#10;&#10;&#10;  \SetKwFunction{Elim}{V}&#10;  \SetKwFunction{Clique}{C}&#10;  \SetKwFunction{Time}{t}&#10;  \SetKwFunction{Parent}{P}&#10;&#10;&#10;\begin{document}&#10;&#10;\begin{algorithm}[t]&#10;  \footnotesize&#10;  \dontprintsemicolon&#10;  \KwIn{The original junction tree $(\jtcliques, E)&#10;    =\jtree_\splashvars$. }&#10;&#10;  \KwIn{The variable $X_i$  to add to $\jtree_\splashvars$}&#10;&#10;  \KwOut{$\jtree_{\splashvars+i}$}&#10;  &#10;  \Define{$\jtclique_u$ as the clique created by eliminating $u \in&#10;    \splashvars$}&#10;  &#10;  \Define{$\Elim[\jtclique] \in \splashvars$ as the variable&#10;    eliminated when creating $\jtclique$}&#10;&#10;&#10;  \Define{$\Time[v]$ as the&#10;    time $v \in \splashvars$ was added to $\splashvars$}&#10;&#10;  \Define{$\Parent[v] \in \neighbors{v} \inter \splashvars$ as the&#10;    next neighbor of $v$ to be eliminated.}&#10;&#10;  &#10;  $\jtclique_i \leftarrow \left(\neighbors{i} \inter \splashvars \right) \union&#10;  \set{i}$&#10;   &#10;  $\Parent[i] \leftarrow \arg\max_{v \in \jtclique_i&#10;    \backslash \set{i}} \Time[v]$\;&#10;&#10;  \tcp{----------- Repair RIP -------------}&#10;  &#10;  $\mathcal{R} \leftarrow \jtclique_i \backslash \set{i}$ \tcp*[h]{RIP&#10;    Set} \;&#10;&#10;  $v \leftarrow \Parent[i]$ \;&#10;&#10;  \While{$\size{\mathcal{R}} &gt; 0$}{&#10;      &#10;    $\jtclique_v \leftarrow \jtclique_v \union \mathcal{R}$&#10;    \tcp*[h]{Add variables to parent}&#10;      &#10;    $w \leftarrow \arg\max_{w \in \jtclique_v \backslash \set{v}}&#10;    \Time[w]$ \tcp*[h]{Find new parent}&#10;&#10;    \eIf{$w = \Parent[v]$}{ &#10;      $\mathcal{R} \leftarrow (\mathcal{R} \backslash \jtclique_i)&#10;      \backslash \set{i}$ \;&#10;    }{ &#10;&#10;      $\mathcal{R} \leftarrow (\mathcal{R} \union \jtclique_i)&#10;      \backslash \set{i}$ \;&#10;&#10;      $\Parent[v] \leftarrow w $ \tcp*[h]{New parent}&#10;    }&#10;&#10;    $v \leftarrow \Parent[v]$ \tcp*[h]{Move upwards}&#10;  }&#10;&#10;\end{algorithm}&#10;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0051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{\score}[1]{\textbf{s}[ #1 ]}&#10;\newcommand{\LOneNorm}[1]{\left|\left| #1 \right|\right|_1}&#10;\newcommand{\given}{\,|\,}&#10;\newcommand{\splashvars}{\mathcal{S}}&#10;&#10;\begin{document}&#10;\[&#10;  \score{X_v} =&#10;  \LOneNorm{&#10;   \log \frac&#10;    { \sum_x&#10;      \pi\left(X_{\splashvars}, X_v = x \given X_{-\splashvars} = x^{(t)}_{-\splashvars}\right)}&#10;    {\pi\left(X_{\splashvars} \given  X_v = x^{(t)}_v, X_{-\splashvars} = x^{(t)}_{-\splashvars}\right)}&#10;  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171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\textbf{P}\left(X_1 = \text{Heads} \right) \approx 3/4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98"/>
  <p:tag name="PICTUREFILESIZE" val="40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equation*}&#10;\textbf{E}\left[ h(X_1, \ldots, X_n) \right]&#10;\end{equatio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30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equation*}&#10;\lim_{m \rightarrow \infty} \frac{1}{m} \sum_{t=1}^{m} h(x_1^{(t)}, \ldots, x_n^{(t)}) \xrightarrow{a.s.}&#10;\textbf{E}\left[ h(X_1, \ldots, X_n) \right]&#10;\end{equatio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1"/>
  <p:tag name="PICTUREFILESIZE" val="121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equation*}&#10; h_i(x) = \textbf{I}[x == i]   \Rightarrow \textbf{E}[h_i(X_k)] = \textbf{P}(X_k = i)&#10;\end{equatio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3"/>
  <p:tag name="PICTUREFILESIZE" val="74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1^{(t+1)}  =  f_1(x_3^{(t)})  \quad x_2^{(t+1)}  =  f_2(x_2^{(t)}, x_3^{(t)}) 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2"/>
  <p:tag name="PICTUREFILESIZE" val="839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[&#10;x_3^{(t+1)} =  f_3(x_1^{(t+1)}, x_1^{(t+1)}) 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5317"/>
</p:tagLst>
</file>

<file path=ppt/theme/theme1.xml><?xml version="1.0" encoding="utf-8"?>
<a:theme xmlns:a="http://schemas.openxmlformats.org/drawingml/2006/main" name="selec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select-template</Template>
  <TotalTime>1384</TotalTime>
  <Words>1902</Words>
  <Application>Microsoft Office PowerPoint</Application>
  <PresentationFormat>On-screen Show (4:3)</PresentationFormat>
  <Paragraphs>759</Paragraphs>
  <Slides>59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select-template</vt:lpstr>
      <vt:lpstr>Parallel Gibbs Sampling From Colored Fields to Thin Junction Trees</vt:lpstr>
      <vt:lpstr>Sampling  as an Inference Procedure</vt:lpstr>
      <vt:lpstr>Terminology: Graphical Models</vt:lpstr>
      <vt:lpstr>Terminology: Ergodicity</vt:lpstr>
      <vt:lpstr>Gibbs Sampling [Geman &amp; Geman, 1984]</vt:lpstr>
      <vt:lpstr>Why Study Parallel Gibbs Sampling?</vt:lpstr>
      <vt:lpstr>Is the Gibbs Sampler trivially parallel?</vt:lpstr>
      <vt:lpstr>From the original paper on Gibbs Sampling:</vt:lpstr>
      <vt:lpstr>The problem with Synchronous Gibbs</vt:lpstr>
      <vt:lpstr>How has the machine learning community solved this problem?</vt:lpstr>
      <vt:lpstr>Two Decades later</vt:lpstr>
      <vt:lpstr>Two Decades Ago</vt:lpstr>
      <vt:lpstr>Chromatic Sampler</vt:lpstr>
      <vt:lpstr>Chromatic Sampler Algorithm</vt:lpstr>
      <vt:lpstr>Asymptotic Properties</vt:lpstr>
      <vt:lpstr>Proof of Ergodicity</vt:lpstr>
      <vt:lpstr>Special Properties of 2-Colorable Models</vt:lpstr>
      <vt:lpstr>Correcting the Synchronous Gibbs Sampler </vt:lpstr>
      <vt:lpstr>Slide 19</vt:lpstr>
      <vt:lpstr>Theoretical Contributions on 2-colorable models</vt:lpstr>
      <vt:lpstr>Theoretical Contributions on 2-colorable models</vt:lpstr>
      <vt:lpstr>From Colored Fields to Thin Junction Trees</vt:lpstr>
      <vt:lpstr>Models With Strong Dependencies</vt:lpstr>
      <vt:lpstr>Blocking Gibbs Sampler</vt:lpstr>
      <vt:lpstr>An asynchronous Gibbs Sampler that adaptively addresses strong dependencies.</vt:lpstr>
      <vt:lpstr>Splash Gibbs Sampler</vt:lpstr>
      <vt:lpstr>Splash Gibbs Sampler</vt:lpstr>
      <vt:lpstr>Splash Gibbs Sampler</vt:lpstr>
      <vt:lpstr>Splash Gibbs Sampler</vt:lpstr>
      <vt:lpstr>Splash Gibbs Sampler</vt:lpstr>
      <vt:lpstr>Higher Treewidth Splashes</vt:lpstr>
      <vt:lpstr>Junction Trees</vt:lpstr>
      <vt:lpstr>Splash Thin Junction Tree</vt:lpstr>
      <vt:lpstr>Splash generation</vt:lpstr>
      <vt:lpstr>Splash generation</vt:lpstr>
      <vt:lpstr>Splash generation</vt:lpstr>
      <vt:lpstr>Splash generation</vt:lpstr>
      <vt:lpstr>Splash generation</vt:lpstr>
      <vt:lpstr>Splash generation</vt:lpstr>
      <vt:lpstr>Splash generation</vt:lpstr>
      <vt:lpstr>Splash generation</vt:lpstr>
      <vt:lpstr>Splash generation</vt:lpstr>
      <vt:lpstr>Splash generation</vt:lpstr>
      <vt:lpstr>Splash generation</vt:lpstr>
      <vt:lpstr>Splash generation</vt:lpstr>
      <vt:lpstr>Incremental Junction Trees</vt:lpstr>
      <vt:lpstr>Incremental Junction Trees</vt:lpstr>
      <vt:lpstr>Incremental Junction Trees</vt:lpstr>
      <vt:lpstr>Incremental Junction Trees</vt:lpstr>
      <vt:lpstr>Incremental Junction Trees</vt:lpstr>
      <vt:lpstr>Algorithm Block [Skip]</vt:lpstr>
      <vt:lpstr>Splash generation</vt:lpstr>
      <vt:lpstr>Adaptive Vertex Priorities</vt:lpstr>
      <vt:lpstr>Adaptively Prioritized Splashes</vt:lpstr>
      <vt:lpstr>Experiments</vt:lpstr>
      <vt:lpstr>Rapidly Mixing Model</vt:lpstr>
      <vt:lpstr>Slowly Mixing Model</vt:lpstr>
      <vt:lpstr>Conclusion</vt:lpstr>
      <vt:lpstr>Future Work</vt:lpstr>
    </vt:vector>
  </TitlesOfParts>
  <Company>CMU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Gibbs Sampling From Colored Fields to Thin Junction Trees</dc:title>
  <dc:creator>Joseph E. Gonzalez</dc:creator>
  <cp:lastModifiedBy>Joseph E. Gonzalez</cp:lastModifiedBy>
  <cp:revision>212</cp:revision>
  <dcterms:created xsi:type="dcterms:W3CDTF">2010-12-11T15:25:43Z</dcterms:created>
  <dcterms:modified xsi:type="dcterms:W3CDTF">2011-01-18T21:23:00Z</dcterms:modified>
</cp:coreProperties>
</file>