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38.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notesSlides/notesSlide34.xml" ContentType="application/vnd.openxmlformats-officedocument.presentationml.notesSlide+xml"/>
  <Override PartName="/ppt/charts/chart13.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charts/chart7.xml" ContentType="application/vnd.openxmlformats-officedocument.drawingml.chart+xml"/>
  <Default Extension="xlsx" ContentType="application/vnd.openxmlformats-officedocument.spreadsheetml.sheet"/>
  <Override PartName="/ppt/diagrams/layout1.xml" ContentType="application/vnd.openxmlformats-officedocument.drawingml.diagramLayout+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charts/chart8.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31.xml" ContentType="application/vnd.openxmlformats-officedocument.presentationml.notesSlide+xml"/>
  <Override PartName="/ppt/charts/chart10.xml" ContentType="application/vnd.openxmlformats-officedocument.drawingml.chart+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charts/chart4.xml" ContentType="application/vnd.openxmlformats-officedocument.drawingml.chart+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charts/chart5.xml" ContentType="application/vnd.openxmlformats-officedocument.drawingml.chart+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33.xml" ContentType="application/vnd.openxmlformats-officedocument.presentationml.notesSlide+xml"/>
  <Override PartName="/ppt/charts/chart12.xml" ContentType="application/vnd.openxmlformats-officedocument.drawingml.chart+xml"/>
  <Default Extension="tiff" ContentType="image/tiff"/>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charts/chart6.xml" ContentType="application/vnd.openxmlformats-officedocument.drawingml.chart+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ppt/tags/tag11.xml" ContentType="application/vnd.openxmlformats-officedocument.presentationml.tags+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6"/>
  </p:notesMasterIdLst>
  <p:handoutMasterIdLst>
    <p:handoutMasterId r:id="rId67"/>
  </p:handoutMasterIdLst>
  <p:sldIdLst>
    <p:sldId id="256" r:id="rId2"/>
    <p:sldId id="257" r:id="rId3"/>
    <p:sldId id="367" r:id="rId4"/>
    <p:sldId id="368" r:id="rId5"/>
    <p:sldId id="372" r:id="rId6"/>
    <p:sldId id="369" r:id="rId7"/>
    <p:sldId id="370" r:id="rId8"/>
    <p:sldId id="284" r:id="rId9"/>
    <p:sldId id="375" r:id="rId10"/>
    <p:sldId id="381" r:id="rId11"/>
    <p:sldId id="377" r:id="rId12"/>
    <p:sldId id="379" r:id="rId13"/>
    <p:sldId id="376" r:id="rId14"/>
    <p:sldId id="382" r:id="rId15"/>
    <p:sldId id="394" r:id="rId16"/>
    <p:sldId id="384" r:id="rId17"/>
    <p:sldId id="260" r:id="rId18"/>
    <p:sldId id="261" r:id="rId19"/>
    <p:sldId id="262" r:id="rId20"/>
    <p:sldId id="321" r:id="rId21"/>
    <p:sldId id="349" r:id="rId22"/>
    <p:sldId id="320" r:id="rId23"/>
    <p:sldId id="386" r:id="rId24"/>
    <p:sldId id="395" r:id="rId25"/>
    <p:sldId id="264" r:id="rId26"/>
    <p:sldId id="388" r:id="rId27"/>
    <p:sldId id="393" r:id="rId28"/>
    <p:sldId id="363" r:id="rId29"/>
    <p:sldId id="266" r:id="rId30"/>
    <p:sldId id="392" r:id="rId31"/>
    <p:sldId id="391" r:id="rId32"/>
    <p:sldId id="366" r:id="rId33"/>
    <p:sldId id="396" r:id="rId34"/>
    <p:sldId id="267" r:id="rId35"/>
    <p:sldId id="352" r:id="rId36"/>
    <p:sldId id="341" r:id="rId37"/>
    <p:sldId id="268" r:id="rId38"/>
    <p:sldId id="324" r:id="rId39"/>
    <p:sldId id="325" r:id="rId40"/>
    <p:sldId id="316" r:id="rId41"/>
    <p:sldId id="355" r:id="rId42"/>
    <p:sldId id="346" r:id="rId43"/>
    <p:sldId id="360" r:id="rId44"/>
    <p:sldId id="271" r:id="rId45"/>
    <p:sldId id="335" r:id="rId46"/>
    <p:sldId id="328" r:id="rId47"/>
    <p:sldId id="342" r:id="rId48"/>
    <p:sldId id="330" r:id="rId49"/>
    <p:sldId id="303" r:id="rId50"/>
    <p:sldId id="280" r:id="rId51"/>
    <p:sldId id="343" r:id="rId52"/>
    <p:sldId id="344" r:id="rId53"/>
    <p:sldId id="354" r:id="rId54"/>
    <p:sldId id="397" r:id="rId55"/>
    <p:sldId id="310" r:id="rId56"/>
    <p:sldId id="345" r:id="rId57"/>
    <p:sldId id="351" r:id="rId58"/>
    <p:sldId id="400" r:id="rId59"/>
    <p:sldId id="398" r:id="rId60"/>
    <p:sldId id="289" r:id="rId61"/>
    <p:sldId id="401" r:id="rId62"/>
    <p:sldId id="402" r:id="rId63"/>
    <p:sldId id="403" r:id="rId64"/>
    <p:sldId id="404" r:id="rId65"/>
  </p:sldIdLst>
  <p:sldSz cx="9144000" cy="6858000" type="screen4x3"/>
  <p:notesSz cx="6985000" cy="9283700"/>
  <p:embeddedFontLst>
    <p:embeddedFont>
      <p:font typeface="Tahoma" pitchFamily="34" charset="0"/>
      <p:regular r:id="rId68"/>
      <p:bold r:id="rId69"/>
    </p:embeddedFont>
    <p:embeddedFont>
      <p:font typeface="CMMI10" pitchFamily="34" charset="0"/>
      <p:regular r:id="rId70"/>
    </p:embeddedFont>
    <p:embeddedFont>
      <p:font typeface="CMR10" pitchFamily="34" charset="0"/>
      <p:regular r:id="rId71"/>
    </p:embeddedFont>
    <p:embeddedFont>
      <p:font typeface="CMEX10" pitchFamily="34" charset="0"/>
      <p:regular r:id="rId72"/>
    </p:embeddedFont>
    <p:embeddedFont>
      <p:font typeface="CMMI7" pitchFamily="34" charset="0"/>
      <p:regular r:id="rId73"/>
    </p:embeddedFont>
    <p:embeddedFont>
      <p:font typeface="CMSY7" pitchFamily="34" charset="0"/>
      <p:regular r:id="rId74"/>
    </p:embeddedFont>
    <p:embeddedFont>
      <p:font typeface="CMR7" pitchFamily="34" charset="0"/>
      <p:regular r:id="rId75"/>
    </p:embeddedFont>
    <p:embeddedFont>
      <p:font typeface="CMBX10" pitchFamily="34" charset="0"/>
      <p:regular r:id="rId76"/>
    </p:embeddedFont>
    <p:embeddedFont>
      <p:font typeface="CMSY10ORIG" pitchFamily="34" charset="0"/>
      <p:regular r:id="rId77"/>
    </p:embeddedFont>
    <p:embeddedFont>
      <p:font typeface="CMMI5" pitchFamily="34" charset="0"/>
      <p:regular r:id="rId78"/>
    </p:embeddedFont>
    <p:embeddedFont>
      <p:font typeface="CMBX7" pitchFamily="34" charset="0"/>
      <p:regular r:id="rId79"/>
    </p:embeddedFont>
    <p:embeddedFont>
      <p:font typeface="CMBX5" pitchFamily="34" charset="0"/>
      <p:regular r:id="rId80"/>
    </p:embeddedFont>
    <p:embeddedFont>
      <p:font typeface="Helvetica" pitchFamily="34" charset="0"/>
      <p:regular r:id="rId81"/>
      <p:bold r:id="rId82"/>
      <p:italic r:id="rId83"/>
      <p:boldItalic r:id="rId84"/>
    </p:embeddedFont>
    <p:embeddedFont>
      <p:font typeface="Times" pitchFamily="18" charset="0"/>
      <p:regular r:id="rId85"/>
      <p:bold r:id="rId86"/>
      <p:italic r:id="rId87"/>
      <p:boldItalic r:id="rId88"/>
    </p:embeddedFont>
    <p:embeddedFont>
      <p:font typeface="Calibri" pitchFamily="34" charset="0"/>
      <p:regular r:id="rId89"/>
      <p:bold r:id="rId90"/>
      <p:italic r:id="rId91"/>
      <p:boldItalic r:id="rId92"/>
    </p:embeddedFont>
  </p:embeddedFontLst>
  <p:custDataLst>
    <p:tags r:id="rId9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FFFF"/>
    <a:srgbClr val="E4FCF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9" autoAdjust="0"/>
    <p:restoredTop sz="90276" autoAdjust="0"/>
  </p:normalViewPr>
  <p:slideViewPr>
    <p:cSldViewPr>
      <p:cViewPr>
        <p:scale>
          <a:sx n="75" d="100"/>
          <a:sy n="75" d="100"/>
        </p:scale>
        <p:origin x="-1038" y="-264"/>
      </p:cViewPr>
      <p:guideLst>
        <p:guide orient="horz" pos="2160"/>
        <p:guide pos="2880"/>
      </p:guideLst>
    </p:cSldViewPr>
  </p:slideViewPr>
  <p:notesTextViewPr>
    <p:cViewPr>
      <p:scale>
        <a:sx n="100" d="100"/>
        <a:sy n="100" d="100"/>
      </p:scale>
      <p:origin x="0" y="0"/>
    </p:cViewPr>
  </p:notesTextViewPr>
  <p:sorterViewPr>
    <p:cViewPr>
      <p:scale>
        <a:sx n="64" d="100"/>
        <a:sy n="64"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84" Type="http://schemas.openxmlformats.org/officeDocument/2006/relationships/font" Target="fonts/font17.fntdata"/><Relationship Id="rId89" Type="http://schemas.openxmlformats.org/officeDocument/2006/relationships/font" Target="fonts/font22.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4.fntdata"/><Relationship Id="rId92" Type="http://schemas.openxmlformats.org/officeDocument/2006/relationships/font" Target="fonts/font2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7.fntdata"/><Relationship Id="rId79" Type="http://schemas.openxmlformats.org/officeDocument/2006/relationships/font" Target="fonts/font12.fntdata"/><Relationship Id="rId87"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5.fntdata"/><Relationship Id="rId90" Type="http://schemas.openxmlformats.org/officeDocument/2006/relationships/font" Target="fonts/font23.fntdata"/><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93"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font" Target="fonts/font21.fntdata"/><Relationship Id="rId91" Type="http://schemas.openxmlformats.org/officeDocument/2006/relationships/font" Target="fonts/font24.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5"/>
  <c:chart>
    <c:autoTitleDeleted val="1"/>
    <c:plotArea>
      <c:layout>
        <c:manualLayout>
          <c:layoutTarget val="inner"/>
          <c:xMode val="edge"/>
          <c:yMode val="edge"/>
          <c:x val="0.1075867282873032"/>
          <c:y val="0.1092854799400072"/>
          <c:w val="0.83725382331520504"/>
          <c:h val="0.6737982752156062"/>
        </c:manualLayout>
      </c:layout>
      <c:scatterChart>
        <c:scatterStyle val="lineMarker"/>
        <c:ser>
          <c:idx val="0"/>
          <c:order val="0"/>
          <c:tx>
            <c:strRef>
              <c:f>Sheet1!$B$1</c:f>
              <c:strCache>
                <c:ptCount val="1"/>
                <c:pt idx="0">
                  <c:v>Processor Speed</c:v>
                </c:pt>
              </c:strCache>
            </c:strRef>
          </c:tx>
          <c:spPr>
            <a:ln w="66675">
              <a:noFill/>
            </a:ln>
          </c:spPr>
          <c:xVal>
            <c:numRef>
              <c:f>Sheet1!$A$2:$A$19</c:f>
              <c:numCache>
                <c:formatCode>General</c:formatCode>
                <c:ptCount val="18"/>
                <c:pt idx="0">
                  <c:v>1990</c:v>
                </c:pt>
                <c:pt idx="1">
                  <c:v>1991</c:v>
                </c:pt>
                <c:pt idx="2">
                  <c:v>1992</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numCache>
            </c:numRef>
          </c:xVal>
          <c:yVal>
            <c:numRef>
              <c:f>Sheet1!$B$2:$B$19</c:f>
              <c:numCache>
                <c:formatCode>General</c:formatCode>
                <c:ptCount val="18"/>
                <c:pt idx="0">
                  <c:v>2.5000000000000026E-2</c:v>
                </c:pt>
                <c:pt idx="1">
                  <c:v>3.3000000000000002E-2</c:v>
                </c:pt>
                <c:pt idx="2">
                  <c:v>0.1</c:v>
                </c:pt>
                <c:pt idx="3">
                  <c:v>0.1</c:v>
                </c:pt>
                <c:pt idx="4">
                  <c:v>0.2</c:v>
                </c:pt>
                <c:pt idx="5">
                  <c:v>0.2</c:v>
                </c:pt>
                <c:pt idx="6">
                  <c:v>0.30000000000000032</c:v>
                </c:pt>
                <c:pt idx="7">
                  <c:v>0.45</c:v>
                </c:pt>
                <c:pt idx="8">
                  <c:v>0.8</c:v>
                </c:pt>
                <c:pt idx="9">
                  <c:v>1</c:v>
                </c:pt>
                <c:pt idx="10">
                  <c:v>2.2000000000000002</c:v>
                </c:pt>
                <c:pt idx="11">
                  <c:v>2.4</c:v>
                </c:pt>
                <c:pt idx="12">
                  <c:v>2.6</c:v>
                </c:pt>
                <c:pt idx="13">
                  <c:v>3.8</c:v>
                </c:pt>
                <c:pt idx="14">
                  <c:v>3.6</c:v>
                </c:pt>
                <c:pt idx="15">
                  <c:v>3.73</c:v>
                </c:pt>
                <c:pt idx="16">
                  <c:v>2.6</c:v>
                </c:pt>
                <c:pt idx="17">
                  <c:v>2.8</c:v>
                </c:pt>
              </c:numCache>
            </c:numRef>
          </c:yVal>
        </c:ser>
        <c:axId val="90942080"/>
        <c:axId val="92664576"/>
      </c:scatterChart>
      <c:valAx>
        <c:axId val="90942080"/>
        <c:scaling>
          <c:orientation val="minMax"/>
        </c:scaling>
        <c:axPos val="b"/>
        <c:numFmt formatCode="General" sourceLinked="1"/>
        <c:majorTickMark val="cross"/>
        <c:minorTickMark val="cross"/>
        <c:tickLblPos val="low"/>
        <c:txPr>
          <a:bodyPr rot="-5400000" vert="horz"/>
          <a:lstStyle/>
          <a:p>
            <a:pPr>
              <a:defRPr/>
            </a:pPr>
            <a:endParaRPr lang="en-US"/>
          </a:p>
        </c:txPr>
        <c:crossAx val="92664576"/>
        <c:crossesAt val="0"/>
        <c:crossBetween val="midCat"/>
        <c:majorUnit val="2"/>
        <c:minorUnit val="1"/>
      </c:valAx>
      <c:valAx>
        <c:axId val="92664576"/>
        <c:scaling>
          <c:logBase val="10"/>
          <c:orientation val="minMax"/>
        </c:scaling>
        <c:axPos val="l"/>
        <c:numFmt formatCode="General" sourceLinked="1"/>
        <c:majorTickMark val="none"/>
        <c:minorTickMark val="out"/>
        <c:tickLblPos val="none"/>
        <c:spPr>
          <a:ln w="19050"/>
        </c:spPr>
        <c:crossAx val="90942080"/>
        <c:crosses val="autoZero"/>
        <c:crossBetween val="midCat"/>
      </c:valAx>
      <c:spPr>
        <a:ln>
          <a:noFill/>
        </a:ln>
      </c:spPr>
    </c:plotArea>
    <c:plotVisOnly val="1"/>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UW-Systems MLN</a:t>
            </a:r>
            <a:endParaRPr lang="en-US" dirty="0"/>
          </a:p>
        </c:rich>
      </c:tx>
    </c:title>
    <c:plotArea>
      <c:layout/>
      <c:scatterChart>
        <c:scatterStyle val="lineMarker"/>
        <c:ser>
          <c:idx val="0"/>
          <c:order val="0"/>
          <c:tx>
            <c:strRef>
              <c:f>Sheet1!$B$1</c:f>
              <c:strCache>
                <c:ptCount val="1"/>
                <c:pt idx="0">
                  <c:v>1xFactor</c:v>
                </c:pt>
              </c:strCache>
            </c:strRef>
          </c:tx>
          <c:xVal>
            <c:numRef>
              <c:f>Sheet1!$A$2:$A$221</c:f>
              <c:numCache>
                <c:formatCode>General</c:formatCode>
                <c:ptCount val="2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numCache>
            </c:numRef>
          </c:xVal>
          <c:yVal>
            <c:numRef>
              <c:f>Sheet1!$B$2:$B$221</c:f>
              <c:numCache>
                <c:formatCode>General</c:formatCode>
                <c:ptCount val="220"/>
                <c:pt idx="0">
                  <c:v>60</c:v>
                </c:pt>
                <c:pt idx="1">
                  <c:v>60</c:v>
                </c:pt>
                <c:pt idx="2">
                  <c:v>60</c:v>
                </c:pt>
                <c:pt idx="3">
                  <c:v>60</c:v>
                </c:pt>
                <c:pt idx="4">
                  <c:v>60</c:v>
                </c:pt>
                <c:pt idx="5">
                  <c:v>60</c:v>
                </c:pt>
                <c:pt idx="6">
                  <c:v>60</c:v>
                </c:pt>
                <c:pt idx="7">
                  <c:v>60</c:v>
                </c:pt>
                <c:pt idx="8">
                  <c:v>60</c:v>
                </c:pt>
                <c:pt idx="9">
                  <c:v>60</c:v>
                </c:pt>
                <c:pt idx="10">
                  <c:v>60</c:v>
                </c:pt>
                <c:pt idx="11">
                  <c:v>60</c:v>
                </c:pt>
                <c:pt idx="12">
                  <c:v>60</c:v>
                </c:pt>
                <c:pt idx="13">
                  <c:v>60</c:v>
                </c:pt>
                <c:pt idx="14">
                  <c:v>60</c:v>
                </c:pt>
                <c:pt idx="15">
                  <c:v>60</c:v>
                </c:pt>
                <c:pt idx="16">
                  <c:v>60</c:v>
                </c:pt>
                <c:pt idx="17">
                  <c:v>60</c:v>
                </c:pt>
                <c:pt idx="18">
                  <c:v>60</c:v>
                </c:pt>
                <c:pt idx="19">
                  <c:v>60</c:v>
                </c:pt>
                <c:pt idx="20">
                  <c:v>60</c:v>
                </c:pt>
                <c:pt idx="21">
                  <c:v>60</c:v>
                </c:pt>
                <c:pt idx="22">
                  <c:v>60</c:v>
                </c:pt>
                <c:pt idx="23">
                  <c:v>60</c:v>
                </c:pt>
                <c:pt idx="24">
                  <c:v>60</c:v>
                </c:pt>
                <c:pt idx="25">
                  <c:v>60</c:v>
                </c:pt>
                <c:pt idx="26">
                  <c:v>60</c:v>
                </c:pt>
                <c:pt idx="27">
                  <c:v>60</c:v>
                </c:pt>
                <c:pt idx="28">
                  <c:v>60</c:v>
                </c:pt>
                <c:pt idx="29">
                  <c:v>60</c:v>
                </c:pt>
                <c:pt idx="30">
                  <c:v>60</c:v>
                </c:pt>
                <c:pt idx="31">
                  <c:v>60</c:v>
                </c:pt>
                <c:pt idx="32">
                  <c:v>60</c:v>
                </c:pt>
                <c:pt idx="33">
                  <c:v>60</c:v>
                </c:pt>
                <c:pt idx="34">
                  <c:v>60</c:v>
                </c:pt>
                <c:pt idx="35">
                  <c:v>60</c:v>
                </c:pt>
                <c:pt idx="36">
                  <c:v>60</c:v>
                </c:pt>
                <c:pt idx="37">
                  <c:v>60</c:v>
                </c:pt>
                <c:pt idx="38">
                  <c:v>60</c:v>
                </c:pt>
                <c:pt idx="39">
                  <c:v>60</c:v>
                </c:pt>
                <c:pt idx="40">
                  <c:v>60</c:v>
                </c:pt>
                <c:pt idx="41">
                  <c:v>60</c:v>
                </c:pt>
                <c:pt idx="42">
                  <c:v>60</c:v>
                </c:pt>
                <c:pt idx="43">
                  <c:v>60</c:v>
                </c:pt>
                <c:pt idx="44">
                  <c:v>60</c:v>
                </c:pt>
                <c:pt idx="45">
                  <c:v>60</c:v>
                </c:pt>
                <c:pt idx="46">
                  <c:v>60</c:v>
                </c:pt>
                <c:pt idx="47">
                  <c:v>60</c:v>
                </c:pt>
                <c:pt idx="48">
                  <c:v>60</c:v>
                </c:pt>
                <c:pt idx="49">
                  <c:v>60</c:v>
                </c:pt>
                <c:pt idx="50">
                  <c:v>60</c:v>
                </c:pt>
                <c:pt idx="51">
                  <c:v>60</c:v>
                </c:pt>
                <c:pt idx="52">
                  <c:v>60</c:v>
                </c:pt>
                <c:pt idx="53">
                  <c:v>60</c:v>
                </c:pt>
                <c:pt idx="54">
                  <c:v>60</c:v>
                </c:pt>
                <c:pt idx="55">
                  <c:v>60</c:v>
                </c:pt>
                <c:pt idx="56">
                  <c:v>60</c:v>
                </c:pt>
                <c:pt idx="57">
                  <c:v>60</c:v>
                </c:pt>
                <c:pt idx="58">
                  <c:v>60</c:v>
                </c:pt>
                <c:pt idx="59">
                  <c:v>60</c:v>
                </c:pt>
                <c:pt idx="60">
                  <c:v>60</c:v>
                </c:pt>
                <c:pt idx="61">
                  <c:v>60</c:v>
                </c:pt>
                <c:pt idx="62">
                  <c:v>60</c:v>
                </c:pt>
                <c:pt idx="63">
                  <c:v>60</c:v>
                </c:pt>
                <c:pt idx="64">
                  <c:v>60</c:v>
                </c:pt>
                <c:pt idx="65">
                  <c:v>60</c:v>
                </c:pt>
                <c:pt idx="66">
                  <c:v>60</c:v>
                </c:pt>
                <c:pt idx="67">
                  <c:v>60</c:v>
                </c:pt>
                <c:pt idx="68">
                  <c:v>60</c:v>
                </c:pt>
                <c:pt idx="69">
                  <c:v>60</c:v>
                </c:pt>
                <c:pt idx="70">
                  <c:v>60</c:v>
                </c:pt>
                <c:pt idx="71">
                  <c:v>60</c:v>
                </c:pt>
                <c:pt idx="72">
                  <c:v>60</c:v>
                </c:pt>
                <c:pt idx="73">
                  <c:v>60</c:v>
                </c:pt>
                <c:pt idx="74">
                  <c:v>60</c:v>
                </c:pt>
                <c:pt idx="75">
                  <c:v>60</c:v>
                </c:pt>
                <c:pt idx="76">
                  <c:v>60</c:v>
                </c:pt>
                <c:pt idx="77">
                  <c:v>60</c:v>
                </c:pt>
                <c:pt idx="78">
                  <c:v>60</c:v>
                </c:pt>
                <c:pt idx="79">
                  <c:v>60</c:v>
                </c:pt>
                <c:pt idx="80">
                  <c:v>60</c:v>
                </c:pt>
                <c:pt idx="81">
                  <c:v>60</c:v>
                </c:pt>
                <c:pt idx="82">
                  <c:v>60</c:v>
                </c:pt>
                <c:pt idx="83">
                  <c:v>60</c:v>
                </c:pt>
                <c:pt idx="84">
                  <c:v>60</c:v>
                </c:pt>
                <c:pt idx="85">
                  <c:v>60</c:v>
                </c:pt>
                <c:pt idx="86">
                  <c:v>60</c:v>
                </c:pt>
                <c:pt idx="87">
                  <c:v>60</c:v>
                </c:pt>
                <c:pt idx="88">
                  <c:v>60</c:v>
                </c:pt>
                <c:pt idx="89">
                  <c:v>60</c:v>
                </c:pt>
                <c:pt idx="90">
                  <c:v>60</c:v>
                </c:pt>
                <c:pt idx="91">
                  <c:v>60</c:v>
                </c:pt>
                <c:pt idx="92">
                  <c:v>60</c:v>
                </c:pt>
                <c:pt idx="93">
                  <c:v>60</c:v>
                </c:pt>
                <c:pt idx="94">
                  <c:v>60</c:v>
                </c:pt>
                <c:pt idx="95">
                  <c:v>60</c:v>
                </c:pt>
                <c:pt idx="96">
                  <c:v>60</c:v>
                </c:pt>
                <c:pt idx="97">
                  <c:v>60</c:v>
                </c:pt>
                <c:pt idx="98">
                  <c:v>60</c:v>
                </c:pt>
                <c:pt idx="99">
                  <c:v>60</c:v>
                </c:pt>
                <c:pt idx="100">
                  <c:v>60</c:v>
                </c:pt>
                <c:pt idx="101">
                  <c:v>60</c:v>
                </c:pt>
                <c:pt idx="102">
                  <c:v>60</c:v>
                </c:pt>
                <c:pt idx="103">
                  <c:v>60</c:v>
                </c:pt>
                <c:pt idx="104">
                  <c:v>60</c:v>
                </c:pt>
                <c:pt idx="105">
                  <c:v>60</c:v>
                </c:pt>
                <c:pt idx="106">
                  <c:v>60</c:v>
                </c:pt>
                <c:pt idx="107">
                  <c:v>60</c:v>
                </c:pt>
                <c:pt idx="108">
                  <c:v>60</c:v>
                </c:pt>
                <c:pt idx="109">
                  <c:v>60</c:v>
                </c:pt>
                <c:pt idx="110">
                  <c:v>60</c:v>
                </c:pt>
                <c:pt idx="111">
                  <c:v>60</c:v>
                </c:pt>
                <c:pt idx="112">
                  <c:v>60</c:v>
                </c:pt>
                <c:pt idx="113">
                  <c:v>60</c:v>
                </c:pt>
                <c:pt idx="114">
                  <c:v>60</c:v>
                </c:pt>
                <c:pt idx="115">
                  <c:v>60</c:v>
                </c:pt>
                <c:pt idx="116">
                  <c:v>60</c:v>
                </c:pt>
                <c:pt idx="117">
                  <c:v>60</c:v>
                </c:pt>
                <c:pt idx="118">
                  <c:v>60</c:v>
                </c:pt>
                <c:pt idx="119">
                  <c:v>60</c:v>
                </c:pt>
                <c:pt idx="120">
                  <c:v>60</c:v>
                </c:pt>
                <c:pt idx="121">
                  <c:v>60</c:v>
                </c:pt>
                <c:pt idx="122">
                  <c:v>60</c:v>
                </c:pt>
                <c:pt idx="123">
                  <c:v>60</c:v>
                </c:pt>
                <c:pt idx="124">
                  <c:v>60</c:v>
                </c:pt>
                <c:pt idx="125">
                  <c:v>60</c:v>
                </c:pt>
                <c:pt idx="126">
                  <c:v>60</c:v>
                </c:pt>
                <c:pt idx="127">
                  <c:v>60</c:v>
                </c:pt>
                <c:pt idx="128">
                  <c:v>60</c:v>
                </c:pt>
                <c:pt idx="129">
                  <c:v>60</c:v>
                </c:pt>
                <c:pt idx="130">
                  <c:v>60</c:v>
                </c:pt>
                <c:pt idx="131">
                  <c:v>60</c:v>
                </c:pt>
                <c:pt idx="132">
                  <c:v>60</c:v>
                </c:pt>
                <c:pt idx="133">
                  <c:v>60</c:v>
                </c:pt>
                <c:pt idx="134">
                  <c:v>60</c:v>
                </c:pt>
                <c:pt idx="135">
                  <c:v>60</c:v>
                </c:pt>
                <c:pt idx="136">
                  <c:v>60</c:v>
                </c:pt>
                <c:pt idx="137">
                  <c:v>60</c:v>
                </c:pt>
                <c:pt idx="138">
                  <c:v>60</c:v>
                </c:pt>
                <c:pt idx="139">
                  <c:v>60</c:v>
                </c:pt>
                <c:pt idx="140">
                  <c:v>60</c:v>
                </c:pt>
                <c:pt idx="141">
                  <c:v>60</c:v>
                </c:pt>
                <c:pt idx="142">
                  <c:v>60</c:v>
                </c:pt>
                <c:pt idx="143">
                  <c:v>60</c:v>
                </c:pt>
                <c:pt idx="144">
                  <c:v>60</c:v>
                </c:pt>
                <c:pt idx="145">
                  <c:v>60</c:v>
                </c:pt>
                <c:pt idx="146">
                  <c:v>60</c:v>
                </c:pt>
                <c:pt idx="147">
                  <c:v>60</c:v>
                </c:pt>
                <c:pt idx="148">
                  <c:v>60</c:v>
                </c:pt>
                <c:pt idx="149">
                  <c:v>60</c:v>
                </c:pt>
                <c:pt idx="150">
                  <c:v>60</c:v>
                </c:pt>
                <c:pt idx="151">
                  <c:v>60</c:v>
                </c:pt>
                <c:pt idx="152">
                  <c:v>60</c:v>
                </c:pt>
                <c:pt idx="153">
                  <c:v>60</c:v>
                </c:pt>
                <c:pt idx="154">
                  <c:v>60</c:v>
                </c:pt>
                <c:pt idx="155">
                  <c:v>59</c:v>
                </c:pt>
                <c:pt idx="156">
                  <c:v>59</c:v>
                </c:pt>
                <c:pt idx="157">
                  <c:v>57</c:v>
                </c:pt>
                <c:pt idx="158">
                  <c:v>58</c:v>
                </c:pt>
                <c:pt idx="159">
                  <c:v>57</c:v>
                </c:pt>
                <c:pt idx="160">
                  <c:v>56</c:v>
                </c:pt>
                <c:pt idx="161">
                  <c:v>56</c:v>
                </c:pt>
                <c:pt idx="162">
                  <c:v>55</c:v>
                </c:pt>
                <c:pt idx="163">
                  <c:v>53</c:v>
                </c:pt>
                <c:pt idx="164">
                  <c:v>53</c:v>
                </c:pt>
                <c:pt idx="165">
                  <c:v>53</c:v>
                </c:pt>
                <c:pt idx="166">
                  <c:v>54</c:v>
                </c:pt>
                <c:pt idx="167">
                  <c:v>49</c:v>
                </c:pt>
                <c:pt idx="168">
                  <c:v>53</c:v>
                </c:pt>
                <c:pt idx="169">
                  <c:v>49</c:v>
                </c:pt>
                <c:pt idx="170">
                  <c:v>50</c:v>
                </c:pt>
                <c:pt idx="171">
                  <c:v>50</c:v>
                </c:pt>
                <c:pt idx="172">
                  <c:v>45</c:v>
                </c:pt>
                <c:pt idx="173">
                  <c:v>41</c:v>
                </c:pt>
                <c:pt idx="174">
                  <c:v>42</c:v>
                </c:pt>
                <c:pt idx="175">
                  <c:v>42</c:v>
                </c:pt>
                <c:pt idx="176">
                  <c:v>46</c:v>
                </c:pt>
                <c:pt idx="177">
                  <c:v>40</c:v>
                </c:pt>
                <c:pt idx="178">
                  <c:v>44</c:v>
                </c:pt>
                <c:pt idx="179">
                  <c:v>38</c:v>
                </c:pt>
                <c:pt idx="180">
                  <c:v>41</c:v>
                </c:pt>
                <c:pt idx="181">
                  <c:v>39</c:v>
                </c:pt>
                <c:pt idx="182">
                  <c:v>43</c:v>
                </c:pt>
                <c:pt idx="183">
                  <c:v>41</c:v>
                </c:pt>
                <c:pt idx="184">
                  <c:v>43</c:v>
                </c:pt>
                <c:pt idx="185">
                  <c:v>52</c:v>
                </c:pt>
                <c:pt idx="186">
                  <c:v>42</c:v>
                </c:pt>
                <c:pt idx="187">
                  <c:v>43</c:v>
                </c:pt>
                <c:pt idx="188">
                  <c:v>36</c:v>
                </c:pt>
                <c:pt idx="189">
                  <c:v>30</c:v>
                </c:pt>
                <c:pt idx="190">
                  <c:v>42</c:v>
                </c:pt>
                <c:pt idx="191">
                  <c:v>35</c:v>
                </c:pt>
                <c:pt idx="192">
                  <c:v>19</c:v>
                </c:pt>
                <c:pt idx="193">
                  <c:v>2</c:v>
                </c:pt>
                <c:pt idx="194">
                  <c:v>11</c:v>
                </c:pt>
                <c:pt idx="195">
                  <c:v>54</c:v>
                </c:pt>
                <c:pt idx="196">
                  <c:v>30</c:v>
                </c:pt>
                <c:pt idx="197">
                  <c:v>30</c:v>
                </c:pt>
                <c:pt idx="198">
                  <c:v>49</c:v>
                </c:pt>
                <c:pt idx="199">
                  <c:v>21</c:v>
                </c:pt>
                <c:pt idx="200">
                  <c:v>42</c:v>
                </c:pt>
                <c:pt idx="201">
                  <c:v>12</c:v>
                </c:pt>
                <c:pt idx="202">
                  <c:v>43</c:v>
                </c:pt>
                <c:pt idx="203">
                  <c:v>8</c:v>
                </c:pt>
                <c:pt idx="204">
                  <c:v>51</c:v>
                </c:pt>
                <c:pt idx="205">
                  <c:v>23</c:v>
                </c:pt>
                <c:pt idx="206">
                  <c:v>2</c:v>
                </c:pt>
                <c:pt idx="207">
                  <c:v>17</c:v>
                </c:pt>
                <c:pt idx="208">
                  <c:v>49</c:v>
                </c:pt>
                <c:pt idx="209">
                  <c:v>6</c:v>
                </c:pt>
                <c:pt idx="210">
                  <c:v>4</c:v>
                </c:pt>
                <c:pt idx="211">
                  <c:v>31</c:v>
                </c:pt>
                <c:pt idx="212">
                  <c:v>8</c:v>
                </c:pt>
                <c:pt idx="213">
                  <c:v>44</c:v>
                </c:pt>
                <c:pt idx="214">
                  <c:v>8</c:v>
                </c:pt>
                <c:pt idx="215">
                  <c:v>4</c:v>
                </c:pt>
                <c:pt idx="216">
                  <c:v>32</c:v>
                </c:pt>
                <c:pt idx="217">
                  <c:v>19</c:v>
                </c:pt>
                <c:pt idx="218">
                  <c:v>5</c:v>
                </c:pt>
                <c:pt idx="219">
                  <c:v>0</c:v>
                </c:pt>
              </c:numCache>
            </c:numRef>
          </c:yVal>
        </c:ser>
        <c:ser>
          <c:idx val="2"/>
          <c:order val="1"/>
          <c:tx>
            <c:strRef>
              <c:f>Sheet1!$D$1</c:f>
              <c:strCache>
                <c:ptCount val="1"/>
                <c:pt idx="0">
                  <c:v>10xFactor</c:v>
                </c:pt>
              </c:strCache>
            </c:strRef>
          </c:tx>
          <c:xVal>
            <c:numRef>
              <c:f>Sheet1!$A$2:$A$221</c:f>
              <c:numCache>
                <c:formatCode>General</c:formatCode>
                <c:ptCount val="2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numCache>
            </c:numRef>
          </c:xVal>
          <c:yVal>
            <c:numRef>
              <c:f>Sheet1!$D$2:$D$221</c:f>
              <c:numCache>
                <c:formatCode>General</c:formatCode>
                <c:ptCount val="220"/>
                <c:pt idx="0">
                  <c:v>60</c:v>
                </c:pt>
                <c:pt idx="1">
                  <c:v>60</c:v>
                </c:pt>
                <c:pt idx="2">
                  <c:v>60</c:v>
                </c:pt>
                <c:pt idx="3">
                  <c:v>60</c:v>
                </c:pt>
                <c:pt idx="4">
                  <c:v>60</c:v>
                </c:pt>
                <c:pt idx="5">
                  <c:v>60</c:v>
                </c:pt>
                <c:pt idx="6">
                  <c:v>60</c:v>
                </c:pt>
                <c:pt idx="7">
                  <c:v>60</c:v>
                </c:pt>
                <c:pt idx="8">
                  <c:v>60</c:v>
                </c:pt>
                <c:pt idx="9">
                  <c:v>60</c:v>
                </c:pt>
                <c:pt idx="10">
                  <c:v>60</c:v>
                </c:pt>
                <c:pt idx="11">
                  <c:v>60</c:v>
                </c:pt>
                <c:pt idx="12">
                  <c:v>60</c:v>
                </c:pt>
                <c:pt idx="13">
                  <c:v>60</c:v>
                </c:pt>
                <c:pt idx="14">
                  <c:v>60</c:v>
                </c:pt>
                <c:pt idx="15">
                  <c:v>60</c:v>
                </c:pt>
                <c:pt idx="16">
                  <c:v>60</c:v>
                </c:pt>
                <c:pt idx="17">
                  <c:v>60</c:v>
                </c:pt>
                <c:pt idx="18">
                  <c:v>60</c:v>
                </c:pt>
                <c:pt idx="19">
                  <c:v>60</c:v>
                </c:pt>
                <c:pt idx="20">
                  <c:v>60</c:v>
                </c:pt>
                <c:pt idx="21">
                  <c:v>60</c:v>
                </c:pt>
                <c:pt idx="22">
                  <c:v>60</c:v>
                </c:pt>
                <c:pt idx="23">
                  <c:v>60</c:v>
                </c:pt>
                <c:pt idx="24">
                  <c:v>60</c:v>
                </c:pt>
                <c:pt idx="25">
                  <c:v>60</c:v>
                </c:pt>
                <c:pt idx="26">
                  <c:v>60</c:v>
                </c:pt>
                <c:pt idx="27">
                  <c:v>60</c:v>
                </c:pt>
                <c:pt idx="28">
                  <c:v>60</c:v>
                </c:pt>
                <c:pt idx="29">
                  <c:v>60</c:v>
                </c:pt>
                <c:pt idx="30">
                  <c:v>60</c:v>
                </c:pt>
                <c:pt idx="31">
                  <c:v>60</c:v>
                </c:pt>
                <c:pt idx="32">
                  <c:v>60</c:v>
                </c:pt>
                <c:pt idx="33">
                  <c:v>60</c:v>
                </c:pt>
                <c:pt idx="34">
                  <c:v>60</c:v>
                </c:pt>
                <c:pt idx="35">
                  <c:v>60</c:v>
                </c:pt>
                <c:pt idx="36">
                  <c:v>60</c:v>
                </c:pt>
                <c:pt idx="37">
                  <c:v>60</c:v>
                </c:pt>
                <c:pt idx="38">
                  <c:v>60</c:v>
                </c:pt>
                <c:pt idx="39">
                  <c:v>60</c:v>
                </c:pt>
                <c:pt idx="40">
                  <c:v>60</c:v>
                </c:pt>
                <c:pt idx="41">
                  <c:v>60</c:v>
                </c:pt>
                <c:pt idx="42">
                  <c:v>60</c:v>
                </c:pt>
                <c:pt idx="43">
                  <c:v>60</c:v>
                </c:pt>
                <c:pt idx="44">
                  <c:v>60</c:v>
                </c:pt>
                <c:pt idx="45">
                  <c:v>60</c:v>
                </c:pt>
                <c:pt idx="46">
                  <c:v>60</c:v>
                </c:pt>
                <c:pt idx="47">
                  <c:v>60</c:v>
                </c:pt>
                <c:pt idx="48">
                  <c:v>60</c:v>
                </c:pt>
                <c:pt idx="49">
                  <c:v>60</c:v>
                </c:pt>
                <c:pt idx="50">
                  <c:v>60</c:v>
                </c:pt>
                <c:pt idx="51">
                  <c:v>60</c:v>
                </c:pt>
                <c:pt idx="52">
                  <c:v>60</c:v>
                </c:pt>
                <c:pt idx="53">
                  <c:v>60</c:v>
                </c:pt>
                <c:pt idx="54">
                  <c:v>60</c:v>
                </c:pt>
                <c:pt idx="55">
                  <c:v>60</c:v>
                </c:pt>
                <c:pt idx="56">
                  <c:v>60</c:v>
                </c:pt>
                <c:pt idx="57">
                  <c:v>60</c:v>
                </c:pt>
                <c:pt idx="58">
                  <c:v>60</c:v>
                </c:pt>
                <c:pt idx="59">
                  <c:v>60</c:v>
                </c:pt>
                <c:pt idx="60">
                  <c:v>60</c:v>
                </c:pt>
                <c:pt idx="61">
                  <c:v>60</c:v>
                </c:pt>
                <c:pt idx="62">
                  <c:v>60</c:v>
                </c:pt>
                <c:pt idx="63">
                  <c:v>60</c:v>
                </c:pt>
                <c:pt idx="64">
                  <c:v>60</c:v>
                </c:pt>
                <c:pt idx="65">
                  <c:v>60</c:v>
                </c:pt>
                <c:pt idx="66">
                  <c:v>60</c:v>
                </c:pt>
                <c:pt idx="67">
                  <c:v>60</c:v>
                </c:pt>
                <c:pt idx="68">
                  <c:v>60</c:v>
                </c:pt>
                <c:pt idx="69">
                  <c:v>60</c:v>
                </c:pt>
                <c:pt idx="70">
                  <c:v>60</c:v>
                </c:pt>
                <c:pt idx="71">
                  <c:v>60</c:v>
                </c:pt>
                <c:pt idx="72">
                  <c:v>60</c:v>
                </c:pt>
                <c:pt idx="73">
                  <c:v>60</c:v>
                </c:pt>
                <c:pt idx="74">
                  <c:v>60</c:v>
                </c:pt>
                <c:pt idx="75">
                  <c:v>60</c:v>
                </c:pt>
                <c:pt idx="76">
                  <c:v>60</c:v>
                </c:pt>
                <c:pt idx="77">
                  <c:v>60</c:v>
                </c:pt>
                <c:pt idx="78">
                  <c:v>60</c:v>
                </c:pt>
                <c:pt idx="79">
                  <c:v>60</c:v>
                </c:pt>
                <c:pt idx="80">
                  <c:v>60</c:v>
                </c:pt>
                <c:pt idx="81">
                  <c:v>60</c:v>
                </c:pt>
                <c:pt idx="82">
                  <c:v>60</c:v>
                </c:pt>
                <c:pt idx="83">
                  <c:v>60</c:v>
                </c:pt>
                <c:pt idx="84">
                  <c:v>60</c:v>
                </c:pt>
                <c:pt idx="85">
                  <c:v>60</c:v>
                </c:pt>
                <c:pt idx="86">
                  <c:v>60</c:v>
                </c:pt>
                <c:pt idx="87">
                  <c:v>60</c:v>
                </c:pt>
                <c:pt idx="88">
                  <c:v>60</c:v>
                </c:pt>
                <c:pt idx="89">
                  <c:v>60</c:v>
                </c:pt>
                <c:pt idx="90">
                  <c:v>60</c:v>
                </c:pt>
                <c:pt idx="91">
                  <c:v>60</c:v>
                </c:pt>
                <c:pt idx="92">
                  <c:v>60</c:v>
                </c:pt>
                <c:pt idx="93">
                  <c:v>60</c:v>
                </c:pt>
                <c:pt idx="94">
                  <c:v>60</c:v>
                </c:pt>
                <c:pt idx="95">
                  <c:v>60</c:v>
                </c:pt>
                <c:pt idx="96">
                  <c:v>60</c:v>
                </c:pt>
                <c:pt idx="97">
                  <c:v>60</c:v>
                </c:pt>
                <c:pt idx="98">
                  <c:v>60</c:v>
                </c:pt>
                <c:pt idx="99">
                  <c:v>60</c:v>
                </c:pt>
                <c:pt idx="100">
                  <c:v>60</c:v>
                </c:pt>
                <c:pt idx="101">
                  <c:v>60</c:v>
                </c:pt>
                <c:pt idx="102">
                  <c:v>60</c:v>
                </c:pt>
                <c:pt idx="103">
                  <c:v>60</c:v>
                </c:pt>
                <c:pt idx="104">
                  <c:v>60</c:v>
                </c:pt>
                <c:pt idx="105">
                  <c:v>60</c:v>
                </c:pt>
                <c:pt idx="106">
                  <c:v>60</c:v>
                </c:pt>
                <c:pt idx="107">
                  <c:v>60</c:v>
                </c:pt>
                <c:pt idx="108">
                  <c:v>60</c:v>
                </c:pt>
                <c:pt idx="109">
                  <c:v>60</c:v>
                </c:pt>
                <c:pt idx="110">
                  <c:v>60</c:v>
                </c:pt>
                <c:pt idx="111">
                  <c:v>60</c:v>
                </c:pt>
                <c:pt idx="112">
                  <c:v>60</c:v>
                </c:pt>
                <c:pt idx="113">
                  <c:v>60</c:v>
                </c:pt>
                <c:pt idx="114">
                  <c:v>60</c:v>
                </c:pt>
                <c:pt idx="115">
                  <c:v>60</c:v>
                </c:pt>
                <c:pt idx="116">
                  <c:v>60</c:v>
                </c:pt>
                <c:pt idx="117">
                  <c:v>60</c:v>
                </c:pt>
                <c:pt idx="118">
                  <c:v>60</c:v>
                </c:pt>
                <c:pt idx="119">
                  <c:v>60</c:v>
                </c:pt>
                <c:pt idx="120">
                  <c:v>60</c:v>
                </c:pt>
                <c:pt idx="121">
                  <c:v>60</c:v>
                </c:pt>
                <c:pt idx="122">
                  <c:v>60</c:v>
                </c:pt>
                <c:pt idx="123">
                  <c:v>60</c:v>
                </c:pt>
                <c:pt idx="124">
                  <c:v>60</c:v>
                </c:pt>
                <c:pt idx="125">
                  <c:v>60</c:v>
                </c:pt>
                <c:pt idx="126">
                  <c:v>60</c:v>
                </c:pt>
                <c:pt idx="127">
                  <c:v>60</c:v>
                </c:pt>
                <c:pt idx="128">
                  <c:v>56</c:v>
                </c:pt>
                <c:pt idx="129">
                  <c:v>51</c:v>
                </c:pt>
                <c:pt idx="130">
                  <c:v>50</c:v>
                </c:pt>
                <c:pt idx="131">
                  <c:v>50</c:v>
                </c:pt>
                <c:pt idx="132">
                  <c:v>51</c:v>
                </c:pt>
                <c:pt idx="133">
                  <c:v>43</c:v>
                </c:pt>
                <c:pt idx="134">
                  <c:v>48</c:v>
                </c:pt>
                <c:pt idx="135">
                  <c:v>46</c:v>
                </c:pt>
                <c:pt idx="136">
                  <c:v>51</c:v>
                </c:pt>
                <c:pt idx="137">
                  <c:v>51</c:v>
                </c:pt>
                <c:pt idx="138">
                  <c:v>0</c:v>
                </c:pt>
              </c:numCache>
            </c:numRef>
          </c:yVal>
        </c:ser>
        <c:axId val="156442624"/>
        <c:axId val="156444544"/>
      </c:scatterChart>
      <c:valAx>
        <c:axId val="156442624"/>
        <c:scaling>
          <c:orientation val="minMax"/>
          <c:max val="250"/>
          <c:min val="0"/>
        </c:scaling>
        <c:axPos val="b"/>
        <c:title>
          <c:tx>
            <c:rich>
              <a:bodyPr/>
              <a:lstStyle/>
              <a:p>
                <a:pPr>
                  <a:defRPr/>
                </a:pPr>
                <a:r>
                  <a:rPr lang="en-US" dirty="0" smtClean="0"/>
                  <a:t>Time (Seconds)</a:t>
                </a:r>
                <a:endParaRPr lang="en-US" dirty="0"/>
              </a:p>
            </c:rich>
          </c:tx>
        </c:title>
        <c:numFmt formatCode="General" sourceLinked="1"/>
        <c:tickLblPos val="nextTo"/>
        <c:crossAx val="156444544"/>
        <c:crosses val="autoZero"/>
        <c:crossBetween val="midCat"/>
      </c:valAx>
      <c:valAx>
        <c:axId val="156444544"/>
        <c:scaling>
          <c:orientation val="minMax"/>
        </c:scaling>
        <c:axPos val="l"/>
        <c:title>
          <c:tx>
            <c:rich>
              <a:bodyPr rot="-5400000" vert="horz"/>
              <a:lstStyle/>
              <a:p>
                <a:pPr>
                  <a:defRPr/>
                </a:pPr>
                <a:r>
                  <a:rPr lang="en-US" dirty="0" smtClean="0"/>
                  <a:t>Active CPUs</a:t>
                </a:r>
                <a:endParaRPr lang="en-US" dirty="0"/>
              </a:p>
            </c:rich>
          </c:tx>
        </c:title>
        <c:numFmt formatCode="General" sourceLinked="1"/>
        <c:tickLblPos val="nextTo"/>
        <c:crossAx val="156442624"/>
        <c:crosses val="autoZero"/>
        <c:crossBetween val="midCat"/>
      </c:valAx>
    </c:plotArea>
    <c:plotVisOnly val="1"/>
  </c:chart>
  <c:txPr>
    <a:bodyPr/>
    <a:lstStyle/>
    <a:p>
      <a:pPr>
        <a:defRPr sz="1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Denoise</a:t>
            </a:r>
            <a:endParaRPr lang="en-US" dirty="0"/>
          </a:p>
        </c:rich>
      </c:tx>
    </c:title>
    <c:plotArea>
      <c:layout/>
      <c:scatterChart>
        <c:scatterStyle val="lineMarker"/>
        <c:ser>
          <c:idx val="0"/>
          <c:order val="0"/>
          <c:tx>
            <c:strRef>
              <c:f>Sheet1!$B$1</c:f>
              <c:strCache>
                <c:ptCount val="1"/>
                <c:pt idx="0">
                  <c:v>No Over-Part</c:v>
                </c:pt>
              </c:strCache>
            </c:strRef>
          </c:tx>
          <c:xVal>
            <c:numRef>
              <c:f>Sheet1!$A$2:$A$54</c:f>
              <c:numCache>
                <c:formatCode>General</c:formatCode>
                <c:ptCount val="5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numCache>
            </c:numRef>
          </c:xVal>
          <c:yVal>
            <c:numRef>
              <c:f>Sheet1!$B$2:$B$54</c:f>
              <c:numCache>
                <c:formatCode>General</c:formatCode>
                <c:ptCount val="53"/>
                <c:pt idx="0">
                  <c:v>60</c:v>
                </c:pt>
                <c:pt idx="1">
                  <c:v>60</c:v>
                </c:pt>
                <c:pt idx="2">
                  <c:v>60</c:v>
                </c:pt>
                <c:pt idx="3">
                  <c:v>60</c:v>
                </c:pt>
                <c:pt idx="4">
                  <c:v>60</c:v>
                </c:pt>
                <c:pt idx="5">
                  <c:v>60</c:v>
                </c:pt>
                <c:pt idx="6">
                  <c:v>60</c:v>
                </c:pt>
                <c:pt idx="7">
                  <c:v>60</c:v>
                </c:pt>
                <c:pt idx="8">
                  <c:v>60</c:v>
                </c:pt>
                <c:pt idx="9">
                  <c:v>60</c:v>
                </c:pt>
                <c:pt idx="10">
                  <c:v>60</c:v>
                </c:pt>
                <c:pt idx="11">
                  <c:v>60</c:v>
                </c:pt>
                <c:pt idx="12">
                  <c:v>60</c:v>
                </c:pt>
                <c:pt idx="13">
                  <c:v>59</c:v>
                </c:pt>
                <c:pt idx="14">
                  <c:v>37</c:v>
                </c:pt>
                <c:pt idx="15">
                  <c:v>37</c:v>
                </c:pt>
                <c:pt idx="16">
                  <c:v>37</c:v>
                </c:pt>
                <c:pt idx="17">
                  <c:v>31</c:v>
                </c:pt>
                <c:pt idx="18">
                  <c:v>31</c:v>
                </c:pt>
                <c:pt idx="19">
                  <c:v>31</c:v>
                </c:pt>
                <c:pt idx="20">
                  <c:v>30</c:v>
                </c:pt>
                <c:pt idx="21">
                  <c:v>30</c:v>
                </c:pt>
                <c:pt idx="22">
                  <c:v>29</c:v>
                </c:pt>
                <c:pt idx="23">
                  <c:v>26</c:v>
                </c:pt>
                <c:pt idx="24">
                  <c:v>25</c:v>
                </c:pt>
                <c:pt idx="25">
                  <c:v>26</c:v>
                </c:pt>
                <c:pt idx="26">
                  <c:v>25</c:v>
                </c:pt>
                <c:pt idx="27">
                  <c:v>25</c:v>
                </c:pt>
                <c:pt idx="28">
                  <c:v>23</c:v>
                </c:pt>
                <c:pt idx="29">
                  <c:v>20</c:v>
                </c:pt>
                <c:pt idx="30">
                  <c:v>19</c:v>
                </c:pt>
                <c:pt idx="31">
                  <c:v>18</c:v>
                </c:pt>
                <c:pt idx="32">
                  <c:v>18</c:v>
                </c:pt>
                <c:pt idx="33">
                  <c:v>11</c:v>
                </c:pt>
                <c:pt idx="34">
                  <c:v>9</c:v>
                </c:pt>
                <c:pt idx="35">
                  <c:v>8</c:v>
                </c:pt>
                <c:pt idx="36">
                  <c:v>6</c:v>
                </c:pt>
                <c:pt idx="37">
                  <c:v>5</c:v>
                </c:pt>
                <c:pt idx="38">
                  <c:v>5</c:v>
                </c:pt>
                <c:pt idx="39">
                  <c:v>5</c:v>
                </c:pt>
                <c:pt idx="40">
                  <c:v>5</c:v>
                </c:pt>
                <c:pt idx="41">
                  <c:v>4</c:v>
                </c:pt>
                <c:pt idx="42">
                  <c:v>4</c:v>
                </c:pt>
                <c:pt idx="43">
                  <c:v>3</c:v>
                </c:pt>
                <c:pt idx="44">
                  <c:v>2</c:v>
                </c:pt>
                <c:pt idx="45">
                  <c:v>3</c:v>
                </c:pt>
                <c:pt idx="46">
                  <c:v>3</c:v>
                </c:pt>
                <c:pt idx="47">
                  <c:v>2</c:v>
                </c:pt>
                <c:pt idx="48">
                  <c:v>3</c:v>
                </c:pt>
                <c:pt idx="49">
                  <c:v>3</c:v>
                </c:pt>
                <c:pt idx="50">
                  <c:v>3</c:v>
                </c:pt>
                <c:pt idx="51">
                  <c:v>4</c:v>
                </c:pt>
                <c:pt idx="52">
                  <c:v>0</c:v>
                </c:pt>
              </c:numCache>
            </c:numRef>
          </c:yVal>
        </c:ser>
        <c:ser>
          <c:idx val="2"/>
          <c:order val="1"/>
          <c:tx>
            <c:strRef>
              <c:f>Sheet1!$D$1</c:f>
              <c:strCache>
                <c:ptCount val="1"/>
                <c:pt idx="0">
                  <c:v>10x Over-Part</c:v>
                </c:pt>
              </c:strCache>
            </c:strRef>
          </c:tx>
          <c:xVal>
            <c:numRef>
              <c:f>Sheet1!$A$2:$A$54</c:f>
              <c:numCache>
                <c:formatCode>General</c:formatCode>
                <c:ptCount val="5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numCache>
            </c:numRef>
          </c:xVal>
          <c:yVal>
            <c:numRef>
              <c:f>Sheet1!$D$2:$D$54</c:f>
              <c:numCache>
                <c:formatCode>General</c:formatCode>
                <c:ptCount val="53"/>
                <c:pt idx="0">
                  <c:v>60</c:v>
                </c:pt>
                <c:pt idx="1">
                  <c:v>60</c:v>
                </c:pt>
                <c:pt idx="2">
                  <c:v>60</c:v>
                </c:pt>
                <c:pt idx="3">
                  <c:v>60</c:v>
                </c:pt>
                <c:pt idx="4">
                  <c:v>60</c:v>
                </c:pt>
                <c:pt idx="5">
                  <c:v>60</c:v>
                </c:pt>
                <c:pt idx="6">
                  <c:v>60</c:v>
                </c:pt>
                <c:pt idx="7">
                  <c:v>60</c:v>
                </c:pt>
                <c:pt idx="8">
                  <c:v>60</c:v>
                </c:pt>
                <c:pt idx="9">
                  <c:v>60</c:v>
                </c:pt>
                <c:pt idx="10">
                  <c:v>60</c:v>
                </c:pt>
                <c:pt idx="11">
                  <c:v>60</c:v>
                </c:pt>
                <c:pt idx="12">
                  <c:v>60</c:v>
                </c:pt>
                <c:pt idx="13">
                  <c:v>60</c:v>
                </c:pt>
                <c:pt idx="14">
                  <c:v>59</c:v>
                </c:pt>
                <c:pt idx="15">
                  <c:v>59</c:v>
                </c:pt>
                <c:pt idx="16">
                  <c:v>57</c:v>
                </c:pt>
                <c:pt idx="17">
                  <c:v>57</c:v>
                </c:pt>
                <c:pt idx="18">
                  <c:v>53</c:v>
                </c:pt>
                <c:pt idx="19">
                  <c:v>51</c:v>
                </c:pt>
                <c:pt idx="20">
                  <c:v>51</c:v>
                </c:pt>
                <c:pt idx="21">
                  <c:v>43</c:v>
                </c:pt>
                <c:pt idx="22">
                  <c:v>36</c:v>
                </c:pt>
                <c:pt idx="23">
                  <c:v>32</c:v>
                </c:pt>
                <c:pt idx="24">
                  <c:v>23</c:v>
                </c:pt>
                <c:pt idx="25">
                  <c:v>18</c:v>
                </c:pt>
                <c:pt idx="26">
                  <c:v>17</c:v>
                </c:pt>
                <c:pt idx="27">
                  <c:v>13</c:v>
                </c:pt>
                <c:pt idx="28">
                  <c:v>8</c:v>
                </c:pt>
                <c:pt idx="29">
                  <c:v>3</c:v>
                </c:pt>
                <c:pt idx="30">
                  <c:v>3</c:v>
                </c:pt>
                <c:pt idx="31">
                  <c:v>3</c:v>
                </c:pt>
                <c:pt idx="32">
                  <c:v>3</c:v>
                </c:pt>
                <c:pt idx="33">
                  <c:v>3</c:v>
                </c:pt>
                <c:pt idx="34">
                  <c:v>3</c:v>
                </c:pt>
                <c:pt idx="35">
                  <c:v>3</c:v>
                </c:pt>
                <c:pt idx="36">
                  <c:v>3</c:v>
                </c:pt>
                <c:pt idx="37">
                  <c:v>3</c:v>
                </c:pt>
                <c:pt idx="38">
                  <c:v>5</c:v>
                </c:pt>
                <c:pt idx="39">
                  <c:v>0</c:v>
                </c:pt>
              </c:numCache>
            </c:numRef>
          </c:yVal>
        </c:ser>
        <c:axId val="156526848"/>
        <c:axId val="156541312"/>
      </c:scatterChart>
      <c:valAx>
        <c:axId val="156526848"/>
        <c:scaling>
          <c:orientation val="minMax"/>
          <c:max val="57"/>
          <c:min val="0"/>
        </c:scaling>
        <c:axPos val="b"/>
        <c:title>
          <c:tx>
            <c:rich>
              <a:bodyPr/>
              <a:lstStyle/>
              <a:p>
                <a:pPr>
                  <a:defRPr/>
                </a:pPr>
                <a:r>
                  <a:rPr lang="en-US" dirty="0" smtClean="0"/>
                  <a:t>Time</a:t>
                </a:r>
                <a:r>
                  <a:rPr lang="en-US" baseline="0" dirty="0" smtClean="0"/>
                  <a:t> (</a:t>
                </a:r>
                <a:r>
                  <a:rPr lang="en-US" dirty="0" smtClean="0"/>
                  <a:t>Seconds)</a:t>
                </a:r>
                <a:endParaRPr lang="en-US" dirty="0"/>
              </a:p>
            </c:rich>
          </c:tx>
        </c:title>
        <c:numFmt formatCode="General" sourceLinked="1"/>
        <c:tickLblPos val="nextTo"/>
        <c:crossAx val="156541312"/>
        <c:crosses val="autoZero"/>
        <c:crossBetween val="midCat"/>
      </c:valAx>
      <c:valAx>
        <c:axId val="156541312"/>
        <c:scaling>
          <c:orientation val="minMax"/>
        </c:scaling>
        <c:axPos val="l"/>
        <c:numFmt formatCode="General" sourceLinked="1"/>
        <c:tickLblPos val="nextTo"/>
        <c:crossAx val="156526848"/>
        <c:crosses val="autoZero"/>
        <c:crossBetween val="midCat"/>
      </c:valAx>
    </c:plotArea>
    <c:legend>
      <c:legendPos val="r"/>
      <c:legendEntry>
        <c:idx val="0"/>
        <c:txPr>
          <a:bodyPr/>
          <a:lstStyle/>
          <a:p>
            <a:pPr>
              <a:defRPr sz="2000"/>
            </a:pPr>
            <a:endParaRPr lang="en-US"/>
          </a:p>
        </c:txPr>
      </c:legendEntry>
      <c:legendEntry>
        <c:idx val="1"/>
        <c:txPr>
          <a:bodyPr/>
          <a:lstStyle/>
          <a:p>
            <a:pPr>
              <a:defRPr sz="2000"/>
            </a:pPr>
            <a:endParaRPr lang="en-US"/>
          </a:p>
        </c:txPr>
      </c:legendEntry>
      <c:layout>
        <c:manualLayout>
          <c:xMode val="edge"/>
          <c:yMode val="edge"/>
          <c:x val="0.47160818713450392"/>
          <c:y val="0.2437411417322847"/>
          <c:w val="0.50792397660819344"/>
          <c:h val="0.262736220472441"/>
        </c:manualLayout>
      </c:layout>
      <c:overlay val="1"/>
      <c:txPr>
        <a:bodyPr/>
        <a:lstStyle/>
        <a:p>
          <a:pPr>
            <a:defRPr sz="2000"/>
          </a:pPr>
          <a:endParaRPr lang="en-US"/>
        </a:p>
      </c:txPr>
    </c:legend>
    <c:plotVisOnly val="1"/>
  </c:chart>
  <c:txPr>
    <a:bodyPr/>
    <a:lstStyle/>
    <a:p>
      <a:pPr>
        <a:defRPr sz="1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scatterChart>
        <c:scatterStyle val="lineMarker"/>
        <c:ser>
          <c:idx val="0"/>
          <c:order val="0"/>
          <c:tx>
            <c:strRef>
              <c:f>Sheet1!$B$1</c:f>
              <c:strCache>
                <c:ptCount val="1"/>
                <c:pt idx="0">
                  <c:v>No Over-Part</c:v>
                </c:pt>
              </c:strCache>
            </c:strRef>
          </c:tx>
          <c:spPr>
            <a:ln w="38100"/>
          </c:spPr>
          <c:xVal>
            <c:numRef>
              <c:f>Sheet1!$A$2:$A$7</c:f>
              <c:numCache>
                <c:formatCode>General</c:formatCode>
                <c:ptCount val="6"/>
                <c:pt idx="0">
                  <c:v>1</c:v>
                </c:pt>
                <c:pt idx="1">
                  <c:v>20</c:v>
                </c:pt>
                <c:pt idx="2">
                  <c:v>30</c:v>
                </c:pt>
                <c:pt idx="3">
                  <c:v>60</c:v>
                </c:pt>
                <c:pt idx="4">
                  <c:v>90</c:v>
                </c:pt>
                <c:pt idx="5">
                  <c:v>120</c:v>
                </c:pt>
              </c:numCache>
            </c:numRef>
          </c:xVal>
          <c:yVal>
            <c:numRef>
              <c:f>Sheet1!$B$2:$B$7</c:f>
              <c:numCache>
                <c:formatCode>General</c:formatCode>
                <c:ptCount val="6"/>
                <c:pt idx="0">
                  <c:v>1</c:v>
                </c:pt>
                <c:pt idx="1">
                  <c:v>23.684200000000001</c:v>
                </c:pt>
                <c:pt idx="2">
                  <c:v>35.337699999999998</c:v>
                </c:pt>
                <c:pt idx="3">
                  <c:v>58.607900000000001</c:v>
                </c:pt>
                <c:pt idx="4">
                  <c:v>78.721200000000024</c:v>
                </c:pt>
                <c:pt idx="5">
                  <c:v>102.884</c:v>
                </c:pt>
              </c:numCache>
            </c:numRef>
          </c:yVal>
        </c:ser>
        <c:ser>
          <c:idx val="1"/>
          <c:order val="1"/>
          <c:tx>
            <c:strRef>
              <c:f>Sheet1!$C$1</c:f>
              <c:strCache>
                <c:ptCount val="1"/>
                <c:pt idx="0">
                  <c:v>5x Over-Part</c:v>
                </c:pt>
              </c:strCache>
            </c:strRef>
          </c:tx>
          <c:spPr>
            <a:ln w="38100"/>
          </c:spPr>
          <c:xVal>
            <c:numRef>
              <c:f>Sheet1!$A$2:$A$7</c:f>
              <c:numCache>
                <c:formatCode>General</c:formatCode>
                <c:ptCount val="6"/>
                <c:pt idx="0">
                  <c:v>1</c:v>
                </c:pt>
                <c:pt idx="1">
                  <c:v>20</c:v>
                </c:pt>
                <c:pt idx="2">
                  <c:v>30</c:v>
                </c:pt>
                <c:pt idx="3">
                  <c:v>60</c:v>
                </c:pt>
                <c:pt idx="4">
                  <c:v>90</c:v>
                </c:pt>
                <c:pt idx="5">
                  <c:v>120</c:v>
                </c:pt>
              </c:numCache>
            </c:numRef>
          </c:xVal>
          <c:yVal>
            <c:numRef>
              <c:f>Sheet1!$C$2:$C$7</c:f>
              <c:numCache>
                <c:formatCode>General</c:formatCode>
                <c:ptCount val="6"/>
                <c:pt idx="0">
                  <c:v>1</c:v>
                </c:pt>
                <c:pt idx="1">
                  <c:v>25.761900000000001</c:v>
                </c:pt>
                <c:pt idx="2">
                  <c:v>42.139600000000002</c:v>
                </c:pt>
                <c:pt idx="3">
                  <c:v>83.493800000000007</c:v>
                </c:pt>
                <c:pt idx="4">
                  <c:v>94.916600000000258</c:v>
                </c:pt>
                <c:pt idx="5">
                  <c:v>108.8901</c:v>
                </c:pt>
              </c:numCache>
            </c:numRef>
          </c:yVal>
        </c:ser>
        <c:ser>
          <c:idx val="3"/>
          <c:order val="2"/>
          <c:tx>
            <c:strRef>
              <c:f>Sheet1!$E$1</c:f>
              <c:strCache>
                <c:ptCount val="1"/>
                <c:pt idx="0">
                  <c:v>Linear</c:v>
                </c:pt>
              </c:strCache>
            </c:strRef>
          </c:tx>
          <c:spPr>
            <a:ln w="25400" cap="flat" cmpd="sng" algn="ctr">
              <a:solidFill>
                <a:schemeClr val="dk1"/>
              </a:solidFill>
              <a:prstDash val="dash"/>
            </a:ln>
            <a:effectLst/>
          </c:spPr>
          <c:marker>
            <c:symbol val="none"/>
          </c:marker>
          <c:xVal>
            <c:numRef>
              <c:f>Sheet1!$A$2:$A$7</c:f>
              <c:numCache>
                <c:formatCode>General</c:formatCode>
                <c:ptCount val="6"/>
                <c:pt idx="0">
                  <c:v>1</c:v>
                </c:pt>
                <c:pt idx="1">
                  <c:v>20</c:v>
                </c:pt>
                <c:pt idx="2">
                  <c:v>30</c:v>
                </c:pt>
                <c:pt idx="3">
                  <c:v>60</c:v>
                </c:pt>
                <c:pt idx="4">
                  <c:v>90</c:v>
                </c:pt>
                <c:pt idx="5">
                  <c:v>120</c:v>
                </c:pt>
              </c:numCache>
            </c:numRef>
          </c:xVal>
          <c:yVal>
            <c:numRef>
              <c:f>Sheet1!$E$2:$E$7</c:f>
              <c:numCache>
                <c:formatCode>General</c:formatCode>
                <c:ptCount val="6"/>
                <c:pt idx="0">
                  <c:v>1</c:v>
                </c:pt>
                <c:pt idx="1">
                  <c:v>20</c:v>
                </c:pt>
                <c:pt idx="2">
                  <c:v>30</c:v>
                </c:pt>
                <c:pt idx="3">
                  <c:v>60</c:v>
                </c:pt>
                <c:pt idx="4">
                  <c:v>90</c:v>
                </c:pt>
                <c:pt idx="5">
                  <c:v>120</c:v>
                </c:pt>
              </c:numCache>
            </c:numRef>
          </c:yVal>
        </c:ser>
        <c:axId val="156386816"/>
        <c:axId val="156555136"/>
      </c:scatterChart>
      <c:valAx>
        <c:axId val="156386816"/>
        <c:scaling>
          <c:orientation val="minMax"/>
          <c:max val="120"/>
          <c:min val="0"/>
        </c:scaling>
        <c:axPos val="b"/>
        <c:title>
          <c:tx>
            <c:rich>
              <a:bodyPr/>
              <a:lstStyle/>
              <a:p>
                <a:pPr>
                  <a:defRPr/>
                </a:pPr>
                <a:r>
                  <a:rPr lang="en-US" dirty="0" smtClean="0"/>
                  <a:t>Number</a:t>
                </a:r>
                <a:r>
                  <a:rPr lang="en-US" baseline="0" dirty="0" smtClean="0"/>
                  <a:t> of CPUs</a:t>
                </a:r>
                <a:endParaRPr lang="en-US" dirty="0"/>
              </a:p>
            </c:rich>
          </c:tx>
        </c:title>
        <c:numFmt formatCode="General" sourceLinked="1"/>
        <c:tickLblPos val="nextTo"/>
        <c:crossAx val="156555136"/>
        <c:crosses val="autoZero"/>
        <c:crossBetween val="midCat"/>
        <c:majorUnit val="30"/>
      </c:valAx>
      <c:valAx>
        <c:axId val="156555136"/>
        <c:scaling>
          <c:orientation val="minMax"/>
          <c:max val="120"/>
        </c:scaling>
        <c:axPos val="l"/>
        <c:majorGridlines/>
        <c:title>
          <c:tx>
            <c:rich>
              <a:bodyPr rot="-5400000" vert="horz"/>
              <a:lstStyle/>
              <a:p>
                <a:pPr>
                  <a:defRPr/>
                </a:pPr>
                <a:r>
                  <a:rPr lang="en-US" dirty="0" smtClean="0"/>
                  <a:t>Speedup</a:t>
                </a:r>
                <a:endParaRPr lang="en-US" dirty="0"/>
              </a:p>
            </c:rich>
          </c:tx>
        </c:title>
        <c:numFmt formatCode="General" sourceLinked="1"/>
        <c:tickLblPos val="nextTo"/>
        <c:crossAx val="156386816"/>
        <c:crosses val="autoZero"/>
        <c:crossBetween val="midCat"/>
      </c:valAx>
    </c:plotArea>
    <c:legend>
      <c:legendPos val="l"/>
      <c:legendEntry>
        <c:idx val="2"/>
        <c:delete val="1"/>
      </c:legendEntry>
      <c:layout>
        <c:manualLayout>
          <c:xMode val="edge"/>
          <c:yMode val="edge"/>
          <c:x val="0.54145945572592857"/>
          <c:y val="0.42742344706911661"/>
          <c:w val="0.45580466915319867"/>
          <c:h val="0.24887722368037304"/>
        </c:manualLayout>
      </c:layout>
      <c:overlay val="1"/>
      <c:txPr>
        <a:bodyPr/>
        <a:lstStyle/>
        <a:p>
          <a:pPr>
            <a:defRPr sz="2000"/>
          </a:pPr>
          <a:endParaRPr lang="en-US"/>
        </a:p>
      </c:txPr>
    </c:legend>
    <c:plotVisOnly val="1"/>
  </c:chart>
  <c:txPr>
    <a:bodyPr/>
    <a:lstStyle/>
    <a:p>
      <a:pPr>
        <a:defRPr sz="1800"/>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scatterChart>
        <c:scatterStyle val="lineMarker"/>
        <c:ser>
          <c:idx val="0"/>
          <c:order val="0"/>
          <c:tx>
            <c:strRef>
              <c:f>Sheet1!$B$1</c:f>
              <c:strCache>
                <c:ptCount val="1"/>
                <c:pt idx="0">
                  <c:v>No Over-Part</c:v>
                </c:pt>
              </c:strCache>
            </c:strRef>
          </c:tx>
          <c:spPr>
            <a:ln w="38100"/>
          </c:spPr>
          <c:xVal>
            <c:numRef>
              <c:f>Sheet1!$A$2:$A$7</c:f>
              <c:numCache>
                <c:formatCode>General</c:formatCode>
                <c:ptCount val="6"/>
                <c:pt idx="0">
                  <c:v>1</c:v>
                </c:pt>
                <c:pt idx="1">
                  <c:v>20</c:v>
                </c:pt>
                <c:pt idx="2">
                  <c:v>30</c:v>
                </c:pt>
                <c:pt idx="3">
                  <c:v>60</c:v>
                </c:pt>
                <c:pt idx="4">
                  <c:v>90</c:v>
                </c:pt>
                <c:pt idx="5">
                  <c:v>120</c:v>
                </c:pt>
              </c:numCache>
            </c:numRef>
          </c:xVal>
          <c:yVal>
            <c:numRef>
              <c:f>Sheet1!$B$2:$B$7</c:f>
              <c:numCache>
                <c:formatCode>General</c:formatCode>
                <c:ptCount val="6"/>
                <c:pt idx="0">
                  <c:v>1</c:v>
                </c:pt>
                <c:pt idx="1">
                  <c:v>21.6858</c:v>
                </c:pt>
                <c:pt idx="2">
                  <c:v>27.656700000000001</c:v>
                </c:pt>
                <c:pt idx="3">
                  <c:v>19.899699999999896</c:v>
                </c:pt>
                <c:pt idx="4">
                  <c:v>25.505299999999867</c:v>
                </c:pt>
                <c:pt idx="5">
                  <c:v>21.0212</c:v>
                </c:pt>
              </c:numCache>
            </c:numRef>
          </c:yVal>
        </c:ser>
        <c:ser>
          <c:idx val="1"/>
          <c:order val="1"/>
          <c:tx>
            <c:strRef>
              <c:f>Sheet1!$C$1</c:f>
              <c:strCache>
                <c:ptCount val="1"/>
                <c:pt idx="0">
                  <c:v>5x Over-Part</c:v>
                </c:pt>
              </c:strCache>
            </c:strRef>
          </c:tx>
          <c:spPr>
            <a:ln w="38100"/>
          </c:spPr>
          <c:xVal>
            <c:numRef>
              <c:f>Sheet1!$A$2:$A$7</c:f>
              <c:numCache>
                <c:formatCode>General</c:formatCode>
                <c:ptCount val="6"/>
                <c:pt idx="0">
                  <c:v>1</c:v>
                </c:pt>
                <c:pt idx="1">
                  <c:v>20</c:v>
                </c:pt>
                <c:pt idx="2">
                  <c:v>30</c:v>
                </c:pt>
                <c:pt idx="3">
                  <c:v>60</c:v>
                </c:pt>
                <c:pt idx="4">
                  <c:v>90</c:v>
                </c:pt>
                <c:pt idx="5">
                  <c:v>120</c:v>
                </c:pt>
              </c:numCache>
            </c:numRef>
          </c:xVal>
          <c:yVal>
            <c:numRef>
              <c:f>Sheet1!$C$2:$C$7</c:f>
              <c:numCache>
                <c:formatCode>General</c:formatCode>
                <c:ptCount val="6"/>
                <c:pt idx="0">
                  <c:v>1</c:v>
                </c:pt>
                <c:pt idx="1">
                  <c:v>30.478899999999896</c:v>
                </c:pt>
                <c:pt idx="2">
                  <c:v>38.124900000000011</c:v>
                </c:pt>
                <c:pt idx="3">
                  <c:v>31.5059</c:v>
                </c:pt>
                <c:pt idx="4">
                  <c:v>13.649700000000001</c:v>
                </c:pt>
                <c:pt idx="5">
                  <c:v>9.254900000000001</c:v>
                </c:pt>
              </c:numCache>
            </c:numRef>
          </c:yVal>
        </c:ser>
        <c:ser>
          <c:idx val="3"/>
          <c:order val="2"/>
          <c:tx>
            <c:strRef>
              <c:f>Sheet1!$E$1</c:f>
              <c:strCache>
                <c:ptCount val="1"/>
                <c:pt idx="0">
                  <c:v>Linear</c:v>
                </c:pt>
              </c:strCache>
            </c:strRef>
          </c:tx>
          <c:spPr>
            <a:ln w="25400" cap="flat" cmpd="sng" algn="ctr">
              <a:solidFill>
                <a:schemeClr val="dk1"/>
              </a:solidFill>
              <a:prstDash val="dash"/>
            </a:ln>
            <a:effectLst/>
          </c:spPr>
          <c:marker>
            <c:symbol val="none"/>
          </c:marker>
          <c:xVal>
            <c:numRef>
              <c:f>Sheet1!$A$2:$A$7</c:f>
              <c:numCache>
                <c:formatCode>General</c:formatCode>
                <c:ptCount val="6"/>
                <c:pt idx="0">
                  <c:v>1</c:v>
                </c:pt>
                <c:pt idx="1">
                  <c:v>20</c:v>
                </c:pt>
                <c:pt idx="2">
                  <c:v>30</c:v>
                </c:pt>
                <c:pt idx="3">
                  <c:v>60</c:v>
                </c:pt>
                <c:pt idx="4">
                  <c:v>90</c:v>
                </c:pt>
                <c:pt idx="5">
                  <c:v>120</c:v>
                </c:pt>
              </c:numCache>
            </c:numRef>
          </c:xVal>
          <c:yVal>
            <c:numRef>
              <c:f>Sheet1!$E$2:$E$7</c:f>
              <c:numCache>
                <c:formatCode>General</c:formatCode>
                <c:ptCount val="6"/>
                <c:pt idx="0">
                  <c:v>1</c:v>
                </c:pt>
                <c:pt idx="1">
                  <c:v>20</c:v>
                </c:pt>
                <c:pt idx="2">
                  <c:v>30</c:v>
                </c:pt>
                <c:pt idx="3">
                  <c:v>60</c:v>
                </c:pt>
                <c:pt idx="4">
                  <c:v>90</c:v>
                </c:pt>
                <c:pt idx="5">
                  <c:v>120</c:v>
                </c:pt>
              </c:numCache>
            </c:numRef>
          </c:yVal>
        </c:ser>
        <c:axId val="156865664"/>
        <c:axId val="156867584"/>
      </c:scatterChart>
      <c:valAx>
        <c:axId val="156865664"/>
        <c:scaling>
          <c:orientation val="minMax"/>
          <c:max val="120"/>
          <c:min val="0"/>
        </c:scaling>
        <c:axPos val="b"/>
        <c:title>
          <c:tx>
            <c:rich>
              <a:bodyPr/>
              <a:lstStyle/>
              <a:p>
                <a:pPr>
                  <a:defRPr/>
                </a:pPr>
                <a:r>
                  <a:rPr lang="en-US" dirty="0" smtClean="0"/>
                  <a:t>Number of CPUs</a:t>
                </a:r>
                <a:endParaRPr lang="en-US" dirty="0"/>
              </a:p>
            </c:rich>
          </c:tx>
        </c:title>
        <c:numFmt formatCode="General" sourceLinked="1"/>
        <c:tickLblPos val="nextTo"/>
        <c:crossAx val="156867584"/>
        <c:crosses val="autoZero"/>
        <c:crossBetween val="midCat"/>
        <c:majorUnit val="30"/>
      </c:valAx>
      <c:valAx>
        <c:axId val="156867584"/>
        <c:scaling>
          <c:orientation val="minMax"/>
          <c:max val="60"/>
          <c:min val="0"/>
        </c:scaling>
        <c:axPos val="l"/>
        <c:majorGridlines/>
        <c:title>
          <c:tx>
            <c:rich>
              <a:bodyPr rot="-5400000" vert="horz"/>
              <a:lstStyle/>
              <a:p>
                <a:pPr>
                  <a:defRPr/>
                </a:pPr>
                <a:r>
                  <a:rPr lang="en-US" dirty="0" smtClean="0"/>
                  <a:t>Speedup</a:t>
                </a:r>
                <a:endParaRPr lang="en-US" dirty="0"/>
              </a:p>
            </c:rich>
          </c:tx>
        </c:title>
        <c:numFmt formatCode="General" sourceLinked="1"/>
        <c:tickLblPos val="nextTo"/>
        <c:crossAx val="156865664"/>
        <c:crosses val="autoZero"/>
        <c:crossBetween val="midCat"/>
      </c:valAx>
    </c:plotArea>
    <c:legend>
      <c:legendPos val="r"/>
      <c:legendEntry>
        <c:idx val="2"/>
        <c:delete val="1"/>
      </c:legendEntry>
      <c:layout>
        <c:manualLayout>
          <c:xMode val="edge"/>
          <c:yMode val="edge"/>
          <c:x val="0.46666666666666767"/>
          <c:y val="0.17259238428529858"/>
          <c:w val="0.53333333333333299"/>
          <c:h val="0.19662979627546601"/>
        </c:manualLayout>
      </c:layout>
      <c:overlay val="1"/>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Example Degree Distribution</a:t>
            </a:r>
            <a:endParaRPr lang="en-US" dirty="0"/>
          </a:p>
        </c:rich>
      </c:tx>
      <c:layout/>
    </c:title>
    <c:plotArea>
      <c:layout/>
      <c:barChart>
        <c:barDir val="col"/>
        <c:grouping val="clustered"/>
        <c:ser>
          <c:idx val="0"/>
          <c:order val="0"/>
          <c:tx>
            <c:strRef>
              <c:f>Sheet1!$B$1</c:f>
              <c:strCache>
                <c:ptCount val="1"/>
                <c:pt idx="0">
                  <c:v>Series 1</c:v>
                </c:pt>
              </c:strCache>
            </c:strRef>
          </c:tx>
          <c:cat>
            <c:numRef>
              <c:f>Sheet1!$A$2:$A$31</c:f>
              <c:numCache>
                <c:formatCode>General</c:formatCode>
                <c:ptCount val="30"/>
                <c:pt idx="0">
                  <c:v>5.8</c:v>
                </c:pt>
                <c:pt idx="1">
                  <c:v>7.4</c:v>
                </c:pt>
                <c:pt idx="2">
                  <c:v>9</c:v>
                </c:pt>
                <c:pt idx="3">
                  <c:v>10.6</c:v>
                </c:pt>
                <c:pt idx="4">
                  <c:v>12.2</c:v>
                </c:pt>
                <c:pt idx="5">
                  <c:v>13.8</c:v>
                </c:pt>
                <c:pt idx="6">
                  <c:v>15.4</c:v>
                </c:pt>
                <c:pt idx="7">
                  <c:v>17</c:v>
                </c:pt>
                <c:pt idx="8">
                  <c:v>18.600000000000001</c:v>
                </c:pt>
                <c:pt idx="9">
                  <c:v>20.2</c:v>
                </c:pt>
                <c:pt idx="10">
                  <c:v>21.8</c:v>
                </c:pt>
                <c:pt idx="11">
                  <c:v>23.4</c:v>
                </c:pt>
                <c:pt idx="12">
                  <c:v>25</c:v>
                </c:pt>
                <c:pt idx="13">
                  <c:v>26.6</c:v>
                </c:pt>
                <c:pt idx="14">
                  <c:v>28.2</c:v>
                </c:pt>
                <c:pt idx="15">
                  <c:v>29.8</c:v>
                </c:pt>
                <c:pt idx="16">
                  <c:v>31.4</c:v>
                </c:pt>
                <c:pt idx="17">
                  <c:v>33</c:v>
                </c:pt>
                <c:pt idx="18">
                  <c:v>34.6</c:v>
                </c:pt>
                <c:pt idx="19">
                  <c:v>36.200000000000003</c:v>
                </c:pt>
                <c:pt idx="20">
                  <c:v>37.800000000000004</c:v>
                </c:pt>
                <c:pt idx="21">
                  <c:v>39.4</c:v>
                </c:pt>
                <c:pt idx="22">
                  <c:v>41</c:v>
                </c:pt>
                <c:pt idx="23">
                  <c:v>42.6</c:v>
                </c:pt>
                <c:pt idx="24">
                  <c:v>44.2</c:v>
                </c:pt>
                <c:pt idx="25">
                  <c:v>45.8</c:v>
                </c:pt>
                <c:pt idx="26">
                  <c:v>47.4</c:v>
                </c:pt>
                <c:pt idx="27">
                  <c:v>49</c:v>
                </c:pt>
                <c:pt idx="28">
                  <c:v>50.6</c:v>
                </c:pt>
                <c:pt idx="29">
                  <c:v>52.2</c:v>
                </c:pt>
              </c:numCache>
            </c:numRef>
          </c:cat>
          <c:val>
            <c:numRef>
              <c:f>Sheet1!$B$2:$B$31</c:f>
              <c:numCache>
                <c:formatCode>General</c:formatCode>
                <c:ptCount val="30"/>
                <c:pt idx="0">
                  <c:v>4.5000000000000031E-3</c:v>
                </c:pt>
                <c:pt idx="1">
                  <c:v>1.790000000000002E-2</c:v>
                </c:pt>
                <c:pt idx="2">
                  <c:v>1.6400000000000019E-2</c:v>
                </c:pt>
                <c:pt idx="3">
                  <c:v>3.5800000000000019E-2</c:v>
                </c:pt>
                <c:pt idx="4">
                  <c:v>3.5800000000000019E-2</c:v>
                </c:pt>
                <c:pt idx="5">
                  <c:v>3.1300000000000015E-2</c:v>
                </c:pt>
                <c:pt idx="6">
                  <c:v>7.7500000000000083E-2</c:v>
                </c:pt>
                <c:pt idx="7">
                  <c:v>5.0700000000000044E-2</c:v>
                </c:pt>
                <c:pt idx="8">
                  <c:v>6.8599999999999994E-2</c:v>
                </c:pt>
                <c:pt idx="9">
                  <c:v>0.1326</c:v>
                </c:pt>
                <c:pt idx="10">
                  <c:v>4.1700000000000022E-2</c:v>
                </c:pt>
                <c:pt idx="11">
                  <c:v>9.3900000000000178E-2</c:v>
                </c:pt>
                <c:pt idx="12">
                  <c:v>3.8700000000000005E-2</c:v>
                </c:pt>
                <c:pt idx="13">
                  <c:v>6.8599999999999994E-2</c:v>
                </c:pt>
                <c:pt idx="14">
                  <c:v>4.6199999999999998E-2</c:v>
                </c:pt>
                <c:pt idx="15">
                  <c:v>4.4700000000000066E-2</c:v>
                </c:pt>
                <c:pt idx="16">
                  <c:v>5.0700000000000044E-2</c:v>
                </c:pt>
                <c:pt idx="17">
                  <c:v>7.5000000000000093E-3</c:v>
                </c:pt>
                <c:pt idx="18">
                  <c:v>3.1300000000000015E-2</c:v>
                </c:pt>
                <c:pt idx="19">
                  <c:v>3.5800000000000019E-2</c:v>
                </c:pt>
                <c:pt idx="20">
                  <c:v>8.9000000000000173E-3</c:v>
                </c:pt>
                <c:pt idx="21">
                  <c:v>2.0900000000000002E-2</c:v>
                </c:pt>
                <c:pt idx="22">
                  <c:v>1.0400000000000008E-2</c:v>
                </c:pt>
                <c:pt idx="23">
                  <c:v>4.5000000000000031E-3</c:v>
                </c:pt>
                <c:pt idx="24">
                  <c:v>8.9000000000000173E-3</c:v>
                </c:pt>
                <c:pt idx="25">
                  <c:v>4.5000000000000031E-3</c:v>
                </c:pt>
                <c:pt idx="26">
                  <c:v>4.5000000000000031E-3</c:v>
                </c:pt>
                <c:pt idx="27">
                  <c:v>0</c:v>
                </c:pt>
                <c:pt idx="28">
                  <c:v>6.0000000000000071E-3</c:v>
                </c:pt>
                <c:pt idx="29">
                  <c:v>1.5000000000000018E-3</c:v>
                </c:pt>
              </c:numCache>
            </c:numRef>
          </c:val>
        </c:ser>
        <c:axId val="120910976"/>
        <c:axId val="120912896"/>
      </c:barChart>
      <c:catAx>
        <c:axId val="120910976"/>
        <c:scaling>
          <c:orientation val="minMax"/>
        </c:scaling>
        <c:axPos val="b"/>
        <c:title>
          <c:tx>
            <c:rich>
              <a:bodyPr/>
              <a:lstStyle/>
              <a:p>
                <a:pPr>
                  <a:defRPr/>
                </a:pPr>
                <a:r>
                  <a:rPr lang="en-US" dirty="0" smtClean="0"/>
                  <a:t>Degree</a:t>
                </a:r>
                <a:endParaRPr lang="en-US" dirty="0"/>
              </a:p>
            </c:rich>
          </c:tx>
          <c:layout/>
        </c:title>
        <c:numFmt formatCode="#,##0" sourceLinked="0"/>
        <c:tickLblPos val="nextTo"/>
        <c:crossAx val="120912896"/>
        <c:crosses val="autoZero"/>
        <c:auto val="1"/>
        <c:lblAlgn val="ctr"/>
        <c:lblOffset val="100"/>
        <c:tickLblSkip val="5"/>
      </c:catAx>
      <c:valAx>
        <c:axId val="120912896"/>
        <c:scaling>
          <c:orientation val="minMax"/>
        </c:scaling>
        <c:axPos val="l"/>
        <c:numFmt formatCode="General" sourceLinked="1"/>
        <c:tickLblPos val="nextTo"/>
        <c:crossAx val="120910976"/>
        <c:crosses val="autoZero"/>
        <c:crossBetween val="between"/>
      </c:valAx>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 </a:t>
            </a:r>
            <a:r>
              <a:rPr lang="en-US" dirty="0" smtClean="0"/>
              <a:t>Converged in 4Hrs</a:t>
            </a:r>
            <a:endParaRPr lang="en-US" dirty="0"/>
          </a:p>
        </c:rich>
      </c:tx>
    </c:title>
    <c:plotArea>
      <c:layout/>
      <c:barChart>
        <c:barDir val="col"/>
        <c:grouping val="clustered"/>
        <c:ser>
          <c:idx val="0"/>
          <c:order val="0"/>
          <c:tx>
            <c:strRef>
              <c:f>Sheet1!$B$1</c:f>
              <c:strCache>
                <c:ptCount val="1"/>
                <c:pt idx="0">
                  <c:v>% Converged</c:v>
                </c:pt>
              </c:strCache>
            </c:strRef>
          </c:tx>
          <c:cat>
            <c:strRef>
              <c:f>Sheet1!$A$2:$A$3</c:f>
              <c:strCache>
                <c:ptCount val="2"/>
                <c:pt idx="0">
                  <c:v>Belief Residuals</c:v>
                </c:pt>
                <c:pt idx="1">
                  <c:v>Message Residual</c:v>
                </c:pt>
              </c:strCache>
            </c:strRef>
          </c:cat>
          <c:val>
            <c:numRef>
              <c:f>Sheet1!$B$2:$B$3</c:f>
              <c:numCache>
                <c:formatCode>0.00%</c:formatCode>
                <c:ptCount val="2"/>
                <c:pt idx="0">
                  <c:v>0.9</c:v>
                </c:pt>
                <c:pt idx="1">
                  <c:v>0.4</c:v>
                </c:pt>
              </c:numCache>
            </c:numRef>
          </c:val>
        </c:ser>
        <c:axId val="153529728"/>
        <c:axId val="153610880"/>
      </c:barChart>
      <c:catAx>
        <c:axId val="153529728"/>
        <c:scaling>
          <c:orientation val="minMax"/>
        </c:scaling>
        <c:axPos val="b"/>
        <c:tickLblPos val="nextTo"/>
        <c:crossAx val="153610880"/>
        <c:crosses val="autoZero"/>
        <c:auto val="1"/>
        <c:lblAlgn val="ctr"/>
        <c:lblOffset val="100"/>
      </c:catAx>
      <c:valAx>
        <c:axId val="153610880"/>
        <c:scaling>
          <c:orientation val="minMax"/>
        </c:scaling>
        <c:axPos val="l"/>
        <c:numFmt formatCode="0%" sourceLinked="0"/>
        <c:tickLblPos val="nextTo"/>
        <c:crossAx val="153529728"/>
        <c:crosses val="autoZero"/>
        <c:crossBetween val="between"/>
      </c:valAx>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Error</a:t>
            </a:r>
            <a:r>
              <a:rPr lang="en-US" baseline="0" dirty="0" smtClean="0"/>
              <a:t> in Beliefs</a:t>
            </a:r>
            <a:endParaRPr lang="en-US" dirty="0"/>
          </a:p>
        </c:rich>
      </c:tx>
      <c:layout>
        <c:manualLayout>
          <c:xMode val="edge"/>
          <c:yMode val="edge"/>
          <c:x val="0.28491396908719752"/>
          <c:y val="2.0270270270270278E-2"/>
        </c:manualLayout>
      </c:layout>
    </c:title>
    <c:plotArea>
      <c:layout/>
      <c:scatterChart>
        <c:scatterStyle val="lineMarker"/>
        <c:ser>
          <c:idx val="0"/>
          <c:order val="0"/>
          <c:tx>
            <c:strRef>
              <c:f>Sheet1!$B$1</c:f>
              <c:strCache>
                <c:ptCount val="1"/>
                <c:pt idx="0">
                  <c:v>Message Scheduling</c:v>
                </c:pt>
              </c:strCache>
            </c:strRef>
          </c:tx>
          <c:spPr>
            <a:ln w="38100"/>
          </c:spPr>
          <c:xVal>
            <c:numRef>
              <c:f>Sheet1!$A$2:$A$7</c:f>
              <c:numCache>
                <c:formatCode>General</c:formatCode>
                <c:ptCount val="6"/>
                <c:pt idx="0">
                  <c:v>10</c:v>
                </c:pt>
                <c:pt idx="1">
                  <c:v>15</c:v>
                </c:pt>
                <c:pt idx="2">
                  <c:v>30</c:v>
                </c:pt>
                <c:pt idx="3">
                  <c:v>45</c:v>
                </c:pt>
                <c:pt idx="4">
                  <c:v>60</c:v>
                </c:pt>
                <c:pt idx="5">
                  <c:v>90</c:v>
                </c:pt>
              </c:numCache>
            </c:numRef>
          </c:xVal>
          <c:yVal>
            <c:numRef>
              <c:f>Sheet1!$B$2:$B$7</c:f>
              <c:numCache>
                <c:formatCode>General</c:formatCode>
                <c:ptCount val="6"/>
                <c:pt idx="0">
                  <c:v>5.5500000000000022E-2</c:v>
                </c:pt>
                <c:pt idx="1">
                  <c:v>4.8400000000000012E-2</c:v>
                </c:pt>
                <c:pt idx="2">
                  <c:v>4.4900000000000023E-2</c:v>
                </c:pt>
                <c:pt idx="3">
                  <c:v>2.9800000000000011E-2</c:v>
                </c:pt>
                <c:pt idx="4">
                  <c:v>2.8700000000000003E-2</c:v>
                </c:pt>
                <c:pt idx="5">
                  <c:v>2.8700000000000003E-2</c:v>
                </c:pt>
              </c:numCache>
            </c:numRef>
          </c:yVal>
        </c:ser>
        <c:ser>
          <c:idx val="1"/>
          <c:order val="1"/>
          <c:tx>
            <c:strRef>
              <c:f>Sheet1!$C$1</c:f>
              <c:strCache>
                <c:ptCount val="1"/>
                <c:pt idx="0">
                  <c:v>Belief Scheduling</c:v>
                </c:pt>
              </c:strCache>
            </c:strRef>
          </c:tx>
          <c:spPr>
            <a:ln w="38100"/>
          </c:spPr>
          <c:xVal>
            <c:numRef>
              <c:f>Sheet1!$A$2:$A$7</c:f>
              <c:numCache>
                <c:formatCode>General</c:formatCode>
                <c:ptCount val="6"/>
                <c:pt idx="0">
                  <c:v>10</c:v>
                </c:pt>
                <c:pt idx="1">
                  <c:v>15</c:v>
                </c:pt>
                <c:pt idx="2">
                  <c:v>30</c:v>
                </c:pt>
                <c:pt idx="3">
                  <c:v>45</c:v>
                </c:pt>
                <c:pt idx="4">
                  <c:v>60</c:v>
                </c:pt>
                <c:pt idx="5">
                  <c:v>90</c:v>
                </c:pt>
              </c:numCache>
            </c:numRef>
          </c:xVal>
          <c:yVal>
            <c:numRef>
              <c:f>Sheet1!$C$2:$C$7</c:f>
              <c:numCache>
                <c:formatCode>General</c:formatCode>
                <c:ptCount val="6"/>
                <c:pt idx="0">
                  <c:v>3.8100000000000009E-2</c:v>
                </c:pt>
                <c:pt idx="1">
                  <c:v>3.1900000000000005E-2</c:v>
                </c:pt>
                <c:pt idx="2">
                  <c:v>3.0400000000000049E-2</c:v>
                </c:pt>
                <c:pt idx="3">
                  <c:v>2.9900000000000006E-2</c:v>
                </c:pt>
                <c:pt idx="4">
                  <c:v>2.9200000000000011E-2</c:v>
                </c:pt>
                <c:pt idx="5">
                  <c:v>2.9200000000000011E-2</c:v>
                </c:pt>
              </c:numCache>
            </c:numRef>
          </c:yVal>
        </c:ser>
        <c:axId val="153841024"/>
        <c:axId val="153843200"/>
      </c:scatterChart>
      <c:valAx>
        <c:axId val="153841024"/>
        <c:scaling>
          <c:orientation val="minMax"/>
        </c:scaling>
        <c:axPos val="b"/>
        <c:title>
          <c:tx>
            <c:rich>
              <a:bodyPr/>
              <a:lstStyle/>
              <a:p>
                <a:pPr>
                  <a:defRPr/>
                </a:pPr>
                <a:r>
                  <a:rPr lang="en-US"/>
                  <a:t>Time (Seconds)</a:t>
                </a:r>
              </a:p>
            </c:rich>
          </c:tx>
        </c:title>
        <c:numFmt formatCode="General" sourceLinked="1"/>
        <c:tickLblPos val="nextTo"/>
        <c:crossAx val="153843200"/>
        <c:crosses val="autoZero"/>
        <c:crossBetween val="midCat"/>
      </c:valAx>
      <c:valAx>
        <c:axId val="153843200"/>
        <c:scaling>
          <c:orientation val="minMax"/>
          <c:max val="6.0000000000000032E-2"/>
          <c:min val="2.0000000000000011E-2"/>
        </c:scaling>
        <c:axPos val="l"/>
        <c:title>
          <c:tx>
            <c:rich>
              <a:bodyPr rot="-5400000" vert="horz"/>
              <a:lstStyle/>
              <a:p>
                <a:pPr>
                  <a:defRPr/>
                </a:pPr>
                <a:r>
                  <a:rPr lang="en-US"/>
                  <a:t>L1 Error in Beliefs</a:t>
                </a:r>
              </a:p>
            </c:rich>
          </c:tx>
        </c:title>
        <c:numFmt formatCode="General" sourceLinked="1"/>
        <c:tickLblPos val="nextTo"/>
        <c:crossAx val="153841024"/>
        <c:crosses val="autoZero"/>
        <c:crossBetween val="midCat"/>
        <c:majorUnit val="1.0000000000000005E-2"/>
      </c:valAx>
    </c:plotArea>
    <c:legend>
      <c:legendPos val="r"/>
      <c:layout>
        <c:manualLayout>
          <c:xMode val="edge"/>
          <c:yMode val="edge"/>
          <c:x val="0.45656084656084661"/>
          <c:y val="8.2757291782189227E-2"/>
          <c:w val="0.51564102564102665"/>
          <c:h val="0.3090088003705434"/>
        </c:manualLayout>
      </c:layout>
      <c:overlay val="1"/>
    </c:legend>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lineMarker"/>
        <c:ser>
          <c:idx val="0"/>
          <c:order val="0"/>
          <c:tx>
            <c:strRef>
              <c:f>Sheet1!$B$1</c:f>
              <c:strCache>
                <c:ptCount val="1"/>
                <c:pt idx="0">
                  <c:v>Without Pruning</c:v>
                </c:pt>
              </c:strCache>
            </c:strRef>
          </c:tx>
          <c:xVal>
            <c:numRef>
              <c:f>Sheet1!$A$2:$A$7</c:f>
              <c:numCache>
                <c:formatCode>General</c:formatCode>
                <c:ptCount val="6"/>
                <c:pt idx="0">
                  <c:v>1</c:v>
                </c:pt>
                <c:pt idx="1">
                  <c:v>5</c:v>
                </c:pt>
                <c:pt idx="2">
                  <c:v>10</c:v>
                </c:pt>
                <c:pt idx="3">
                  <c:v>20</c:v>
                </c:pt>
                <c:pt idx="4">
                  <c:v>30</c:v>
                </c:pt>
                <c:pt idx="5">
                  <c:v>50</c:v>
                </c:pt>
              </c:numCache>
            </c:numRef>
          </c:xVal>
          <c:yVal>
            <c:numRef>
              <c:f>Sheet1!$B$2:$B$7</c:f>
              <c:numCache>
                <c:formatCode>General</c:formatCode>
                <c:ptCount val="6"/>
                <c:pt idx="0">
                  <c:v>250.96</c:v>
                </c:pt>
                <c:pt idx="1">
                  <c:v>168.53</c:v>
                </c:pt>
                <c:pt idx="2">
                  <c:v>112.23</c:v>
                </c:pt>
                <c:pt idx="3">
                  <c:v>135.93</c:v>
                </c:pt>
                <c:pt idx="4">
                  <c:v>179.47</c:v>
                </c:pt>
                <c:pt idx="5">
                  <c:v>292.87</c:v>
                </c:pt>
              </c:numCache>
            </c:numRef>
          </c:yVal>
        </c:ser>
        <c:ser>
          <c:idx val="1"/>
          <c:order val="1"/>
          <c:tx>
            <c:strRef>
              <c:f>Sheet1!$C$1</c:f>
              <c:strCache>
                <c:ptCount val="1"/>
                <c:pt idx="0">
                  <c:v>With Pruning</c:v>
                </c:pt>
              </c:strCache>
            </c:strRef>
          </c:tx>
          <c:xVal>
            <c:numRef>
              <c:f>Sheet1!$A$2:$A$7</c:f>
              <c:numCache>
                <c:formatCode>General</c:formatCode>
                <c:ptCount val="6"/>
                <c:pt idx="0">
                  <c:v>1</c:v>
                </c:pt>
                <c:pt idx="1">
                  <c:v>5</c:v>
                </c:pt>
                <c:pt idx="2">
                  <c:v>10</c:v>
                </c:pt>
                <c:pt idx="3">
                  <c:v>20</c:v>
                </c:pt>
                <c:pt idx="4">
                  <c:v>30</c:v>
                </c:pt>
                <c:pt idx="5">
                  <c:v>50</c:v>
                </c:pt>
              </c:numCache>
            </c:numRef>
          </c:xVal>
          <c:yVal>
            <c:numRef>
              <c:f>Sheet1!$C$2:$C$7</c:f>
              <c:numCache>
                <c:formatCode>General</c:formatCode>
                <c:ptCount val="6"/>
                <c:pt idx="0">
                  <c:v>227.79</c:v>
                </c:pt>
                <c:pt idx="1">
                  <c:v>113.02</c:v>
                </c:pt>
                <c:pt idx="2">
                  <c:v>95.53</c:v>
                </c:pt>
                <c:pt idx="3">
                  <c:v>97.47</c:v>
                </c:pt>
                <c:pt idx="4">
                  <c:v>100.71000000000002</c:v>
                </c:pt>
                <c:pt idx="5">
                  <c:v>93.48</c:v>
                </c:pt>
              </c:numCache>
            </c:numRef>
          </c:yVal>
        </c:ser>
        <c:axId val="154437888"/>
        <c:axId val="154091904"/>
      </c:scatterChart>
      <c:valAx>
        <c:axId val="154437888"/>
        <c:scaling>
          <c:orientation val="minMax"/>
        </c:scaling>
        <c:axPos val="b"/>
        <c:title>
          <c:tx>
            <c:rich>
              <a:bodyPr/>
              <a:lstStyle/>
              <a:p>
                <a:pPr>
                  <a:defRPr/>
                </a:pPr>
                <a:r>
                  <a:rPr lang="en-US" dirty="0" smtClean="0"/>
                  <a:t>Splash Size (Messages)</a:t>
                </a:r>
                <a:endParaRPr lang="en-US" dirty="0"/>
              </a:p>
            </c:rich>
          </c:tx>
        </c:title>
        <c:numFmt formatCode="General" sourceLinked="1"/>
        <c:tickLblPos val="nextTo"/>
        <c:crossAx val="154091904"/>
        <c:crosses val="autoZero"/>
        <c:crossBetween val="midCat"/>
      </c:valAx>
      <c:valAx>
        <c:axId val="154091904"/>
        <c:scaling>
          <c:orientation val="minMax"/>
        </c:scaling>
        <c:axPos val="l"/>
        <c:title>
          <c:tx>
            <c:rich>
              <a:bodyPr rot="-5400000" vert="horz"/>
              <a:lstStyle/>
              <a:p>
                <a:pPr>
                  <a:defRPr/>
                </a:pPr>
                <a:r>
                  <a:rPr lang="en-US" dirty="0" smtClean="0"/>
                  <a:t>Running Time (Seconds)</a:t>
                </a:r>
                <a:endParaRPr lang="en-US" dirty="0"/>
              </a:p>
            </c:rich>
          </c:tx>
        </c:title>
        <c:numFmt formatCode="General" sourceLinked="1"/>
        <c:tickLblPos val="nextTo"/>
        <c:crossAx val="154437888"/>
        <c:crosses val="autoZero"/>
        <c:crossBetween val="midCat"/>
      </c:valAx>
    </c:plotArea>
    <c:legend>
      <c:legendPos val="r"/>
      <c:layout>
        <c:manualLayout>
          <c:xMode val="edge"/>
          <c:yMode val="edge"/>
          <c:x val="0.206355629515383"/>
          <c:y val="5.8542334985904512E-2"/>
          <c:w val="0.39074478447926092"/>
          <c:h val="0.22946900868160724"/>
        </c:manualLayout>
      </c:layout>
      <c:overlay val="1"/>
      <c:spPr>
        <a:noFill/>
      </c:spPr>
      <c:txPr>
        <a:bodyPr/>
        <a:lstStyle/>
        <a:p>
          <a:pPr>
            <a:defRPr sz="2000"/>
          </a:pPr>
          <a:endParaRPr lang="en-US"/>
        </a:p>
      </c:txPr>
    </c:legend>
    <c:plotVisOnly val="1"/>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Work Imbalance</a:t>
            </a:r>
            <a:endParaRPr lang="en-US" dirty="0"/>
          </a:p>
        </c:rich>
      </c:tx>
      <c:overlay val="1"/>
    </c:title>
    <c:plotArea>
      <c:layout>
        <c:manualLayout>
          <c:layoutTarget val="inner"/>
          <c:xMode val="edge"/>
          <c:yMode val="edge"/>
          <c:x val="0.13930169912971388"/>
          <c:y val="0.22821225975785334"/>
          <c:w val="0.812452686835198"/>
          <c:h val="0.60583777834222297"/>
        </c:manualLayout>
      </c:layout>
      <c:barChart>
        <c:barDir val="col"/>
        <c:grouping val="clustered"/>
        <c:ser>
          <c:idx val="0"/>
          <c:order val="0"/>
          <c:tx>
            <c:strRef>
              <c:f>Sheet1!$B$1</c:f>
              <c:strCache>
                <c:ptCount val="1"/>
                <c:pt idx="0">
                  <c:v>Uninformed</c:v>
                </c:pt>
              </c:strCache>
            </c:strRef>
          </c:tx>
          <c:cat>
            <c:strRef>
              <c:f>Sheet1!$A$2:$A$3</c:f>
              <c:strCache>
                <c:ptCount val="2"/>
                <c:pt idx="0">
                  <c:v>Denoise</c:v>
                </c:pt>
                <c:pt idx="1">
                  <c:v>UW-Syst.</c:v>
                </c:pt>
              </c:strCache>
            </c:strRef>
          </c:cat>
          <c:val>
            <c:numRef>
              <c:f>Sheet1!$B$2:$B$3</c:f>
              <c:numCache>
                <c:formatCode>General</c:formatCode>
                <c:ptCount val="2"/>
                <c:pt idx="0">
                  <c:v>3.44</c:v>
                </c:pt>
                <c:pt idx="1">
                  <c:v>1.837</c:v>
                </c:pt>
              </c:numCache>
            </c:numRef>
          </c:val>
        </c:ser>
        <c:ser>
          <c:idx val="1"/>
          <c:order val="1"/>
          <c:tx>
            <c:strRef>
              <c:f>Sheet1!$C$1</c:f>
              <c:strCache>
                <c:ptCount val="1"/>
                <c:pt idx="0">
                  <c:v>Informed</c:v>
                </c:pt>
              </c:strCache>
            </c:strRef>
          </c:tx>
          <c:cat>
            <c:strRef>
              <c:f>Sheet1!$A$2:$A$3</c:f>
              <c:strCache>
                <c:ptCount val="2"/>
                <c:pt idx="0">
                  <c:v>Denoise</c:v>
                </c:pt>
                <c:pt idx="1">
                  <c:v>UW-Syst.</c:v>
                </c:pt>
              </c:strCache>
            </c:strRef>
          </c:cat>
          <c:val>
            <c:numRef>
              <c:f>Sheet1!$C$2:$C$3</c:f>
              <c:numCache>
                <c:formatCode>General</c:formatCode>
                <c:ptCount val="2"/>
                <c:pt idx="0">
                  <c:v>1</c:v>
                </c:pt>
                <c:pt idx="1">
                  <c:v>1</c:v>
                </c:pt>
              </c:numCache>
            </c:numRef>
          </c:val>
        </c:ser>
        <c:axId val="155673344"/>
        <c:axId val="155674880"/>
      </c:barChart>
      <c:catAx>
        <c:axId val="155673344"/>
        <c:scaling>
          <c:orientation val="minMax"/>
        </c:scaling>
        <c:axPos val="b"/>
        <c:tickLblPos val="nextTo"/>
        <c:txPr>
          <a:bodyPr/>
          <a:lstStyle/>
          <a:p>
            <a:pPr>
              <a:defRPr sz="900"/>
            </a:pPr>
            <a:endParaRPr lang="en-US"/>
          </a:p>
        </c:txPr>
        <c:crossAx val="155674880"/>
        <c:crosses val="autoZero"/>
        <c:auto val="1"/>
        <c:lblAlgn val="ctr"/>
        <c:lblOffset val="100"/>
      </c:catAx>
      <c:valAx>
        <c:axId val="155674880"/>
        <c:scaling>
          <c:orientation val="minMax"/>
        </c:scaling>
        <c:axPos val="l"/>
        <c:numFmt formatCode="General" sourceLinked="1"/>
        <c:tickLblPos val="nextTo"/>
        <c:crossAx val="155673344"/>
        <c:crosses val="autoZero"/>
        <c:crossBetween val="between"/>
      </c:valAx>
    </c:plotArea>
    <c:plotVisOnly val="1"/>
  </c:chart>
  <c:txPr>
    <a:bodyPr/>
    <a:lstStyle/>
    <a:p>
      <a:pPr>
        <a:defRPr sz="1400" baseline="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Communication Cost</a:t>
            </a:r>
            <a:endParaRPr lang="en-US" dirty="0"/>
          </a:p>
        </c:rich>
      </c:tx>
      <c:layout>
        <c:manualLayout>
          <c:xMode val="edge"/>
          <c:yMode val="edge"/>
          <c:x val="0.14019390895103601"/>
          <c:y val="3.2258064516129198E-2"/>
        </c:manualLayout>
      </c:layout>
      <c:overlay val="1"/>
    </c:title>
    <c:plotArea>
      <c:layout>
        <c:manualLayout>
          <c:layoutTarget val="inner"/>
          <c:xMode val="edge"/>
          <c:yMode val="edge"/>
          <c:x val="0.147387546384288"/>
          <c:y val="0.22821225975785334"/>
          <c:w val="0.48892126983176992"/>
          <c:h val="0.60583777834222297"/>
        </c:manualLayout>
      </c:layout>
      <c:barChart>
        <c:barDir val="col"/>
        <c:grouping val="clustered"/>
        <c:ser>
          <c:idx val="0"/>
          <c:order val="0"/>
          <c:tx>
            <c:strRef>
              <c:f>Sheet1!$B$1</c:f>
              <c:strCache>
                <c:ptCount val="1"/>
                <c:pt idx="0">
                  <c:v>Uninformed</c:v>
                </c:pt>
              </c:strCache>
            </c:strRef>
          </c:tx>
          <c:cat>
            <c:strRef>
              <c:f>Sheet1!$A$2:$A$3</c:f>
              <c:strCache>
                <c:ptCount val="2"/>
                <c:pt idx="0">
                  <c:v>Denoise</c:v>
                </c:pt>
                <c:pt idx="1">
                  <c:v>UW-Syst.</c:v>
                </c:pt>
              </c:strCache>
            </c:strRef>
          </c:cat>
          <c:val>
            <c:numRef>
              <c:f>Sheet1!$B$2:$B$3</c:f>
              <c:numCache>
                <c:formatCode>General</c:formatCode>
                <c:ptCount val="2"/>
                <c:pt idx="0">
                  <c:v>0.98</c:v>
                </c:pt>
                <c:pt idx="1">
                  <c:v>0.87700000000000233</c:v>
                </c:pt>
              </c:numCache>
            </c:numRef>
          </c:val>
        </c:ser>
        <c:ser>
          <c:idx val="1"/>
          <c:order val="1"/>
          <c:tx>
            <c:strRef>
              <c:f>Sheet1!$C$1</c:f>
              <c:strCache>
                <c:ptCount val="1"/>
                <c:pt idx="0">
                  <c:v>Optimal</c:v>
                </c:pt>
              </c:strCache>
            </c:strRef>
          </c:tx>
          <c:cat>
            <c:strRef>
              <c:f>Sheet1!$A$2:$A$3</c:f>
              <c:strCache>
                <c:ptCount val="2"/>
                <c:pt idx="0">
                  <c:v>Denoise</c:v>
                </c:pt>
                <c:pt idx="1">
                  <c:v>UW-Syst.</c:v>
                </c:pt>
              </c:strCache>
            </c:strRef>
          </c:cat>
          <c:val>
            <c:numRef>
              <c:f>Sheet1!$C$2:$C$3</c:f>
              <c:numCache>
                <c:formatCode>General</c:formatCode>
                <c:ptCount val="2"/>
                <c:pt idx="0">
                  <c:v>1</c:v>
                </c:pt>
                <c:pt idx="1">
                  <c:v>1</c:v>
                </c:pt>
              </c:numCache>
            </c:numRef>
          </c:val>
        </c:ser>
        <c:axId val="156056192"/>
        <c:axId val="156176768"/>
      </c:barChart>
      <c:catAx>
        <c:axId val="156056192"/>
        <c:scaling>
          <c:orientation val="minMax"/>
        </c:scaling>
        <c:axPos val="b"/>
        <c:tickLblPos val="nextTo"/>
        <c:txPr>
          <a:bodyPr/>
          <a:lstStyle/>
          <a:p>
            <a:pPr>
              <a:defRPr sz="900" baseline="0"/>
            </a:pPr>
            <a:endParaRPr lang="en-US"/>
          </a:p>
        </c:txPr>
        <c:crossAx val="156176768"/>
        <c:crosses val="autoZero"/>
        <c:auto val="1"/>
        <c:lblAlgn val="ctr"/>
        <c:lblOffset val="100"/>
      </c:catAx>
      <c:valAx>
        <c:axId val="156176768"/>
        <c:scaling>
          <c:orientation val="minMax"/>
          <c:max val="1.1000000000000001"/>
          <c:min val="0.5"/>
        </c:scaling>
        <c:axPos val="l"/>
        <c:numFmt formatCode="General" sourceLinked="1"/>
        <c:tickLblPos val="nextTo"/>
        <c:crossAx val="156056192"/>
        <c:crosses val="autoZero"/>
        <c:crossBetween val="between"/>
      </c:valAx>
    </c:plotArea>
    <c:legend>
      <c:legendPos val="r"/>
      <c:layout>
        <c:manualLayout>
          <c:xMode val="edge"/>
          <c:yMode val="edge"/>
          <c:x val="0.64395989418623034"/>
          <c:y val="0.35208280416561022"/>
          <c:w val="0.35604013937912932"/>
          <c:h val="0.29583439166878367"/>
        </c:manualLayout>
      </c:layout>
      <c:txPr>
        <a:bodyPr/>
        <a:lstStyle/>
        <a:p>
          <a:pPr>
            <a:defRPr sz="2000"/>
          </a:pPr>
          <a:endParaRPr lang="en-US"/>
        </a:p>
      </c:txPr>
    </c:legend>
    <c:plotVisOnly val="1"/>
  </c:chart>
  <c:txPr>
    <a:bodyPr/>
    <a:lstStyle/>
    <a:p>
      <a:pPr>
        <a:defRPr sz="1400" baseline="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Communication Cost</a:t>
            </a:r>
            <a:endParaRPr lang="en-US" dirty="0"/>
          </a:p>
        </c:rich>
      </c:tx>
    </c:title>
    <c:plotArea>
      <c:layout/>
      <c:scatterChart>
        <c:scatterStyle val="lineMarker"/>
        <c:ser>
          <c:idx val="0"/>
          <c:order val="0"/>
          <c:tx>
            <c:strRef>
              <c:f>Sheet1!$B$1</c:f>
              <c:strCache>
                <c:ptCount val="1"/>
                <c:pt idx="0">
                  <c:v>Y-Values</c:v>
                </c:pt>
              </c:strCache>
            </c:strRef>
          </c:tx>
          <c:xVal>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Sheet1!$B$2:$B$16</c:f>
              <c:numCache>
                <c:formatCode>General</c:formatCode>
                <c:ptCount val="15"/>
                <c:pt idx="0">
                  <c:v>1.0508999999999935</c:v>
                </c:pt>
                <c:pt idx="1">
                  <c:v>1.4763999999999935</c:v>
                </c:pt>
                <c:pt idx="2">
                  <c:v>1.6891</c:v>
                </c:pt>
                <c:pt idx="3">
                  <c:v>1.9205000000000001</c:v>
                </c:pt>
                <c:pt idx="4">
                  <c:v>2.2323</c:v>
                </c:pt>
                <c:pt idx="5">
                  <c:v>2.3354999999999828</c:v>
                </c:pt>
                <c:pt idx="6">
                  <c:v>2.6093000000000002</c:v>
                </c:pt>
                <c:pt idx="7">
                  <c:v>2.71</c:v>
                </c:pt>
                <c:pt idx="8">
                  <c:v>2.8987999999999987</c:v>
                </c:pt>
                <c:pt idx="9">
                  <c:v>3.1013999999999999</c:v>
                </c:pt>
                <c:pt idx="10">
                  <c:v>3.2641000000000187</c:v>
                </c:pt>
                <c:pt idx="11">
                  <c:v>3.3531999999999997</c:v>
                </c:pt>
                <c:pt idx="12">
                  <c:v>3.5368999999999828</c:v>
                </c:pt>
                <c:pt idx="13">
                  <c:v>3.6481000000000012</c:v>
                </c:pt>
                <c:pt idx="14">
                  <c:v>3.8003999999999998</c:v>
                </c:pt>
              </c:numCache>
            </c:numRef>
          </c:yVal>
        </c:ser>
        <c:axId val="156340608"/>
        <c:axId val="156342528"/>
      </c:scatterChart>
      <c:valAx>
        <c:axId val="156340608"/>
        <c:scaling>
          <c:orientation val="minMax"/>
          <c:max val="15"/>
        </c:scaling>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prstClr val="black"/>
                    </a:solidFill>
                    <a:latin typeface="+mn-lt"/>
                    <a:ea typeface="+mn-ea"/>
                    <a:cs typeface="+mn-cs"/>
                  </a:defRPr>
                </a:pPr>
                <a:r>
                  <a:rPr lang="en-US" sz="1800" b="1" i="0" baseline="0" dirty="0" smtClean="0"/>
                  <a:t>Partition Factor </a:t>
                </a:r>
                <a:r>
                  <a:rPr lang="en-US" sz="1800" b="1" i="1" baseline="0" dirty="0" smtClean="0"/>
                  <a:t>k</a:t>
                </a:r>
                <a:endParaRPr lang="en-US" sz="1800" b="1" i="0" baseline="0" dirty="0" smtClean="0"/>
              </a:p>
            </c:rich>
          </c:tx>
        </c:title>
        <c:numFmt formatCode="General" sourceLinked="1"/>
        <c:tickLblPos val="nextTo"/>
        <c:crossAx val="156342528"/>
        <c:crosses val="autoZero"/>
        <c:crossBetween val="midCat"/>
      </c:valAx>
      <c:valAx>
        <c:axId val="156342528"/>
        <c:scaling>
          <c:orientation val="minMax"/>
          <c:min val="1"/>
        </c:scaling>
        <c:axPos val="l"/>
        <c:numFmt formatCode="General" sourceLinked="1"/>
        <c:tickLblPos val="nextTo"/>
        <c:crossAx val="156340608"/>
        <c:crosses val="autoZero"/>
        <c:crossBetween val="midCat"/>
      </c:valAx>
    </c:plotArea>
    <c:plotVisOnly val="1"/>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Work Imbalance</a:t>
            </a:r>
            <a:endParaRPr lang="en-US" dirty="0"/>
          </a:p>
        </c:rich>
      </c:tx>
    </c:title>
    <c:plotArea>
      <c:layout/>
      <c:scatterChart>
        <c:scatterStyle val="lineMarker"/>
        <c:ser>
          <c:idx val="0"/>
          <c:order val="0"/>
          <c:tx>
            <c:strRef>
              <c:f>Sheet1!$B$1</c:f>
              <c:strCache>
                <c:ptCount val="1"/>
                <c:pt idx="0">
                  <c:v>Y-Values</c:v>
                </c:pt>
              </c:strCache>
            </c:strRef>
          </c:tx>
          <c:xVal>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Sheet1!$B$2:$B$16</c:f>
              <c:numCache>
                <c:formatCode>General</c:formatCode>
                <c:ptCount val="15"/>
                <c:pt idx="0">
                  <c:v>3.2238000000000002</c:v>
                </c:pt>
                <c:pt idx="1">
                  <c:v>2.4299999999999997</c:v>
                </c:pt>
                <c:pt idx="2">
                  <c:v>2.3899999999999997</c:v>
                </c:pt>
                <c:pt idx="3">
                  <c:v>2.0943999999999998</c:v>
                </c:pt>
                <c:pt idx="4">
                  <c:v>2.0467999999999997</c:v>
                </c:pt>
                <c:pt idx="5">
                  <c:v>2.0131999999999999</c:v>
                </c:pt>
                <c:pt idx="6">
                  <c:v>1.9840000000000058</c:v>
                </c:pt>
                <c:pt idx="7">
                  <c:v>1.9019999999999884</c:v>
                </c:pt>
                <c:pt idx="8">
                  <c:v>1.8979999999999924</c:v>
                </c:pt>
                <c:pt idx="9">
                  <c:v>1.7915999999999916</c:v>
                </c:pt>
                <c:pt idx="10">
                  <c:v>1.8048999999999935</c:v>
                </c:pt>
                <c:pt idx="11">
                  <c:v>1.781599999999991</c:v>
                </c:pt>
                <c:pt idx="12">
                  <c:v>1.7768999999999935</c:v>
                </c:pt>
                <c:pt idx="13">
                  <c:v>1.6958</c:v>
                </c:pt>
                <c:pt idx="14">
                  <c:v>1.6884000000000001</c:v>
                </c:pt>
              </c:numCache>
            </c:numRef>
          </c:yVal>
        </c:ser>
        <c:axId val="156382720"/>
        <c:axId val="156384640"/>
      </c:scatterChart>
      <c:valAx>
        <c:axId val="156382720"/>
        <c:scaling>
          <c:orientation val="minMax"/>
          <c:max val="15"/>
        </c:scaling>
        <c:axPos val="b"/>
        <c:title>
          <c:tx>
            <c:rich>
              <a:bodyPr/>
              <a:lstStyle/>
              <a:p>
                <a:pPr>
                  <a:defRPr/>
                </a:pPr>
                <a:r>
                  <a:rPr lang="en-US" dirty="0" smtClean="0"/>
                  <a:t>Partition Factor </a:t>
                </a:r>
                <a:r>
                  <a:rPr lang="en-US" i="1" dirty="0" smtClean="0"/>
                  <a:t>k</a:t>
                </a:r>
                <a:endParaRPr lang="en-US" dirty="0"/>
              </a:p>
            </c:rich>
          </c:tx>
        </c:title>
        <c:numFmt formatCode="General" sourceLinked="1"/>
        <c:tickLblPos val="nextTo"/>
        <c:crossAx val="156384640"/>
        <c:crosses val="autoZero"/>
        <c:crossBetween val="midCat"/>
      </c:valAx>
      <c:valAx>
        <c:axId val="156384640"/>
        <c:scaling>
          <c:orientation val="minMax"/>
          <c:min val="1.5"/>
        </c:scaling>
        <c:axPos val="l"/>
        <c:numFmt formatCode="General" sourceLinked="1"/>
        <c:tickLblPos val="nextTo"/>
        <c:crossAx val="156382720"/>
        <c:crosses val="autoZero"/>
        <c:crossBetween val="midCat"/>
      </c:valAx>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E70EDF-D5E8-4DC6-B7DC-7E10AE5F5D5B}" type="doc">
      <dgm:prSet loTypeId="urn:microsoft.com/office/officeart/2005/8/layout/vProcess5" loCatId="process" qsTypeId="urn:microsoft.com/office/officeart/2005/8/quickstyle/simple2" qsCatId="simple" csTypeId="urn:microsoft.com/office/officeart/2005/8/colors/accent1_1" csCatId="accent1" phldr="1"/>
      <dgm:spPr/>
    </dgm:pt>
    <dgm:pt modelId="{69F7435C-E715-4AF6-9E52-1CA13B0AD534}">
      <dgm:prSet phldrT="[Text]"/>
      <dgm:spPr/>
      <dgm:t>
        <a:bodyPr/>
        <a:lstStyle/>
        <a:p>
          <a:r>
            <a:rPr lang="en-US" dirty="0" smtClean="0"/>
            <a:t>Statistical Structure</a:t>
          </a:r>
          <a:endParaRPr lang="en-US" dirty="0"/>
        </a:p>
      </dgm:t>
    </dgm:pt>
    <dgm:pt modelId="{59F8BAF5-7FC1-437F-8AE5-99D5C5C55F82}" type="parTrans" cxnId="{3411B278-16EE-4465-8A2C-E32B1B1A956E}">
      <dgm:prSet/>
      <dgm:spPr/>
      <dgm:t>
        <a:bodyPr/>
        <a:lstStyle/>
        <a:p>
          <a:endParaRPr lang="en-US"/>
        </a:p>
      </dgm:t>
    </dgm:pt>
    <dgm:pt modelId="{73ABED2A-547B-4A10-96E3-952A753C4475}" type="sibTrans" cxnId="{3411B278-16EE-4465-8A2C-E32B1B1A956E}">
      <dgm:prSet/>
      <dgm:spPr/>
      <dgm:t>
        <a:bodyPr/>
        <a:lstStyle/>
        <a:p>
          <a:endParaRPr lang="en-US"/>
        </a:p>
      </dgm:t>
    </dgm:pt>
    <dgm:pt modelId="{F6CDA2FD-D2AA-41B1-A5ED-ACD58D406534}">
      <dgm:prSet phldrT="[Text]"/>
      <dgm:spPr/>
      <dgm:t>
        <a:bodyPr/>
        <a:lstStyle/>
        <a:p>
          <a:r>
            <a:rPr lang="en-US" dirty="0" smtClean="0"/>
            <a:t>Computational Structure</a:t>
          </a:r>
          <a:endParaRPr lang="en-US" dirty="0"/>
        </a:p>
      </dgm:t>
    </dgm:pt>
    <dgm:pt modelId="{F29078FE-83EB-46F7-A45B-66150E032371}" type="parTrans" cxnId="{9DC59FE9-1D57-44EC-83DF-44F2A806F100}">
      <dgm:prSet/>
      <dgm:spPr/>
      <dgm:t>
        <a:bodyPr/>
        <a:lstStyle/>
        <a:p>
          <a:endParaRPr lang="en-US"/>
        </a:p>
      </dgm:t>
    </dgm:pt>
    <dgm:pt modelId="{65D57D62-9CC3-4910-B9AB-F1BA06D64866}" type="sibTrans" cxnId="{9DC59FE9-1D57-44EC-83DF-44F2A806F100}">
      <dgm:prSet/>
      <dgm:spPr/>
      <dgm:t>
        <a:bodyPr/>
        <a:lstStyle/>
        <a:p>
          <a:endParaRPr lang="en-US"/>
        </a:p>
      </dgm:t>
    </dgm:pt>
    <dgm:pt modelId="{298F4F59-E39A-406E-AB6A-EEBCF88973F7}">
      <dgm:prSet phldrT="[Text]"/>
      <dgm:spPr/>
      <dgm:t>
        <a:bodyPr/>
        <a:lstStyle/>
        <a:p>
          <a:r>
            <a:rPr lang="en-US" dirty="0" smtClean="0"/>
            <a:t>Parallel Structure</a:t>
          </a:r>
          <a:endParaRPr lang="en-US" dirty="0"/>
        </a:p>
      </dgm:t>
    </dgm:pt>
    <dgm:pt modelId="{6699257B-A8D5-4B14-B2EF-6A29C046A4B6}" type="parTrans" cxnId="{7C4034F2-BC16-48DA-B7AE-30CE997F37F1}">
      <dgm:prSet/>
      <dgm:spPr/>
      <dgm:t>
        <a:bodyPr/>
        <a:lstStyle/>
        <a:p>
          <a:endParaRPr lang="en-US"/>
        </a:p>
      </dgm:t>
    </dgm:pt>
    <dgm:pt modelId="{9974F804-63D3-4686-8353-7FD9CC08ED5F}" type="sibTrans" cxnId="{7C4034F2-BC16-48DA-B7AE-30CE997F37F1}">
      <dgm:prSet/>
      <dgm:spPr/>
      <dgm:t>
        <a:bodyPr/>
        <a:lstStyle/>
        <a:p>
          <a:endParaRPr lang="en-US"/>
        </a:p>
      </dgm:t>
    </dgm:pt>
    <dgm:pt modelId="{7DBCC35A-8025-41E9-835C-91896E85A703}">
      <dgm:prSet phldrT="[Text]"/>
      <dgm:spPr/>
      <dgm:t>
        <a:bodyPr/>
        <a:lstStyle/>
        <a:p>
          <a:r>
            <a:rPr lang="en-US" dirty="0" smtClean="0"/>
            <a:t>Graphical Model Structure</a:t>
          </a:r>
          <a:endParaRPr lang="en-US" dirty="0"/>
        </a:p>
      </dgm:t>
    </dgm:pt>
    <dgm:pt modelId="{60CEAB1F-D45B-4036-8D67-D9AE38F6A723}" type="parTrans" cxnId="{A2B0F917-FFAC-4A85-B731-9AC96EA498AE}">
      <dgm:prSet/>
      <dgm:spPr/>
      <dgm:t>
        <a:bodyPr/>
        <a:lstStyle/>
        <a:p>
          <a:endParaRPr lang="en-US"/>
        </a:p>
      </dgm:t>
    </dgm:pt>
    <dgm:pt modelId="{B20DA26C-95B6-4C3C-AFBE-62CA56CCD731}" type="sibTrans" cxnId="{A2B0F917-FFAC-4A85-B731-9AC96EA498AE}">
      <dgm:prSet/>
      <dgm:spPr/>
      <dgm:t>
        <a:bodyPr/>
        <a:lstStyle/>
        <a:p>
          <a:endParaRPr lang="en-US"/>
        </a:p>
      </dgm:t>
    </dgm:pt>
    <dgm:pt modelId="{96B158F6-5E74-4662-BE00-F446D81EAABE}">
      <dgm:prSet phldrT="[Text]"/>
      <dgm:spPr/>
      <dgm:t>
        <a:bodyPr/>
        <a:lstStyle/>
        <a:p>
          <a:r>
            <a:rPr lang="en-US" dirty="0" smtClean="0"/>
            <a:t>Graphical Model Parameters</a:t>
          </a:r>
          <a:endParaRPr lang="en-US" dirty="0"/>
        </a:p>
      </dgm:t>
    </dgm:pt>
    <dgm:pt modelId="{97C42ADC-5CF1-4545-8F33-64E1022F84F4}" type="parTrans" cxnId="{4C54149A-2A3E-4F35-BE4A-2BCE773C039A}">
      <dgm:prSet/>
      <dgm:spPr/>
      <dgm:t>
        <a:bodyPr/>
        <a:lstStyle/>
        <a:p>
          <a:endParaRPr lang="en-US"/>
        </a:p>
      </dgm:t>
    </dgm:pt>
    <dgm:pt modelId="{ACCEC64B-CFCA-40BB-BA5E-946F6AF4A131}" type="sibTrans" cxnId="{4C54149A-2A3E-4F35-BE4A-2BCE773C039A}">
      <dgm:prSet/>
      <dgm:spPr/>
      <dgm:t>
        <a:bodyPr/>
        <a:lstStyle/>
        <a:p>
          <a:endParaRPr lang="en-US"/>
        </a:p>
      </dgm:t>
    </dgm:pt>
    <dgm:pt modelId="{86D94112-96CA-4F67-B31D-F243CBC86D0E}">
      <dgm:prSet phldrT="[Text]"/>
      <dgm:spPr/>
      <dgm:t>
        <a:bodyPr/>
        <a:lstStyle/>
        <a:p>
          <a:r>
            <a:rPr lang="en-US" dirty="0" smtClean="0"/>
            <a:t>Chains of Computational Dependences</a:t>
          </a:r>
          <a:endParaRPr lang="en-US" dirty="0"/>
        </a:p>
      </dgm:t>
    </dgm:pt>
    <dgm:pt modelId="{DE30E2BC-EEBE-4027-B43F-9AFC2C60001A}" type="parTrans" cxnId="{9F0E1F1A-4AE7-410E-979B-A40560A820E1}">
      <dgm:prSet/>
      <dgm:spPr/>
      <dgm:t>
        <a:bodyPr/>
        <a:lstStyle/>
        <a:p>
          <a:endParaRPr lang="en-US"/>
        </a:p>
      </dgm:t>
    </dgm:pt>
    <dgm:pt modelId="{9EDF9A93-4721-40FD-AAD6-3F6B4FA8508D}" type="sibTrans" cxnId="{9F0E1F1A-4AE7-410E-979B-A40560A820E1}">
      <dgm:prSet/>
      <dgm:spPr/>
      <dgm:t>
        <a:bodyPr/>
        <a:lstStyle/>
        <a:p>
          <a:endParaRPr lang="en-US"/>
        </a:p>
      </dgm:t>
    </dgm:pt>
    <dgm:pt modelId="{D2A5BBF3-6A90-42FD-A847-33FF0F84FA26}">
      <dgm:prSet phldrT="[Text]"/>
      <dgm:spPr/>
      <dgm:t>
        <a:bodyPr/>
        <a:lstStyle/>
        <a:p>
          <a:r>
            <a:rPr lang="en-US" dirty="0" smtClean="0"/>
            <a:t>Decay of Influence</a:t>
          </a:r>
          <a:endParaRPr lang="en-US" dirty="0"/>
        </a:p>
      </dgm:t>
    </dgm:pt>
    <dgm:pt modelId="{5585041A-7C22-4BEA-AB3A-5CB58D418C59}" type="parTrans" cxnId="{47D7AF24-D89E-469C-9ECD-C69FA05748AA}">
      <dgm:prSet/>
      <dgm:spPr/>
      <dgm:t>
        <a:bodyPr/>
        <a:lstStyle/>
        <a:p>
          <a:endParaRPr lang="en-US"/>
        </a:p>
      </dgm:t>
    </dgm:pt>
    <dgm:pt modelId="{1F68E811-EA63-46D7-B8C5-C1AD87163362}" type="sibTrans" cxnId="{47D7AF24-D89E-469C-9ECD-C69FA05748AA}">
      <dgm:prSet/>
      <dgm:spPr/>
      <dgm:t>
        <a:bodyPr/>
        <a:lstStyle/>
        <a:p>
          <a:endParaRPr lang="en-US"/>
        </a:p>
      </dgm:t>
    </dgm:pt>
    <dgm:pt modelId="{1A56126A-8BE6-44FC-ABE9-58290BBC91AC}">
      <dgm:prSet phldrT="[Text]"/>
      <dgm:spPr/>
      <dgm:t>
        <a:bodyPr/>
        <a:lstStyle/>
        <a:p>
          <a:r>
            <a:rPr lang="en-US" dirty="0" smtClean="0"/>
            <a:t>Parallel Dynamic Scheduling</a:t>
          </a:r>
          <a:endParaRPr lang="en-US" dirty="0"/>
        </a:p>
      </dgm:t>
    </dgm:pt>
    <dgm:pt modelId="{8E508F7E-CA47-48FF-90BD-785D69991C90}" type="parTrans" cxnId="{0C89ECBE-76BD-4603-AE9A-5C3E4F0F91A9}">
      <dgm:prSet/>
      <dgm:spPr/>
      <dgm:t>
        <a:bodyPr/>
        <a:lstStyle/>
        <a:p>
          <a:endParaRPr lang="en-US"/>
        </a:p>
      </dgm:t>
    </dgm:pt>
    <dgm:pt modelId="{A467F2FE-21F8-4A21-B8D3-840037B25BB1}" type="sibTrans" cxnId="{0C89ECBE-76BD-4603-AE9A-5C3E4F0F91A9}">
      <dgm:prSet/>
      <dgm:spPr/>
      <dgm:t>
        <a:bodyPr/>
        <a:lstStyle/>
        <a:p>
          <a:endParaRPr lang="en-US"/>
        </a:p>
      </dgm:t>
    </dgm:pt>
    <dgm:pt modelId="{9D2ACE0F-BB5A-4C0C-BFD4-CC23A572C65D}">
      <dgm:prSet phldrT="[Text]"/>
      <dgm:spPr/>
      <dgm:t>
        <a:bodyPr/>
        <a:lstStyle/>
        <a:p>
          <a:r>
            <a:rPr lang="en-US" dirty="0" smtClean="0"/>
            <a:t>State Partitioning for Distributed Computation</a:t>
          </a:r>
          <a:endParaRPr lang="en-US" dirty="0"/>
        </a:p>
      </dgm:t>
    </dgm:pt>
    <dgm:pt modelId="{08E221E3-579F-49E8-B9C2-D25CEB7D85F4}" type="parTrans" cxnId="{88E4AA88-EF25-4210-9226-0372464779E8}">
      <dgm:prSet/>
      <dgm:spPr/>
      <dgm:t>
        <a:bodyPr/>
        <a:lstStyle/>
        <a:p>
          <a:endParaRPr lang="en-US"/>
        </a:p>
      </dgm:t>
    </dgm:pt>
    <dgm:pt modelId="{CB443789-6A99-4181-B232-0B7619C0F538}" type="sibTrans" cxnId="{88E4AA88-EF25-4210-9226-0372464779E8}">
      <dgm:prSet/>
      <dgm:spPr/>
      <dgm:t>
        <a:bodyPr/>
        <a:lstStyle/>
        <a:p>
          <a:endParaRPr lang="en-US"/>
        </a:p>
      </dgm:t>
    </dgm:pt>
    <dgm:pt modelId="{784CC087-4C13-44EF-98E8-297337F4ED67}" type="pres">
      <dgm:prSet presAssocID="{3EE70EDF-D5E8-4DC6-B7DC-7E10AE5F5D5B}" presName="outerComposite" presStyleCnt="0">
        <dgm:presLayoutVars>
          <dgm:chMax val="5"/>
          <dgm:dir/>
          <dgm:resizeHandles val="exact"/>
        </dgm:presLayoutVars>
      </dgm:prSet>
      <dgm:spPr/>
    </dgm:pt>
    <dgm:pt modelId="{33A40201-0932-45C9-8D9A-8D994BE5D8C7}" type="pres">
      <dgm:prSet presAssocID="{3EE70EDF-D5E8-4DC6-B7DC-7E10AE5F5D5B}" presName="dummyMaxCanvas" presStyleCnt="0">
        <dgm:presLayoutVars/>
      </dgm:prSet>
      <dgm:spPr/>
    </dgm:pt>
    <dgm:pt modelId="{DA861014-897A-47CB-AECF-A11677CAC4E4}" type="pres">
      <dgm:prSet presAssocID="{3EE70EDF-D5E8-4DC6-B7DC-7E10AE5F5D5B}" presName="ThreeNodes_1" presStyleLbl="node1" presStyleIdx="0" presStyleCnt="3">
        <dgm:presLayoutVars>
          <dgm:bulletEnabled val="1"/>
        </dgm:presLayoutVars>
      </dgm:prSet>
      <dgm:spPr/>
      <dgm:t>
        <a:bodyPr/>
        <a:lstStyle/>
        <a:p>
          <a:endParaRPr lang="en-US"/>
        </a:p>
      </dgm:t>
    </dgm:pt>
    <dgm:pt modelId="{2401AEE1-C343-4D53-BE40-AAFD4C8BE2B8}" type="pres">
      <dgm:prSet presAssocID="{3EE70EDF-D5E8-4DC6-B7DC-7E10AE5F5D5B}" presName="ThreeNodes_2" presStyleLbl="node1" presStyleIdx="1" presStyleCnt="3">
        <dgm:presLayoutVars>
          <dgm:bulletEnabled val="1"/>
        </dgm:presLayoutVars>
      </dgm:prSet>
      <dgm:spPr/>
      <dgm:t>
        <a:bodyPr/>
        <a:lstStyle/>
        <a:p>
          <a:endParaRPr lang="en-US"/>
        </a:p>
      </dgm:t>
    </dgm:pt>
    <dgm:pt modelId="{FF9F9DF9-F153-48FB-AC65-8320EE928352}" type="pres">
      <dgm:prSet presAssocID="{3EE70EDF-D5E8-4DC6-B7DC-7E10AE5F5D5B}" presName="ThreeNodes_3" presStyleLbl="node1" presStyleIdx="2" presStyleCnt="3">
        <dgm:presLayoutVars>
          <dgm:bulletEnabled val="1"/>
        </dgm:presLayoutVars>
      </dgm:prSet>
      <dgm:spPr/>
      <dgm:t>
        <a:bodyPr/>
        <a:lstStyle/>
        <a:p>
          <a:endParaRPr lang="en-US"/>
        </a:p>
      </dgm:t>
    </dgm:pt>
    <dgm:pt modelId="{3D6BC83C-304B-4163-9303-7D3976214905}" type="pres">
      <dgm:prSet presAssocID="{3EE70EDF-D5E8-4DC6-B7DC-7E10AE5F5D5B}" presName="ThreeConn_1-2" presStyleLbl="fgAccFollowNode1" presStyleIdx="0" presStyleCnt="2">
        <dgm:presLayoutVars>
          <dgm:bulletEnabled val="1"/>
        </dgm:presLayoutVars>
      </dgm:prSet>
      <dgm:spPr/>
      <dgm:t>
        <a:bodyPr/>
        <a:lstStyle/>
        <a:p>
          <a:endParaRPr lang="en-US"/>
        </a:p>
      </dgm:t>
    </dgm:pt>
    <dgm:pt modelId="{A70216A9-7734-4421-9BFF-FF1C43D0C293}" type="pres">
      <dgm:prSet presAssocID="{3EE70EDF-D5E8-4DC6-B7DC-7E10AE5F5D5B}" presName="ThreeConn_2-3" presStyleLbl="fgAccFollowNode1" presStyleIdx="1" presStyleCnt="2">
        <dgm:presLayoutVars>
          <dgm:bulletEnabled val="1"/>
        </dgm:presLayoutVars>
      </dgm:prSet>
      <dgm:spPr/>
      <dgm:t>
        <a:bodyPr/>
        <a:lstStyle/>
        <a:p>
          <a:endParaRPr lang="en-US"/>
        </a:p>
      </dgm:t>
    </dgm:pt>
    <dgm:pt modelId="{F089047F-960E-44D3-9CA2-6DC99E98CD6B}" type="pres">
      <dgm:prSet presAssocID="{3EE70EDF-D5E8-4DC6-B7DC-7E10AE5F5D5B}" presName="ThreeNodes_1_text" presStyleLbl="node1" presStyleIdx="2" presStyleCnt="3">
        <dgm:presLayoutVars>
          <dgm:bulletEnabled val="1"/>
        </dgm:presLayoutVars>
      </dgm:prSet>
      <dgm:spPr/>
      <dgm:t>
        <a:bodyPr/>
        <a:lstStyle/>
        <a:p>
          <a:endParaRPr lang="en-US"/>
        </a:p>
      </dgm:t>
    </dgm:pt>
    <dgm:pt modelId="{1AED2CF8-0153-46E1-B41F-76C6B9661D0E}" type="pres">
      <dgm:prSet presAssocID="{3EE70EDF-D5E8-4DC6-B7DC-7E10AE5F5D5B}" presName="ThreeNodes_2_text" presStyleLbl="node1" presStyleIdx="2" presStyleCnt="3">
        <dgm:presLayoutVars>
          <dgm:bulletEnabled val="1"/>
        </dgm:presLayoutVars>
      </dgm:prSet>
      <dgm:spPr/>
      <dgm:t>
        <a:bodyPr/>
        <a:lstStyle/>
        <a:p>
          <a:endParaRPr lang="en-US"/>
        </a:p>
      </dgm:t>
    </dgm:pt>
    <dgm:pt modelId="{C724A7C0-64AF-4428-BF84-C1E4962216CD}" type="pres">
      <dgm:prSet presAssocID="{3EE70EDF-D5E8-4DC6-B7DC-7E10AE5F5D5B}" presName="ThreeNodes_3_text" presStyleLbl="node1" presStyleIdx="2" presStyleCnt="3">
        <dgm:presLayoutVars>
          <dgm:bulletEnabled val="1"/>
        </dgm:presLayoutVars>
      </dgm:prSet>
      <dgm:spPr/>
      <dgm:t>
        <a:bodyPr/>
        <a:lstStyle/>
        <a:p>
          <a:endParaRPr lang="en-US"/>
        </a:p>
      </dgm:t>
    </dgm:pt>
  </dgm:ptLst>
  <dgm:cxnLst>
    <dgm:cxn modelId="{6D20EFD2-0763-4748-AB9F-AF103EFF24DC}" type="presOf" srcId="{3EE70EDF-D5E8-4DC6-B7DC-7E10AE5F5D5B}" destId="{784CC087-4C13-44EF-98E8-297337F4ED67}" srcOrd="0" destOrd="0" presId="urn:microsoft.com/office/officeart/2005/8/layout/vProcess5"/>
    <dgm:cxn modelId="{3CD21B4B-DECB-4DB3-A5D4-0A13377318EF}" type="presOf" srcId="{86D94112-96CA-4F67-B31D-F243CBC86D0E}" destId="{2401AEE1-C343-4D53-BE40-AAFD4C8BE2B8}" srcOrd="0" destOrd="1" presId="urn:microsoft.com/office/officeart/2005/8/layout/vProcess5"/>
    <dgm:cxn modelId="{0C89ECBE-76BD-4603-AE9A-5C3E4F0F91A9}" srcId="{298F4F59-E39A-406E-AB6A-EEBCF88973F7}" destId="{1A56126A-8BE6-44FC-ABE9-58290BBC91AC}" srcOrd="0" destOrd="0" parTransId="{8E508F7E-CA47-48FF-90BD-785D69991C90}" sibTransId="{A467F2FE-21F8-4A21-B8D3-840037B25BB1}"/>
    <dgm:cxn modelId="{A3EF6DF2-C539-4A9A-8365-30D4F7A1A50B}" type="presOf" srcId="{298F4F59-E39A-406E-AB6A-EEBCF88973F7}" destId="{FF9F9DF9-F153-48FB-AC65-8320EE928352}" srcOrd="0" destOrd="0" presId="urn:microsoft.com/office/officeart/2005/8/layout/vProcess5"/>
    <dgm:cxn modelId="{7C4034F2-BC16-48DA-B7AE-30CE997F37F1}" srcId="{3EE70EDF-D5E8-4DC6-B7DC-7E10AE5F5D5B}" destId="{298F4F59-E39A-406E-AB6A-EEBCF88973F7}" srcOrd="2" destOrd="0" parTransId="{6699257B-A8D5-4B14-B2EF-6A29C046A4B6}" sibTransId="{9974F804-63D3-4686-8353-7FD9CC08ED5F}"/>
    <dgm:cxn modelId="{3411B278-16EE-4465-8A2C-E32B1B1A956E}" srcId="{3EE70EDF-D5E8-4DC6-B7DC-7E10AE5F5D5B}" destId="{69F7435C-E715-4AF6-9E52-1CA13B0AD534}" srcOrd="0" destOrd="0" parTransId="{59F8BAF5-7FC1-437F-8AE5-99D5C5C55F82}" sibTransId="{73ABED2A-547B-4A10-96E3-952A753C4475}"/>
    <dgm:cxn modelId="{C32EBB5B-82A1-4BE8-96B4-B94B1ED3B330}" type="presOf" srcId="{D2A5BBF3-6A90-42FD-A847-33FF0F84FA26}" destId="{2401AEE1-C343-4D53-BE40-AAFD4C8BE2B8}" srcOrd="0" destOrd="2" presId="urn:microsoft.com/office/officeart/2005/8/layout/vProcess5"/>
    <dgm:cxn modelId="{39C5C81B-BAC5-4D80-85E4-069BAA48E798}" type="presOf" srcId="{1A56126A-8BE6-44FC-ABE9-58290BBC91AC}" destId="{FF9F9DF9-F153-48FB-AC65-8320EE928352}" srcOrd="0" destOrd="1" presId="urn:microsoft.com/office/officeart/2005/8/layout/vProcess5"/>
    <dgm:cxn modelId="{4C54149A-2A3E-4F35-BE4A-2BCE773C039A}" srcId="{69F7435C-E715-4AF6-9E52-1CA13B0AD534}" destId="{96B158F6-5E74-4662-BE00-F446D81EAABE}" srcOrd="1" destOrd="0" parTransId="{97C42ADC-5CF1-4545-8F33-64E1022F84F4}" sibTransId="{ACCEC64B-CFCA-40BB-BA5E-946F6AF4A131}"/>
    <dgm:cxn modelId="{9DC59FE9-1D57-44EC-83DF-44F2A806F100}" srcId="{3EE70EDF-D5E8-4DC6-B7DC-7E10AE5F5D5B}" destId="{F6CDA2FD-D2AA-41B1-A5ED-ACD58D406534}" srcOrd="1" destOrd="0" parTransId="{F29078FE-83EB-46F7-A45B-66150E032371}" sibTransId="{65D57D62-9CC3-4910-B9AB-F1BA06D64866}"/>
    <dgm:cxn modelId="{1EB5EFEF-A9CF-4DD3-BC9C-ADD48347615C}" type="presOf" srcId="{69F7435C-E715-4AF6-9E52-1CA13B0AD534}" destId="{DA861014-897A-47CB-AECF-A11677CAC4E4}" srcOrd="0" destOrd="0" presId="urn:microsoft.com/office/officeart/2005/8/layout/vProcess5"/>
    <dgm:cxn modelId="{960C7501-260D-4A02-A5AD-D61899828773}" type="presOf" srcId="{F6CDA2FD-D2AA-41B1-A5ED-ACD58D406534}" destId="{1AED2CF8-0153-46E1-B41F-76C6B9661D0E}" srcOrd="1" destOrd="0" presId="urn:microsoft.com/office/officeart/2005/8/layout/vProcess5"/>
    <dgm:cxn modelId="{33AB8670-5DE4-4942-9D86-2DF1FD6E11CD}" type="presOf" srcId="{7DBCC35A-8025-41E9-835C-91896E85A703}" destId="{F089047F-960E-44D3-9CA2-6DC99E98CD6B}" srcOrd="1" destOrd="1" presId="urn:microsoft.com/office/officeart/2005/8/layout/vProcess5"/>
    <dgm:cxn modelId="{9F0E1F1A-4AE7-410E-979B-A40560A820E1}" srcId="{F6CDA2FD-D2AA-41B1-A5ED-ACD58D406534}" destId="{86D94112-96CA-4F67-B31D-F243CBC86D0E}" srcOrd="0" destOrd="0" parTransId="{DE30E2BC-EEBE-4027-B43F-9AFC2C60001A}" sibTransId="{9EDF9A93-4721-40FD-AAD6-3F6B4FA8508D}"/>
    <dgm:cxn modelId="{72F33655-7DB5-43B1-A585-3D7111D38921}" type="presOf" srcId="{F6CDA2FD-D2AA-41B1-A5ED-ACD58D406534}" destId="{2401AEE1-C343-4D53-BE40-AAFD4C8BE2B8}" srcOrd="0" destOrd="0" presId="urn:microsoft.com/office/officeart/2005/8/layout/vProcess5"/>
    <dgm:cxn modelId="{A60E5CD1-9F3D-4B36-9694-0297996D6003}" type="presOf" srcId="{D2A5BBF3-6A90-42FD-A847-33FF0F84FA26}" destId="{1AED2CF8-0153-46E1-B41F-76C6B9661D0E}" srcOrd="1" destOrd="2" presId="urn:microsoft.com/office/officeart/2005/8/layout/vProcess5"/>
    <dgm:cxn modelId="{953C285F-BD20-4EA3-89DF-9FE480548254}" type="presOf" srcId="{73ABED2A-547B-4A10-96E3-952A753C4475}" destId="{3D6BC83C-304B-4163-9303-7D3976214905}" srcOrd="0" destOrd="0" presId="urn:microsoft.com/office/officeart/2005/8/layout/vProcess5"/>
    <dgm:cxn modelId="{47D7AF24-D89E-469C-9ECD-C69FA05748AA}" srcId="{F6CDA2FD-D2AA-41B1-A5ED-ACD58D406534}" destId="{D2A5BBF3-6A90-42FD-A847-33FF0F84FA26}" srcOrd="1" destOrd="0" parTransId="{5585041A-7C22-4BEA-AB3A-5CB58D418C59}" sibTransId="{1F68E811-EA63-46D7-B8C5-C1AD87163362}"/>
    <dgm:cxn modelId="{D01822C3-7AEE-4297-A919-C138D29CCFD2}" type="presOf" srcId="{96B158F6-5E74-4662-BE00-F446D81EAABE}" destId="{F089047F-960E-44D3-9CA2-6DC99E98CD6B}" srcOrd="1" destOrd="2" presId="urn:microsoft.com/office/officeart/2005/8/layout/vProcess5"/>
    <dgm:cxn modelId="{E6CCF0A1-9271-4370-BC0B-62A0ADB58217}" type="presOf" srcId="{9D2ACE0F-BB5A-4C0C-BFD4-CC23A572C65D}" destId="{FF9F9DF9-F153-48FB-AC65-8320EE928352}" srcOrd="0" destOrd="2" presId="urn:microsoft.com/office/officeart/2005/8/layout/vProcess5"/>
    <dgm:cxn modelId="{A2B0F917-FFAC-4A85-B731-9AC96EA498AE}" srcId="{69F7435C-E715-4AF6-9E52-1CA13B0AD534}" destId="{7DBCC35A-8025-41E9-835C-91896E85A703}" srcOrd="0" destOrd="0" parTransId="{60CEAB1F-D45B-4036-8D67-D9AE38F6A723}" sibTransId="{B20DA26C-95B6-4C3C-AFBE-62CA56CCD731}"/>
    <dgm:cxn modelId="{AC980E90-7CBF-461B-B0B3-DD98607346F5}" type="presOf" srcId="{96B158F6-5E74-4662-BE00-F446D81EAABE}" destId="{DA861014-897A-47CB-AECF-A11677CAC4E4}" srcOrd="0" destOrd="2" presId="urn:microsoft.com/office/officeart/2005/8/layout/vProcess5"/>
    <dgm:cxn modelId="{7B15A0E3-56BA-4000-9ECA-A795301CF198}" type="presOf" srcId="{69F7435C-E715-4AF6-9E52-1CA13B0AD534}" destId="{F089047F-960E-44D3-9CA2-6DC99E98CD6B}" srcOrd="1" destOrd="0" presId="urn:microsoft.com/office/officeart/2005/8/layout/vProcess5"/>
    <dgm:cxn modelId="{9A1EA43F-A587-4B72-8898-382B3393AB75}" type="presOf" srcId="{9D2ACE0F-BB5A-4C0C-BFD4-CC23A572C65D}" destId="{C724A7C0-64AF-4428-BF84-C1E4962216CD}" srcOrd="1" destOrd="2" presId="urn:microsoft.com/office/officeart/2005/8/layout/vProcess5"/>
    <dgm:cxn modelId="{6923E2DB-D4B0-4FA4-A578-2EF1BEA413C3}" type="presOf" srcId="{7DBCC35A-8025-41E9-835C-91896E85A703}" destId="{DA861014-897A-47CB-AECF-A11677CAC4E4}" srcOrd="0" destOrd="1" presId="urn:microsoft.com/office/officeart/2005/8/layout/vProcess5"/>
    <dgm:cxn modelId="{A79C6049-DC83-4329-B534-D5A0F11269A2}" type="presOf" srcId="{86D94112-96CA-4F67-B31D-F243CBC86D0E}" destId="{1AED2CF8-0153-46E1-B41F-76C6B9661D0E}" srcOrd="1" destOrd="1" presId="urn:microsoft.com/office/officeart/2005/8/layout/vProcess5"/>
    <dgm:cxn modelId="{68148904-6755-4253-B92D-1750487D1145}" type="presOf" srcId="{65D57D62-9CC3-4910-B9AB-F1BA06D64866}" destId="{A70216A9-7734-4421-9BFF-FF1C43D0C293}" srcOrd="0" destOrd="0" presId="urn:microsoft.com/office/officeart/2005/8/layout/vProcess5"/>
    <dgm:cxn modelId="{24443C39-3132-4409-8DC0-DD7A06279265}" type="presOf" srcId="{1A56126A-8BE6-44FC-ABE9-58290BBC91AC}" destId="{C724A7C0-64AF-4428-BF84-C1E4962216CD}" srcOrd="1" destOrd="1" presId="urn:microsoft.com/office/officeart/2005/8/layout/vProcess5"/>
    <dgm:cxn modelId="{9D8A17B8-EDEE-406F-95B4-E1F12D86AA48}" type="presOf" srcId="{298F4F59-E39A-406E-AB6A-EEBCF88973F7}" destId="{C724A7C0-64AF-4428-BF84-C1E4962216CD}" srcOrd="1" destOrd="0" presId="urn:microsoft.com/office/officeart/2005/8/layout/vProcess5"/>
    <dgm:cxn modelId="{88E4AA88-EF25-4210-9226-0372464779E8}" srcId="{298F4F59-E39A-406E-AB6A-EEBCF88973F7}" destId="{9D2ACE0F-BB5A-4C0C-BFD4-CC23A572C65D}" srcOrd="1" destOrd="0" parTransId="{08E221E3-579F-49E8-B9C2-D25CEB7D85F4}" sibTransId="{CB443789-6A99-4181-B232-0B7619C0F538}"/>
    <dgm:cxn modelId="{9EB40D59-E708-49E8-ACD4-0430474EDAC3}" type="presParOf" srcId="{784CC087-4C13-44EF-98E8-297337F4ED67}" destId="{33A40201-0932-45C9-8D9A-8D994BE5D8C7}" srcOrd="0" destOrd="0" presId="urn:microsoft.com/office/officeart/2005/8/layout/vProcess5"/>
    <dgm:cxn modelId="{7996A1F9-0651-4D4D-AD54-BE2F75AB8853}" type="presParOf" srcId="{784CC087-4C13-44EF-98E8-297337F4ED67}" destId="{DA861014-897A-47CB-AECF-A11677CAC4E4}" srcOrd="1" destOrd="0" presId="urn:microsoft.com/office/officeart/2005/8/layout/vProcess5"/>
    <dgm:cxn modelId="{8EB87901-D1AD-44F2-A903-FB50E07DC32A}" type="presParOf" srcId="{784CC087-4C13-44EF-98E8-297337F4ED67}" destId="{2401AEE1-C343-4D53-BE40-AAFD4C8BE2B8}" srcOrd="2" destOrd="0" presId="urn:microsoft.com/office/officeart/2005/8/layout/vProcess5"/>
    <dgm:cxn modelId="{93E05B82-330A-478F-8CB1-BBD63FC489A5}" type="presParOf" srcId="{784CC087-4C13-44EF-98E8-297337F4ED67}" destId="{FF9F9DF9-F153-48FB-AC65-8320EE928352}" srcOrd="3" destOrd="0" presId="urn:microsoft.com/office/officeart/2005/8/layout/vProcess5"/>
    <dgm:cxn modelId="{1A5469F1-C0F0-4EF6-9122-A1E1C350A513}" type="presParOf" srcId="{784CC087-4C13-44EF-98E8-297337F4ED67}" destId="{3D6BC83C-304B-4163-9303-7D3976214905}" srcOrd="4" destOrd="0" presId="urn:microsoft.com/office/officeart/2005/8/layout/vProcess5"/>
    <dgm:cxn modelId="{4A6BE895-72F0-433C-B0C9-7EA10330F2C6}" type="presParOf" srcId="{784CC087-4C13-44EF-98E8-297337F4ED67}" destId="{A70216A9-7734-4421-9BFF-FF1C43D0C293}" srcOrd="5" destOrd="0" presId="urn:microsoft.com/office/officeart/2005/8/layout/vProcess5"/>
    <dgm:cxn modelId="{AE9DE169-0E4D-470F-AAA7-36FFF3D44A56}" type="presParOf" srcId="{784CC087-4C13-44EF-98E8-297337F4ED67}" destId="{F089047F-960E-44D3-9CA2-6DC99E98CD6B}" srcOrd="6" destOrd="0" presId="urn:microsoft.com/office/officeart/2005/8/layout/vProcess5"/>
    <dgm:cxn modelId="{72305041-47A9-46A0-8066-95781375513D}" type="presParOf" srcId="{784CC087-4C13-44EF-98E8-297337F4ED67}" destId="{1AED2CF8-0153-46E1-B41F-76C6B9661D0E}" srcOrd="7" destOrd="0" presId="urn:microsoft.com/office/officeart/2005/8/layout/vProcess5"/>
    <dgm:cxn modelId="{EBFE6F1C-8F74-4685-9702-AA718707FFF4}" type="presParOf" srcId="{784CC087-4C13-44EF-98E8-297337F4ED67}" destId="{C724A7C0-64AF-4428-BF84-C1E4962216CD}"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A861014-897A-47CB-AECF-A11677CAC4E4}">
      <dsp:nvSpPr>
        <dsp:cNvPr id="0" name=""/>
        <dsp:cNvSpPr/>
      </dsp:nvSpPr>
      <dsp:spPr>
        <a:xfrm>
          <a:off x="0" y="0"/>
          <a:ext cx="5958840" cy="139446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Statistical Structure</a:t>
          </a:r>
          <a:endParaRPr lang="en-US" sz="2100" kern="1200" dirty="0"/>
        </a:p>
        <a:p>
          <a:pPr marL="171450" lvl="1" indent="-171450" algn="l" defTabSz="711200">
            <a:lnSpc>
              <a:spcPct val="90000"/>
            </a:lnSpc>
            <a:spcBef>
              <a:spcPct val="0"/>
            </a:spcBef>
            <a:spcAft>
              <a:spcPct val="15000"/>
            </a:spcAft>
            <a:buChar char="••"/>
          </a:pPr>
          <a:r>
            <a:rPr lang="en-US" sz="1600" kern="1200" dirty="0" smtClean="0"/>
            <a:t>Graphical Model Structure</a:t>
          </a:r>
          <a:endParaRPr lang="en-US" sz="1600" kern="1200" dirty="0"/>
        </a:p>
        <a:p>
          <a:pPr marL="171450" lvl="1" indent="-171450" algn="l" defTabSz="711200">
            <a:lnSpc>
              <a:spcPct val="90000"/>
            </a:lnSpc>
            <a:spcBef>
              <a:spcPct val="0"/>
            </a:spcBef>
            <a:spcAft>
              <a:spcPct val="15000"/>
            </a:spcAft>
            <a:buChar char="••"/>
          </a:pPr>
          <a:r>
            <a:rPr lang="en-US" sz="1600" kern="1200" dirty="0" smtClean="0"/>
            <a:t>Graphical Model Parameters</a:t>
          </a:r>
          <a:endParaRPr lang="en-US" sz="1600" kern="1200" dirty="0"/>
        </a:p>
      </dsp:txBody>
      <dsp:txXfrm>
        <a:off x="0" y="0"/>
        <a:ext cx="4535793" cy="1394460"/>
      </dsp:txXfrm>
    </dsp:sp>
    <dsp:sp modelId="{2401AEE1-C343-4D53-BE40-AAFD4C8BE2B8}">
      <dsp:nvSpPr>
        <dsp:cNvPr id="0" name=""/>
        <dsp:cNvSpPr/>
      </dsp:nvSpPr>
      <dsp:spPr>
        <a:xfrm>
          <a:off x="525779" y="1626869"/>
          <a:ext cx="5958840" cy="139446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Computational Structure</a:t>
          </a:r>
          <a:endParaRPr lang="en-US" sz="2100" kern="1200" dirty="0"/>
        </a:p>
        <a:p>
          <a:pPr marL="171450" lvl="1" indent="-171450" algn="l" defTabSz="711200">
            <a:lnSpc>
              <a:spcPct val="90000"/>
            </a:lnSpc>
            <a:spcBef>
              <a:spcPct val="0"/>
            </a:spcBef>
            <a:spcAft>
              <a:spcPct val="15000"/>
            </a:spcAft>
            <a:buChar char="••"/>
          </a:pPr>
          <a:r>
            <a:rPr lang="en-US" sz="1600" kern="1200" dirty="0" smtClean="0"/>
            <a:t>Chains of Computational Dependences</a:t>
          </a:r>
          <a:endParaRPr lang="en-US" sz="1600" kern="1200" dirty="0"/>
        </a:p>
        <a:p>
          <a:pPr marL="171450" lvl="1" indent="-171450" algn="l" defTabSz="711200">
            <a:lnSpc>
              <a:spcPct val="90000"/>
            </a:lnSpc>
            <a:spcBef>
              <a:spcPct val="0"/>
            </a:spcBef>
            <a:spcAft>
              <a:spcPct val="15000"/>
            </a:spcAft>
            <a:buChar char="••"/>
          </a:pPr>
          <a:r>
            <a:rPr lang="en-US" sz="1600" kern="1200" dirty="0" smtClean="0"/>
            <a:t>Decay of Influence</a:t>
          </a:r>
          <a:endParaRPr lang="en-US" sz="1600" kern="1200" dirty="0"/>
        </a:p>
      </dsp:txBody>
      <dsp:txXfrm>
        <a:off x="525779" y="1626869"/>
        <a:ext cx="4526661" cy="1394460"/>
      </dsp:txXfrm>
    </dsp:sp>
    <dsp:sp modelId="{FF9F9DF9-F153-48FB-AC65-8320EE928352}">
      <dsp:nvSpPr>
        <dsp:cNvPr id="0" name=""/>
        <dsp:cNvSpPr/>
      </dsp:nvSpPr>
      <dsp:spPr>
        <a:xfrm>
          <a:off x="1051559" y="3253739"/>
          <a:ext cx="5958840" cy="139446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Parallel Structure</a:t>
          </a:r>
          <a:endParaRPr lang="en-US" sz="2100" kern="1200" dirty="0"/>
        </a:p>
        <a:p>
          <a:pPr marL="171450" lvl="1" indent="-171450" algn="l" defTabSz="711200">
            <a:lnSpc>
              <a:spcPct val="90000"/>
            </a:lnSpc>
            <a:spcBef>
              <a:spcPct val="0"/>
            </a:spcBef>
            <a:spcAft>
              <a:spcPct val="15000"/>
            </a:spcAft>
            <a:buChar char="••"/>
          </a:pPr>
          <a:r>
            <a:rPr lang="en-US" sz="1600" kern="1200" dirty="0" smtClean="0"/>
            <a:t>Parallel Dynamic Scheduling</a:t>
          </a:r>
          <a:endParaRPr lang="en-US" sz="1600" kern="1200" dirty="0"/>
        </a:p>
        <a:p>
          <a:pPr marL="171450" lvl="1" indent="-171450" algn="l" defTabSz="711200">
            <a:lnSpc>
              <a:spcPct val="90000"/>
            </a:lnSpc>
            <a:spcBef>
              <a:spcPct val="0"/>
            </a:spcBef>
            <a:spcAft>
              <a:spcPct val="15000"/>
            </a:spcAft>
            <a:buChar char="••"/>
          </a:pPr>
          <a:r>
            <a:rPr lang="en-US" sz="1600" kern="1200" dirty="0" smtClean="0"/>
            <a:t>State Partitioning for Distributed Computation</a:t>
          </a:r>
          <a:endParaRPr lang="en-US" sz="1600" kern="1200" dirty="0"/>
        </a:p>
      </dsp:txBody>
      <dsp:txXfrm>
        <a:off x="1051559" y="3253739"/>
        <a:ext cx="4526661" cy="1394460"/>
      </dsp:txXfrm>
    </dsp:sp>
    <dsp:sp modelId="{3D6BC83C-304B-4163-9303-7D3976214905}">
      <dsp:nvSpPr>
        <dsp:cNvPr id="0" name=""/>
        <dsp:cNvSpPr/>
      </dsp:nvSpPr>
      <dsp:spPr>
        <a:xfrm>
          <a:off x="5052441" y="1057465"/>
          <a:ext cx="906399" cy="906399"/>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052441" y="1057465"/>
        <a:ext cx="906399" cy="906399"/>
      </dsp:txXfrm>
    </dsp:sp>
    <dsp:sp modelId="{A70216A9-7734-4421-9BFF-FF1C43D0C293}">
      <dsp:nvSpPr>
        <dsp:cNvPr id="0" name=""/>
        <dsp:cNvSpPr/>
      </dsp:nvSpPr>
      <dsp:spPr>
        <a:xfrm>
          <a:off x="5578220" y="2675039"/>
          <a:ext cx="906399" cy="906399"/>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78220" y="2675039"/>
        <a:ext cx="906399" cy="9063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26524" cy="464809"/>
          </a:xfrm>
          <a:prstGeom prst="rect">
            <a:avLst/>
          </a:prstGeom>
        </p:spPr>
        <p:txBody>
          <a:bodyPr vert="horz" lIns="89534" tIns="44768" rIns="89534" bIns="44768" rtlCol="0"/>
          <a:lstStyle>
            <a:lvl1pPr algn="l">
              <a:defRPr sz="1200"/>
            </a:lvl1pPr>
          </a:lstStyle>
          <a:p>
            <a:endParaRPr lang="en-US"/>
          </a:p>
        </p:txBody>
      </p:sp>
      <p:sp>
        <p:nvSpPr>
          <p:cNvPr id="3" name="Date Placeholder 2"/>
          <p:cNvSpPr>
            <a:spLocks noGrp="1"/>
          </p:cNvSpPr>
          <p:nvPr>
            <p:ph type="dt" sz="quarter" idx="1"/>
          </p:nvPr>
        </p:nvSpPr>
        <p:spPr>
          <a:xfrm>
            <a:off x="3956930" y="1"/>
            <a:ext cx="3026524" cy="464809"/>
          </a:xfrm>
          <a:prstGeom prst="rect">
            <a:avLst/>
          </a:prstGeom>
        </p:spPr>
        <p:txBody>
          <a:bodyPr vert="horz" lIns="89534" tIns="44768" rIns="89534" bIns="44768" rtlCol="0"/>
          <a:lstStyle>
            <a:lvl1pPr algn="r">
              <a:defRPr sz="1200"/>
            </a:lvl1pPr>
          </a:lstStyle>
          <a:p>
            <a:fld id="{28696574-4821-4D3F-90AB-9FC5AF8D10BA}" type="datetimeFigureOut">
              <a:rPr lang="en-US" smtClean="0"/>
              <a:pPr/>
              <a:t>10/22/2009</a:t>
            </a:fld>
            <a:endParaRPr lang="en-US"/>
          </a:p>
        </p:txBody>
      </p:sp>
      <p:sp>
        <p:nvSpPr>
          <p:cNvPr id="4" name="Footer Placeholder 3"/>
          <p:cNvSpPr>
            <a:spLocks noGrp="1"/>
          </p:cNvSpPr>
          <p:nvPr>
            <p:ph type="ftr" sz="quarter" idx="2"/>
          </p:nvPr>
        </p:nvSpPr>
        <p:spPr>
          <a:xfrm>
            <a:off x="2" y="8817333"/>
            <a:ext cx="3026524" cy="464809"/>
          </a:xfrm>
          <a:prstGeom prst="rect">
            <a:avLst/>
          </a:prstGeom>
        </p:spPr>
        <p:txBody>
          <a:bodyPr vert="horz" lIns="89534" tIns="44768" rIns="89534" bIns="44768" rtlCol="0" anchor="b"/>
          <a:lstStyle>
            <a:lvl1pPr algn="l">
              <a:defRPr sz="1200"/>
            </a:lvl1pPr>
          </a:lstStyle>
          <a:p>
            <a:endParaRPr lang="en-US"/>
          </a:p>
        </p:txBody>
      </p:sp>
      <p:sp>
        <p:nvSpPr>
          <p:cNvPr id="5" name="Slide Number Placeholder 4"/>
          <p:cNvSpPr>
            <a:spLocks noGrp="1"/>
          </p:cNvSpPr>
          <p:nvPr>
            <p:ph type="sldNum" sz="quarter" idx="3"/>
          </p:nvPr>
        </p:nvSpPr>
        <p:spPr>
          <a:xfrm>
            <a:off x="3956930" y="8817333"/>
            <a:ext cx="3026524" cy="464809"/>
          </a:xfrm>
          <a:prstGeom prst="rect">
            <a:avLst/>
          </a:prstGeom>
        </p:spPr>
        <p:txBody>
          <a:bodyPr vert="horz" lIns="89534" tIns="44768" rIns="89534" bIns="44768" rtlCol="0" anchor="b"/>
          <a:lstStyle>
            <a:lvl1pPr algn="r">
              <a:defRPr sz="1200"/>
            </a:lvl1pPr>
          </a:lstStyle>
          <a:p>
            <a:fld id="{5FCB7BA6-C7CD-4B17-8BE3-8475693A4DA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7363" cy="463550"/>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idx="1"/>
          </p:nvPr>
        </p:nvSpPr>
        <p:spPr>
          <a:xfrm>
            <a:off x="3956051" y="0"/>
            <a:ext cx="3027363" cy="463550"/>
          </a:xfrm>
          <a:prstGeom prst="rect">
            <a:avLst/>
          </a:prstGeom>
        </p:spPr>
        <p:txBody>
          <a:bodyPr vert="horz" lIns="91427" tIns="45714" rIns="91427" bIns="45714" rtlCol="0"/>
          <a:lstStyle>
            <a:lvl1pPr algn="r">
              <a:defRPr sz="1200"/>
            </a:lvl1pPr>
          </a:lstStyle>
          <a:p>
            <a:fld id="{86B33586-F125-4AD0-A87B-25351A556536}" type="datetimeFigureOut">
              <a:rPr lang="en-US" smtClean="0"/>
              <a:pPr/>
              <a:t>10/22/2009</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1427" tIns="45714" rIns="91427" bIns="45714" rtlCol="0" anchor="ctr"/>
          <a:lstStyle/>
          <a:p>
            <a:endParaRPr lang="en-US"/>
          </a:p>
        </p:txBody>
      </p:sp>
      <p:sp>
        <p:nvSpPr>
          <p:cNvPr id="5" name="Notes Placeholder 4"/>
          <p:cNvSpPr>
            <a:spLocks noGrp="1"/>
          </p:cNvSpPr>
          <p:nvPr>
            <p:ph type="body" sz="quarter" idx="3"/>
          </p:nvPr>
        </p:nvSpPr>
        <p:spPr>
          <a:xfrm>
            <a:off x="698500" y="4410076"/>
            <a:ext cx="5588000" cy="4176713"/>
          </a:xfrm>
          <a:prstGeom prst="rect">
            <a:avLst/>
          </a:prstGeom>
        </p:spPr>
        <p:txBody>
          <a:bodyPr vert="horz" lIns="91427" tIns="45714" rIns="91427"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18563"/>
            <a:ext cx="3027363" cy="463550"/>
          </a:xfrm>
          <a:prstGeom prst="rect">
            <a:avLst/>
          </a:prstGeom>
        </p:spPr>
        <p:txBody>
          <a:bodyPr vert="horz" lIns="91427" tIns="45714" rIns="91427"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3956051" y="8818563"/>
            <a:ext cx="3027363" cy="463550"/>
          </a:xfrm>
          <a:prstGeom prst="rect">
            <a:avLst/>
          </a:prstGeom>
        </p:spPr>
        <p:txBody>
          <a:bodyPr vert="horz" lIns="91427" tIns="45714" rIns="91427" bIns="45714" rtlCol="0" anchor="b"/>
          <a:lstStyle>
            <a:lvl1pPr algn="r">
              <a:defRPr sz="1200"/>
            </a:lvl1pPr>
          </a:lstStyle>
          <a:p>
            <a:fld id="{665B5BF8-25FD-433C-B671-01541186FB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  This is joint work with </a:t>
            </a:r>
            <a:r>
              <a:rPr lang="en-US" baseline="0" dirty="0" err="1" smtClean="0"/>
              <a:t>Yucheng</a:t>
            </a:r>
            <a:r>
              <a:rPr lang="en-US" baseline="0" dirty="0" smtClean="0"/>
              <a:t> Low, Carlos </a:t>
            </a:r>
            <a:r>
              <a:rPr lang="en-US" baseline="0" dirty="0" err="1" smtClean="0"/>
              <a:t>Guestrin</a:t>
            </a:r>
            <a:r>
              <a:rPr lang="en-US" baseline="0" dirty="0" smtClean="0"/>
              <a:t>, and David </a:t>
            </a:r>
            <a:r>
              <a:rPr lang="en-US" baseline="0" dirty="0" err="1" smtClean="0"/>
              <a:t>OHallaron</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Suppose we introduce evidence at both ends of the chain.  Using 2n processors we can compute one iteration of messages entirely in parallel.  However notice that after two iterations of parallel message computations the evidence on opposite ends has only traveled two vertices.  It will take n parallel iterations for the evidence to cross the graph.</a:t>
            </a:r>
          </a:p>
          <a:p>
            <a:endParaRPr lang="en-US" baseline="0" dirty="0" smtClean="0"/>
          </a:p>
          <a:p>
            <a:r>
              <a:rPr lang="en-US" baseline="0" dirty="0" smtClean="0"/>
              <a:t>&lt;click&gt; Therefore, using p processors it will take 2n / p time to complete a single iteration and so it will take 2n^2/p time to compute the exact </a:t>
            </a:r>
            <a:r>
              <a:rPr lang="en-US" baseline="0" dirty="0" err="1" smtClean="0"/>
              <a:t>marginals</a:t>
            </a:r>
            <a:r>
              <a:rPr lang="en-US" baseline="0" dirty="0" smtClean="0"/>
              <a:t>. </a:t>
            </a:r>
          </a:p>
          <a:p>
            <a:endParaRPr lang="en-US" baseline="0" dirty="0" smtClean="0"/>
          </a:p>
          <a:p>
            <a:r>
              <a:rPr lang="en-US" baseline="0" dirty="0" smtClean="0"/>
              <a:t>We might now ask “what is the optimal sequential running time on the chain.” </a:t>
            </a:r>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Using p processors we obtain a running time of 2n^2/p. </a:t>
            </a:r>
            <a:endParaRPr lang="en-US" dirty="0" smtClean="0"/>
          </a:p>
          <a:p>
            <a:endParaRPr lang="en-US" dirty="0" smtClean="0"/>
          </a:p>
          <a:p>
            <a:r>
              <a:rPr lang="en-US" dirty="0" smtClean="0"/>
              <a:t>Meanwhile</a:t>
            </a:r>
            <a:r>
              <a:rPr lang="en-US" baseline="0" dirty="0" smtClean="0"/>
              <a:t> &lt;click&gt;</a:t>
            </a:r>
            <a:r>
              <a:rPr lang="en-US" dirty="0" smtClean="0"/>
              <a:t> using a single processor the optimal message scheduling is</a:t>
            </a:r>
            <a:r>
              <a:rPr lang="en-US" baseline="0" dirty="0" smtClean="0"/>
              <a:t> the standard Forward-Backward schedule in which we sequentially pass messages forward and then backward along the chain.  The running time of this algorithm is 2n, linear in the number of variables. </a:t>
            </a:r>
          </a:p>
          <a:p>
            <a:endParaRPr lang="en-US" baseline="0" dirty="0" smtClean="0"/>
          </a:p>
          <a:p>
            <a:r>
              <a:rPr lang="en-US" baseline="0" dirty="0" smtClean="0"/>
              <a:t>Surprisingly, for any constant number of processors the naturally parallel algorithm is actually slower than the single processor sequential algorithm.  In fact, we need the number of processors to grow linearly with the number of elements to recover the original sequential running time.  </a:t>
            </a:r>
          </a:p>
          <a:p>
            <a:endParaRPr lang="en-US" baseline="0" dirty="0" smtClean="0"/>
          </a:p>
          <a:p>
            <a:r>
              <a:rPr lang="en-US" baseline="0" dirty="0" smtClean="0"/>
              <a:t>Meanwhile, &lt;click&gt; the optimal parallel scheduling for the chain graphical model is to calculate the forward messages on one processor and the backward messages on a second processor resulting in &lt;click&gt; a factor of two speedup over the optimal sequential algorithm. </a:t>
            </a:r>
          </a:p>
          <a:p>
            <a:endParaRPr lang="en-US" baseline="0" dirty="0" smtClean="0"/>
          </a:p>
          <a:p>
            <a:r>
              <a:rPr lang="en-US" baseline="0" dirty="0" smtClean="0"/>
              <a:t>Unfortunately, we cannot use additional processors to further improve performance without abandoning the belief propagation framework.  </a:t>
            </a:r>
          </a:p>
          <a:p>
            <a:endParaRPr lang="en-US" baseline="0" dirty="0" smtClean="0"/>
          </a:p>
          <a:p>
            <a:r>
              <a:rPr lang="en-US" baseline="0" dirty="0" smtClean="0"/>
              <a:t>However, by introducing slight approximation, we can increase the available parallelism in chain graphical models. &lt;click&gt;</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Using p processors we obtain a running time of 2n^2/p. </a:t>
            </a:r>
            <a:endParaRPr lang="en-US" dirty="0" smtClean="0"/>
          </a:p>
          <a:p>
            <a:endParaRPr lang="en-US" dirty="0" smtClean="0"/>
          </a:p>
          <a:p>
            <a:r>
              <a:rPr lang="en-US" dirty="0" smtClean="0"/>
              <a:t>Meanwhile</a:t>
            </a:r>
            <a:r>
              <a:rPr lang="en-US" baseline="0" dirty="0" smtClean="0"/>
              <a:t> &lt;click&gt;</a:t>
            </a:r>
            <a:r>
              <a:rPr lang="en-US" dirty="0" smtClean="0"/>
              <a:t> using a single processor the optimal message scheduling is</a:t>
            </a:r>
            <a:r>
              <a:rPr lang="en-US" baseline="0" dirty="0" smtClean="0"/>
              <a:t> the standard Forward-Backward schedule in which we sequentially pass messages forward and then backward along the chain.  The running time of this algorithm is 2n, linear in the number of variables. </a:t>
            </a:r>
          </a:p>
          <a:p>
            <a:endParaRPr lang="en-US" baseline="0" dirty="0" smtClean="0"/>
          </a:p>
          <a:p>
            <a:r>
              <a:rPr lang="en-US" baseline="0" dirty="0" smtClean="0"/>
              <a:t>Surprisingly, for any constant number of processors the naturally parallel algorithm is actually slower than the single processor sequential algorithm.  In fact, we need the number of processors to grow linearly with the number of elements to recover the original sequential running time.  </a:t>
            </a:r>
          </a:p>
          <a:p>
            <a:endParaRPr lang="en-US" baseline="0" dirty="0" smtClean="0"/>
          </a:p>
          <a:p>
            <a:r>
              <a:rPr lang="en-US" baseline="0" dirty="0" smtClean="0"/>
              <a:t>Meanwhile, &lt;click&gt; the optimal parallel scheduling for the chain graphical model is to calculate the forward messages on one processor and the backward messages on a second processor resulting in &lt;click&gt; a factor of two speedup over the optimal sequential algorithm. </a:t>
            </a:r>
          </a:p>
          <a:p>
            <a:endParaRPr lang="en-US" baseline="0" dirty="0" smtClean="0"/>
          </a:p>
          <a:p>
            <a:r>
              <a:rPr lang="en-US" baseline="0" dirty="0" smtClean="0"/>
              <a:t>Unfortunately, we cannot use additional processors to further improve performance without abandoning the belief propagation framework.  </a:t>
            </a:r>
          </a:p>
          <a:p>
            <a:endParaRPr lang="en-US" baseline="0" dirty="0" smtClean="0"/>
          </a:p>
          <a:p>
            <a:r>
              <a:rPr lang="en-US" baseline="0" dirty="0" smtClean="0"/>
              <a:t>However, by introducing slight approximation, we can increase the available parallelism in chain graphical models. &lt;click&gt;</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a:t>
            </a:r>
            <a:r>
              <a:rPr lang="en-US" baseline="0" dirty="0" smtClean="0"/>
              <a:t>sider &lt;click&gt; the following sequence of messages passed sequentially from vertex 1 to  10 forming a complete forward pass.  Suppose instead of sending the correct message from vertex 3 to vertex 4 &lt;click&gt;, I instead send a fixed uniform message from 3 to 4.  If I then compute the new forward pass starting at vertex 4 &lt;click&gt;  I might find in practice that the message that arrives at 10 &lt;click&gt; is almost identical to the original message.  More precisely, for a fixed level of error epsilon there is some effective sequential distance tau-epsilon for which I must sequentially compute messages.  Essentially, tau-epsilon represents the length of the hidden sequential structure and is a function of the factors.  </a:t>
            </a:r>
          </a:p>
          <a:p>
            <a:endParaRPr lang="en-US" baseline="0" dirty="0" smtClean="0"/>
          </a:p>
          <a:p>
            <a:r>
              <a:rPr lang="en-US" baseline="0" dirty="0" smtClean="0"/>
              <a:t>Now I present an efficient parallel scheduling which can compute approximate </a:t>
            </a:r>
            <a:r>
              <a:rPr lang="en-US" baseline="0" dirty="0" err="1" smtClean="0"/>
              <a:t>marginals</a:t>
            </a:r>
            <a:r>
              <a:rPr lang="en-US" baseline="0" dirty="0" smtClean="0"/>
              <a:t> for all variables and for which we obtain greater than a factor of 2 speedup for smaller </a:t>
            </a:r>
            <a:r>
              <a:rPr lang="en-US" baseline="0" dirty="0" err="1" smtClean="0"/>
              <a:t>tau_epsilon</a:t>
            </a:r>
            <a:r>
              <a:rPr lang="en-US" baseline="0" dirty="0" smtClean="0"/>
              <a:t>.</a:t>
            </a:r>
          </a:p>
        </p:txBody>
      </p:sp>
      <p:sp>
        <p:nvSpPr>
          <p:cNvPr id="4" name="Slide Number Placeholder 3"/>
          <p:cNvSpPr>
            <a:spLocks noGrp="1"/>
          </p:cNvSpPr>
          <p:nvPr>
            <p:ph type="sldNum" sz="quarter" idx="10"/>
          </p:nvPr>
        </p:nvSpPr>
        <p:spPr/>
        <p:txBody>
          <a:bodyPr/>
          <a:lstStyle/>
          <a:p>
            <a:fld id="{665B5BF8-25FD-433C-B671-01541186FB72}"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begin</a:t>
            </a:r>
            <a:r>
              <a:rPr lang="en-US" baseline="0" dirty="0" smtClean="0"/>
              <a:t> by evenly partitioning the chain over the processors &lt;click&gt; and selecting a center vertex or root for each partition.  Then in parallel each processor sequentially computes messages inward to its center vertex forming forward pass.  Then in parallel &lt;click&gt; each processor sequentially computes messages outwards forming the backwards pass.  Finally each processor transmits &lt;click&gt; the newly computed boundary messages to the neighboring processors.  In </a:t>
            </a:r>
            <a:r>
              <a:rPr lang="en-US" baseline="0" dirty="0" err="1" smtClean="0"/>
              <a:t>AIStats</a:t>
            </a:r>
            <a:r>
              <a:rPr lang="en-US" baseline="0" dirty="0" smtClean="0"/>
              <a:t> 09 we demonstrated that this algorithm is optimal for any given \epsilon.  The running time of this new algorithm &lt;click&gt; isolates the parallel and sequential structure.  Finally if we compare the running time of the optimal algorithm with that of the original naturally parallel algorithm &lt;click&gt; we see that the naturally parallel algorithm retains the multiplicative dependence on the hidden sequential component while the optimal algorithm has only an additive dependence on the sequential component.  </a:t>
            </a:r>
          </a:p>
          <a:p>
            <a:endParaRPr lang="en-US" baseline="0" dirty="0" smtClean="0"/>
          </a:p>
          <a:p>
            <a:r>
              <a:rPr lang="en-US" baseline="0" dirty="0" smtClean="0"/>
              <a:t>Now I will show how to generalize this idea to arbitrary cyclic factor graphs in a way that retains optimality for chains.</a:t>
            </a:r>
          </a:p>
        </p:txBody>
      </p:sp>
      <p:sp>
        <p:nvSpPr>
          <p:cNvPr id="4" name="Slide Number Placeholder 3"/>
          <p:cNvSpPr>
            <a:spLocks noGrp="1"/>
          </p:cNvSpPr>
          <p:nvPr>
            <p:ph type="sldNum" sz="quarter" idx="10"/>
          </p:nvPr>
        </p:nvSpPr>
        <p:spPr/>
        <p:txBody>
          <a:bodyPr/>
          <a:lstStyle/>
          <a:p>
            <a:fld id="{665B5BF8-25FD-433C-B671-01541186FB72}" type="slidenum">
              <a:rPr lang="en-US" smtClean="0"/>
              <a:pPr/>
              <a:t>29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begin</a:t>
            </a:r>
            <a:r>
              <a:rPr lang="en-US" baseline="0" dirty="0" smtClean="0"/>
              <a:t> by evenly partitioning the chain over the processors &lt;click&gt; and selecting a center vertex or root for each partition.  Then in parallel each processor sequentially computes messages inward to its center vertex forming forward pass.  Then in parallel &lt;click&gt; each processor sequentially computes messages outwards forming the backwards pass.  Finally each processor transmits &lt;click&gt; the newly computed boundary messages to the neighboring processors.  In </a:t>
            </a:r>
            <a:r>
              <a:rPr lang="en-US" baseline="0" dirty="0" err="1" smtClean="0"/>
              <a:t>AIStats</a:t>
            </a:r>
            <a:r>
              <a:rPr lang="en-US" baseline="0" dirty="0" smtClean="0"/>
              <a:t> 09 we demonstrated that this algorithm is optimal for any given \epsilon.  The running time of this new algorithm &lt;click&gt; isolates the parallel and sequential structure.  Finally if we compare the running time of the optimal algorithm with that of the original naturally parallel algorithm &lt;click&gt; we see that the naturally parallel algorithm retains the multiplicative dependence on the hidden sequential component while the optimal algorithm has only an additive dependence on the sequential component.  </a:t>
            </a:r>
          </a:p>
          <a:p>
            <a:endParaRPr lang="en-US" baseline="0" dirty="0" smtClean="0"/>
          </a:p>
          <a:p>
            <a:r>
              <a:rPr lang="en-US" baseline="0" dirty="0" smtClean="0"/>
              <a:t>Now I will show how to generalize this idea to arbitrary cyclic factor graphs in a way that retains optimality for chains.</a:t>
            </a:r>
          </a:p>
        </p:txBody>
      </p:sp>
      <p:sp>
        <p:nvSpPr>
          <p:cNvPr id="4" name="Slide Number Placeholder 3"/>
          <p:cNvSpPr>
            <a:spLocks noGrp="1"/>
          </p:cNvSpPr>
          <p:nvPr>
            <p:ph type="sldNum" sz="quarter" idx="10"/>
          </p:nvPr>
        </p:nvSpPr>
        <p:spPr/>
        <p:txBody>
          <a:bodyPr/>
          <a:lstStyle/>
          <a:p>
            <a:fld id="{665B5BF8-25FD-433C-B671-01541186FB72}" type="slidenum">
              <a:rPr lang="en-US" smtClean="0"/>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begin</a:t>
            </a:r>
            <a:r>
              <a:rPr lang="en-US" baseline="0" dirty="0" smtClean="0"/>
              <a:t> by evenly partitioning the chain over the processors &lt;click&gt; and selecting a center vertex or root for each partition.  Then in parallel each processor sequentially computes messages inward to its center vertex forming forward pass.  Then in parallel &lt;click&gt; each processor sequentially computes messages outwards forming the backwards pass.  Finally each processor transmits &lt;click&gt; the newly computed boundary messages to the neighboring processors.  In </a:t>
            </a:r>
            <a:r>
              <a:rPr lang="en-US" baseline="0" dirty="0" err="1" smtClean="0"/>
              <a:t>AIStats</a:t>
            </a:r>
            <a:r>
              <a:rPr lang="en-US" baseline="0" dirty="0" smtClean="0"/>
              <a:t> 09 we demonstrated that this algorithm is optimal for any given \epsilon.  The running time of this new algorithm &lt;click&gt; isolates the parallel and sequential structure.  Finally if we compare the running time of the optimal algorithm with that of the original naturally parallel algorithm &lt;click&gt; we see that the naturally parallel algorithm retains the multiplicative dependence on the hidden sequential component while the optimal algorithm has only an additive dependence on the sequential component.  </a:t>
            </a:r>
          </a:p>
          <a:p>
            <a:endParaRPr lang="en-US" baseline="0" dirty="0" smtClean="0"/>
          </a:p>
          <a:p>
            <a:r>
              <a:rPr lang="en-US" baseline="0" dirty="0" smtClean="0"/>
              <a:t>Now I will show how to generalize this idea to arbitrary cyclic factor graphs in a way that retains optimality for chains.</a:t>
            </a:r>
          </a:p>
        </p:txBody>
      </p:sp>
      <p:sp>
        <p:nvSpPr>
          <p:cNvPr id="4" name="Slide Number Placeholder 3"/>
          <p:cNvSpPr>
            <a:spLocks noGrp="1"/>
          </p:cNvSpPr>
          <p:nvPr>
            <p:ph type="sldNum" sz="quarter" idx="10"/>
          </p:nvPr>
        </p:nvSpPr>
        <p:spPr/>
        <p:txBody>
          <a:bodyPr/>
          <a:lstStyle/>
          <a:p>
            <a:fld id="{665B5BF8-25FD-433C-B671-01541186FB72}"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begin</a:t>
            </a:r>
            <a:r>
              <a:rPr lang="en-US" baseline="0" dirty="0" smtClean="0"/>
              <a:t> by evenly partitioning the chain over the processors &lt;click&gt; and selecting a center vertex or root for each partition.  Then in parallel each processor sequentially computes messages inward to its center vertex forming forward pass.  Then in parallel &lt;click&gt; each processor sequentially computes messages outwards forming the backwards pass.  Finally each processor transmits &lt;click&gt; the newly computed boundary messages to the neighboring processors.  In </a:t>
            </a:r>
            <a:r>
              <a:rPr lang="en-US" baseline="0" dirty="0" err="1" smtClean="0"/>
              <a:t>AIStats</a:t>
            </a:r>
            <a:r>
              <a:rPr lang="en-US" baseline="0" dirty="0" smtClean="0"/>
              <a:t> 09 we demonstrated that this algorithm is optimal for any given \epsilon.  The running time of this new algorithm &lt;click&gt; isolates the parallel and sequential structure.  Finally if we compare the running time of the optimal algorithm with that of the original naturally parallel algorithm &lt;click&gt; we see that the naturally parallel algorithm retains the multiplicative dependence on the hidden sequential component while the optimal algorithm has only an additive dependence on the sequential component.  </a:t>
            </a:r>
          </a:p>
          <a:p>
            <a:endParaRPr lang="en-US" baseline="0" dirty="0" smtClean="0"/>
          </a:p>
          <a:p>
            <a:r>
              <a:rPr lang="en-US" baseline="0" dirty="0" smtClean="0"/>
              <a:t>Now I will show how to generalize this idea to arbitrary cyclic factor graphs in a way that retains optimality for chains.</a:t>
            </a:r>
          </a:p>
        </p:txBody>
      </p:sp>
      <p:sp>
        <p:nvSpPr>
          <p:cNvPr id="4" name="Slide Number Placeholder 3"/>
          <p:cNvSpPr>
            <a:spLocks noGrp="1"/>
          </p:cNvSpPr>
          <p:nvPr>
            <p:ph type="sldNum" sz="quarter" idx="10"/>
          </p:nvPr>
        </p:nvSpPr>
        <p:spPr/>
        <p:txBody>
          <a:bodyPr/>
          <a:lstStyle/>
          <a:p>
            <a:fld id="{665B5BF8-25FD-433C-B671-01541186FB72}"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introduce the Splash operation as a generalization of this parallel forward backward pass.</a:t>
            </a:r>
          </a:p>
          <a:p>
            <a:endParaRPr lang="en-US" baseline="0" dirty="0" smtClean="0"/>
          </a:p>
          <a:p>
            <a:r>
              <a:rPr lang="en-US" baseline="0" dirty="0" smtClean="0"/>
              <a:t>Given a root &lt;click&gt; we grow &lt;click&gt; a breadth first spanning tree.  Then starting at the leaves &lt;click&gt; we pass messages inward to the root in a “forward” pass.  Then starting at the root &lt;click&gt; we pass messages outwards in a backwards pass.  </a:t>
            </a:r>
          </a:p>
          <a:p>
            <a:endParaRPr lang="en-US" baseline="0" dirty="0" smtClean="0"/>
          </a:p>
          <a:p>
            <a:r>
              <a:rPr lang="en-US" baseline="0" dirty="0" smtClean="0"/>
              <a:t>It is important to note than when we compute a message from a vertex we also compute all other messages in a procedure we call updating a vertex.  This both ensures that we update all edges in the tree and confers several scheduling advantages that we will discuss later.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make this a parallel algorithm we need a method to select Splash roots in parallel and so provide a parallel scheduling for Splash operations. &lt;click&gt;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34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first step to distributing the state is &lt;click&gt; partitioning the factor graph over the processors.  Then we must assign messages and computational responsibilities to each processor.   Having done that, we then schedule splashes in parallel on each processor automatically transmitting messages along the boundaries each partitions.  </a:t>
            </a:r>
          </a:p>
          <a:p>
            <a:endParaRPr lang="en-US" baseline="0" dirty="0" smtClean="0"/>
          </a:p>
          <a:p>
            <a:r>
              <a:rPr lang="en-US" baseline="0" dirty="0" smtClean="0"/>
              <a:t>Because the partitioning depends on the later elements, we will first discuss the message assignment and splash scheduling and then return to the partitioning of the factor graph. </a:t>
            </a:r>
            <a:endParaRPr lang="en-US" baseline="0"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a:t>
            </a:r>
            <a:r>
              <a:rPr lang="en-US" dirty="0" smtClean="0"/>
              <a:t>equential</a:t>
            </a:r>
            <a:r>
              <a:rPr lang="en-US" baseline="0" dirty="0" smtClean="0"/>
              <a:t> performance of processors has been growing exponentially</a:t>
            </a:r>
          </a:p>
          <a:p>
            <a:r>
              <a:rPr lang="en-US" dirty="0" smtClean="0"/>
              <a:t>Enabled</a:t>
            </a:r>
            <a:r>
              <a:rPr lang="en-US" baseline="0" dirty="0" smtClean="0"/>
              <a:t> us to build increasing complex machine learning techniques and still have then run in the same time</a:t>
            </a:r>
          </a:p>
          <a:p>
            <a:r>
              <a:rPr lang="en-US" baseline="0" dirty="0" smtClean="0"/>
              <a:t>Recently processor manufacturers transitioned to exponentially increasing parallelism</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a:t>
            </a:r>
            <a:r>
              <a:rPr lang="en-US" baseline="0" dirty="0" smtClean="0"/>
              <a:t> scheduling on a single </a:t>
            </a:r>
            <a:r>
              <a:rPr lang="en-US" baseline="0" dirty="0" err="1" smtClean="0"/>
              <a:t>cpu</a:t>
            </a:r>
            <a:endParaRPr lang="en-US" dirty="0" smtClean="0"/>
          </a:p>
          <a:p>
            <a:endParaRPr lang="en-US" dirty="0" smtClean="0"/>
          </a:p>
          <a:p>
            <a:r>
              <a:rPr lang="en-US" dirty="0" smtClean="0"/>
              <a:t>Suppose</a:t>
            </a:r>
            <a:r>
              <a:rPr lang="en-US" baseline="0" dirty="0" smtClean="0"/>
              <a:t> for a moment that we have some method to assign priorities to each vertex in the graph. </a:t>
            </a:r>
          </a:p>
          <a:p>
            <a:endParaRPr lang="en-US" baseline="0" dirty="0" smtClean="0"/>
          </a:p>
          <a:p>
            <a:r>
              <a:rPr lang="en-US" baseline="0" dirty="0" smtClean="0"/>
              <a:t>Then we can introduce a scheduling &lt;click&gt; over all the factors and variables.  Starting with the top elements on the queue &lt;click&gt; we run parallel splashes &lt;click&gt;.  Afterward some of vertex priorities will change and so we &lt;click&gt; update the scheduling queue.  Then we demote &lt;click&gt; the top vertices and  repeat the procedure &lt;click&gt;. </a:t>
            </a:r>
          </a:p>
          <a:p>
            <a:endParaRPr lang="en-US" baseline="0" dirty="0" smtClean="0"/>
          </a:p>
          <a:p>
            <a:r>
              <a:rPr lang="en-US" baseline="0" dirty="0" smtClean="0"/>
              <a:t>How do we define the priorities of the factors and variables needed to construct this scheduling? &lt;click&gt;</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has been some important</a:t>
            </a:r>
            <a:r>
              <a:rPr lang="en-US" baseline="0" dirty="0" smtClean="0"/>
              <a:t> recent work in scheduling for belief propagation.  In UAI 06 </a:t>
            </a:r>
            <a:r>
              <a:rPr lang="en-US" baseline="0" dirty="0" err="1" smtClean="0"/>
              <a:t>Elidan</a:t>
            </a:r>
            <a:r>
              <a:rPr lang="en-US" baseline="0" dirty="0" smtClean="0"/>
              <a:t> et al proposed Residual Belief propagation which uses change in messages (residuals) to schedule message updates.  </a:t>
            </a:r>
          </a:p>
          <a:p>
            <a:endParaRPr lang="en-US" baseline="0" dirty="0" smtClean="0"/>
          </a:p>
          <a:p>
            <a:r>
              <a:rPr lang="en-US" baseline="0" dirty="0" smtClean="0"/>
              <a:t>To understand how residual scheduling works, consider the following two scenarios.  In scenario 1, on the left, we introduce a single small change &lt;click&gt; in one of the input messages to some variable.  If we then proceed to re-compute &lt;click&gt; the new output message show in red we find that it is almost identical to the previous version. </a:t>
            </a:r>
          </a:p>
          <a:p>
            <a:endParaRPr lang="en-US" baseline="0" dirty="0" smtClean="0"/>
          </a:p>
          <a:p>
            <a:r>
              <a:rPr lang="en-US" baseline="0" dirty="0" smtClean="0"/>
              <a:t>In scenario 2, on the right, we perturb a few messages &lt;click&gt; by a larger amount.  If we then re-compute the red message &lt;click&gt; we see that it now also changes by a much larger amount. </a:t>
            </a:r>
          </a:p>
          <a:p>
            <a:endParaRPr lang="en-US" baseline="0" dirty="0" smtClean="0"/>
          </a:p>
          <a:p>
            <a:r>
              <a:rPr lang="en-US" dirty="0" smtClean="0"/>
              <a:t>If we examine the change in messages &lt;click&gt;,</a:t>
            </a:r>
            <a:r>
              <a:rPr lang="en-US" baseline="0" dirty="0" smtClean="0"/>
              <a:t> scenario 1 corresponds to an expensive NOP while scenario 2 produces a significant change.  We would like to schedule the scenario with greatest residual first.  In this case we would schedule scenario 2 first.</a:t>
            </a:r>
          </a:p>
          <a:p>
            <a:endParaRPr lang="en-US" baseline="0" dirty="0" smtClean="0"/>
          </a:p>
          <a:p>
            <a:r>
              <a:rPr lang="en-US" baseline="0" dirty="0" smtClean="0"/>
              <a:t>However, message based scheduling has a few problems.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Ultimately</a:t>
            </a:r>
            <a:r>
              <a:rPr lang="en-US" baseline="0" dirty="0" smtClean="0"/>
              <a:t> we are interested in the beliefs.  </a:t>
            </a:r>
          </a:p>
          <a:p>
            <a:endParaRPr lang="en-US" baseline="0" dirty="0" smtClean="0"/>
          </a:p>
          <a:p>
            <a:r>
              <a:rPr lang="en-US" baseline="0" dirty="0" smtClean="0"/>
              <a:t>As we can see here small changes &lt;click&gt; in many messages can compound to produce a large change in belief &lt;click&gt;  which ultimately leads to large changes in the outbound messages.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Conversely,</a:t>
            </a:r>
            <a:r>
              <a:rPr lang="en-US" baseline="0" dirty="0" smtClean="0"/>
              <a:t> a large change in a single message &lt;click&gt; to does not always imply a large change in the belief &lt;click&gt; .  </a:t>
            </a:r>
          </a:p>
          <a:p>
            <a:endParaRPr lang="en-US" baseline="0" dirty="0" smtClean="0"/>
          </a:p>
          <a:p>
            <a:r>
              <a:rPr lang="en-US" baseline="0" dirty="0" smtClean="0"/>
              <a:t>Therefore, since we are ultimately interested in estimating the beliefs, we would like to define a belief based scheduling.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define the priority of each vertex as the sum of the induced changes in its belief which we call its belief residual.  As we change each inbound message &lt;click&gt; we record the cumulative change &lt;click&gt; in belief.  Then &lt;click&gt; when the vertex is updated and all outbound messages are recomputed the belief residual is set to zero.  Vertices with large belief residual are likely to produce significantly new outbound messages when updated.   We use &lt;click&gt;  the belief residual as the priorities to schedule the roots of each splash.</a:t>
            </a:r>
          </a:p>
          <a:p>
            <a:endParaRPr lang="en-US" baseline="0" dirty="0" smtClean="0"/>
          </a:p>
          <a:p>
            <a:r>
              <a:rPr lang="en-US" baseline="0" dirty="0" smtClean="0"/>
              <a:t>We also use the belief residual dynamically prune the BFS while construction of each splash. &lt;click&gt;</a:t>
            </a:r>
          </a:p>
        </p:txBody>
      </p:sp>
      <p:sp>
        <p:nvSpPr>
          <p:cNvPr id="4" name="Slide Number Placeholder 3"/>
          <p:cNvSpPr>
            <a:spLocks noGrp="1"/>
          </p:cNvSpPr>
          <p:nvPr>
            <p:ph type="sldNum" sz="quarter" idx="10"/>
          </p:nvPr>
        </p:nvSpPr>
        <p:spPr/>
        <p:txBody>
          <a:bodyPr/>
          <a:lstStyle/>
          <a:p>
            <a:fld id="{665B5BF8-25FD-433C-B671-01541186FB72}" type="slidenum">
              <a:rPr lang="en-US" smtClean="0"/>
              <a:pPr/>
              <a:t>40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constructing a splash we exclude vertices with low belief residual.  For example, the standard BFS splash &lt;click&gt; might include several vertices &lt;click&gt; which do not need to be updated.  By automatically pruning &lt;click&gt; the BFS we are able to construct Splashes that dynamically adapt to irregular convergence patterns.</a:t>
            </a:r>
          </a:p>
          <a:p>
            <a:endParaRPr lang="en-US" baseline="0" dirty="0" smtClean="0"/>
          </a:p>
          <a:p>
            <a:r>
              <a:rPr lang="en-US" dirty="0" smtClean="0"/>
              <a:t>Because</a:t>
            </a:r>
            <a:r>
              <a:rPr lang="en-US" baseline="0" dirty="0" smtClean="0"/>
              <a:t> the belief residuals do not account for the computational costs of each splash, we want to ensure that all splashes have similar computational cost.</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a:t>
            </a:r>
            <a:r>
              <a:rPr lang="en-US" baseline="0" dirty="0" err="1" smtClean="0"/>
              <a:t>denoising</a:t>
            </a:r>
            <a:r>
              <a:rPr lang="en-US" baseline="0" dirty="0" smtClean="0"/>
              <a:t> task our goal is to estimate the true assignment to every pixel in the synthetic noisy image in the top left using the standard grid graphical model shown in the bottom right.  In the video &lt;click&gt; brighter pixels have been updated more often than darker pixels.  Initially the algorithm constructs large rectangular Splashes.  However, as the execution proceeds the algorithm quickly identifies and focuses on hidden sequential structure along the boundary of the rings in the synthetic noisy image. </a:t>
            </a:r>
          </a:p>
          <a:p>
            <a:endParaRPr lang="en-US" baseline="0" dirty="0"/>
          </a:p>
          <a:p>
            <a:r>
              <a:rPr lang="en-US" baseline="0" dirty="0" smtClean="0"/>
              <a:t>So far we have provided the pieces of a parallel algorithm.  To make this a distributed parallel algorithm we must now address the challenges of distributed state. &lt;click&gt;</a:t>
            </a:r>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distributed belief residual splash algorithm</a:t>
            </a:r>
            <a:r>
              <a:rPr lang="en-US" baseline="0" dirty="0" smtClean="0"/>
              <a:t> or </a:t>
            </a:r>
            <a:r>
              <a:rPr lang="en-US" baseline="0" dirty="0" err="1" smtClean="0"/>
              <a:t>DBRSplash</a:t>
            </a:r>
            <a:r>
              <a:rPr lang="en-US" baseline="0" dirty="0" smtClean="0"/>
              <a:t>  begins by partitioning the factor graph over the processors then using separate local belief scheduling queues on each processor to schedule splashes in parallel.  Messages on the boundary of partitions are transmitted after being updated.  Finally, we assess convergence using a variant of the token ring algorithm proposed by </a:t>
            </a:r>
            <a:r>
              <a:rPr lang="en-US" baseline="0" dirty="0" err="1" smtClean="0"/>
              <a:t>Misra</a:t>
            </a:r>
            <a:r>
              <a:rPr lang="en-US" baseline="0" dirty="0" smtClean="0"/>
              <a:t> in </a:t>
            </a:r>
            <a:r>
              <a:rPr lang="en-US" baseline="0" dirty="0" err="1" smtClean="0"/>
              <a:t>Sigops</a:t>
            </a:r>
            <a:r>
              <a:rPr lang="en-US" baseline="0" dirty="0" smtClean="0"/>
              <a:t> 83 for distributed termination.  </a:t>
            </a:r>
          </a:p>
          <a:p>
            <a:endParaRPr lang="en-US" baseline="0" dirty="0" smtClean="0"/>
          </a:p>
          <a:p>
            <a:r>
              <a:rPr lang="en-US" baseline="0" dirty="0" smtClean="0"/>
              <a:t>This leads to the following theorem &lt;click&gt; which says that given an ideal partitioning the </a:t>
            </a:r>
            <a:r>
              <a:rPr lang="en-US" baseline="0" dirty="0" err="1" smtClean="0"/>
              <a:t>DBRSplash</a:t>
            </a:r>
            <a:r>
              <a:rPr lang="en-US" baseline="0" dirty="0" smtClean="0"/>
              <a:t> algorithm will achieve the optimal running time on chain graphical models.  Clearly the challenging problem that remains is partitioning &lt;click&gt; the factor graph.    </a:t>
            </a:r>
          </a:p>
          <a:p>
            <a:endParaRPr lang="en-US" baseline="0" dirty="0" smtClean="0"/>
          </a:p>
          <a:p>
            <a:r>
              <a:rPr lang="en-US" baseline="0" dirty="0" smtClean="0"/>
              <a:t>I will now show how we partition the factor graph.  </a:t>
            </a:r>
          </a:p>
        </p:txBody>
      </p:sp>
      <p:sp>
        <p:nvSpPr>
          <p:cNvPr id="4" name="Slide Number Placeholder 3"/>
          <p:cNvSpPr>
            <a:spLocks noGrp="1"/>
          </p:cNvSpPr>
          <p:nvPr>
            <p:ph type="sldNum" sz="quarter" idx="10"/>
          </p:nvPr>
        </p:nvSpPr>
        <p:spPr/>
        <p:txBody>
          <a:bodyPr/>
          <a:lstStyle/>
          <a:p>
            <a:fld id="{665B5BF8-25FD-433C-B671-01541186FB72}"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partitioning the factor graph we are determining</a:t>
            </a:r>
            <a:r>
              <a:rPr lang="en-US" baseline="0" dirty="0" smtClean="0"/>
              <a:t> the storage, computation, and communication requirements of each processor.  To minimize the overall running time we want to ensure that no one processor has too much work and so we want to balance the computation.  Meanwhile to minimize network congestion and ensure rapid convergence we want to minimize the total communication cost. </a:t>
            </a:r>
          </a:p>
          <a:p>
            <a:endParaRPr lang="en-US" baseline="0" dirty="0" smtClean="0"/>
          </a:p>
          <a:p>
            <a:r>
              <a:rPr lang="en-US" baseline="0" dirty="0" smtClean="0"/>
              <a:t>We can frame this as a standard graph partitioning problem.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ensure balance we want the running time of the processor with the most work to be less than some constant multiple of the average running time.</a:t>
            </a:r>
          </a:p>
          <a:p>
            <a:endParaRPr lang="en-US"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like</a:t>
            </a:r>
            <a:r>
              <a:rPr lang="en-US" baseline="0" dirty="0" smtClean="0"/>
              <a:t> to make a large portion of machine learning run in parallel using only a few parallel algorithms.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Graphical models provide a common language for general purpose parallel algorithms in machine learning.  By developing a general purpose parallel inference algorithm we can bring parallelism to tasks ranging from protein structure prediction to robotic  SLAM and computer vision.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work we focus on approximate inference in factor graphs. &lt;click&gt;</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make matters worse the update counts</a:t>
            </a:r>
            <a:r>
              <a:rPr lang="en-US" baseline="0" dirty="0" smtClean="0"/>
              <a:t> are determined by the dynamic scheduling which depends on the graph structure, factors, and progress towards convergence. In the </a:t>
            </a:r>
            <a:r>
              <a:rPr lang="en-US" baseline="0" dirty="0" err="1" smtClean="0"/>
              <a:t>denoising</a:t>
            </a:r>
            <a:r>
              <a:rPr lang="en-US" baseline="0" dirty="0" smtClean="0"/>
              <a:t> example the update counts depend on the boundaries of the true underlying image with some vertices being update order of magnitudes more often than others.  Furthermore, there is no strong temporal consistency as past update counts do not predict future update counts.  </a:t>
            </a:r>
          </a:p>
          <a:p>
            <a:endParaRPr lang="en-US" baseline="0" dirty="0" smtClean="0"/>
          </a:p>
          <a:p>
            <a:r>
              <a:rPr lang="en-US" dirty="0" smtClean="0"/>
              <a:t>To overcome this problem we adopt a surprisingly</a:t>
            </a:r>
            <a:r>
              <a:rPr lang="en-US" baseline="0" dirty="0" smtClean="0"/>
              <a:t> simple solution &lt;click&gt;.  We define the uniformed cut in which we fix the number of updates to the constant 1 for all vertices.  </a:t>
            </a:r>
          </a:p>
          <a:p>
            <a:endParaRPr lang="en-US" baseline="0" dirty="0" smtClean="0"/>
          </a:p>
          <a:p>
            <a:r>
              <a:rPr lang="en-US" baseline="0" dirty="0" smtClean="0"/>
              <a:t>Now we examine how this performs in practice.</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48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case of the </a:t>
            </a:r>
            <a:r>
              <a:rPr lang="en-US" dirty="0" err="1" smtClean="0"/>
              <a:t>denoising</a:t>
            </a:r>
            <a:r>
              <a:rPr lang="en-US" dirty="0" smtClean="0"/>
              <a:t> task</a:t>
            </a:r>
            <a:r>
              <a:rPr lang="en-US" baseline="0" dirty="0" smtClean="0"/>
              <a:t>, the uniformed partitioning evenly cuts the graph while the informed partitioning, computed using the true update counts, cuts the upper half of the image more finely and so achieves a better balance. Surprisingly, the communication costs of both the uninformed cut is often slightly lower than that of the informed cut.  This is because the balance constraint forces the informed cut to accept a higher communication cost.  </a:t>
            </a:r>
          </a:p>
          <a:p>
            <a:endParaRPr lang="en-US" baseline="0" dirty="0" smtClean="0"/>
          </a:p>
          <a:p>
            <a:r>
              <a:rPr lang="en-US" baseline="0" dirty="0" smtClean="0"/>
              <a:t>We now present a simple technique to improve the work balance of the uniformed cut without knowing the update counts.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49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50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51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distributed belief residual splash algorithm</a:t>
            </a:r>
            <a:r>
              <a:rPr lang="en-US" baseline="0" dirty="0" smtClean="0"/>
              <a:t> or </a:t>
            </a:r>
            <a:r>
              <a:rPr lang="en-US" baseline="0" dirty="0" err="1" smtClean="0"/>
              <a:t>DBRSplash</a:t>
            </a:r>
            <a:r>
              <a:rPr lang="en-US" baseline="0" dirty="0" smtClean="0"/>
              <a:t>  begins by partitioning the factor graph over the processors then using separate local belief scheduling queues on each processor to schedule splashes in parallel.  Messages on the boundary of partitions are transmitted after being updated.  Finally, we assess convergence using a variant of the token ring algorithm proposed by </a:t>
            </a:r>
            <a:r>
              <a:rPr lang="en-US" baseline="0" dirty="0" err="1" smtClean="0"/>
              <a:t>Misra</a:t>
            </a:r>
            <a:r>
              <a:rPr lang="en-US" baseline="0" dirty="0" smtClean="0"/>
              <a:t> in </a:t>
            </a:r>
            <a:r>
              <a:rPr lang="en-US" baseline="0" dirty="0" err="1" smtClean="0"/>
              <a:t>Sigops</a:t>
            </a:r>
            <a:r>
              <a:rPr lang="en-US" baseline="0" dirty="0" smtClean="0"/>
              <a:t> 83 for distributed termination.  </a:t>
            </a:r>
          </a:p>
          <a:p>
            <a:endParaRPr lang="en-US" baseline="0" dirty="0" smtClean="0"/>
          </a:p>
          <a:p>
            <a:r>
              <a:rPr lang="en-US" baseline="0" dirty="0" smtClean="0"/>
              <a:t>This leads to the following theorem &lt;click&gt; which says that given an ideal partitioning the </a:t>
            </a:r>
            <a:r>
              <a:rPr lang="en-US" baseline="0" dirty="0" err="1" smtClean="0"/>
              <a:t>DBRSplash</a:t>
            </a:r>
            <a:r>
              <a:rPr lang="en-US" baseline="0" dirty="0" smtClean="0"/>
              <a:t> algorithm will achieve the optimal running time on chain graphical models.  Clearly the challenging problem that remains is partitioning &lt;click&gt; the factor graph.    </a:t>
            </a:r>
          </a:p>
          <a:p>
            <a:endParaRPr lang="en-US" baseline="0" dirty="0" smtClean="0"/>
          </a:p>
          <a:p>
            <a:r>
              <a:rPr lang="en-US" baseline="0" dirty="0" smtClean="0"/>
              <a:t>I will now show how we partition the factor graph.  </a:t>
            </a:r>
          </a:p>
        </p:txBody>
      </p:sp>
      <p:sp>
        <p:nvSpPr>
          <p:cNvPr id="4" name="Slide Number Placeholder 3"/>
          <p:cNvSpPr>
            <a:spLocks noGrp="1"/>
          </p:cNvSpPr>
          <p:nvPr>
            <p:ph type="sldNum" sz="quarter" idx="10"/>
          </p:nvPr>
        </p:nvSpPr>
        <p:spPr/>
        <p:txBody>
          <a:bodyPr/>
          <a:lstStyle/>
          <a:p>
            <a:fld id="{665B5BF8-25FD-433C-B671-01541186FB72}" type="slidenum">
              <a:rPr lang="en-US" smtClean="0"/>
              <a:pPr/>
              <a:t>53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a:t>
            </a:r>
          </a:p>
          <a:p>
            <a:r>
              <a:rPr lang="en-US" dirty="0" smtClean="0"/>
              <a:t>7951 Variables</a:t>
            </a:r>
          </a:p>
          <a:p>
            <a:r>
              <a:rPr lang="en-US" dirty="0" smtClean="0"/>
              <a:t>406389 Factors</a:t>
            </a:r>
          </a:p>
          <a:p>
            <a:endParaRPr lang="en-US" dirty="0" smtClean="0"/>
          </a:p>
          <a:p>
            <a:r>
              <a:rPr lang="en-US" dirty="0" smtClean="0"/>
              <a:t>Small</a:t>
            </a:r>
          </a:p>
          <a:p>
            <a:r>
              <a:rPr lang="en-US" dirty="0" smtClean="0"/>
              <a:t>1078 Variables</a:t>
            </a:r>
          </a:p>
          <a:p>
            <a:r>
              <a:rPr lang="en-US" dirty="0" smtClean="0"/>
              <a:t>26598 Factors</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56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a:t>
            </a:r>
          </a:p>
          <a:p>
            <a:r>
              <a:rPr lang="en-US" dirty="0" smtClean="0"/>
              <a:t>7951 Variables</a:t>
            </a:r>
          </a:p>
          <a:p>
            <a:r>
              <a:rPr lang="en-US" dirty="0" smtClean="0"/>
              <a:t>406389 Factors</a:t>
            </a:r>
          </a:p>
          <a:p>
            <a:endParaRPr lang="en-US" dirty="0" smtClean="0"/>
          </a:p>
          <a:p>
            <a:r>
              <a:rPr lang="en-US" dirty="0" smtClean="0"/>
              <a:t>Small</a:t>
            </a:r>
          </a:p>
          <a:p>
            <a:r>
              <a:rPr lang="en-US" dirty="0" smtClean="0"/>
              <a:t>1078 Variables</a:t>
            </a:r>
          </a:p>
          <a:p>
            <a:r>
              <a:rPr lang="en-US" dirty="0" smtClean="0"/>
              <a:t>26598 Factors</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57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work we consider the distributed parallel setting in which each processor has its own cache, bus, and memory hierarchy as in a large cluster.</a:t>
            </a:r>
          </a:p>
          <a:p>
            <a:endParaRPr lang="en-US" baseline="0" dirty="0" smtClean="0"/>
          </a:p>
          <a:p>
            <a:r>
              <a:rPr lang="en-US" baseline="0" dirty="0" smtClean="0"/>
              <a:t>All processors are connected by a fast reliable network.  We assume all transmitted packets eventually arrive at their destination and that nodes do not fail.  The distributed parallel setting has several advantages over the standard multi-core shared memory setting.  Not only does it provide access to orders of magnitude more parallelism it also provides a linear increase in memory and memory bandwidth which are crucial to data driven Machine Learning algorithms.  </a:t>
            </a:r>
          </a:p>
          <a:p>
            <a:endParaRPr lang="en-US" baseline="0" dirty="0" smtClean="0"/>
          </a:p>
          <a:p>
            <a:r>
              <a:rPr lang="en-US" baseline="0" dirty="0" smtClean="0"/>
              <a:t>Unfortunately the distributed parallel setting introduces a few additional challenges, requiring distributed state reasoning and balanced communication and computation, challenges we will address in this work.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64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47557B-9ED6-A144-9040-6DC471B3D6B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Belief propagation is a message passing algorithm in which messages are</a:t>
            </a:r>
            <a:r>
              <a:rPr lang="en-US" baseline="0" dirty="0" smtClean="0"/>
              <a:t> sent &lt;click&gt; from variable to factor and then &lt;click&gt; from factor to variable and the processes is repeated.  At each phase the new messages are computed using the old message from the previous phase leading to a naturally parallel algorithm k</a:t>
            </a:r>
            <a:r>
              <a:rPr lang="en-US" dirty="0" smtClean="0"/>
              <a:t>nown as synchronous Belief</a:t>
            </a:r>
            <a:r>
              <a:rPr lang="en-US" baseline="0" dirty="0" smtClean="0"/>
              <a:t> Propagation.  </a:t>
            </a:r>
            <a:endParaRPr lang="en-US"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standard parallelization of synchronous belief propagation is the following.  Given all the old messages &lt;click&gt; each new message is computed in parallel on a separate processor.  While this may seem like the ideal parallel algorithm,  we can show that there is a hidden sequential structure in the inference problem which makes this algorithm highly inefficient.  </a:t>
            </a:r>
          </a:p>
        </p:txBody>
      </p:sp>
      <p:sp>
        <p:nvSpPr>
          <p:cNvPr id="4" name="Slide Number Placeholder 3"/>
          <p:cNvSpPr>
            <a:spLocks noGrp="1"/>
          </p:cNvSpPr>
          <p:nvPr>
            <p:ph type="sldNum" sz="quarter" idx="10"/>
          </p:nvPr>
        </p:nvSpPr>
        <p:spPr/>
        <p:txBody>
          <a:bodyPr/>
          <a:lstStyle/>
          <a:p>
            <a:fld id="{665B5BF8-25FD-433C-B671-01541186FB72}"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the following</a:t>
            </a:r>
            <a:r>
              <a:rPr lang="en-US" baseline="0" dirty="0" smtClean="0"/>
              <a:t> cyclic factor graph.  For simplicity lets collapse &lt;click&gt; the factors the edges.  Although this model is highly cyclic, hidden in the structure and factors &lt;click&gt; is a sequential path or backbone of strong dependences among the variables. &lt;click&gt;</a:t>
            </a:r>
            <a:endParaRPr lang="en-US" dirty="0" smtClean="0"/>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hidden</a:t>
            </a:r>
            <a:r>
              <a:rPr lang="en-US" baseline="0" dirty="0" smtClean="0"/>
              <a:t> sequential structure takes the form of the standard chain graphical model.  Lets see how the naturally parallel algorithm performs on this chain </a:t>
            </a:r>
            <a:r>
              <a:rPr lang="en-US" baseline="0" smtClean="0"/>
              <a:t>graphical models </a:t>
            </a:r>
            <a:r>
              <a:rPr lang="en-US" baseline="0" dirty="0" smtClean="0"/>
              <a:t>&lt;click&gt;.</a:t>
            </a:r>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868" name="Rectangle 4"/>
          <p:cNvSpPr>
            <a:spLocks noGrp="1" noChangeArrowheads="1"/>
          </p:cNvSpPr>
          <p:nvPr>
            <p:ph type="ctrTitle"/>
          </p:nvPr>
        </p:nvSpPr>
        <p:spPr>
          <a:xfrm>
            <a:off x="1371600" y="1219200"/>
            <a:ext cx="6400800" cy="1676400"/>
          </a:xfrm>
        </p:spPr>
        <p:txBody>
          <a:bodyPr/>
          <a:lstStyle>
            <a:lvl1pPr algn="ctr">
              <a:defRPr sz="6000"/>
            </a:lvl1pPr>
          </a:lstStyle>
          <a:p>
            <a:r>
              <a:rPr lang="en-US" smtClean="0"/>
              <a:t>Click to edit Master title style</a:t>
            </a:r>
            <a:endParaRPr lang="en-US"/>
          </a:p>
        </p:txBody>
      </p:sp>
      <p:sp>
        <p:nvSpPr>
          <p:cNvPr id="36869" name="Rectangle 5"/>
          <p:cNvSpPr>
            <a:spLocks noGrp="1" noChangeArrowheads="1"/>
          </p:cNvSpPr>
          <p:nvPr>
            <p:ph type="subTitle" idx="1"/>
          </p:nvPr>
        </p:nvSpPr>
        <p:spPr>
          <a:xfrm>
            <a:off x="1371600" y="3352800"/>
            <a:ext cx="6400800" cy="1752600"/>
          </a:xfrm>
        </p:spPr>
        <p:txBody>
          <a:bodyPr/>
          <a:lstStyle>
            <a:lvl1pPr marL="0" indent="0" algn="ctr">
              <a:buFont typeface="Wingdings" pitchFamily="-64" charset="2"/>
              <a:buNone/>
              <a:defRPr sz="4000"/>
            </a:lvl1pPr>
          </a:lstStyle>
          <a:p>
            <a:r>
              <a:rPr lang="en-US" smtClean="0"/>
              <a:t>Click to edit Master subtitle style</a:t>
            </a:r>
            <a:endParaRPr lang="en-US"/>
          </a:p>
        </p:txBody>
      </p:sp>
      <p:pic>
        <p:nvPicPr>
          <p:cNvPr id="36909" name="Picture 45" descr="select-lab-red"/>
          <p:cNvPicPr>
            <a:picLocks noChangeAspect="1" noChangeArrowheads="1"/>
          </p:cNvPicPr>
          <p:nvPr/>
        </p:nvPicPr>
        <p:blipFill>
          <a:blip r:embed="rId2" cstate="print"/>
          <a:srcRect/>
          <a:stretch>
            <a:fillRect/>
          </a:stretch>
        </p:blipFill>
        <p:spPr bwMode="auto">
          <a:xfrm>
            <a:off x="228600" y="6324600"/>
            <a:ext cx="2209800" cy="379413"/>
          </a:xfrm>
          <a:prstGeom prst="rect">
            <a:avLst/>
          </a:prstGeom>
          <a:noFill/>
        </p:spPr>
      </p:pic>
      <p:sp>
        <p:nvSpPr>
          <p:cNvPr id="36910" name="Rectangle 46"/>
          <p:cNvSpPr>
            <a:spLocks noChangeArrowheads="1"/>
          </p:cNvSpPr>
          <p:nvPr/>
        </p:nvSpPr>
        <p:spPr bwMode="auto">
          <a:xfrm>
            <a:off x="6345238" y="6262688"/>
            <a:ext cx="2722562" cy="519112"/>
          </a:xfrm>
          <a:prstGeom prst="rect">
            <a:avLst/>
          </a:prstGeom>
          <a:noFill/>
          <a:ln w="38100">
            <a:noFill/>
            <a:miter lim="800000"/>
            <a:headEnd/>
            <a:tailEnd/>
          </a:ln>
          <a:effectLst/>
        </p:spPr>
        <p:txBody>
          <a:bodyPr wrap="none" anchor="ctr">
            <a:spAutoFit/>
          </a:bodyPr>
          <a:lstStyle/>
          <a:p>
            <a:r>
              <a:rPr lang="en-US" b="1">
                <a:solidFill>
                  <a:srgbClr val="630000"/>
                </a:solidFill>
                <a:latin typeface="Times" pitchFamily="-64" charset="0"/>
              </a:rPr>
              <a:t>Carnegie Mellon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0BE4135-CAC9-444C-867F-0E7159E89398}" type="datetime1">
              <a:rPr lang="en-US" smtClean="0"/>
              <a:pPr/>
              <a:t>10/22/2009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095500" cy="6056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134100" cy="6056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A802339-4168-4BAA-A030-C750834ACC83}" type="datetime1">
              <a:rPr lang="en-US" smtClean="0"/>
              <a:pPr/>
              <a:t>10/22/2009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44928EA-6059-46D7-8C81-05AA3AA434BC}" type="datetime1">
              <a:rPr lang="en-US" smtClean="0"/>
              <a:pPr/>
              <a:t>10/22/2009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2570920-39E0-478D-878A-5CD3081C4E22}" type="datetime1">
              <a:rPr lang="en-US" smtClean="0"/>
              <a:pPr/>
              <a:t>10/22/2009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76700" cy="5141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076700" cy="5141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3FD0B06-91FC-4178-B72C-4D57A04FC87F}" type="datetime1">
              <a:rPr lang="en-US" smtClean="0"/>
              <a:pPr/>
              <a:t>10/22/2009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31BB62F-12DF-4AA6-81CA-EEEAAFEEAE6E}" type="datetime1">
              <a:rPr lang="en-US" smtClean="0"/>
              <a:pPr/>
              <a:t>10/22/2009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3F53ED8-88B4-4D36-9405-8D386897C868}" type="datetime1">
              <a:rPr lang="en-US" smtClean="0"/>
              <a:pPr/>
              <a:t>10/22/2009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31FBB62-BE47-4F61-9816-C7A4604DBEA4}" type="datetime1">
              <a:rPr lang="en-US" smtClean="0"/>
              <a:pPr/>
              <a:t>10/22/2009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68D9B1B-AC60-4511-9148-C9398D60A82E}" type="datetime1">
              <a:rPr lang="en-US" smtClean="0"/>
              <a:pPr/>
              <a:t>10/22/2009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8DE025F-F9DD-40F9-9615-9C4E01AB61AA}" type="datetime1">
              <a:rPr lang="en-US" smtClean="0"/>
              <a:pPr/>
              <a:t>10/22/2009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343025" y="76200"/>
            <a:ext cx="7496175" cy="762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5843" name="Rectangle 3"/>
          <p:cNvSpPr>
            <a:spLocks noGrp="1" noChangeArrowheads="1"/>
          </p:cNvSpPr>
          <p:nvPr>
            <p:ph type="body" idx="1"/>
          </p:nvPr>
        </p:nvSpPr>
        <p:spPr bwMode="auto">
          <a:xfrm>
            <a:off x="457200" y="990600"/>
            <a:ext cx="8305800" cy="5141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4" name="Rectangle 4"/>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fld id="{6E14B441-03A6-4A4F-9A84-F5F9A1BA1AFC}" type="datetime1">
              <a:rPr lang="en-US" smtClean="0"/>
              <a:pPr/>
              <a:t>10/22/2009</a:t>
            </a:fld>
            <a:endParaRPr lang="en-US"/>
          </a:p>
        </p:txBody>
      </p:sp>
      <p:sp>
        <p:nvSpPr>
          <p:cNvPr id="35845" name="Rectangle 5"/>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35846" name="Rectangle 6"/>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9982EE5-C165-4792-B6D9-CAD024C0FAD7}" type="slidenum">
              <a:rPr lang="en-US" smtClean="0"/>
              <a:pPr/>
              <a:t>‹#›</a:t>
            </a:fld>
            <a:endParaRPr lang="en-US"/>
          </a:p>
        </p:txBody>
      </p:sp>
      <p:pic>
        <p:nvPicPr>
          <p:cNvPr id="35895" name="Picture 55" descr="logo3"/>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76200" y="187325"/>
            <a:ext cx="1066800" cy="592138"/>
          </a:xfrm>
          <a:prstGeom prst="rect">
            <a:avLst/>
          </a:prstGeom>
          <a:noFill/>
        </p:spPr>
      </p:pic>
      <p:sp>
        <p:nvSpPr>
          <p:cNvPr id="9" name="Rectangle 8"/>
          <p:cNvSpPr/>
          <p:nvPr/>
        </p:nvSpPr>
        <p:spPr bwMode="auto">
          <a:xfrm>
            <a:off x="228600" y="838200"/>
            <a:ext cx="8610600" cy="762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64" charset="0"/>
        </a:defRPr>
      </a:lvl2pPr>
      <a:lvl3pPr algn="l" rtl="0" eaLnBrk="1" fontAlgn="base" hangingPunct="1">
        <a:spcBef>
          <a:spcPct val="0"/>
        </a:spcBef>
        <a:spcAft>
          <a:spcPct val="0"/>
        </a:spcAft>
        <a:defRPr sz="4400">
          <a:solidFill>
            <a:schemeClr val="tx2"/>
          </a:solidFill>
          <a:latin typeface="Tahoma" pitchFamily="-64" charset="0"/>
        </a:defRPr>
      </a:lvl3pPr>
      <a:lvl4pPr algn="l" rtl="0" eaLnBrk="1" fontAlgn="base" hangingPunct="1">
        <a:spcBef>
          <a:spcPct val="0"/>
        </a:spcBef>
        <a:spcAft>
          <a:spcPct val="0"/>
        </a:spcAft>
        <a:defRPr sz="4400">
          <a:solidFill>
            <a:schemeClr val="tx2"/>
          </a:solidFill>
          <a:latin typeface="Tahoma" pitchFamily="-64" charset="0"/>
        </a:defRPr>
      </a:lvl4pPr>
      <a:lvl5pPr algn="l" rtl="0" eaLnBrk="1" fontAlgn="base" hangingPunct="1">
        <a:spcBef>
          <a:spcPct val="0"/>
        </a:spcBef>
        <a:spcAft>
          <a:spcPct val="0"/>
        </a:spcAft>
        <a:defRPr sz="4400">
          <a:solidFill>
            <a:schemeClr val="tx2"/>
          </a:solidFill>
          <a:latin typeface="Tahoma" pitchFamily="-64" charset="0"/>
        </a:defRPr>
      </a:lvl5pPr>
      <a:lvl6pPr marL="457200" algn="l" rtl="0" eaLnBrk="1" fontAlgn="base" hangingPunct="1">
        <a:spcBef>
          <a:spcPct val="0"/>
        </a:spcBef>
        <a:spcAft>
          <a:spcPct val="0"/>
        </a:spcAft>
        <a:defRPr sz="4400">
          <a:solidFill>
            <a:schemeClr val="tx2"/>
          </a:solidFill>
          <a:latin typeface="Tahoma" pitchFamily="-64" charset="0"/>
        </a:defRPr>
      </a:lvl6pPr>
      <a:lvl7pPr marL="914400" algn="l" rtl="0" eaLnBrk="1" fontAlgn="base" hangingPunct="1">
        <a:spcBef>
          <a:spcPct val="0"/>
        </a:spcBef>
        <a:spcAft>
          <a:spcPct val="0"/>
        </a:spcAft>
        <a:defRPr sz="4400">
          <a:solidFill>
            <a:schemeClr val="tx2"/>
          </a:solidFill>
          <a:latin typeface="Tahoma" pitchFamily="-64" charset="0"/>
        </a:defRPr>
      </a:lvl7pPr>
      <a:lvl8pPr marL="1371600" algn="l" rtl="0" eaLnBrk="1" fontAlgn="base" hangingPunct="1">
        <a:spcBef>
          <a:spcPct val="0"/>
        </a:spcBef>
        <a:spcAft>
          <a:spcPct val="0"/>
        </a:spcAft>
        <a:defRPr sz="4400">
          <a:solidFill>
            <a:schemeClr val="tx2"/>
          </a:solidFill>
          <a:latin typeface="Tahoma" pitchFamily="-64" charset="0"/>
        </a:defRPr>
      </a:lvl8pPr>
      <a:lvl9pPr marL="1828800" algn="l" rtl="0" eaLnBrk="1" fontAlgn="base" hangingPunct="1">
        <a:spcBef>
          <a:spcPct val="0"/>
        </a:spcBef>
        <a:spcAft>
          <a:spcPct val="0"/>
        </a:spcAft>
        <a:defRPr sz="4400">
          <a:solidFill>
            <a:schemeClr val="tx2"/>
          </a:solidFill>
          <a:latin typeface="Tahoma" pitchFamily="-64" charset="0"/>
        </a:defRPr>
      </a:lvl9pPr>
    </p:titleStyle>
    <p:bodyStyle>
      <a:lvl1pPr marL="285750" indent="-285750" algn="l" rtl="0" eaLnBrk="1" fontAlgn="base" hangingPunct="1">
        <a:spcBef>
          <a:spcPct val="20000"/>
        </a:spcBef>
        <a:spcAft>
          <a:spcPct val="0"/>
        </a:spcAft>
        <a:buClr>
          <a:schemeClr val="folHlink"/>
        </a:buClr>
        <a:buSzPct val="70000"/>
        <a:buFont typeface="Wingdings" pitchFamily="-64" charset="2"/>
        <a:buBlip>
          <a:blip r:embed="rId14"/>
        </a:buBlip>
        <a:defRPr sz="2800">
          <a:solidFill>
            <a:schemeClr val="tx1"/>
          </a:solidFill>
          <a:latin typeface="+mn-lt"/>
          <a:ea typeface="+mn-ea"/>
          <a:cs typeface="+mn-cs"/>
        </a:defRPr>
      </a:lvl1pPr>
      <a:lvl2pPr marL="687388" indent="-230188" algn="l" rtl="0" eaLnBrk="1" fontAlgn="base" hangingPunct="1">
        <a:spcBef>
          <a:spcPct val="20000"/>
        </a:spcBef>
        <a:spcAft>
          <a:spcPct val="0"/>
        </a:spcAft>
        <a:buClr>
          <a:schemeClr val="hlink"/>
        </a:buClr>
        <a:buSzPct val="65000"/>
        <a:buFont typeface="Wingdings" pitchFamily="-64" charset="2"/>
        <a:buBlip>
          <a:blip r:embed="rId15"/>
        </a:buBlip>
        <a:defRPr sz="2400">
          <a:solidFill>
            <a:schemeClr val="tx1"/>
          </a:solidFill>
          <a:latin typeface="+mn-lt"/>
        </a:defRPr>
      </a:lvl2pPr>
      <a:lvl3pPr marL="1089025" indent="-174625" algn="l" rtl="0" eaLnBrk="1" fontAlgn="base" hangingPunct="1">
        <a:spcBef>
          <a:spcPct val="20000"/>
        </a:spcBef>
        <a:spcAft>
          <a:spcPct val="0"/>
        </a:spcAft>
        <a:buClr>
          <a:schemeClr val="folHlink"/>
        </a:buClr>
        <a:buSzPct val="60000"/>
        <a:buFont typeface="Wingdings" pitchFamily="-64" charset="2"/>
        <a:buBlip>
          <a:blip r:embed="rId16"/>
        </a:buBlip>
        <a:defRPr sz="2000">
          <a:solidFill>
            <a:schemeClr val="tx1"/>
          </a:solidFill>
          <a:latin typeface="+mn-lt"/>
        </a:defRPr>
      </a:lvl3pPr>
      <a:lvl4pPr marL="1546225" indent="-174625" algn="l" rtl="0" eaLnBrk="1" fontAlgn="base" hangingPunct="1">
        <a:spcBef>
          <a:spcPct val="20000"/>
        </a:spcBef>
        <a:spcAft>
          <a:spcPct val="0"/>
        </a:spcAft>
        <a:buClr>
          <a:schemeClr val="accent2"/>
        </a:buClr>
        <a:buSzPct val="60000"/>
        <a:buFont typeface="Wingdings" pitchFamily="-64" charset="2"/>
        <a:buBlip>
          <a:blip r:embed="rId17"/>
        </a:buBlip>
        <a:defRPr>
          <a:solidFill>
            <a:schemeClr val="tx1"/>
          </a:solidFill>
          <a:latin typeface="+mn-lt"/>
        </a:defRPr>
      </a:lvl4pPr>
      <a:lvl5pPr marL="19954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5pPr>
      <a:lvl6pPr marL="24526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6pPr>
      <a:lvl7pPr marL="29098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7pPr>
      <a:lvl8pPr marL="33670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8pPr>
      <a:lvl9pPr marL="38242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4.png"/><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image" Target="../media/image17.png"/><Relationship Id="rId39" Type="http://schemas.openxmlformats.org/officeDocument/2006/relationships/image" Target="../media/image30.png"/><Relationship Id="rId3" Type="http://schemas.openxmlformats.org/officeDocument/2006/relationships/tags" Target="../tags/tag12.xml"/><Relationship Id="rId21" Type="http://schemas.openxmlformats.org/officeDocument/2006/relationships/tags" Target="../tags/tag30.xml"/><Relationship Id="rId34" Type="http://schemas.openxmlformats.org/officeDocument/2006/relationships/image" Target="../media/image25.png"/><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29" Type="http://schemas.openxmlformats.org/officeDocument/2006/relationships/image" Target="../media/image20.png"/><Relationship Id="rId41" Type="http://schemas.openxmlformats.org/officeDocument/2006/relationships/image" Target="../media/image32.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notesSlide" Target="../notesSlides/notesSlide13.xml"/><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tags" Target="../tags/tag19.xml"/><Relationship Id="rId19" Type="http://schemas.openxmlformats.org/officeDocument/2006/relationships/tags" Target="../tags/tag28.xml"/><Relationship Id="rId31" Type="http://schemas.openxmlformats.org/officeDocument/2006/relationships/image" Target="../media/image22.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slideLayout" Target="../slideLayouts/slideLayout2.xml"/><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36.png"/><Relationship Id="rId4"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38.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7.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0.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9.png"/><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ideo" Target="file:///Z:\svn\select_presentations\gonzalez_dap\updates.avi" TargetMode="External"/><Relationship Id="rId5" Type="http://schemas.openxmlformats.org/officeDocument/2006/relationships/image" Target="../media/image42.png"/><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39.png"/><Relationship Id="rId4" Type="http://schemas.openxmlformats.org/officeDocument/2006/relationships/notesSlide" Target="../notesSlides/notesSlide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44.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43.png"/><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slideLayout" Target="../slideLayouts/slideLayout2.xml"/><Relationship Id="rId7" Type="http://schemas.openxmlformats.org/officeDocument/2006/relationships/image" Target="../media/image47.emf"/><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chart" Target="../charts/chart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image" Target="../media/image50.png"/><Relationship Id="rId4" Type="http://schemas.openxmlformats.org/officeDocument/2006/relationships/image" Target="../media/image49.e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5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534400" cy="1676400"/>
          </a:xfrm>
        </p:spPr>
        <p:txBody>
          <a:bodyPr/>
          <a:lstStyle/>
          <a:p>
            <a:r>
              <a:rPr lang="en-US" sz="4800" dirty="0" smtClean="0"/>
              <a:t>Parallel Splash </a:t>
            </a:r>
            <a:br>
              <a:rPr lang="en-US" sz="4800" dirty="0" smtClean="0"/>
            </a:br>
            <a:r>
              <a:rPr lang="en-US" sz="4800" dirty="0" smtClean="0"/>
              <a:t>Belief Propagation</a:t>
            </a:r>
            <a:endParaRPr lang="en-US" sz="4800" dirty="0"/>
          </a:p>
        </p:txBody>
      </p:sp>
      <p:sp>
        <p:nvSpPr>
          <p:cNvPr id="3" name="Subtitle 2"/>
          <p:cNvSpPr>
            <a:spLocks noGrp="1"/>
          </p:cNvSpPr>
          <p:nvPr>
            <p:ph type="subTitle" idx="1"/>
          </p:nvPr>
        </p:nvSpPr>
        <p:spPr>
          <a:xfrm>
            <a:off x="1066800" y="2133600"/>
            <a:ext cx="6781800" cy="2133600"/>
          </a:xfrm>
        </p:spPr>
        <p:txBody>
          <a:bodyPr/>
          <a:lstStyle/>
          <a:p>
            <a:r>
              <a:rPr lang="en-US" sz="2800" dirty="0" smtClean="0"/>
              <a:t>Joseph E. Gonzalez</a:t>
            </a:r>
          </a:p>
          <a:p>
            <a:r>
              <a:rPr lang="en-US" sz="2800" dirty="0" err="1" smtClean="0"/>
              <a:t>Yucheng</a:t>
            </a:r>
            <a:r>
              <a:rPr lang="en-US" sz="2800" dirty="0" smtClean="0"/>
              <a:t> Low</a:t>
            </a:r>
          </a:p>
          <a:p>
            <a:r>
              <a:rPr lang="en-US" sz="2800" dirty="0" smtClean="0"/>
              <a:t>Carlos </a:t>
            </a:r>
            <a:r>
              <a:rPr lang="en-US" sz="2800" dirty="0" err="1" smtClean="0"/>
              <a:t>Guestrin</a:t>
            </a:r>
            <a:endParaRPr lang="en-US" sz="2800" dirty="0" smtClean="0"/>
          </a:p>
          <a:p>
            <a:r>
              <a:rPr lang="en-US" sz="2800" dirty="0" smtClean="0"/>
              <a:t>David </a:t>
            </a:r>
            <a:r>
              <a:rPr lang="en-US" sz="2800" dirty="0" err="1" smtClean="0"/>
              <a:t>O’Hallaron</a:t>
            </a:r>
            <a:endParaRPr lang="en-US" sz="2800" dirty="0" smtClean="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EX10"/>
              </a:rPr>
              <a:t>A</a:t>
            </a:r>
            <a:r>
              <a:rPr lang="en-US" smtClean="0">
                <a:latin typeface="CMMI7"/>
              </a:rPr>
              <a:t>A</a:t>
            </a:r>
            <a:r>
              <a:rPr lang="en-US" smtClean="0">
                <a:latin typeface="CMSY7"/>
              </a:rPr>
              <a:t>A</a:t>
            </a:r>
            <a:r>
              <a:rPr lang="en-US" smtClean="0">
                <a:latin typeface="CMR7"/>
              </a:rPr>
              <a:t>A</a:t>
            </a:r>
            <a:r>
              <a:rPr lang="en-US" smtClean="0">
                <a:latin typeface="CMBX10"/>
              </a:rPr>
              <a:t>A</a:t>
            </a:r>
            <a:r>
              <a:rPr lang="en-US" smtClean="0">
                <a:latin typeface="CMSY10ORIG"/>
              </a:rPr>
              <a:t>A</a:t>
            </a:r>
            <a:r>
              <a:rPr lang="en-US" smtClean="0">
                <a:latin typeface="CMMI5"/>
              </a:rPr>
              <a:t>A</a:t>
            </a:r>
            <a:r>
              <a:rPr lang="en-US" smtClean="0">
                <a:latin typeface="CMBX7"/>
              </a:rPr>
              <a:t>A</a:t>
            </a:r>
            <a:r>
              <a:rPr lang="en-US" smtClean="0">
                <a:latin typeface="CMBX5"/>
              </a:rPr>
              <a:t>A</a:t>
            </a:r>
            <a:endParaRPr lang="en-US"/>
          </a:p>
        </p:txBody>
      </p:sp>
      <p:sp>
        <p:nvSpPr>
          <p:cNvPr id="6" name="TextBox 5"/>
          <p:cNvSpPr txBox="1"/>
          <p:nvPr/>
        </p:nvSpPr>
        <p:spPr>
          <a:xfrm>
            <a:off x="762000" y="4419600"/>
            <a:ext cx="7825091" cy="1754326"/>
          </a:xfrm>
          <a:prstGeom prst="rect">
            <a:avLst/>
          </a:prstGeom>
          <a:noFill/>
        </p:spPr>
        <p:txBody>
          <a:bodyPr wrap="none" rtlCol="0">
            <a:spAutoFit/>
          </a:bodyPr>
          <a:lstStyle/>
          <a:p>
            <a:pPr algn="ctr"/>
            <a:r>
              <a:rPr lang="en-US" dirty="0" smtClean="0"/>
              <a:t>Computers which worked on this project:</a:t>
            </a:r>
          </a:p>
          <a:p>
            <a:pPr algn="ctr"/>
            <a:endParaRPr lang="en-US" dirty="0" smtClean="0"/>
          </a:p>
          <a:p>
            <a:pPr algn="ctr"/>
            <a:r>
              <a:rPr lang="en-US" dirty="0" smtClean="0"/>
              <a:t>BigBro1, BigBro2, BigBro3, BigBro4, BigBro5, BigBro6, </a:t>
            </a:r>
            <a:r>
              <a:rPr lang="en-US" dirty="0" err="1" smtClean="0"/>
              <a:t>BiggerBro</a:t>
            </a:r>
            <a:r>
              <a:rPr lang="en-US" dirty="0" smtClean="0"/>
              <a:t>, </a:t>
            </a:r>
            <a:r>
              <a:rPr lang="en-US" dirty="0" err="1" smtClean="0"/>
              <a:t>BigBroFS</a:t>
            </a:r>
            <a:endParaRPr lang="en-US" dirty="0" smtClean="0"/>
          </a:p>
          <a:p>
            <a:pPr algn="ctr"/>
            <a:r>
              <a:rPr lang="en-US" dirty="0" smtClean="0"/>
              <a:t>Tashish01, Tashi02, Tashi03, Tashi04, Tashi05, Tashi06, …, Tashi30,</a:t>
            </a:r>
          </a:p>
          <a:p>
            <a:pPr algn="ctr"/>
            <a:r>
              <a:rPr lang="en-US" dirty="0" smtClean="0"/>
              <a:t>parallel, gs6167,  </a:t>
            </a:r>
            <a:r>
              <a:rPr lang="en-US" dirty="0" err="1" smtClean="0"/>
              <a:t>koobcam</a:t>
            </a:r>
            <a:r>
              <a:rPr lang="en-US" dirty="0" smtClean="0"/>
              <a:t> (helped with writing)</a:t>
            </a:r>
          </a:p>
          <a:p>
            <a:pPr algn="ctr"/>
            <a:endParaRPr lang="en-US" dirty="0" smtClean="0"/>
          </a:p>
        </p:txBody>
      </p:sp>
    </p:spTree>
  </p:cSld>
  <p:clrMapOvr>
    <a:masterClrMapping/>
  </p:clrMapOvr>
  <p:transition advTm="52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Synthetic Noisy Image Problem</a:t>
            </a:r>
            <a:endParaRPr lang="en-US" sz="4000" dirty="0"/>
          </a:p>
        </p:txBody>
      </p:sp>
      <p:sp>
        <p:nvSpPr>
          <p:cNvPr id="39" name="Content Placeholder 38"/>
          <p:cNvSpPr>
            <a:spLocks noGrp="1"/>
          </p:cNvSpPr>
          <p:nvPr>
            <p:ph idx="1"/>
          </p:nvPr>
        </p:nvSpPr>
        <p:spPr>
          <a:xfrm>
            <a:off x="228600" y="4572000"/>
            <a:ext cx="5638800" cy="2286000"/>
          </a:xfrm>
        </p:spPr>
        <p:txBody>
          <a:bodyPr/>
          <a:lstStyle/>
          <a:p>
            <a:r>
              <a:rPr lang="en-US" dirty="0" smtClean="0"/>
              <a:t>Overlapping Gaussian noise</a:t>
            </a:r>
          </a:p>
          <a:p>
            <a:r>
              <a:rPr lang="en-US" dirty="0" smtClean="0"/>
              <a:t>Assess convergence and accuracy</a:t>
            </a:r>
          </a:p>
        </p:txBody>
      </p:sp>
      <p:pic>
        <p:nvPicPr>
          <p:cNvPr id="4" name="Picture 3" descr="predicted_image.tif"/>
          <p:cNvPicPr>
            <a:picLocks noChangeAspect="1"/>
          </p:cNvPicPr>
          <p:nvPr/>
        </p:nvPicPr>
        <p:blipFill>
          <a:blip r:embed="rId3" cstate="print"/>
          <a:srcRect l="13502" t="8000" r="9984" b="12000"/>
          <a:stretch>
            <a:fillRect/>
          </a:stretch>
        </p:blipFill>
        <p:spPr>
          <a:xfrm>
            <a:off x="4876800" y="1447800"/>
            <a:ext cx="3886200" cy="3048000"/>
          </a:xfrm>
          <a:prstGeom prst="rect">
            <a:avLst/>
          </a:prstGeom>
        </p:spPr>
      </p:pic>
      <p:pic>
        <p:nvPicPr>
          <p:cNvPr id="5" name="Picture 4" descr="source_image.tif"/>
          <p:cNvPicPr>
            <a:picLocks noChangeAspect="1"/>
          </p:cNvPicPr>
          <p:nvPr/>
        </p:nvPicPr>
        <p:blipFill>
          <a:blip r:embed="rId4" cstate="print"/>
          <a:srcRect l="13502" t="8000" r="9984" b="12000"/>
          <a:stretch>
            <a:fillRect/>
          </a:stretch>
        </p:blipFill>
        <p:spPr>
          <a:xfrm>
            <a:off x="381000" y="1447800"/>
            <a:ext cx="3886200" cy="3048000"/>
          </a:xfrm>
          <a:prstGeom prst="rect">
            <a:avLst/>
          </a:prstGeom>
        </p:spPr>
      </p:pic>
      <p:sp>
        <p:nvSpPr>
          <p:cNvPr id="8" name="TextBox 7"/>
          <p:cNvSpPr txBox="1"/>
          <p:nvPr/>
        </p:nvSpPr>
        <p:spPr>
          <a:xfrm>
            <a:off x="1515752" y="914400"/>
            <a:ext cx="1456048" cy="369332"/>
          </a:xfrm>
          <a:prstGeom prst="rect">
            <a:avLst/>
          </a:prstGeom>
          <a:noFill/>
        </p:spPr>
        <p:txBody>
          <a:bodyPr wrap="none" rtlCol="0">
            <a:spAutoFit/>
          </a:bodyPr>
          <a:lstStyle/>
          <a:p>
            <a:r>
              <a:rPr lang="en-US" dirty="0" smtClean="0"/>
              <a:t>Noisy Image</a:t>
            </a:r>
          </a:p>
        </p:txBody>
      </p:sp>
      <p:sp>
        <p:nvSpPr>
          <p:cNvPr id="9" name="TextBox 8"/>
          <p:cNvSpPr txBox="1"/>
          <p:nvPr/>
        </p:nvSpPr>
        <p:spPr>
          <a:xfrm>
            <a:off x="5922540" y="914400"/>
            <a:ext cx="1849860" cy="369332"/>
          </a:xfrm>
          <a:prstGeom prst="rect">
            <a:avLst/>
          </a:prstGeom>
          <a:noFill/>
        </p:spPr>
        <p:txBody>
          <a:bodyPr wrap="none" rtlCol="0">
            <a:spAutoFit/>
          </a:bodyPr>
          <a:lstStyle/>
          <a:p>
            <a:r>
              <a:rPr lang="en-US" dirty="0" smtClean="0"/>
              <a:t>Predicted Image</a:t>
            </a:r>
          </a:p>
        </p:txBody>
      </p:sp>
      <p:grpSp>
        <p:nvGrpSpPr>
          <p:cNvPr id="221" name="Group 220"/>
          <p:cNvGrpSpPr/>
          <p:nvPr/>
        </p:nvGrpSpPr>
        <p:grpSpPr>
          <a:xfrm>
            <a:off x="6553200" y="4572000"/>
            <a:ext cx="2133600" cy="2140004"/>
            <a:chOff x="3962397" y="2274332"/>
            <a:chExt cx="3886203" cy="3897868"/>
          </a:xfrm>
        </p:grpSpPr>
        <p:grpSp>
          <p:nvGrpSpPr>
            <p:cNvPr id="71" name="Group 321"/>
            <p:cNvGrpSpPr/>
            <p:nvPr/>
          </p:nvGrpSpPr>
          <p:grpSpPr>
            <a:xfrm>
              <a:off x="4305297" y="2617232"/>
              <a:ext cx="3429000" cy="3429000"/>
              <a:chOff x="4381500" y="2857500"/>
              <a:chExt cx="3429000" cy="3429000"/>
            </a:xfrm>
          </p:grpSpPr>
          <p:cxnSp>
            <p:nvCxnSpPr>
              <p:cNvPr id="72" name="Straight Connector 71"/>
              <p:cNvCxnSpPr/>
              <p:nvPr/>
            </p:nvCxnSpPr>
            <p:spPr bwMode="auto">
              <a:xfrm>
                <a:off x="4495800" y="28575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bwMode="auto">
              <a:xfrm>
                <a:off x="4495800" y="35433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4" name="Straight Connector 73"/>
              <p:cNvCxnSpPr/>
              <p:nvPr/>
            </p:nvCxnSpPr>
            <p:spPr bwMode="auto">
              <a:xfrm>
                <a:off x="4495800" y="42291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bwMode="auto">
              <a:xfrm>
                <a:off x="4495800" y="49149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6" name="Straight Connector 75"/>
              <p:cNvCxnSpPr/>
              <p:nvPr/>
            </p:nvCxnSpPr>
            <p:spPr bwMode="auto">
              <a:xfrm>
                <a:off x="4495800" y="56007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7" name="Straight Connector 76"/>
              <p:cNvCxnSpPr/>
              <p:nvPr/>
            </p:nvCxnSpPr>
            <p:spPr bwMode="auto">
              <a:xfrm>
                <a:off x="4495800" y="62865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8" name="Straight Connector 77"/>
              <p:cNvCxnSpPr/>
              <p:nvPr/>
            </p:nvCxnSpPr>
            <p:spPr bwMode="auto">
              <a:xfrm rot="5400000">
                <a:off x="27813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9" name="Straight Connector 78"/>
              <p:cNvCxnSpPr/>
              <p:nvPr/>
            </p:nvCxnSpPr>
            <p:spPr bwMode="auto">
              <a:xfrm rot="5400000">
                <a:off x="34671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0" name="Straight Connector 79"/>
              <p:cNvCxnSpPr/>
              <p:nvPr/>
            </p:nvCxnSpPr>
            <p:spPr bwMode="auto">
              <a:xfrm rot="5400000">
                <a:off x="41529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1" name="Straight Connector 80"/>
              <p:cNvCxnSpPr/>
              <p:nvPr/>
            </p:nvCxnSpPr>
            <p:spPr bwMode="auto">
              <a:xfrm rot="5400000">
                <a:off x="48387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2" name="Straight Connector 81"/>
              <p:cNvCxnSpPr/>
              <p:nvPr/>
            </p:nvCxnSpPr>
            <p:spPr bwMode="auto">
              <a:xfrm rot="5400000">
                <a:off x="55245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3" name="Straight Connector 82"/>
              <p:cNvCxnSpPr/>
              <p:nvPr/>
            </p:nvCxnSpPr>
            <p:spPr bwMode="auto">
              <a:xfrm rot="5400000">
                <a:off x="62103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grpSp>
        <p:grpSp>
          <p:nvGrpSpPr>
            <p:cNvPr id="85" name="Group 165"/>
            <p:cNvGrpSpPr/>
            <p:nvPr/>
          </p:nvGrpSpPr>
          <p:grpSpPr>
            <a:xfrm>
              <a:off x="3962397" y="2274332"/>
              <a:ext cx="3733800" cy="3733800"/>
              <a:chOff x="3962400" y="2133600"/>
              <a:chExt cx="3733800" cy="3733800"/>
            </a:xfrm>
          </p:grpSpPr>
          <p:sp>
            <p:nvSpPr>
              <p:cNvPr id="87" name="Rectangle 86"/>
              <p:cNvSpPr/>
              <p:nvPr/>
            </p:nvSpPr>
            <p:spPr bwMode="auto">
              <a:xfrm>
                <a:off x="3962400" y="2133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Rectangle 87"/>
              <p:cNvSpPr/>
              <p:nvPr/>
            </p:nvSpPr>
            <p:spPr bwMode="auto">
              <a:xfrm>
                <a:off x="4648200" y="2133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 name="Rectangle 88"/>
              <p:cNvSpPr/>
              <p:nvPr/>
            </p:nvSpPr>
            <p:spPr bwMode="auto">
              <a:xfrm>
                <a:off x="5334000" y="21336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90" name="Rectangle 89"/>
              <p:cNvSpPr/>
              <p:nvPr/>
            </p:nvSpPr>
            <p:spPr bwMode="auto">
              <a:xfrm>
                <a:off x="60198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1" name="Rectangle 90"/>
              <p:cNvSpPr/>
              <p:nvPr/>
            </p:nvSpPr>
            <p:spPr bwMode="auto">
              <a:xfrm>
                <a:off x="67056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2" name="Rectangle 91"/>
              <p:cNvSpPr/>
              <p:nvPr/>
            </p:nvSpPr>
            <p:spPr bwMode="auto">
              <a:xfrm>
                <a:off x="73914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Rectangle 92"/>
              <p:cNvSpPr/>
              <p:nvPr/>
            </p:nvSpPr>
            <p:spPr bwMode="auto">
              <a:xfrm>
                <a:off x="3962400" y="28194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Rectangle 93"/>
              <p:cNvSpPr/>
              <p:nvPr/>
            </p:nvSpPr>
            <p:spPr bwMode="auto">
              <a:xfrm>
                <a:off x="4648200" y="2819400"/>
                <a:ext cx="304800" cy="304800"/>
              </a:xfrm>
              <a:prstGeom prst="rect">
                <a:avLst/>
              </a:prstGeom>
              <a:solidFill>
                <a:schemeClr val="tx1">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95" name="Rectangle 94"/>
              <p:cNvSpPr/>
              <p:nvPr/>
            </p:nvSpPr>
            <p:spPr bwMode="auto">
              <a:xfrm>
                <a:off x="5334000" y="28194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6" name="Rectangle 95"/>
              <p:cNvSpPr/>
              <p:nvPr/>
            </p:nvSpPr>
            <p:spPr bwMode="auto">
              <a:xfrm>
                <a:off x="6019800" y="28194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97" name="Rectangle 96"/>
              <p:cNvSpPr/>
              <p:nvPr/>
            </p:nvSpPr>
            <p:spPr bwMode="auto">
              <a:xfrm>
                <a:off x="6705600" y="28194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8" name="Rectangle 97"/>
              <p:cNvSpPr/>
              <p:nvPr/>
            </p:nvSpPr>
            <p:spPr bwMode="auto">
              <a:xfrm>
                <a:off x="7391400" y="28194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9" name="Rectangle 98"/>
              <p:cNvSpPr/>
              <p:nvPr/>
            </p:nvSpPr>
            <p:spPr bwMode="auto">
              <a:xfrm>
                <a:off x="39624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0" name="Rectangle 99"/>
              <p:cNvSpPr/>
              <p:nvPr/>
            </p:nvSpPr>
            <p:spPr bwMode="auto">
              <a:xfrm>
                <a:off x="46482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1" name="Rectangle 100"/>
              <p:cNvSpPr/>
              <p:nvPr/>
            </p:nvSpPr>
            <p:spPr bwMode="auto">
              <a:xfrm>
                <a:off x="53340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Rectangle 101"/>
              <p:cNvSpPr/>
              <p:nvPr/>
            </p:nvSpPr>
            <p:spPr bwMode="auto">
              <a:xfrm>
                <a:off x="60198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3" name="Rectangle 102"/>
              <p:cNvSpPr/>
              <p:nvPr/>
            </p:nvSpPr>
            <p:spPr bwMode="auto">
              <a:xfrm>
                <a:off x="6705600" y="35052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4" name="Rectangle 103"/>
              <p:cNvSpPr/>
              <p:nvPr/>
            </p:nvSpPr>
            <p:spPr bwMode="auto">
              <a:xfrm>
                <a:off x="7391400" y="35052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5" name="Rectangle 104"/>
              <p:cNvSpPr/>
              <p:nvPr/>
            </p:nvSpPr>
            <p:spPr bwMode="auto">
              <a:xfrm>
                <a:off x="3962400" y="41910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6" name="Rectangle 105"/>
              <p:cNvSpPr/>
              <p:nvPr/>
            </p:nvSpPr>
            <p:spPr bwMode="auto">
              <a:xfrm>
                <a:off x="4648200" y="4191000"/>
                <a:ext cx="304800" cy="304800"/>
              </a:xfrm>
              <a:prstGeom prst="rect">
                <a:avLst/>
              </a:prstGeom>
              <a:solidFill>
                <a:schemeClr val="tx1">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107" name="Rectangle 106"/>
              <p:cNvSpPr/>
              <p:nvPr/>
            </p:nvSpPr>
            <p:spPr bwMode="auto">
              <a:xfrm>
                <a:off x="5334000" y="41910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8" name="Rectangle 107"/>
              <p:cNvSpPr/>
              <p:nvPr/>
            </p:nvSpPr>
            <p:spPr bwMode="auto">
              <a:xfrm>
                <a:off x="6019800" y="41910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9" name="Rectangle 108"/>
              <p:cNvSpPr/>
              <p:nvPr/>
            </p:nvSpPr>
            <p:spPr bwMode="auto">
              <a:xfrm>
                <a:off x="6705600" y="41910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0" name="Rectangle 109"/>
              <p:cNvSpPr/>
              <p:nvPr/>
            </p:nvSpPr>
            <p:spPr bwMode="auto">
              <a:xfrm>
                <a:off x="7391400" y="41910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Rectangle 110"/>
              <p:cNvSpPr/>
              <p:nvPr/>
            </p:nvSpPr>
            <p:spPr bwMode="auto">
              <a:xfrm>
                <a:off x="3962400" y="48768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2" name="Rectangle 111"/>
              <p:cNvSpPr/>
              <p:nvPr/>
            </p:nvSpPr>
            <p:spPr bwMode="auto">
              <a:xfrm>
                <a:off x="4648200" y="48768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3" name="Rectangle 112"/>
              <p:cNvSpPr/>
              <p:nvPr/>
            </p:nvSpPr>
            <p:spPr bwMode="auto">
              <a:xfrm>
                <a:off x="53340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4" name="Rectangle 113"/>
              <p:cNvSpPr/>
              <p:nvPr/>
            </p:nvSpPr>
            <p:spPr bwMode="auto">
              <a:xfrm>
                <a:off x="60198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Rectangle 114"/>
              <p:cNvSpPr/>
              <p:nvPr/>
            </p:nvSpPr>
            <p:spPr bwMode="auto">
              <a:xfrm>
                <a:off x="6705600" y="48768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116" name="Rectangle 115"/>
              <p:cNvSpPr/>
              <p:nvPr/>
            </p:nvSpPr>
            <p:spPr bwMode="auto">
              <a:xfrm>
                <a:off x="73914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7" name="Rectangle 116"/>
              <p:cNvSpPr/>
              <p:nvPr/>
            </p:nvSpPr>
            <p:spPr bwMode="auto">
              <a:xfrm>
                <a:off x="3962400" y="5562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8" name="Rectangle 117"/>
              <p:cNvSpPr/>
              <p:nvPr/>
            </p:nvSpPr>
            <p:spPr bwMode="auto">
              <a:xfrm>
                <a:off x="46482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a:off x="53340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Rectangle 119"/>
              <p:cNvSpPr/>
              <p:nvPr/>
            </p:nvSpPr>
            <p:spPr bwMode="auto">
              <a:xfrm>
                <a:off x="60198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1" name="Rectangle 120"/>
              <p:cNvSpPr/>
              <p:nvPr/>
            </p:nvSpPr>
            <p:spPr bwMode="auto">
              <a:xfrm>
                <a:off x="67056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Rectangle 121"/>
              <p:cNvSpPr/>
              <p:nvPr/>
            </p:nvSpPr>
            <p:spPr bwMode="auto">
              <a:xfrm>
                <a:off x="7391400" y="5562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123" name="Group 397"/>
            <p:cNvGrpSpPr/>
            <p:nvPr/>
          </p:nvGrpSpPr>
          <p:grpSpPr>
            <a:xfrm>
              <a:off x="4114797" y="2426732"/>
              <a:ext cx="3691078" cy="3691078"/>
              <a:chOff x="3962397" y="2274332"/>
              <a:chExt cx="3691078" cy="3691078"/>
            </a:xfrm>
          </p:grpSpPr>
          <p:cxnSp>
            <p:nvCxnSpPr>
              <p:cNvPr id="124" name="Straight Connector 123"/>
              <p:cNvCxnSpPr/>
              <p:nvPr/>
            </p:nvCxnSpPr>
            <p:spPr bwMode="auto">
              <a:xfrm rot="16200000" flipH="1">
                <a:off x="46481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5" name="Straight Connector 124"/>
              <p:cNvCxnSpPr/>
              <p:nvPr/>
            </p:nvCxnSpPr>
            <p:spPr bwMode="auto">
              <a:xfrm rot="16200000" flipH="1">
                <a:off x="39623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6" name="Straight Connector 125"/>
              <p:cNvCxnSpPr/>
              <p:nvPr/>
            </p:nvCxnSpPr>
            <p:spPr bwMode="auto">
              <a:xfrm rot="16200000" flipH="1">
                <a:off x="53339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7" name="Straight Connector 126"/>
              <p:cNvCxnSpPr/>
              <p:nvPr/>
            </p:nvCxnSpPr>
            <p:spPr bwMode="auto">
              <a:xfrm rot="16200000" flipH="1">
                <a:off x="60197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8" name="Straight Connector 127"/>
              <p:cNvCxnSpPr/>
              <p:nvPr/>
            </p:nvCxnSpPr>
            <p:spPr bwMode="auto">
              <a:xfrm rot="16200000" flipH="1">
                <a:off x="67055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9" name="Straight Connector 128"/>
              <p:cNvCxnSpPr/>
              <p:nvPr/>
            </p:nvCxnSpPr>
            <p:spPr bwMode="auto">
              <a:xfrm rot="16200000" flipH="1">
                <a:off x="73913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0" name="Straight Connector 129"/>
              <p:cNvCxnSpPr/>
              <p:nvPr/>
            </p:nvCxnSpPr>
            <p:spPr bwMode="auto">
              <a:xfrm rot="16200000" flipH="1">
                <a:off x="46481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1" name="Straight Connector 130"/>
              <p:cNvCxnSpPr/>
              <p:nvPr/>
            </p:nvCxnSpPr>
            <p:spPr bwMode="auto">
              <a:xfrm rot="16200000" flipH="1">
                <a:off x="39623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2" name="Straight Connector 131"/>
              <p:cNvCxnSpPr/>
              <p:nvPr/>
            </p:nvCxnSpPr>
            <p:spPr bwMode="auto">
              <a:xfrm rot="16200000" flipH="1">
                <a:off x="53339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3" name="Straight Connector 132"/>
              <p:cNvCxnSpPr/>
              <p:nvPr/>
            </p:nvCxnSpPr>
            <p:spPr bwMode="auto">
              <a:xfrm rot="16200000" flipH="1">
                <a:off x="60197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4" name="Straight Connector 133"/>
              <p:cNvCxnSpPr/>
              <p:nvPr/>
            </p:nvCxnSpPr>
            <p:spPr bwMode="auto">
              <a:xfrm rot="16200000" flipH="1">
                <a:off x="67055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5" name="Straight Connector 134"/>
              <p:cNvCxnSpPr/>
              <p:nvPr/>
            </p:nvCxnSpPr>
            <p:spPr bwMode="auto">
              <a:xfrm rot="16200000" flipH="1">
                <a:off x="73913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6" name="Straight Connector 135"/>
              <p:cNvCxnSpPr/>
              <p:nvPr/>
            </p:nvCxnSpPr>
            <p:spPr bwMode="auto">
              <a:xfrm rot="16200000" flipH="1">
                <a:off x="46481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7" name="Straight Connector 136"/>
              <p:cNvCxnSpPr/>
              <p:nvPr/>
            </p:nvCxnSpPr>
            <p:spPr bwMode="auto">
              <a:xfrm rot="16200000" flipH="1">
                <a:off x="39623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8" name="Straight Connector 137"/>
              <p:cNvCxnSpPr/>
              <p:nvPr/>
            </p:nvCxnSpPr>
            <p:spPr bwMode="auto">
              <a:xfrm rot="16200000" flipH="1">
                <a:off x="53339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9" name="Straight Connector 138"/>
              <p:cNvCxnSpPr/>
              <p:nvPr/>
            </p:nvCxnSpPr>
            <p:spPr bwMode="auto">
              <a:xfrm rot="16200000" flipH="1">
                <a:off x="60197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0" name="Straight Connector 139"/>
              <p:cNvCxnSpPr/>
              <p:nvPr/>
            </p:nvCxnSpPr>
            <p:spPr bwMode="auto">
              <a:xfrm rot="16200000" flipH="1">
                <a:off x="67055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1" name="Straight Connector 140"/>
              <p:cNvCxnSpPr/>
              <p:nvPr/>
            </p:nvCxnSpPr>
            <p:spPr bwMode="auto">
              <a:xfrm rot="16200000" flipH="1">
                <a:off x="73913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2" name="Straight Connector 141"/>
              <p:cNvCxnSpPr/>
              <p:nvPr/>
            </p:nvCxnSpPr>
            <p:spPr bwMode="auto">
              <a:xfrm rot="16200000" flipH="1">
                <a:off x="46481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3" name="Straight Connector 142"/>
              <p:cNvCxnSpPr/>
              <p:nvPr/>
            </p:nvCxnSpPr>
            <p:spPr bwMode="auto">
              <a:xfrm rot="16200000" flipH="1">
                <a:off x="39623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4" name="Straight Connector 143"/>
              <p:cNvCxnSpPr/>
              <p:nvPr/>
            </p:nvCxnSpPr>
            <p:spPr bwMode="auto">
              <a:xfrm rot="16200000" flipH="1">
                <a:off x="53339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5" name="Straight Connector 144"/>
              <p:cNvCxnSpPr/>
              <p:nvPr/>
            </p:nvCxnSpPr>
            <p:spPr bwMode="auto">
              <a:xfrm rot="16200000" flipH="1">
                <a:off x="60197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6" name="Straight Connector 145"/>
              <p:cNvCxnSpPr/>
              <p:nvPr/>
            </p:nvCxnSpPr>
            <p:spPr bwMode="auto">
              <a:xfrm rot="16200000" flipH="1">
                <a:off x="67055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7" name="Straight Connector 146"/>
              <p:cNvCxnSpPr/>
              <p:nvPr/>
            </p:nvCxnSpPr>
            <p:spPr bwMode="auto">
              <a:xfrm rot="16200000" flipH="1">
                <a:off x="73913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8" name="Straight Connector 147"/>
              <p:cNvCxnSpPr/>
              <p:nvPr/>
            </p:nvCxnSpPr>
            <p:spPr bwMode="auto">
              <a:xfrm rot="16200000" flipH="1">
                <a:off x="46481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9" name="Straight Connector 148"/>
              <p:cNvCxnSpPr/>
              <p:nvPr/>
            </p:nvCxnSpPr>
            <p:spPr bwMode="auto">
              <a:xfrm rot="16200000" flipH="1">
                <a:off x="39623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0" name="Straight Connector 149"/>
              <p:cNvCxnSpPr/>
              <p:nvPr/>
            </p:nvCxnSpPr>
            <p:spPr bwMode="auto">
              <a:xfrm rot="16200000" flipH="1">
                <a:off x="53339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1" name="Straight Connector 150"/>
              <p:cNvCxnSpPr/>
              <p:nvPr/>
            </p:nvCxnSpPr>
            <p:spPr bwMode="auto">
              <a:xfrm rot="16200000" flipH="1">
                <a:off x="60197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2" name="Straight Connector 151"/>
              <p:cNvCxnSpPr/>
              <p:nvPr/>
            </p:nvCxnSpPr>
            <p:spPr bwMode="auto">
              <a:xfrm rot="16200000" flipH="1">
                <a:off x="67055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3" name="Straight Connector 152"/>
              <p:cNvCxnSpPr/>
              <p:nvPr/>
            </p:nvCxnSpPr>
            <p:spPr bwMode="auto">
              <a:xfrm rot="16200000" flipH="1">
                <a:off x="73913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4" name="Straight Connector 153"/>
              <p:cNvCxnSpPr/>
              <p:nvPr/>
            </p:nvCxnSpPr>
            <p:spPr bwMode="auto">
              <a:xfrm rot="16200000" flipH="1">
                <a:off x="46481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5" name="Straight Connector 154"/>
              <p:cNvCxnSpPr/>
              <p:nvPr/>
            </p:nvCxnSpPr>
            <p:spPr bwMode="auto">
              <a:xfrm rot="16200000" flipH="1">
                <a:off x="39623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6" name="Straight Connector 155"/>
              <p:cNvCxnSpPr/>
              <p:nvPr/>
            </p:nvCxnSpPr>
            <p:spPr bwMode="auto">
              <a:xfrm rot="16200000" flipH="1">
                <a:off x="53339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7" name="Straight Connector 156"/>
              <p:cNvCxnSpPr/>
              <p:nvPr/>
            </p:nvCxnSpPr>
            <p:spPr bwMode="auto">
              <a:xfrm rot="16200000" flipH="1">
                <a:off x="60197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8" name="Straight Connector 157"/>
              <p:cNvCxnSpPr/>
              <p:nvPr/>
            </p:nvCxnSpPr>
            <p:spPr bwMode="auto">
              <a:xfrm rot="16200000" flipH="1">
                <a:off x="67055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9" name="Straight Connector 158"/>
              <p:cNvCxnSpPr/>
              <p:nvPr/>
            </p:nvCxnSpPr>
            <p:spPr bwMode="auto">
              <a:xfrm rot="16200000" flipH="1">
                <a:off x="73913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grpSp>
          <p:nvGrpSpPr>
            <p:cNvPr id="160" name="Group 394"/>
            <p:cNvGrpSpPr/>
            <p:nvPr/>
          </p:nvGrpSpPr>
          <p:grpSpPr>
            <a:xfrm>
              <a:off x="4191000" y="2514600"/>
              <a:ext cx="3657600" cy="3657600"/>
              <a:chOff x="4267200" y="2743200"/>
              <a:chExt cx="3657600" cy="3657600"/>
            </a:xfrm>
          </p:grpSpPr>
          <p:sp>
            <p:nvSpPr>
              <p:cNvPr id="161" name="Rounded Rectangle 160"/>
              <p:cNvSpPr/>
              <p:nvPr/>
            </p:nvSpPr>
            <p:spPr bwMode="auto">
              <a:xfrm>
                <a:off x="46482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2" name="Rounded Rectangle 161"/>
              <p:cNvSpPr/>
              <p:nvPr/>
            </p:nvSpPr>
            <p:spPr bwMode="auto">
              <a:xfrm>
                <a:off x="53340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3" name="Rounded Rectangle 162"/>
              <p:cNvSpPr/>
              <p:nvPr/>
            </p:nvSpPr>
            <p:spPr bwMode="auto">
              <a:xfrm>
                <a:off x="60198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4" name="Rounded Rectangle 163"/>
              <p:cNvSpPr/>
              <p:nvPr/>
            </p:nvSpPr>
            <p:spPr bwMode="auto">
              <a:xfrm>
                <a:off x="67056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5" name="Rounded Rectangle 164"/>
              <p:cNvSpPr/>
              <p:nvPr/>
            </p:nvSpPr>
            <p:spPr bwMode="auto">
              <a:xfrm>
                <a:off x="73914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6" name="Rounded Rectangle 165"/>
              <p:cNvSpPr/>
              <p:nvPr/>
            </p:nvSpPr>
            <p:spPr bwMode="auto">
              <a:xfrm>
                <a:off x="46482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7" name="Rounded Rectangle 166"/>
              <p:cNvSpPr/>
              <p:nvPr/>
            </p:nvSpPr>
            <p:spPr bwMode="auto">
              <a:xfrm>
                <a:off x="53340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8" name="Rounded Rectangle 167"/>
              <p:cNvSpPr/>
              <p:nvPr/>
            </p:nvSpPr>
            <p:spPr bwMode="auto">
              <a:xfrm>
                <a:off x="60198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9" name="Rounded Rectangle 168"/>
              <p:cNvSpPr/>
              <p:nvPr/>
            </p:nvSpPr>
            <p:spPr bwMode="auto">
              <a:xfrm>
                <a:off x="67056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0" name="Rounded Rectangle 169"/>
              <p:cNvSpPr/>
              <p:nvPr/>
            </p:nvSpPr>
            <p:spPr bwMode="auto">
              <a:xfrm>
                <a:off x="73914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Rounded Rectangle 170"/>
              <p:cNvSpPr/>
              <p:nvPr/>
            </p:nvSpPr>
            <p:spPr bwMode="auto">
              <a:xfrm>
                <a:off x="46482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2" name="Rounded Rectangle 171"/>
              <p:cNvSpPr/>
              <p:nvPr/>
            </p:nvSpPr>
            <p:spPr bwMode="auto">
              <a:xfrm>
                <a:off x="53340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3" name="Rounded Rectangle 172"/>
              <p:cNvSpPr/>
              <p:nvPr/>
            </p:nvSpPr>
            <p:spPr bwMode="auto">
              <a:xfrm>
                <a:off x="60198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4" name="Rounded Rectangle 173"/>
              <p:cNvSpPr/>
              <p:nvPr/>
            </p:nvSpPr>
            <p:spPr bwMode="auto">
              <a:xfrm>
                <a:off x="67056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5" name="Rounded Rectangle 174"/>
              <p:cNvSpPr/>
              <p:nvPr/>
            </p:nvSpPr>
            <p:spPr bwMode="auto">
              <a:xfrm>
                <a:off x="73914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6" name="Rounded Rectangle 175"/>
              <p:cNvSpPr/>
              <p:nvPr/>
            </p:nvSpPr>
            <p:spPr bwMode="auto">
              <a:xfrm>
                <a:off x="46482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7" name="Rounded Rectangle 176"/>
              <p:cNvSpPr/>
              <p:nvPr/>
            </p:nvSpPr>
            <p:spPr bwMode="auto">
              <a:xfrm>
                <a:off x="53340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8" name="Rounded Rectangle 177"/>
              <p:cNvSpPr/>
              <p:nvPr/>
            </p:nvSpPr>
            <p:spPr bwMode="auto">
              <a:xfrm>
                <a:off x="60198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9" name="Rounded Rectangle 178"/>
              <p:cNvSpPr/>
              <p:nvPr/>
            </p:nvSpPr>
            <p:spPr bwMode="auto">
              <a:xfrm>
                <a:off x="67056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0" name="Rounded Rectangle 179"/>
              <p:cNvSpPr/>
              <p:nvPr/>
            </p:nvSpPr>
            <p:spPr bwMode="auto">
              <a:xfrm>
                <a:off x="73914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1" name="Rounded Rectangle 180"/>
              <p:cNvSpPr/>
              <p:nvPr/>
            </p:nvSpPr>
            <p:spPr bwMode="auto">
              <a:xfrm>
                <a:off x="46482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2" name="Rounded Rectangle 181"/>
              <p:cNvSpPr/>
              <p:nvPr/>
            </p:nvSpPr>
            <p:spPr bwMode="auto">
              <a:xfrm>
                <a:off x="53340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3" name="Rounded Rectangle 182"/>
              <p:cNvSpPr/>
              <p:nvPr/>
            </p:nvSpPr>
            <p:spPr bwMode="auto">
              <a:xfrm>
                <a:off x="60198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4" name="Rounded Rectangle 183"/>
              <p:cNvSpPr/>
              <p:nvPr/>
            </p:nvSpPr>
            <p:spPr bwMode="auto">
              <a:xfrm>
                <a:off x="67056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5" name="Rounded Rectangle 184"/>
              <p:cNvSpPr/>
              <p:nvPr/>
            </p:nvSpPr>
            <p:spPr bwMode="auto">
              <a:xfrm>
                <a:off x="73914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6" name="Rounded Rectangle 185"/>
              <p:cNvSpPr/>
              <p:nvPr/>
            </p:nvSpPr>
            <p:spPr bwMode="auto">
              <a:xfrm>
                <a:off x="46482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7" name="Rounded Rectangle 186"/>
              <p:cNvSpPr/>
              <p:nvPr/>
            </p:nvSpPr>
            <p:spPr bwMode="auto">
              <a:xfrm>
                <a:off x="53340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8" name="Rounded Rectangle 187"/>
              <p:cNvSpPr/>
              <p:nvPr/>
            </p:nvSpPr>
            <p:spPr bwMode="auto">
              <a:xfrm>
                <a:off x="60198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9" name="Rounded Rectangle 188"/>
              <p:cNvSpPr/>
              <p:nvPr/>
            </p:nvSpPr>
            <p:spPr bwMode="auto">
              <a:xfrm>
                <a:off x="67056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0" name="Rounded Rectangle 189"/>
              <p:cNvSpPr/>
              <p:nvPr/>
            </p:nvSpPr>
            <p:spPr bwMode="auto">
              <a:xfrm>
                <a:off x="73914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1" name="Rounded Rectangle 190"/>
              <p:cNvSpPr/>
              <p:nvPr/>
            </p:nvSpPr>
            <p:spPr bwMode="auto">
              <a:xfrm>
                <a:off x="42672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2" name="Rounded Rectangle 191"/>
              <p:cNvSpPr/>
              <p:nvPr/>
            </p:nvSpPr>
            <p:spPr bwMode="auto">
              <a:xfrm>
                <a:off x="49530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3" name="Rounded Rectangle 192"/>
              <p:cNvSpPr/>
              <p:nvPr/>
            </p:nvSpPr>
            <p:spPr bwMode="auto">
              <a:xfrm>
                <a:off x="56388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4" name="Rounded Rectangle 193"/>
              <p:cNvSpPr/>
              <p:nvPr/>
            </p:nvSpPr>
            <p:spPr bwMode="auto">
              <a:xfrm>
                <a:off x="63246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5" name="Rounded Rectangle 194"/>
              <p:cNvSpPr/>
              <p:nvPr/>
            </p:nvSpPr>
            <p:spPr bwMode="auto">
              <a:xfrm>
                <a:off x="70104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6" name="Rounded Rectangle 195"/>
              <p:cNvSpPr/>
              <p:nvPr/>
            </p:nvSpPr>
            <p:spPr bwMode="auto">
              <a:xfrm>
                <a:off x="76962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7" name="Rounded Rectangle 196"/>
              <p:cNvSpPr/>
              <p:nvPr/>
            </p:nvSpPr>
            <p:spPr bwMode="auto">
              <a:xfrm>
                <a:off x="42672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8" name="Rounded Rectangle 197"/>
              <p:cNvSpPr/>
              <p:nvPr/>
            </p:nvSpPr>
            <p:spPr bwMode="auto">
              <a:xfrm>
                <a:off x="49530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9" name="Rounded Rectangle 198"/>
              <p:cNvSpPr/>
              <p:nvPr/>
            </p:nvSpPr>
            <p:spPr bwMode="auto">
              <a:xfrm>
                <a:off x="56388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Rounded Rectangle 199"/>
              <p:cNvSpPr/>
              <p:nvPr/>
            </p:nvSpPr>
            <p:spPr bwMode="auto">
              <a:xfrm>
                <a:off x="63246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1" name="Rounded Rectangle 200"/>
              <p:cNvSpPr/>
              <p:nvPr/>
            </p:nvSpPr>
            <p:spPr bwMode="auto">
              <a:xfrm>
                <a:off x="70104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2" name="Rounded Rectangle 201"/>
              <p:cNvSpPr/>
              <p:nvPr/>
            </p:nvSpPr>
            <p:spPr bwMode="auto">
              <a:xfrm>
                <a:off x="76962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3" name="Rounded Rectangle 202"/>
              <p:cNvSpPr/>
              <p:nvPr/>
            </p:nvSpPr>
            <p:spPr bwMode="auto">
              <a:xfrm>
                <a:off x="42672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4" name="Rounded Rectangle 203"/>
              <p:cNvSpPr/>
              <p:nvPr/>
            </p:nvSpPr>
            <p:spPr bwMode="auto">
              <a:xfrm>
                <a:off x="49530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5" name="Rounded Rectangle 204"/>
              <p:cNvSpPr/>
              <p:nvPr/>
            </p:nvSpPr>
            <p:spPr bwMode="auto">
              <a:xfrm>
                <a:off x="56388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6" name="Rounded Rectangle 205"/>
              <p:cNvSpPr/>
              <p:nvPr/>
            </p:nvSpPr>
            <p:spPr bwMode="auto">
              <a:xfrm>
                <a:off x="63246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7" name="Rounded Rectangle 206"/>
              <p:cNvSpPr/>
              <p:nvPr/>
            </p:nvSpPr>
            <p:spPr bwMode="auto">
              <a:xfrm>
                <a:off x="70104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8" name="Rounded Rectangle 207"/>
              <p:cNvSpPr/>
              <p:nvPr/>
            </p:nvSpPr>
            <p:spPr bwMode="auto">
              <a:xfrm>
                <a:off x="76962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9" name="Rounded Rectangle 208"/>
              <p:cNvSpPr/>
              <p:nvPr/>
            </p:nvSpPr>
            <p:spPr bwMode="auto">
              <a:xfrm>
                <a:off x="42672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0" name="Rounded Rectangle 209"/>
              <p:cNvSpPr/>
              <p:nvPr/>
            </p:nvSpPr>
            <p:spPr bwMode="auto">
              <a:xfrm>
                <a:off x="49530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1" name="Rounded Rectangle 210"/>
              <p:cNvSpPr/>
              <p:nvPr/>
            </p:nvSpPr>
            <p:spPr bwMode="auto">
              <a:xfrm>
                <a:off x="56388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2" name="Rounded Rectangle 211"/>
              <p:cNvSpPr/>
              <p:nvPr/>
            </p:nvSpPr>
            <p:spPr bwMode="auto">
              <a:xfrm>
                <a:off x="63246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3" name="Rounded Rectangle 212"/>
              <p:cNvSpPr/>
              <p:nvPr/>
            </p:nvSpPr>
            <p:spPr bwMode="auto">
              <a:xfrm>
                <a:off x="70104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4" name="Rounded Rectangle 213"/>
              <p:cNvSpPr/>
              <p:nvPr/>
            </p:nvSpPr>
            <p:spPr bwMode="auto">
              <a:xfrm>
                <a:off x="76962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5" name="Rounded Rectangle 214"/>
              <p:cNvSpPr/>
              <p:nvPr/>
            </p:nvSpPr>
            <p:spPr bwMode="auto">
              <a:xfrm>
                <a:off x="42672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6" name="Rounded Rectangle 215"/>
              <p:cNvSpPr/>
              <p:nvPr/>
            </p:nvSpPr>
            <p:spPr bwMode="auto">
              <a:xfrm>
                <a:off x="49530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7" name="Rounded Rectangle 216"/>
              <p:cNvSpPr/>
              <p:nvPr/>
            </p:nvSpPr>
            <p:spPr bwMode="auto">
              <a:xfrm>
                <a:off x="56388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8" name="Rounded Rectangle 217"/>
              <p:cNvSpPr/>
              <p:nvPr/>
            </p:nvSpPr>
            <p:spPr bwMode="auto">
              <a:xfrm>
                <a:off x="63246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9" name="Rounded Rectangle 218"/>
              <p:cNvSpPr/>
              <p:nvPr/>
            </p:nvSpPr>
            <p:spPr bwMode="auto">
              <a:xfrm>
                <a:off x="70104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0" name="Rounded Rectangle 219"/>
              <p:cNvSpPr/>
              <p:nvPr/>
            </p:nvSpPr>
            <p:spPr bwMode="auto">
              <a:xfrm>
                <a:off x="76962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7" name="Group 398"/>
            <p:cNvGrpSpPr/>
            <p:nvPr/>
          </p:nvGrpSpPr>
          <p:grpSpPr>
            <a:xfrm>
              <a:off x="4190997" y="2502932"/>
              <a:ext cx="3657600" cy="3657600"/>
              <a:chOff x="4190997" y="2502932"/>
              <a:chExt cx="3657600" cy="3657600"/>
            </a:xfrm>
          </p:grpSpPr>
          <p:sp>
            <p:nvSpPr>
              <p:cNvPr id="34" name="Oval 33"/>
              <p:cNvSpPr/>
              <p:nvPr/>
            </p:nvSpPr>
            <p:spPr bwMode="auto">
              <a:xfrm>
                <a:off x="48767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 name="Oval 34"/>
              <p:cNvSpPr/>
              <p:nvPr/>
            </p:nvSpPr>
            <p:spPr bwMode="auto">
              <a:xfrm>
                <a:off x="41909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 name="Oval 35"/>
              <p:cNvSpPr/>
              <p:nvPr/>
            </p:nvSpPr>
            <p:spPr bwMode="auto">
              <a:xfrm>
                <a:off x="55625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 name="Oval 36"/>
              <p:cNvSpPr/>
              <p:nvPr/>
            </p:nvSpPr>
            <p:spPr bwMode="auto">
              <a:xfrm>
                <a:off x="62483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8" name="Oval 37"/>
              <p:cNvSpPr/>
              <p:nvPr/>
            </p:nvSpPr>
            <p:spPr bwMode="auto">
              <a:xfrm>
                <a:off x="69341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 name="Oval 39"/>
              <p:cNvSpPr/>
              <p:nvPr/>
            </p:nvSpPr>
            <p:spPr bwMode="auto">
              <a:xfrm>
                <a:off x="76199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 name="Oval 40"/>
              <p:cNvSpPr/>
              <p:nvPr/>
            </p:nvSpPr>
            <p:spPr bwMode="auto">
              <a:xfrm>
                <a:off x="48767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 name="Oval 41"/>
              <p:cNvSpPr/>
              <p:nvPr/>
            </p:nvSpPr>
            <p:spPr bwMode="auto">
              <a:xfrm>
                <a:off x="41909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 name="Oval 42"/>
              <p:cNvSpPr/>
              <p:nvPr/>
            </p:nvSpPr>
            <p:spPr bwMode="auto">
              <a:xfrm>
                <a:off x="55625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4" name="Oval 43"/>
              <p:cNvSpPr/>
              <p:nvPr/>
            </p:nvSpPr>
            <p:spPr bwMode="auto">
              <a:xfrm>
                <a:off x="62483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5" name="Oval 44"/>
              <p:cNvSpPr/>
              <p:nvPr/>
            </p:nvSpPr>
            <p:spPr bwMode="auto">
              <a:xfrm>
                <a:off x="69341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6" name="Oval 45"/>
              <p:cNvSpPr/>
              <p:nvPr/>
            </p:nvSpPr>
            <p:spPr bwMode="auto">
              <a:xfrm>
                <a:off x="76199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7" name="Oval 46"/>
              <p:cNvSpPr/>
              <p:nvPr/>
            </p:nvSpPr>
            <p:spPr bwMode="auto">
              <a:xfrm>
                <a:off x="48767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8" name="Oval 47"/>
              <p:cNvSpPr/>
              <p:nvPr/>
            </p:nvSpPr>
            <p:spPr bwMode="auto">
              <a:xfrm>
                <a:off x="41909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9" name="Oval 48"/>
              <p:cNvSpPr/>
              <p:nvPr/>
            </p:nvSpPr>
            <p:spPr bwMode="auto">
              <a:xfrm>
                <a:off x="55625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0" name="Oval 49"/>
              <p:cNvSpPr/>
              <p:nvPr/>
            </p:nvSpPr>
            <p:spPr bwMode="auto">
              <a:xfrm>
                <a:off x="62483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1" name="Oval 50"/>
              <p:cNvSpPr/>
              <p:nvPr/>
            </p:nvSpPr>
            <p:spPr bwMode="auto">
              <a:xfrm>
                <a:off x="69341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2" name="Oval 51"/>
              <p:cNvSpPr/>
              <p:nvPr/>
            </p:nvSpPr>
            <p:spPr bwMode="auto">
              <a:xfrm>
                <a:off x="76199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3" name="Oval 52"/>
              <p:cNvSpPr/>
              <p:nvPr/>
            </p:nvSpPr>
            <p:spPr bwMode="auto">
              <a:xfrm>
                <a:off x="48767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4" name="Oval 53"/>
              <p:cNvSpPr/>
              <p:nvPr/>
            </p:nvSpPr>
            <p:spPr bwMode="auto">
              <a:xfrm>
                <a:off x="41909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5" name="Oval 54"/>
              <p:cNvSpPr/>
              <p:nvPr/>
            </p:nvSpPr>
            <p:spPr bwMode="auto">
              <a:xfrm>
                <a:off x="55625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6" name="Oval 55"/>
              <p:cNvSpPr/>
              <p:nvPr/>
            </p:nvSpPr>
            <p:spPr bwMode="auto">
              <a:xfrm>
                <a:off x="62483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7" name="Oval 56"/>
              <p:cNvSpPr/>
              <p:nvPr/>
            </p:nvSpPr>
            <p:spPr bwMode="auto">
              <a:xfrm>
                <a:off x="69341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8" name="Oval 57"/>
              <p:cNvSpPr/>
              <p:nvPr/>
            </p:nvSpPr>
            <p:spPr bwMode="auto">
              <a:xfrm>
                <a:off x="76199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9" name="Oval 58"/>
              <p:cNvSpPr/>
              <p:nvPr/>
            </p:nvSpPr>
            <p:spPr bwMode="auto">
              <a:xfrm>
                <a:off x="48767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0" name="Oval 59"/>
              <p:cNvSpPr/>
              <p:nvPr/>
            </p:nvSpPr>
            <p:spPr bwMode="auto">
              <a:xfrm>
                <a:off x="41909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1" name="Oval 60"/>
              <p:cNvSpPr/>
              <p:nvPr/>
            </p:nvSpPr>
            <p:spPr bwMode="auto">
              <a:xfrm>
                <a:off x="55625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2" name="Oval 61"/>
              <p:cNvSpPr/>
              <p:nvPr/>
            </p:nvSpPr>
            <p:spPr bwMode="auto">
              <a:xfrm>
                <a:off x="62483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3" name="Oval 62"/>
              <p:cNvSpPr/>
              <p:nvPr/>
            </p:nvSpPr>
            <p:spPr bwMode="auto">
              <a:xfrm>
                <a:off x="69341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4" name="Oval 63"/>
              <p:cNvSpPr/>
              <p:nvPr/>
            </p:nvSpPr>
            <p:spPr bwMode="auto">
              <a:xfrm>
                <a:off x="76199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Oval 64"/>
              <p:cNvSpPr/>
              <p:nvPr/>
            </p:nvSpPr>
            <p:spPr bwMode="auto">
              <a:xfrm>
                <a:off x="48767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Oval 65"/>
              <p:cNvSpPr/>
              <p:nvPr/>
            </p:nvSpPr>
            <p:spPr bwMode="auto">
              <a:xfrm>
                <a:off x="41909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7" name="Oval 66"/>
              <p:cNvSpPr/>
              <p:nvPr/>
            </p:nvSpPr>
            <p:spPr bwMode="auto">
              <a:xfrm>
                <a:off x="55625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8" name="Oval 67"/>
              <p:cNvSpPr/>
              <p:nvPr/>
            </p:nvSpPr>
            <p:spPr bwMode="auto">
              <a:xfrm>
                <a:off x="62483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 name="Oval 68"/>
              <p:cNvSpPr/>
              <p:nvPr/>
            </p:nvSpPr>
            <p:spPr bwMode="auto">
              <a:xfrm>
                <a:off x="69341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0" name="Oval 69"/>
              <p:cNvSpPr/>
              <p:nvPr/>
            </p:nvSpPr>
            <p:spPr bwMode="auto">
              <a:xfrm>
                <a:off x="76199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Side-Chain Prediction</a:t>
            </a:r>
            <a:endParaRPr lang="en-US" dirty="0"/>
          </a:p>
        </p:txBody>
      </p:sp>
      <p:sp>
        <p:nvSpPr>
          <p:cNvPr id="3" name="Content Placeholder 2"/>
          <p:cNvSpPr>
            <a:spLocks noGrp="1"/>
          </p:cNvSpPr>
          <p:nvPr>
            <p:ph idx="1"/>
          </p:nvPr>
        </p:nvSpPr>
        <p:spPr>
          <a:xfrm>
            <a:off x="457200" y="990601"/>
            <a:ext cx="8305800" cy="838199"/>
          </a:xfrm>
        </p:spPr>
        <p:txBody>
          <a:bodyPr/>
          <a:lstStyle/>
          <a:p>
            <a:r>
              <a:rPr lang="en-US" sz="2400" dirty="0" smtClean="0"/>
              <a:t>Model side-chain interactions as a graphical model</a:t>
            </a:r>
            <a:endParaRPr lang="en-US" sz="2400"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11</a:t>
            </a:fld>
            <a:endParaRPr lang="en-US" dirty="0"/>
          </a:p>
        </p:txBody>
      </p:sp>
      <p:grpSp>
        <p:nvGrpSpPr>
          <p:cNvPr id="67" name="Group 66"/>
          <p:cNvGrpSpPr/>
          <p:nvPr/>
        </p:nvGrpSpPr>
        <p:grpSpPr>
          <a:xfrm>
            <a:off x="609600" y="2546178"/>
            <a:ext cx="7727779" cy="3549822"/>
            <a:chOff x="609600" y="2165178"/>
            <a:chExt cx="7727779" cy="3549822"/>
          </a:xfrm>
        </p:grpSpPr>
        <p:sp>
          <p:nvSpPr>
            <p:cNvPr id="5" name="Oval 4"/>
            <p:cNvSpPr/>
            <p:nvPr/>
          </p:nvSpPr>
          <p:spPr bwMode="auto">
            <a:xfrm>
              <a:off x="609600" y="48768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 name="Oval 5"/>
            <p:cNvSpPr/>
            <p:nvPr/>
          </p:nvSpPr>
          <p:spPr bwMode="auto">
            <a:xfrm rot="20356464">
              <a:off x="3962400" y="39624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 name="Oval 6"/>
            <p:cNvSpPr/>
            <p:nvPr/>
          </p:nvSpPr>
          <p:spPr bwMode="auto">
            <a:xfrm>
              <a:off x="2133600" y="54102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rot="816482">
              <a:off x="8032579" y="2165178"/>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 name="Oval 8"/>
            <p:cNvSpPr/>
            <p:nvPr/>
          </p:nvSpPr>
          <p:spPr bwMode="auto">
            <a:xfrm rot="946099">
              <a:off x="6195442" y="3071242"/>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 name="Straight Connector 10"/>
            <p:cNvCxnSpPr>
              <a:stCxn id="5" idx="6"/>
              <a:endCxn id="7" idx="2"/>
            </p:cNvCxnSpPr>
            <p:nvPr/>
          </p:nvCxnSpPr>
          <p:spPr bwMode="auto">
            <a:xfrm>
              <a:off x="914400" y="5029200"/>
              <a:ext cx="1219200" cy="533400"/>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Straight Connector 14"/>
            <p:cNvCxnSpPr>
              <a:stCxn id="7" idx="7"/>
              <a:endCxn id="6" idx="2"/>
            </p:cNvCxnSpPr>
            <p:nvPr/>
          </p:nvCxnSpPr>
          <p:spPr bwMode="auto">
            <a:xfrm rot="5400000" flipH="1" flipV="1">
              <a:off x="2539960" y="4022536"/>
              <a:ext cx="1286104" cy="1578499"/>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p:cNvCxnSpPr>
              <a:stCxn id="6" idx="6"/>
              <a:endCxn id="9" idx="3"/>
            </p:cNvCxnSpPr>
            <p:nvPr/>
          </p:nvCxnSpPr>
          <p:spPr bwMode="auto">
            <a:xfrm flipV="1">
              <a:off x="4257338" y="3298065"/>
              <a:ext cx="1957512" cy="762802"/>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Connector 18"/>
            <p:cNvCxnSpPr>
              <a:stCxn id="9" idx="7"/>
              <a:endCxn id="8" idx="3"/>
            </p:cNvCxnSpPr>
            <p:nvPr/>
          </p:nvCxnSpPr>
          <p:spPr bwMode="auto">
            <a:xfrm rot="5400000" flipH="1" flipV="1">
              <a:off x="6891732" y="1986065"/>
              <a:ext cx="752257" cy="1574053"/>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rot="20354313">
              <a:off x="4116806" y="3382402"/>
              <a:ext cx="1954381" cy="369332"/>
            </a:xfrm>
            <a:prstGeom prst="rect">
              <a:avLst/>
            </a:prstGeom>
            <a:noFill/>
          </p:spPr>
          <p:txBody>
            <a:bodyPr wrap="none" rtlCol="0">
              <a:spAutoFit/>
            </a:bodyPr>
            <a:lstStyle/>
            <a:p>
              <a:r>
                <a:rPr lang="en-US" dirty="0" smtClean="0"/>
                <a:t>Protein Backbone</a:t>
              </a:r>
              <a:endParaRPr lang="en-US" dirty="0"/>
            </a:p>
          </p:txBody>
        </p:sp>
      </p:grpSp>
      <p:sp>
        <p:nvSpPr>
          <p:cNvPr id="69" name="Isosceles Triangle 68"/>
          <p:cNvSpPr/>
          <p:nvPr/>
        </p:nvSpPr>
        <p:spPr bwMode="auto">
          <a:xfrm rot="10566914">
            <a:off x="205368" y="3768479"/>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4572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Side-Chain</a:t>
            </a:r>
          </a:p>
        </p:txBody>
      </p:sp>
      <p:sp>
        <p:nvSpPr>
          <p:cNvPr id="70" name="Isosceles Triangle 69"/>
          <p:cNvSpPr/>
          <p:nvPr/>
        </p:nvSpPr>
        <p:spPr bwMode="auto">
          <a:xfrm rot="10235213">
            <a:off x="1617790" y="434458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4572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Side-Chain</a:t>
            </a:r>
          </a:p>
        </p:txBody>
      </p:sp>
      <p:sp>
        <p:nvSpPr>
          <p:cNvPr id="71" name="Isosceles Triangle 70"/>
          <p:cNvSpPr/>
          <p:nvPr/>
        </p:nvSpPr>
        <p:spPr bwMode="auto">
          <a:xfrm rot="19800000">
            <a:off x="3985437" y="442951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4572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Side-Chain</a:t>
            </a:r>
          </a:p>
        </p:txBody>
      </p:sp>
      <p:sp>
        <p:nvSpPr>
          <p:cNvPr id="72" name="Isosceles Triangle 71"/>
          <p:cNvSpPr/>
          <p:nvPr/>
        </p:nvSpPr>
        <p:spPr bwMode="auto">
          <a:xfrm rot="8100000">
            <a:off x="5219704" y="220419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4572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Side-Chain</a:t>
            </a:r>
          </a:p>
        </p:txBody>
      </p:sp>
      <p:sp>
        <p:nvSpPr>
          <p:cNvPr id="73" name="Isosceles Triangle 72"/>
          <p:cNvSpPr/>
          <p:nvPr/>
        </p:nvSpPr>
        <p:spPr bwMode="auto">
          <a:xfrm rot="900000">
            <a:off x="7427715" y="2703042"/>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4572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Side-Chain</a:t>
            </a:r>
          </a:p>
        </p:txBody>
      </p:sp>
      <p:grpSp>
        <p:nvGrpSpPr>
          <p:cNvPr id="89" name="Group 88"/>
          <p:cNvGrpSpPr/>
          <p:nvPr/>
        </p:nvGrpSpPr>
        <p:grpSpPr>
          <a:xfrm>
            <a:off x="5943600" y="3200400"/>
            <a:ext cx="762000" cy="762000"/>
            <a:chOff x="5943600" y="3200400"/>
            <a:chExt cx="762000" cy="762000"/>
          </a:xfrm>
        </p:grpSpPr>
        <p:sp>
          <p:nvSpPr>
            <p:cNvPr id="74" name="Arc 73"/>
            <p:cNvSpPr/>
            <p:nvPr/>
          </p:nvSpPr>
          <p:spPr bwMode="auto">
            <a:xfrm>
              <a:off x="5943600" y="3200400"/>
              <a:ext cx="762000" cy="762000"/>
            </a:xfrm>
            <a:prstGeom prst="arc">
              <a:avLst>
                <a:gd name="adj1" fmla="val 14909909"/>
                <a:gd name="adj2" fmla="val 19858007"/>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sp>
          <p:nvSpPr>
            <p:cNvPr id="75" name="Arc 74"/>
            <p:cNvSpPr/>
            <p:nvPr/>
          </p:nvSpPr>
          <p:spPr bwMode="auto">
            <a:xfrm>
              <a:off x="5943600" y="3200400"/>
              <a:ext cx="762000" cy="762000"/>
            </a:xfrm>
            <a:prstGeom prst="arc">
              <a:avLst>
                <a:gd name="adj1" fmla="val 9431046"/>
                <a:gd name="adj2" fmla="val 12289408"/>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grpSp>
      <p:grpSp>
        <p:nvGrpSpPr>
          <p:cNvPr id="88" name="Group 87"/>
          <p:cNvGrpSpPr/>
          <p:nvPr/>
        </p:nvGrpSpPr>
        <p:grpSpPr>
          <a:xfrm>
            <a:off x="3733800" y="4114800"/>
            <a:ext cx="762000" cy="762000"/>
            <a:chOff x="3733800" y="4114800"/>
            <a:chExt cx="762000" cy="762000"/>
          </a:xfrm>
        </p:grpSpPr>
        <p:sp>
          <p:nvSpPr>
            <p:cNvPr id="76" name="Arc 75"/>
            <p:cNvSpPr/>
            <p:nvPr/>
          </p:nvSpPr>
          <p:spPr bwMode="auto">
            <a:xfrm>
              <a:off x="3733800" y="4114800"/>
              <a:ext cx="762000" cy="762000"/>
            </a:xfrm>
            <a:prstGeom prst="arc">
              <a:avLst>
                <a:gd name="adj1" fmla="val 5790721"/>
                <a:gd name="adj2" fmla="val 8586577"/>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77" name="Arc 76"/>
            <p:cNvSpPr/>
            <p:nvPr/>
          </p:nvSpPr>
          <p:spPr bwMode="auto">
            <a:xfrm>
              <a:off x="3733800" y="4114800"/>
              <a:ext cx="762000" cy="762000"/>
            </a:xfrm>
            <a:prstGeom prst="arc">
              <a:avLst>
                <a:gd name="adj1" fmla="val 20808924"/>
                <a:gd name="adj2" fmla="val 2305379"/>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grpSp>
        <p:nvGrpSpPr>
          <p:cNvPr id="90" name="Group 89"/>
          <p:cNvGrpSpPr/>
          <p:nvPr/>
        </p:nvGrpSpPr>
        <p:grpSpPr>
          <a:xfrm>
            <a:off x="7772400" y="2362200"/>
            <a:ext cx="762000" cy="762000"/>
            <a:chOff x="7772400" y="2362200"/>
            <a:chExt cx="762000" cy="762000"/>
          </a:xfrm>
        </p:grpSpPr>
        <p:sp>
          <p:nvSpPr>
            <p:cNvPr id="78" name="Arc 77"/>
            <p:cNvSpPr/>
            <p:nvPr/>
          </p:nvSpPr>
          <p:spPr bwMode="auto">
            <a:xfrm>
              <a:off x="7772400" y="2362200"/>
              <a:ext cx="762000" cy="762000"/>
            </a:xfrm>
            <a:prstGeom prst="arc">
              <a:avLst>
                <a:gd name="adj1" fmla="val 7405370"/>
                <a:gd name="adj2" fmla="val 903737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9" name="Arc 78"/>
            <p:cNvSpPr/>
            <p:nvPr/>
          </p:nvSpPr>
          <p:spPr bwMode="auto">
            <a:xfrm>
              <a:off x="7772400" y="2362200"/>
              <a:ext cx="762000" cy="762000"/>
            </a:xfrm>
            <a:prstGeom prst="arc">
              <a:avLst>
                <a:gd name="adj1" fmla="val 9735094"/>
                <a:gd name="adj2" fmla="val 4559709"/>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7" name="Group 86"/>
          <p:cNvGrpSpPr/>
          <p:nvPr/>
        </p:nvGrpSpPr>
        <p:grpSpPr>
          <a:xfrm>
            <a:off x="1905000" y="5562600"/>
            <a:ext cx="762000" cy="762000"/>
            <a:chOff x="1905000" y="5562600"/>
            <a:chExt cx="762000" cy="762000"/>
          </a:xfrm>
        </p:grpSpPr>
        <p:sp>
          <p:nvSpPr>
            <p:cNvPr id="80" name="Arc 79"/>
            <p:cNvSpPr/>
            <p:nvPr/>
          </p:nvSpPr>
          <p:spPr bwMode="auto">
            <a:xfrm>
              <a:off x="1905000" y="5562600"/>
              <a:ext cx="762000" cy="762000"/>
            </a:xfrm>
            <a:prstGeom prst="arc">
              <a:avLst>
                <a:gd name="adj1" fmla="val 16937499"/>
                <a:gd name="adj2" fmla="val 19003618"/>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sp>
          <p:nvSpPr>
            <p:cNvPr id="81" name="Arc 80"/>
            <p:cNvSpPr/>
            <p:nvPr/>
          </p:nvSpPr>
          <p:spPr bwMode="auto">
            <a:xfrm>
              <a:off x="1905000" y="5562600"/>
              <a:ext cx="762000" cy="762000"/>
            </a:xfrm>
            <a:prstGeom prst="arc">
              <a:avLst>
                <a:gd name="adj1" fmla="val 11906839"/>
                <a:gd name="adj2" fmla="val 14068980"/>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grpSp>
      <p:grpSp>
        <p:nvGrpSpPr>
          <p:cNvPr id="85" name="Group 84"/>
          <p:cNvGrpSpPr/>
          <p:nvPr/>
        </p:nvGrpSpPr>
        <p:grpSpPr>
          <a:xfrm>
            <a:off x="381000" y="5029200"/>
            <a:ext cx="762000" cy="762000"/>
            <a:chOff x="381000" y="4648200"/>
            <a:chExt cx="762000" cy="762000"/>
          </a:xfrm>
        </p:grpSpPr>
        <p:sp>
          <p:nvSpPr>
            <p:cNvPr id="83" name="Arc 82"/>
            <p:cNvSpPr/>
            <p:nvPr/>
          </p:nvSpPr>
          <p:spPr bwMode="auto">
            <a:xfrm>
              <a:off x="381000" y="4648200"/>
              <a:ext cx="762000" cy="762000"/>
            </a:xfrm>
            <a:prstGeom prst="arc">
              <a:avLst>
                <a:gd name="adj1" fmla="val 17676176"/>
                <a:gd name="adj2" fmla="val 46899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sp>
          <p:nvSpPr>
            <p:cNvPr id="84" name="Arc 83"/>
            <p:cNvSpPr/>
            <p:nvPr/>
          </p:nvSpPr>
          <p:spPr bwMode="auto">
            <a:xfrm>
              <a:off x="381000" y="4648200"/>
              <a:ext cx="762000" cy="762000"/>
            </a:xfrm>
            <a:prstGeom prst="arc">
              <a:avLst>
                <a:gd name="adj1" fmla="val 1150412"/>
                <a:gd name="adj2" fmla="val 15076636"/>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grpSp>
      <p:grpSp>
        <p:nvGrpSpPr>
          <p:cNvPr id="130" name="Group 129"/>
          <p:cNvGrpSpPr/>
          <p:nvPr/>
        </p:nvGrpSpPr>
        <p:grpSpPr>
          <a:xfrm>
            <a:off x="533400" y="2286000"/>
            <a:ext cx="7391400" cy="3810000"/>
            <a:chOff x="533400" y="2286000"/>
            <a:chExt cx="7391400" cy="3810000"/>
          </a:xfrm>
        </p:grpSpPr>
        <p:cxnSp>
          <p:nvCxnSpPr>
            <p:cNvPr id="92" name="Straight Connector 91"/>
            <p:cNvCxnSpPr>
              <a:stCxn id="69" idx="3"/>
              <a:endCxn id="70" idx="3"/>
            </p:cNvCxnSpPr>
            <p:nvPr/>
          </p:nvCxnSpPr>
          <p:spPr bwMode="auto">
            <a:xfrm rot="16200000" flipH="1">
              <a:off x="1065532" y="3394951"/>
              <a:ext cx="585038" cy="1335771"/>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4" name="Straight Connector 93"/>
            <p:cNvCxnSpPr>
              <a:stCxn id="69" idx="3"/>
              <a:endCxn id="72" idx="3"/>
            </p:cNvCxnSpPr>
            <p:nvPr/>
          </p:nvCxnSpPr>
          <p:spPr bwMode="auto">
            <a:xfrm rot="5400000" flipH="1" flipV="1">
              <a:off x="2275668" y="853033"/>
              <a:ext cx="1331782" cy="450278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5" name="Straight Connector 94"/>
            <p:cNvCxnSpPr>
              <a:stCxn id="70" idx="3"/>
              <a:endCxn id="72" idx="3"/>
            </p:cNvCxnSpPr>
            <p:nvPr/>
          </p:nvCxnSpPr>
          <p:spPr bwMode="auto">
            <a:xfrm rot="5400000" flipH="1" flipV="1">
              <a:off x="2651035" y="1813437"/>
              <a:ext cx="1916820" cy="3167016"/>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8" name="Straight Connector 97"/>
            <p:cNvCxnSpPr/>
            <p:nvPr/>
          </p:nvCxnSpPr>
          <p:spPr bwMode="auto">
            <a:xfrm rot="5400000" flipH="1" flipV="1">
              <a:off x="3296600" y="4094940"/>
              <a:ext cx="3505062" cy="192259"/>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01" name="Straight Connector 100"/>
            <p:cNvCxnSpPr>
              <a:stCxn id="71" idx="3"/>
              <a:endCxn id="70" idx="3"/>
            </p:cNvCxnSpPr>
            <p:nvPr/>
          </p:nvCxnSpPr>
          <p:spPr bwMode="auto">
            <a:xfrm rot="5400000" flipH="1">
              <a:off x="2691633" y="3689660"/>
              <a:ext cx="1567163" cy="2898555"/>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04" name="Straight Connector 103"/>
            <p:cNvCxnSpPr/>
            <p:nvPr/>
          </p:nvCxnSpPr>
          <p:spPr bwMode="auto">
            <a:xfrm flipV="1">
              <a:off x="4953000" y="4275980"/>
              <a:ext cx="2758947" cy="166762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07" name="Straight Connector 106"/>
            <p:cNvCxnSpPr/>
            <p:nvPr/>
          </p:nvCxnSpPr>
          <p:spPr bwMode="auto">
            <a:xfrm rot="5400000" flipH="1">
              <a:off x="5509883" y="2073914"/>
              <a:ext cx="1837444" cy="2566686"/>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10" name="Oval 109"/>
            <p:cNvSpPr/>
            <p:nvPr/>
          </p:nvSpPr>
          <p:spPr bwMode="auto">
            <a:xfrm>
              <a:off x="5029200" y="22860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Oval 110"/>
            <p:cNvSpPr/>
            <p:nvPr/>
          </p:nvSpPr>
          <p:spPr bwMode="auto">
            <a:xfrm>
              <a:off x="7620000" y="41148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2" name="Oval 111"/>
            <p:cNvSpPr/>
            <p:nvPr/>
          </p:nvSpPr>
          <p:spPr bwMode="auto">
            <a:xfrm>
              <a:off x="4800600" y="57912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3" name="Oval 112"/>
            <p:cNvSpPr/>
            <p:nvPr/>
          </p:nvSpPr>
          <p:spPr bwMode="auto">
            <a:xfrm>
              <a:off x="1905000" y="41910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4" name="Oval 113"/>
            <p:cNvSpPr/>
            <p:nvPr/>
          </p:nvSpPr>
          <p:spPr bwMode="auto">
            <a:xfrm>
              <a:off x="533400" y="35814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rot="20700000">
              <a:off x="2642177" y="287077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Rectangle 119"/>
            <p:cNvSpPr/>
            <p:nvPr/>
          </p:nvSpPr>
          <p:spPr bwMode="auto">
            <a:xfrm rot="19675883">
              <a:off x="3251777" y="325177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1" name="Rectangle 120"/>
            <p:cNvSpPr/>
            <p:nvPr/>
          </p:nvSpPr>
          <p:spPr bwMode="auto">
            <a:xfrm rot="1279537">
              <a:off x="1118178" y="3861376"/>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Rectangle 121"/>
            <p:cNvSpPr/>
            <p:nvPr/>
          </p:nvSpPr>
          <p:spPr bwMode="auto">
            <a:xfrm rot="1744943">
              <a:off x="3130294" y="4806693"/>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3" name="Rectangle 122"/>
            <p:cNvSpPr/>
            <p:nvPr/>
          </p:nvSpPr>
          <p:spPr bwMode="auto">
            <a:xfrm rot="19692079">
              <a:off x="6182146" y="4810546"/>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Rectangle 123"/>
            <p:cNvSpPr/>
            <p:nvPr/>
          </p:nvSpPr>
          <p:spPr bwMode="auto">
            <a:xfrm rot="16452742">
              <a:off x="4816774" y="3826174"/>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Rectangle 124"/>
            <p:cNvSpPr/>
            <p:nvPr/>
          </p:nvSpPr>
          <p:spPr bwMode="auto">
            <a:xfrm rot="2245517">
              <a:off x="6264069" y="321606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5" name="Group 134"/>
          <p:cNvGrpSpPr/>
          <p:nvPr/>
        </p:nvGrpSpPr>
        <p:grpSpPr>
          <a:xfrm>
            <a:off x="304800" y="1600200"/>
            <a:ext cx="4191000" cy="750333"/>
            <a:chOff x="1905000" y="4840068"/>
            <a:chExt cx="5181600" cy="750333"/>
          </a:xfrm>
        </p:grpSpPr>
        <p:sp>
          <p:nvSpPr>
            <p:cNvPr id="136" name="TextBox 135"/>
            <p:cNvSpPr txBox="1"/>
            <p:nvPr/>
          </p:nvSpPr>
          <p:spPr>
            <a:xfrm>
              <a:off x="1905000" y="5221069"/>
              <a:ext cx="517407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What is the most likely orientation?</a:t>
              </a:r>
              <a:endParaRPr lang="en-US" dirty="0"/>
            </a:p>
          </p:txBody>
        </p:sp>
        <p:sp>
          <p:nvSpPr>
            <p:cNvPr id="137" name="TextBox 136"/>
            <p:cNvSpPr txBox="1"/>
            <p:nvPr/>
          </p:nvSpPr>
          <p:spPr>
            <a:xfrm>
              <a:off x="1905000" y="4840068"/>
              <a:ext cx="51816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b="1" dirty="0" smtClean="0"/>
                <a:t>Inference</a:t>
              </a:r>
              <a:endParaRPr lang="en-US" sz="20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mph" presetSubtype="0" grpId="1" nodeType="clickEffect">
                                  <p:stCondLst>
                                    <p:cond delay="0"/>
                                  </p:stCondLst>
                                  <p:childTnLst>
                                    <p:set>
                                      <p:cBhvr rctx="PPT">
                                        <p:cTn id="30" dur="indefinite"/>
                                        <p:tgtEl>
                                          <p:spTgt spid="72"/>
                                        </p:tgtEl>
                                        <p:attrNameLst>
                                          <p:attrName>style.opacity</p:attrName>
                                        </p:attrNameLst>
                                      </p:cBhvr>
                                      <p:to>
                                        <p:strVal val="0.25"/>
                                      </p:to>
                                    </p:set>
                                    <p:animEffect filter="image" prLst="opacity: 0.25">
                                      <p:cBhvr rctx="IE">
                                        <p:cTn id="31" dur="indefinite"/>
                                        <p:tgtEl>
                                          <p:spTgt spid="72"/>
                                        </p:tgtEl>
                                      </p:cBhvr>
                                    </p:animEffect>
                                  </p:childTnLst>
                                </p:cTn>
                              </p:par>
                              <p:par>
                                <p:cTn id="32" presetID="9" presetClass="emph" presetSubtype="0" nodeType="withEffect">
                                  <p:stCondLst>
                                    <p:cond delay="0"/>
                                  </p:stCondLst>
                                  <p:childTnLst>
                                    <p:set>
                                      <p:cBhvr rctx="PPT">
                                        <p:cTn id="33" dur="indefinite"/>
                                        <p:tgtEl>
                                          <p:spTgt spid="89"/>
                                        </p:tgtEl>
                                        <p:attrNameLst>
                                          <p:attrName>style.opacity</p:attrName>
                                        </p:attrNameLst>
                                      </p:cBhvr>
                                      <p:to>
                                        <p:strVal val="0.25"/>
                                      </p:to>
                                    </p:set>
                                    <p:animEffect filter="image" prLst="opacity: 0.25">
                                      <p:cBhvr rctx="IE">
                                        <p:cTn id="34" dur="indefinite"/>
                                        <p:tgtEl>
                                          <p:spTgt spid="89"/>
                                        </p:tgtEl>
                                      </p:cBhvr>
                                    </p:animEffect>
                                  </p:childTnLst>
                                </p:cTn>
                              </p:par>
                              <p:par>
                                <p:cTn id="35" presetID="9" presetClass="emph" presetSubtype="0" nodeType="withEffect">
                                  <p:stCondLst>
                                    <p:cond delay="0"/>
                                  </p:stCondLst>
                                  <p:childTnLst>
                                    <p:set>
                                      <p:cBhvr rctx="PPT">
                                        <p:cTn id="36" dur="indefinite"/>
                                        <p:tgtEl>
                                          <p:spTgt spid="90"/>
                                        </p:tgtEl>
                                        <p:attrNameLst>
                                          <p:attrName>style.opacity</p:attrName>
                                        </p:attrNameLst>
                                      </p:cBhvr>
                                      <p:to>
                                        <p:strVal val="0.25"/>
                                      </p:to>
                                    </p:set>
                                    <p:animEffect filter="image" prLst="opacity: 0.25">
                                      <p:cBhvr rctx="IE">
                                        <p:cTn id="37" dur="indefinite"/>
                                        <p:tgtEl>
                                          <p:spTgt spid="90"/>
                                        </p:tgtEl>
                                      </p:cBhvr>
                                    </p:animEffect>
                                  </p:childTnLst>
                                </p:cTn>
                              </p:par>
                              <p:par>
                                <p:cTn id="38" presetID="9" presetClass="emph" presetSubtype="0" grpId="1" nodeType="withEffect">
                                  <p:stCondLst>
                                    <p:cond delay="0"/>
                                  </p:stCondLst>
                                  <p:childTnLst>
                                    <p:set>
                                      <p:cBhvr rctx="PPT">
                                        <p:cTn id="39" dur="indefinite"/>
                                        <p:tgtEl>
                                          <p:spTgt spid="73"/>
                                        </p:tgtEl>
                                        <p:attrNameLst>
                                          <p:attrName>style.opacity</p:attrName>
                                        </p:attrNameLst>
                                      </p:cBhvr>
                                      <p:to>
                                        <p:strVal val="0.25"/>
                                      </p:to>
                                    </p:set>
                                    <p:animEffect filter="image" prLst="opacity: 0.25">
                                      <p:cBhvr rctx="IE">
                                        <p:cTn id="40" dur="indefinite"/>
                                        <p:tgtEl>
                                          <p:spTgt spid="73"/>
                                        </p:tgtEl>
                                      </p:cBhvr>
                                    </p:animEffect>
                                  </p:childTnLst>
                                </p:cTn>
                              </p:par>
                              <p:par>
                                <p:cTn id="41" presetID="9" presetClass="emph" presetSubtype="0" nodeType="withEffect">
                                  <p:stCondLst>
                                    <p:cond delay="0"/>
                                  </p:stCondLst>
                                  <p:childTnLst>
                                    <p:set>
                                      <p:cBhvr rctx="PPT">
                                        <p:cTn id="42" dur="indefinite"/>
                                        <p:tgtEl>
                                          <p:spTgt spid="87"/>
                                        </p:tgtEl>
                                        <p:attrNameLst>
                                          <p:attrName>style.opacity</p:attrName>
                                        </p:attrNameLst>
                                      </p:cBhvr>
                                      <p:to>
                                        <p:strVal val="0.25"/>
                                      </p:to>
                                    </p:set>
                                    <p:animEffect filter="image" prLst="opacity: 0.25">
                                      <p:cBhvr rctx="IE">
                                        <p:cTn id="43" dur="indefinite"/>
                                        <p:tgtEl>
                                          <p:spTgt spid="87"/>
                                        </p:tgtEl>
                                      </p:cBhvr>
                                    </p:animEffect>
                                  </p:childTnLst>
                                </p:cTn>
                              </p:par>
                              <p:par>
                                <p:cTn id="44" presetID="9" presetClass="emph" presetSubtype="0" grpId="1" nodeType="withEffect">
                                  <p:stCondLst>
                                    <p:cond delay="0"/>
                                  </p:stCondLst>
                                  <p:childTnLst>
                                    <p:set>
                                      <p:cBhvr rctx="PPT">
                                        <p:cTn id="45" dur="indefinite"/>
                                        <p:tgtEl>
                                          <p:spTgt spid="70"/>
                                        </p:tgtEl>
                                        <p:attrNameLst>
                                          <p:attrName>style.opacity</p:attrName>
                                        </p:attrNameLst>
                                      </p:cBhvr>
                                      <p:to>
                                        <p:strVal val="0.25"/>
                                      </p:to>
                                    </p:set>
                                    <p:animEffect filter="image" prLst="opacity: 0.25">
                                      <p:cBhvr rctx="IE">
                                        <p:cTn id="46" dur="indefinite"/>
                                        <p:tgtEl>
                                          <p:spTgt spid="70"/>
                                        </p:tgtEl>
                                      </p:cBhvr>
                                    </p:animEffect>
                                  </p:childTnLst>
                                </p:cTn>
                              </p:par>
                              <p:par>
                                <p:cTn id="47" presetID="9" presetClass="emph" presetSubtype="0" grpId="1" nodeType="withEffect">
                                  <p:stCondLst>
                                    <p:cond delay="0"/>
                                  </p:stCondLst>
                                  <p:childTnLst>
                                    <p:set>
                                      <p:cBhvr rctx="PPT">
                                        <p:cTn id="48" dur="indefinite"/>
                                        <p:tgtEl>
                                          <p:spTgt spid="71"/>
                                        </p:tgtEl>
                                        <p:attrNameLst>
                                          <p:attrName>style.opacity</p:attrName>
                                        </p:attrNameLst>
                                      </p:cBhvr>
                                      <p:to>
                                        <p:strVal val="0.25"/>
                                      </p:to>
                                    </p:set>
                                    <p:animEffect filter="image" prLst="opacity: 0.25">
                                      <p:cBhvr rctx="IE">
                                        <p:cTn id="49" dur="indefinite"/>
                                        <p:tgtEl>
                                          <p:spTgt spid="71"/>
                                        </p:tgtEl>
                                      </p:cBhvr>
                                    </p:animEffect>
                                  </p:childTnLst>
                                </p:cTn>
                              </p:par>
                              <p:par>
                                <p:cTn id="50" presetID="9" presetClass="emph" presetSubtype="0" nodeType="withEffect">
                                  <p:stCondLst>
                                    <p:cond delay="0"/>
                                  </p:stCondLst>
                                  <p:childTnLst>
                                    <p:set>
                                      <p:cBhvr rctx="PPT">
                                        <p:cTn id="51" dur="indefinite"/>
                                        <p:tgtEl>
                                          <p:spTgt spid="85"/>
                                        </p:tgtEl>
                                        <p:attrNameLst>
                                          <p:attrName>style.opacity</p:attrName>
                                        </p:attrNameLst>
                                      </p:cBhvr>
                                      <p:to>
                                        <p:strVal val="0.25"/>
                                      </p:to>
                                    </p:set>
                                    <p:animEffect filter="image" prLst="opacity: 0.25">
                                      <p:cBhvr rctx="IE">
                                        <p:cTn id="52" dur="indefinite"/>
                                        <p:tgtEl>
                                          <p:spTgt spid="85"/>
                                        </p:tgtEl>
                                      </p:cBhvr>
                                    </p:animEffect>
                                  </p:childTnLst>
                                </p:cTn>
                              </p:par>
                              <p:par>
                                <p:cTn id="53" presetID="9" presetClass="emph" presetSubtype="0" grpId="1" nodeType="withEffect">
                                  <p:stCondLst>
                                    <p:cond delay="0"/>
                                  </p:stCondLst>
                                  <p:childTnLst>
                                    <p:set>
                                      <p:cBhvr rctx="PPT">
                                        <p:cTn id="54" dur="indefinite"/>
                                        <p:tgtEl>
                                          <p:spTgt spid="69"/>
                                        </p:tgtEl>
                                        <p:attrNameLst>
                                          <p:attrName>style.opacity</p:attrName>
                                        </p:attrNameLst>
                                      </p:cBhvr>
                                      <p:to>
                                        <p:strVal val="0.25"/>
                                      </p:to>
                                    </p:set>
                                    <p:animEffect filter="image" prLst="opacity: 0.25">
                                      <p:cBhvr rctx="IE">
                                        <p:cTn id="55" dur="indefinite"/>
                                        <p:tgtEl>
                                          <p:spTgt spid="69"/>
                                        </p:tgtEl>
                                      </p:cBhvr>
                                    </p:animEffect>
                                  </p:childTnLst>
                                </p:cTn>
                              </p:par>
                              <p:par>
                                <p:cTn id="56" presetID="9" presetClass="emph" presetSubtype="0" nodeType="withEffect">
                                  <p:stCondLst>
                                    <p:cond delay="0"/>
                                  </p:stCondLst>
                                  <p:childTnLst>
                                    <p:set>
                                      <p:cBhvr rctx="PPT">
                                        <p:cTn id="57" dur="indefinite"/>
                                        <p:tgtEl>
                                          <p:spTgt spid="88"/>
                                        </p:tgtEl>
                                        <p:attrNameLst>
                                          <p:attrName>style.opacity</p:attrName>
                                        </p:attrNameLst>
                                      </p:cBhvr>
                                      <p:to>
                                        <p:strVal val="0.25"/>
                                      </p:to>
                                    </p:set>
                                    <p:animEffect filter="image" prLst="opacity: 0.25">
                                      <p:cBhvr rctx="IE">
                                        <p:cTn id="58" dur="indefinite"/>
                                        <p:tgtEl>
                                          <p:spTgt spid="88"/>
                                        </p:tgtEl>
                                      </p:cBhvr>
                                    </p:animEffect>
                                  </p:childTnLst>
                                </p:cTn>
                              </p:par>
                              <p:par>
                                <p:cTn id="59" presetID="9" presetClass="emph" presetSubtype="0" nodeType="withEffect">
                                  <p:stCondLst>
                                    <p:cond delay="0"/>
                                  </p:stCondLst>
                                  <p:childTnLst>
                                    <p:set>
                                      <p:cBhvr rctx="PPT">
                                        <p:cTn id="60" dur="indefinite"/>
                                        <p:tgtEl>
                                          <p:spTgt spid="67"/>
                                        </p:tgtEl>
                                        <p:attrNameLst>
                                          <p:attrName>style.opacity</p:attrName>
                                        </p:attrNameLst>
                                      </p:cBhvr>
                                      <p:to>
                                        <p:strVal val="0.25"/>
                                      </p:to>
                                    </p:set>
                                    <p:animEffect filter="image" prLst="opacity: 0.25">
                                      <p:cBhvr rctx="IE">
                                        <p:cTn id="61" dur="indefinite"/>
                                        <p:tgtEl>
                                          <p:spTgt spid="67"/>
                                        </p:tgtEl>
                                      </p:cBhvr>
                                    </p:animEffect>
                                  </p:childTnLst>
                                </p:cTn>
                              </p:par>
                              <p:par>
                                <p:cTn id="62" presetID="1" presetClass="entr" presetSubtype="0" fill="hold" nodeType="withEffect">
                                  <p:stCondLst>
                                    <p:cond delay="0"/>
                                  </p:stCondLst>
                                  <p:childTnLst>
                                    <p:set>
                                      <p:cBhvr>
                                        <p:cTn id="63" dur="1" fill="hold">
                                          <p:stCondLst>
                                            <p:cond delay="0"/>
                                          </p:stCondLst>
                                        </p:cTn>
                                        <p:tgtEl>
                                          <p:spTgt spid="13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Side-Chain Prediction</a:t>
            </a:r>
            <a:endParaRPr lang="en-US" dirty="0"/>
          </a:p>
        </p:txBody>
      </p:sp>
      <p:sp>
        <p:nvSpPr>
          <p:cNvPr id="3" name="Content Placeholder 2"/>
          <p:cNvSpPr>
            <a:spLocks noGrp="1"/>
          </p:cNvSpPr>
          <p:nvPr>
            <p:ph idx="1"/>
          </p:nvPr>
        </p:nvSpPr>
        <p:spPr>
          <a:xfrm>
            <a:off x="457200" y="990601"/>
            <a:ext cx="5181600" cy="2895599"/>
          </a:xfrm>
        </p:spPr>
        <p:txBody>
          <a:bodyPr/>
          <a:lstStyle/>
          <a:p>
            <a:r>
              <a:rPr lang="en-US" dirty="0" smtClean="0"/>
              <a:t>276 Protein Networks:</a:t>
            </a:r>
          </a:p>
          <a:p>
            <a:r>
              <a:rPr lang="en-US" dirty="0" smtClean="0"/>
              <a:t>Approximately:</a:t>
            </a:r>
          </a:p>
          <a:p>
            <a:pPr lvl="1"/>
            <a:r>
              <a:rPr lang="en-US" dirty="0" smtClean="0"/>
              <a:t>700 Variables</a:t>
            </a:r>
          </a:p>
          <a:p>
            <a:pPr lvl="1"/>
            <a:r>
              <a:rPr lang="en-US" dirty="0" smtClean="0"/>
              <a:t>1600 Factors</a:t>
            </a:r>
          </a:p>
          <a:p>
            <a:pPr lvl="1"/>
            <a:r>
              <a:rPr lang="en-US" dirty="0" smtClean="0"/>
              <a:t>70 Discrete orientations</a:t>
            </a:r>
          </a:p>
          <a:p>
            <a:r>
              <a:rPr lang="en-US" dirty="0" smtClean="0"/>
              <a:t>Strong Factors </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12</a:t>
            </a:fld>
            <a:endParaRPr lang="en-US" dirty="0"/>
          </a:p>
        </p:txBody>
      </p:sp>
      <p:grpSp>
        <p:nvGrpSpPr>
          <p:cNvPr id="59" name="Group 58"/>
          <p:cNvGrpSpPr/>
          <p:nvPr/>
        </p:nvGrpSpPr>
        <p:grpSpPr>
          <a:xfrm rot="5400000">
            <a:off x="5428616" y="2322550"/>
            <a:ext cx="4191000" cy="2073306"/>
            <a:chOff x="205368" y="2204191"/>
            <a:chExt cx="8329032" cy="4120409"/>
          </a:xfrm>
        </p:grpSpPr>
        <p:sp>
          <p:nvSpPr>
            <p:cNvPr id="5" name="Oval 4"/>
            <p:cNvSpPr/>
            <p:nvPr/>
          </p:nvSpPr>
          <p:spPr bwMode="auto">
            <a:xfrm>
              <a:off x="609600" y="52578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6" name="Oval 5"/>
            <p:cNvSpPr/>
            <p:nvPr/>
          </p:nvSpPr>
          <p:spPr bwMode="auto">
            <a:xfrm rot="20356464">
              <a:off x="3962400" y="43434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7" name="Oval 6"/>
            <p:cNvSpPr/>
            <p:nvPr/>
          </p:nvSpPr>
          <p:spPr bwMode="auto">
            <a:xfrm>
              <a:off x="2133600" y="57912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rot="816482">
              <a:off x="8032579" y="2546178"/>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9" name="Oval 8"/>
            <p:cNvSpPr/>
            <p:nvPr/>
          </p:nvSpPr>
          <p:spPr bwMode="auto">
            <a:xfrm rot="946099">
              <a:off x="6195442" y="3452242"/>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cxnSp>
          <p:nvCxnSpPr>
            <p:cNvPr id="11" name="Straight Connector 10"/>
            <p:cNvCxnSpPr>
              <a:stCxn id="5" idx="6"/>
              <a:endCxn id="7" idx="2"/>
            </p:cNvCxnSpPr>
            <p:nvPr/>
          </p:nvCxnSpPr>
          <p:spPr bwMode="auto">
            <a:xfrm>
              <a:off x="914400" y="5410200"/>
              <a:ext cx="1219200" cy="533400"/>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Straight Connector 14"/>
            <p:cNvCxnSpPr>
              <a:stCxn id="7" idx="7"/>
              <a:endCxn id="6" idx="2"/>
            </p:cNvCxnSpPr>
            <p:nvPr/>
          </p:nvCxnSpPr>
          <p:spPr bwMode="auto">
            <a:xfrm rot="5400000" flipH="1" flipV="1">
              <a:off x="2539960" y="4403536"/>
              <a:ext cx="1286104" cy="1578499"/>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p:cNvCxnSpPr>
              <a:stCxn id="6" idx="6"/>
              <a:endCxn id="9" idx="3"/>
            </p:cNvCxnSpPr>
            <p:nvPr/>
          </p:nvCxnSpPr>
          <p:spPr bwMode="auto">
            <a:xfrm flipV="1">
              <a:off x="4257338" y="3679065"/>
              <a:ext cx="1957512" cy="762802"/>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Connector 18"/>
            <p:cNvCxnSpPr>
              <a:stCxn id="9" idx="7"/>
              <a:endCxn id="8" idx="3"/>
            </p:cNvCxnSpPr>
            <p:nvPr/>
          </p:nvCxnSpPr>
          <p:spPr bwMode="auto">
            <a:xfrm rot="5400000" flipH="1" flipV="1">
              <a:off x="6891732" y="2367065"/>
              <a:ext cx="752257" cy="1574053"/>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rot="20354313">
              <a:off x="4031230" y="3718690"/>
              <a:ext cx="2125531" cy="458747"/>
            </a:xfrm>
            <a:prstGeom prst="rect">
              <a:avLst/>
            </a:prstGeom>
            <a:noFill/>
          </p:spPr>
          <p:txBody>
            <a:bodyPr wrap="none" rtlCol="0">
              <a:spAutoFit/>
            </a:bodyPr>
            <a:lstStyle/>
            <a:p>
              <a:r>
                <a:rPr lang="en-US" sz="900" dirty="0" smtClean="0"/>
                <a:t>Protein Backbone</a:t>
              </a:r>
              <a:endParaRPr lang="en-US" sz="900" dirty="0"/>
            </a:p>
          </p:txBody>
        </p:sp>
        <p:sp>
          <p:nvSpPr>
            <p:cNvPr id="69" name="Isosceles Triangle 68"/>
            <p:cNvSpPr/>
            <p:nvPr/>
          </p:nvSpPr>
          <p:spPr bwMode="auto">
            <a:xfrm rot="10566914">
              <a:off x="205368" y="3768479"/>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70" name="Isosceles Triangle 69"/>
            <p:cNvSpPr/>
            <p:nvPr/>
          </p:nvSpPr>
          <p:spPr bwMode="auto">
            <a:xfrm rot="10235213">
              <a:off x="1617790" y="434458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71" name="Isosceles Triangle 70"/>
            <p:cNvSpPr/>
            <p:nvPr/>
          </p:nvSpPr>
          <p:spPr bwMode="auto">
            <a:xfrm rot="19800000">
              <a:off x="3985437" y="442951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72" name="Isosceles Triangle 71"/>
            <p:cNvSpPr/>
            <p:nvPr/>
          </p:nvSpPr>
          <p:spPr bwMode="auto">
            <a:xfrm rot="8100000">
              <a:off x="5219704" y="220419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73" name="Isosceles Triangle 72"/>
            <p:cNvSpPr/>
            <p:nvPr/>
          </p:nvSpPr>
          <p:spPr bwMode="auto">
            <a:xfrm rot="900000">
              <a:off x="7427715" y="2703042"/>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74" name="Arc 73"/>
            <p:cNvSpPr/>
            <p:nvPr/>
          </p:nvSpPr>
          <p:spPr bwMode="auto">
            <a:xfrm>
              <a:off x="5943600" y="3200400"/>
              <a:ext cx="762000" cy="762000"/>
            </a:xfrm>
            <a:prstGeom prst="arc">
              <a:avLst>
                <a:gd name="adj1" fmla="val 14909909"/>
                <a:gd name="adj2" fmla="val 19858007"/>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75" name="Arc 74"/>
            <p:cNvSpPr/>
            <p:nvPr/>
          </p:nvSpPr>
          <p:spPr bwMode="auto">
            <a:xfrm>
              <a:off x="5943600" y="3200400"/>
              <a:ext cx="762000" cy="762000"/>
            </a:xfrm>
            <a:prstGeom prst="arc">
              <a:avLst>
                <a:gd name="adj1" fmla="val 9431046"/>
                <a:gd name="adj2" fmla="val 12289408"/>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76" name="Arc 75"/>
            <p:cNvSpPr/>
            <p:nvPr/>
          </p:nvSpPr>
          <p:spPr bwMode="auto">
            <a:xfrm>
              <a:off x="3733800" y="4114800"/>
              <a:ext cx="762000" cy="762000"/>
            </a:xfrm>
            <a:prstGeom prst="arc">
              <a:avLst>
                <a:gd name="adj1" fmla="val 5790721"/>
                <a:gd name="adj2" fmla="val 8586577"/>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1100" smtClean="0">
                <a:latin typeface="Tahoma" pitchFamily="-64" charset="0"/>
              </a:endParaRPr>
            </a:p>
          </p:txBody>
        </p:sp>
        <p:sp>
          <p:nvSpPr>
            <p:cNvPr id="77" name="Arc 76"/>
            <p:cNvSpPr/>
            <p:nvPr/>
          </p:nvSpPr>
          <p:spPr bwMode="auto">
            <a:xfrm>
              <a:off x="3733800" y="4114800"/>
              <a:ext cx="762000" cy="762000"/>
            </a:xfrm>
            <a:prstGeom prst="arc">
              <a:avLst>
                <a:gd name="adj1" fmla="val 20808924"/>
                <a:gd name="adj2" fmla="val 2305379"/>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1100" smtClean="0">
                <a:latin typeface="Tahoma" pitchFamily="-64" charset="0"/>
              </a:endParaRPr>
            </a:p>
          </p:txBody>
        </p:sp>
        <p:sp>
          <p:nvSpPr>
            <p:cNvPr id="78" name="Arc 77"/>
            <p:cNvSpPr/>
            <p:nvPr/>
          </p:nvSpPr>
          <p:spPr bwMode="auto">
            <a:xfrm>
              <a:off x="7772400" y="2362200"/>
              <a:ext cx="762000" cy="762000"/>
            </a:xfrm>
            <a:prstGeom prst="arc">
              <a:avLst>
                <a:gd name="adj1" fmla="val 7405370"/>
                <a:gd name="adj2" fmla="val 903737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79" name="Arc 78"/>
            <p:cNvSpPr/>
            <p:nvPr/>
          </p:nvSpPr>
          <p:spPr bwMode="auto">
            <a:xfrm>
              <a:off x="7772400" y="2362200"/>
              <a:ext cx="762000" cy="762000"/>
            </a:xfrm>
            <a:prstGeom prst="arc">
              <a:avLst>
                <a:gd name="adj1" fmla="val 9735094"/>
                <a:gd name="adj2" fmla="val 4559709"/>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80" name="Arc 79"/>
            <p:cNvSpPr/>
            <p:nvPr/>
          </p:nvSpPr>
          <p:spPr bwMode="auto">
            <a:xfrm>
              <a:off x="1905000" y="5562600"/>
              <a:ext cx="762000" cy="762000"/>
            </a:xfrm>
            <a:prstGeom prst="arc">
              <a:avLst>
                <a:gd name="adj1" fmla="val 16937499"/>
                <a:gd name="adj2" fmla="val 19003618"/>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81" name="Arc 80"/>
            <p:cNvSpPr/>
            <p:nvPr/>
          </p:nvSpPr>
          <p:spPr bwMode="auto">
            <a:xfrm>
              <a:off x="1905000" y="5562600"/>
              <a:ext cx="762000" cy="762000"/>
            </a:xfrm>
            <a:prstGeom prst="arc">
              <a:avLst>
                <a:gd name="adj1" fmla="val 11906839"/>
                <a:gd name="adj2" fmla="val 14068980"/>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83" name="Arc 82"/>
            <p:cNvSpPr/>
            <p:nvPr/>
          </p:nvSpPr>
          <p:spPr bwMode="auto">
            <a:xfrm>
              <a:off x="381000" y="5029200"/>
              <a:ext cx="762000" cy="762000"/>
            </a:xfrm>
            <a:prstGeom prst="arc">
              <a:avLst>
                <a:gd name="adj1" fmla="val 17676176"/>
                <a:gd name="adj2" fmla="val 46899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84" name="Arc 83"/>
            <p:cNvSpPr/>
            <p:nvPr/>
          </p:nvSpPr>
          <p:spPr bwMode="auto">
            <a:xfrm>
              <a:off x="381000" y="5029200"/>
              <a:ext cx="762000" cy="762000"/>
            </a:xfrm>
            <a:prstGeom prst="arc">
              <a:avLst>
                <a:gd name="adj1" fmla="val 1150412"/>
                <a:gd name="adj2" fmla="val 15076636"/>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cxnSp>
          <p:nvCxnSpPr>
            <p:cNvPr id="92" name="Straight Connector 91"/>
            <p:cNvCxnSpPr>
              <a:stCxn id="69" idx="3"/>
              <a:endCxn id="70" idx="3"/>
            </p:cNvCxnSpPr>
            <p:nvPr/>
          </p:nvCxnSpPr>
          <p:spPr bwMode="auto">
            <a:xfrm rot="16200000" flipH="1">
              <a:off x="1065532" y="3394951"/>
              <a:ext cx="585038" cy="1335771"/>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4" name="Straight Connector 93"/>
            <p:cNvCxnSpPr>
              <a:stCxn id="69" idx="3"/>
              <a:endCxn id="72" idx="3"/>
            </p:cNvCxnSpPr>
            <p:nvPr/>
          </p:nvCxnSpPr>
          <p:spPr bwMode="auto">
            <a:xfrm rot="5400000" flipH="1" flipV="1">
              <a:off x="2275668" y="853033"/>
              <a:ext cx="1331782" cy="450278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5" name="Straight Connector 94"/>
            <p:cNvCxnSpPr>
              <a:stCxn id="70" idx="3"/>
              <a:endCxn id="72" idx="3"/>
            </p:cNvCxnSpPr>
            <p:nvPr/>
          </p:nvCxnSpPr>
          <p:spPr bwMode="auto">
            <a:xfrm rot="5400000" flipH="1" flipV="1">
              <a:off x="2651035" y="1813437"/>
              <a:ext cx="1916820" cy="3167016"/>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8" name="Straight Connector 97"/>
            <p:cNvCxnSpPr/>
            <p:nvPr/>
          </p:nvCxnSpPr>
          <p:spPr bwMode="auto">
            <a:xfrm rot="5400000" flipH="1" flipV="1">
              <a:off x="3296600" y="4094940"/>
              <a:ext cx="3505062" cy="192259"/>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01" name="Straight Connector 100"/>
            <p:cNvCxnSpPr>
              <a:stCxn id="71" idx="3"/>
              <a:endCxn id="70" idx="3"/>
            </p:cNvCxnSpPr>
            <p:nvPr/>
          </p:nvCxnSpPr>
          <p:spPr bwMode="auto">
            <a:xfrm rot="5400000" flipH="1">
              <a:off x="2691633" y="3689660"/>
              <a:ext cx="1567163" cy="2898555"/>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04" name="Straight Connector 103"/>
            <p:cNvCxnSpPr/>
            <p:nvPr/>
          </p:nvCxnSpPr>
          <p:spPr bwMode="auto">
            <a:xfrm flipV="1">
              <a:off x="4953000" y="4275980"/>
              <a:ext cx="2758947" cy="166762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07" name="Straight Connector 106"/>
            <p:cNvCxnSpPr/>
            <p:nvPr/>
          </p:nvCxnSpPr>
          <p:spPr bwMode="auto">
            <a:xfrm rot="5400000" flipH="1">
              <a:off x="5509883" y="2073914"/>
              <a:ext cx="1837444" cy="2566686"/>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10" name="Oval 109"/>
            <p:cNvSpPr/>
            <p:nvPr/>
          </p:nvSpPr>
          <p:spPr bwMode="auto">
            <a:xfrm>
              <a:off x="5029200" y="22860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11" name="Oval 110"/>
            <p:cNvSpPr/>
            <p:nvPr/>
          </p:nvSpPr>
          <p:spPr bwMode="auto">
            <a:xfrm>
              <a:off x="7620000" y="41148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12" name="Oval 111"/>
            <p:cNvSpPr/>
            <p:nvPr/>
          </p:nvSpPr>
          <p:spPr bwMode="auto">
            <a:xfrm>
              <a:off x="4800600" y="57912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13" name="Oval 112"/>
            <p:cNvSpPr/>
            <p:nvPr/>
          </p:nvSpPr>
          <p:spPr bwMode="auto">
            <a:xfrm>
              <a:off x="1905000" y="41910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14" name="Oval 113"/>
            <p:cNvSpPr/>
            <p:nvPr/>
          </p:nvSpPr>
          <p:spPr bwMode="auto">
            <a:xfrm>
              <a:off x="533400" y="35814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rot="20700000">
              <a:off x="2642177" y="287077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20" name="Rectangle 119"/>
            <p:cNvSpPr/>
            <p:nvPr/>
          </p:nvSpPr>
          <p:spPr bwMode="auto">
            <a:xfrm rot="19675883">
              <a:off x="3251777" y="325177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21" name="Rectangle 120"/>
            <p:cNvSpPr/>
            <p:nvPr/>
          </p:nvSpPr>
          <p:spPr bwMode="auto">
            <a:xfrm rot="1279537">
              <a:off x="1118178" y="3861376"/>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22" name="Rectangle 121"/>
            <p:cNvSpPr/>
            <p:nvPr/>
          </p:nvSpPr>
          <p:spPr bwMode="auto">
            <a:xfrm rot="1744943">
              <a:off x="3130294" y="4806693"/>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23" name="Rectangle 122"/>
            <p:cNvSpPr/>
            <p:nvPr/>
          </p:nvSpPr>
          <p:spPr bwMode="auto">
            <a:xfrm rot="19692079">
              <a:off x="6182146" y="4810546"/>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24" name="Rectangle 123"/>
            <p:cNvSpPr/>
            <p:nvPr/>
          </p:nvSpPr>
          <p:spPr bwMode="auto">
            <a:xfrm rot="16452742">
              <a:off x="4816774" y="3826174"/>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125" name="Rectangle 124"/>
            <p:cNvSpPr/>
            <p:nvPr/>
          </p:nvSpPr>
          <p:spPr bwMode="auto">
            <a:xfrm rot="2245517">
              <a:off x="6264069" y="321606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grpSp>
      <p:graphicFrame>
        <p:nvGraphicFramePr>
          <p:cNvPr id="63" name="Chart 62"/>
          <p:cNvGraphicFramePr/>
          <p:nvPr/>
        </p:nvGraphicFramePr>
        <p:xfrm>
          <a:off x="457200" y="3962400"/>
          <a:ext cx="5867400" cy="2667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304800" y="3581400"/>
            <a:ext cx="8458200" cy="2133600"/>
            <a:chOff x="304800" y="3581400"/>
            <a:chExt cx="8458200" cy="2133600"/>
          </a:xfrm>
        </p:grpSpPr>
        <p:cxnSp>
          <p:nvCxnSpPr>
            <p:cNvPr id="30" name="Straight Connector 29"/>
            <p:cNvCxnSpPr>
              <a:stCxn id="6" idx="4"/>
              <a:endCxn id="28" idx="0"/>
            </p:cNvCxnSpPr>
            <p:nvPr/>
          </p:nvCxnSpPr>
          <p:spPr bwMode="auto">
            <a:xfrm rot="16200000" flipH="1">
              <a:off x="1390650" y="3486150"/>
              <a:ext cx="381000" cy="5715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Connector 31"/>
            <p:cNvCxnSpPr>
              <a:stCxn id="28" idx="2"/>
              <a:endCxn id="10" idx="0"/>
            </p:cNvCxnSpPr>
            <p:nvPr/>
          </p:nvCxnSpPr>
          <p:spPr bwMode="auto">
            <a:xfrm rot="5400000">
              <a:off x="1028700" y="4876800"/>
              <a:ext cx="1143000" cy="5334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 name="Straight Connector 34"/>
            <p:cNvCxnSpPr>
              <a:stCxn id="34" idx="2"/>
              <a:endCxn id="11" idx="0"/>
            </p:cNvCxnSpPr>
            <p:nvPr/>
          </p:nvCxnSpPr>
          <p:spPr bwMode="auto">
            <a:xfrm rot="16200000" flipH="1">
              <a:off x="6896100" y="4876800"/>
              <a:ext cx="1143000" cy="5334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9" name="Straight Connector 38"/>
            <p:cNvCxnSpPr>
              <a:stCxn id="8" idx="4"/>
              <a:endCxn id="34" idx="0"/>
            </p:cNvCxnSpPr>
            <p:nvPr/>
          </p:nvCxnSpPr>
          <p:spPr bwMode="auto">
            <a:xfrm rot="5400000">
              <a:off x="7334250" y="3448050"/>
              <a:ext cx="381000" cy="6477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8" name="Rectangle 27"/>
            <p:cNvSpPr/>
            <p:nvPr/>
          </p:nvSpPr>
          <p:spPr bwMode="auto">
            <a:xfrm>
              <a:off x="304800" y="3962400"/>
              <a:ext cx="3124200" cy="609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rPr>
                <a:t>Smokes(A) </a:t>
              </a:r>
              <a:r>
                <a:rPr lang="en-US" sz="2000" dirty="0" smtClean="0">
                  <a:latin typeface="Tahoma" pitchFamily="-64" charset="0"/>
                  <a:sym typeface="Wingdings" pitchFamily="2" charset="2"/>
                </a:rPr>
                <a:t> Cancer(A)</a:t>
              </a:r>
              <a:endParaRPr kumimoji="0" lang="en-US" sz="2000" b="0" i="0" u="none" strike="noStrike" cap="none" normalizeH="0" baseline="0" dirty="0" smtClean="0">
                <a:ln>
                  <a:noFill/>
                </a:ln>
                <a:solidFill>
                  <a:schemeClr val="tx1"/>
                </a:solidFill>
                <a:effectLst/>
                <a:latin typeface="Tahoma" pitchFamily="-64" charset="0"/>
              </a:endParaRPr>
            </a:p>
          </p:txBody>
        </p:sp>
        <p:sp>
          <p:nvSpPr>
            <p:cNvPr id="34" name="Rectangle 33"/>
            <p:cNvSpPr/>
            <p:nvPr/>
          </p:nvSpPr>
          <p:spPr bwMode="auto">
            <a:xfrm>
              <a:off x="5638800" y="3962400"/>
              <a:ext cx="3124200" cy="609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rPr>
                <a:t>Smokes(B) </a:t>
              </a:r>
              <a:r>
                <a:rPr lang="en-US" sz="2000" dirty="0" smtClean="0">
                  <a:latin typeface="Tahoma" pitchFamily="-64" charset="0"/>
                  <a:sym typeface="Wingdings" pitchFamily="2" charset="2"/>
                </a:rPr>
                <a:t> Cancer(B)</a:t>
              </a:r>
              <a:endParaRPr kumimoji="0" lang="en-US" sz="2000" b="0" i="0" u="none" strike="noStrike" cap="none" normalizeH="0" baseline="0" dirty="0" smtClean="0">
                <a:ln>
                  <a:noFill/>
                </a:ln>
                <a:solidFill>
                  <a:schemeClr val="tx1"/>
                </a:solidFill>
                <a:effectLst/>
                <a:latin typeface="Tahoma" pitchFamily="-64" charset="0"/>
              </a:endParaRPr>
            </a:p>
          </p:txBody>
        </p:sp>
      </p:grpSp>
      <p:grpSp>
        <p:nvGrpSpPr>
          <p:cNvPr id="81" name="Group 80"/>
          <p:cNvGrpSpPr/>
          <p:nvPr/>
        </p:nvGrpSpPr>
        <p:grpSpPr>
          <a:xfrm>
            <a:off x="2057400" y="2438400"/>
            <a:ext cx="5029200" cy="1143000"/>
            <a:chOff x="2057400" y="2438400"/>
            <a:chExt cx="5029200" cy="1143000"/>
          </a:xfrm>
        </p:grpSpPr>
        <p:cxnSp>
          <p:nvCxnSpPr>
            <p:cNvPr id="14" name="Straight Connector 13"/>
            <p:cNvCxnSpPr>
              <a:stCxn id="5" idx="4"/>
              <a:endCxn id="12" idx="0"/>
            </p:cNvCxnSpPr>
            <p:nvPr/>
          </p:nvCxnSpPr>
          <p:spPr bwMode="auto">
            <a:xfrm rot="5400000">
              <a:off x="4229100" y="2628900"/>
              <a:ext cx="3810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 name="Straight Connector 15"/>
            <p:cNvCxnSpPr>
              <a:stCxn id="12" idx="3"/>
              <a:endCxn id="8" idx="2"/>
            </p:cNvCxnSpPr>
            <p:nvPr/>
          </p:nvCxnSpPr>
          <p:spPr bwMode="auto">
            <a:xfrm>
              <a:off x="6172200" y="3200400"/>
              <a:ext cx="9144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Straight Connector 17"/>
            <p:cNvCxnSpPr>
              <a:stCxn id="6" idx="6"/>
              <a:endCxn id="12" idx="1"/>
            </p:cNvCxnSpPr>
            <p:nvPr/>
          </p:nvCxnSpPr>
          <p:spPr bwMode="auto">
            <a:xfrm>
              <a:off x="2057400" y="3200400"/>
              <a:ext cx="6096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2" name="Rectangle 11"/>
            <p:cNvSpPr/>
            <p:nvPr/>
          </p:nvSpPr>
          <p:spPr bwMode="auto">
            <a:xfrm>
              <a:off x="2667000" y="2819400"/>
              <a:ext cx="3505200" cy="762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Friends</a:t>
              </a:r>
              <a:r>
                <a:rPr lang="en-US" sz="2000" dirty="0" smtClean="0">
                  <a:latin typeface="Tahoma" pitchFamily="-64" charset="0"/>
                </a:rPr>
                <a:t>(A,B) And Smokes(A) </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sym typeface="Wingdings" pitchFamily="2" charset="2"/>
                </a:rPr>
                <a:t> Smokes(B)</a:t>
              </a:r>
              <a:endParaRPr kumimoji="0" lang="en-US" sz="2000" b="0" i="0" u="none" strike="noStrike" cap="none" normalizeH="0" baseline="0" dirty="0" smtClean="0">
                <a:ln>
                  <a:noFill/>
                </a:ln>
                <a:solidFill>
                  <a:schemeClr val="tx1"/>
                </a:solidFill>
                <a:effectLst/>
                <a:latin typeface="Tahoma" pitchFamily="-64" charset="0"/>
              </a:endParaRPr>
            </a:p>
          </p:txBody>
        </p:sp>
      </p:grpSp>
      <p:sp>
        <p:nvSpPr>
          <p:cNvPr id="2" name="Title 1"/>
          <p:cNvSpPr>
            <a:spLocks noGrp="1"/>
          </p:cNvSpPr>
          <p:nvPr>
            <p:ph type="title"/>
          </p:nvPr>
        </p:nvSpPr>
        <p:spPr/>
        <p:txBody>
          <a:bodyPr/>
          <a:lstStyle/>
          <a:p>
            <a:r>
              <a:rPr lang="en-US" dirty="0" smtClean="0"/>
              <a:t>Markov Logic Networks</a:t>
            </a:r>
            <a:endParaRPr lang="en-US" dirty="0"/>
          </a:p>
        </p:txBody>
      </p:sp>
      <p:sp>
        <p:nvSpPr>
          <p:cNvPr id="3" name="Content Placeholder 2"/>
          <p:cNvSpPr>
            <a:spLocks noGrp="1"/>
          </p:cNvSpPr>
          <p:nvPr>
            <p:ph idx="1"/>
          </p:nvPr>
        </p:nvSpPr>
        <p:spPr>
          <a:xfrm>
            <a:off x="457200" y="990601"/>
            <a:ext cx="8305800" cy="838200"/>
          </a:xfrm>
        </p:spPr>
        <p:txBody>
          <a:bodyPr/>
          <a:lstStyle/>
          <a:p>
            <a:r>
              <a:rPr lang="en-US" dirty="0" smtClean="0"/>
              <a:t>Represent Logic as a graphical model</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13</a:t>
            </a:fld>
            <a:endParaRPr lang="en-US"/>
          </a:p>
        </p:txBody>
      </p:sp>
      <p:sp>
        <p:nvSpPr>
          <p:cNvPr id="10" name="Oval 9"/>
          <p:cNvSpPr/>
          <p:nvPr/>
        </p:nvSpPr>
        <p:spPr bwMode="auto">
          <a:xfrm>
            <a:off x="685800" y="5715000"/>
            <a:ext cx="1295400" cy="762000"/>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Cancer(A)</a:t>
            </a:r>
            <a:endParaRPr kumimoji="0" lang="en-US" b="0" i="0" u="none" strike="noStrike" cap="none" normalizeH="0" baseline="0" dirty="0" smtClean="0">
              <a:ln>
                <a:noFill/>
              </a:ln>
              <a:solidFill>
                <a:schemeClr val="tx1"/>
              </a:solidFill>
              <a:effectLst/>
              <a:latin typeface="Tahoma" pitchFamily="-64" charset="0"/>
            </a:endParaRPr>
          </a:p>
        </p:txBody>
      </p:sp>
      <p:sp>
        <p:nvSpPr>
          <p:cNvPr id="11" name="Oval 10"/>
          <p:cNvSpPr/>
          <p:nvPr/>
        </p:nvSpPr>
        <p:spPr bwMode="auto">
          <a:xfrm>
            <a:off x="7086600" y="5715000"/>
            <a:ext cx="1295400" cy="762000"/>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Cancer(B)</a:t>
            </a:r>
            <a:endParaRPr kumimoji="0" lang="en-US" b="0" i="0" u="none" strike="noStrike" cap="none" normalizeH="0" baseline="0" dirty="0" smtClean="0">
              <a:ln>
                <a:noFill/>
              </a:ln>
              <a:solidFill>
                <a:schemeClr val="tx1"/>
              </a:solidFill>
              <a:effectLst/>
              <a:latin typeface="Tahoma" pitchFamily="-64" charset="0"/>
            </a:endParaRPr>
          </a:p>
        </p:txBody>
      </p:sp>
      <p:sp>
        <p:nvSpPr>
          <p:cNvPr id="6" name="Oval 5"/>
          <p:cNvSpPr/>
          <p:nvPr/>
        </p:nvSpPr>
        <p:spPr bwMode="auto">
          <a:xfrm>
            <a:off x="533400" y="2819400"/>
            <a:ext cx="1524000" cy="762000"/>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Smokes(A)</a:t>
            </a:r>
            <a:endParaRPr kumimoji="0" lang="en-US" b="0" i="0" u="none" strike="noStrike" cap="none" normalizeH="0" baseline="0" dirty="0" smtClean="0">
              <a:ln>
                <a:noFill/>
              </a:ln>
              <a:solidFill>
                <a:schemeClr val="tx1"/>
              </a:solidFill>
              <a:effectLst/>
              <a:latin typeface="Tahoma" pitchFamily="-64" charset="0"/>
            </a:endParaRPr>
          </a:p>
        </p:txBody>
      </p:sp>
      <p:sp>
        <p:nvSpPr>
          <p:cNvPr id="8" name="Oval 7"/>
          <p:cNvSpPr/>
          <p:nvPr/>
        </p:nvSpPr>
        <p:spPr bwMode="auto">
          <a:xfrm>
            <a:off x="7086600" y="2819400"/>
            <a:ext cx="1524000" cy="762000"/>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Smokes(B)</a:t>
            </a:r>
            <a:endParaRPr kumimoji="0" lang="en-US" b="0" i="0" u="none" strike="noStrike" cap="none" normalizeH="0" baseline="0" dirty="0" smtClean="0">
              <a:ln>
                <a:noFill/>
              </a:ln>
              <a:solidFill>
                <a:schemeClr val="tx1"/>
              </a:solidFill>
              <a:effectLst/>
              <a:latin typeface="Tahoma" pitchFamily="-64" charset="0"/>
            </a:endParaRPr>
          </a:p>
        </p:txBody>
      </p:sp>
      <p:sp>
        <p:nvSpPr>
          <p:cNvPr id="5" name="Oval 4"/>
          <p:cNvSpPr/>
          <p:nvPr/>
        </p:nvSpPr>
        <p:spPr bwMode="auto">
          <a:xfrm>
            <a:off x="3581400" y="1676400"/>
            <a:ext cx="1676400" cy="762000"/>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Friends(A,B)</a:t>
            </a:r>
            <a:endParaRPr kumimoji="0" lang="en-US" b="0" i="0" u="none" strike="noStrike" cap="none" normalizeH="0" baseline="0" dirty="0" smtClean="0">
              <a:ln>
                <a:noFill/>
              </a:ln>
              <a:solidFill>
                <a:schemeClr val="tx1"/>
              </a:solidFill>
              <a:effectLst/>
              <a:latin typeface="Tahoma" pitchFamily="-64" charset="0"/>
            </a:endParaRPr>
          </a:p>
        </p:txBody>
      </p:sp>
      <p:sp>
        <p:nvSpPr>
          <p:cNvPr id="76" name="TextBox 75"/>
          <p:cNvSpPr txBox="1"/>
          <p:nvPr/>
        </p:nvSpPr>
        <p:spPr>
          <a:xfrm>
            <a:off x="2362200" y="1752600"/>
            <a:ext cx="947952" cy="646331"/>
          </a:xfrm>
          <a:prstGeom prst="rect">
            <a:avLst/>
          </a:prstGeom>
          <a:noFill/>
        </p:spPr>
        <p:txBody>
          <a:bodyPr wrap="none" rtlCol="0">
            <a:spAutoFit/>
          </a:bodyPr>
          <a:lstStyle/>
          <a:p>
            <a:r>
              <a:rPr lang="en-US" dirty="0" smtClean="0"/>
              <a:t>A: Alice</a:t>
            </a:r>
          </a:p>
          <a:p>
            <a:r>
              <a:rPr lang="en-US" dirty="0" smtClean="0"/>
              <a:t>B: Bob</a:t>
            </a:r>
            <a:endParaRPr lang="en-US" dirty="0"/>
          </a:p>
        </p:txBody>
      </p:sp>
      <p:sp>
        <p:nvSpPr>
          <p:cNvPr id="77" name="TextBox 76"/>
          <p:cNvSpPr txBox="1"/>
          <p:nvPr/>
        </p:nvSpPr>
        <p:spPr>
          <a:xfrm>
            <a:off x="5520711" y="1840468"/>
            <a:ext cx="1337289" cy="369332"/>
          </a:xfrm>
          <a:prstGeom prst="rect">
            <a:avLst/>
          </a:prstGeom>
          <a:noFill/>
        </p:spPr>
        <p:txBody>
          <a:bodyPr wrap="none" rtlCol="0">
            <a:spAutoFit/>
          </a:bodyPr>
          <a:lstStyle/>
          <a:p>
            <a:r>
              <a:rPr lang="en-US" dirty="0" smtClean="0"/>
              <a:t>True/False?</a:t>
            </a:r>
            <a:endParaRPr lang="en-US" dirty="0"/>
          </a:p>
        </p:txBody>
      </p:sp>
      <p:grpSp>
        <p:nvGrpSpPr>
          <p:cNvPr id="85" name="Group 84"/>
          <p:cNvGrpSpPr/>
          <p:nvPr/>
        </p:nvGrpSpPr>
        <p:grpSpPr>
          <a:xfrm>
            <a:off x="1905000" y="4763868"/>
            <a:ext cx="5181600" cy="1103532"/>
            <a:chOff x="1905000" y="4763868"/>
            <a:chExt cx="5181600" cy="1103532"/>
          </a:xfrm>
        </p:grpSpPr>
        <p:sp>
          <p:nvSpPr>
            <p:cNvPr id="83" name="TextBox 82"/>
            <p:cNvSpPr txBox="1"/>
            <p:nvPr/>
          </p:nvSpPr>
          <p:spPr>
            <a:xfrm>
              <a:off x="1905000" y="5221069"/>
              <a:ext cx="517407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Pr(Cancer(B) = True | </a:t>
              </a:r>
            </a:p>
            <a:p>
              <a:r>
                <a:rPr lang="en-US" dirty="0" smtClean="0"/>
                <a:t>    Smokes(A) = True &amp; Friends(A,B) = True) = ?</a:t>
              </a:r>
              <a:endParaRPr lang="en-US" dirty="0"/>
            </a:p>
          </p:txBody>
        </p:sp>
        <p:sp>
          <p:nvSpPr>
            <p:cNvPr id="84" name="TextBox 83"/>
            <p:cNvSpPr txBox="1"/>
            <p:nvPr/>
          </p:nvSpPr>
          <p:spPr>
            <a:xfrm>
              <a:off x="1905000" y="4763868"/>
              <a:ext cx="51816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b="1" dirty="0" smtClean="0"/>
                <a:t>Inference</a:t>
              </a:r>
              <a:endParaRPr lang="en-US" sz="2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Logic Networks</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14</a:t>
            </a:fld>
            <a:endParaRPr lang="en-US"/>
          </a:p>
        </p:txBody>
      </p:sp>
      <p:grpSp>
        <p:nvGrpSpPr>
          <p:cNvPr id="27" name="Group 26"/>
          <p:cNvGrpSpPr/>
          <p:nvPr/>
        </p:nvGrpSpPr>
        <p:grpSpPr>
          <a:xfrm>
            <a:off x="5029200" y="1066800"/>
            <a:ext cx="3958772" cy="2304143"/>
            <a:chOff x="671945" y="1676400"/>
            <a:chExt cx="7557654" cy="4398821"/>
          </a:xfrm>
        </p:grpSpPr>
        <p:grpSp>
          <p:nvGrpSpPr>
            <p:cNvPr id="7" name="Group 81"/>
            <p:cNvGrpSpPr/>
            <p:nvPr/>
          </p:nvGrpSpPr>
          <p:grpSpPr>
            <a:xfrm>
              <a:off x="671945" y="3581399"/>
              <a:ext cx="7557654" cy="1731822"/>
              <a:chOff x="671945" y="3581399"/>
              <a:chExt cx="7557654" cy="1731822"/>
            </a:xfrm>
          </p:grpSpPr>
          <p:cxnSp>
            <p:nvCxnSpPr>
              <p:cNvPr id="30" name="Straight Connector 29"/>
              <p:cNvCxnSpPr>
                <a:stCxn id="6" idx="4"/>
                <a:endCxn id="28" idx="0"/>
              </p:cNvCxnSpPr>
              <p:nvPr/>
            </p:nvCxnSpPr>
            <p:spPr bwMode="auto">
              <a:xfrm rot="16200000" flipH="1">
                <a:off x="1757796" y="3486149"/>
                <a:ext cx="380999" cy="5715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Connector 31"/>
              <p:cNvCxnSpPr>
                <a:stCxn id="28" idx="2"/>
                <a:endCxn id="10" idx="0"/>
              </p:cNvCxnSpPr>
              <p:nvPr/>
            </p:nvCxnSpPr>
            <p:spPr bwMode="auto">
              <a:xfrm rot="16200000" flipH="1">
                <a:off x="2240971" y="4565072"/>
                <a:ext cx="595747" cy="60960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 name="Straight Connector 34"/>
              <p:cNvCxnSpPr>
                <a:stCxn id="34" idx="2"/>
                <a:endCxn id="11" idx="0"/>
              </p:cNvCxnSpPr>
              <p:nvPr/>
            </p:nvCxnSpPr>
            <p:spPr bwMode="auto">
              <a:xfrm rot="5400000">
                <a:off x="5985163" y="4630884"/>
                <a:ext cx="741220" cy="623454"/>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9" name="Straight Connector 38"/>
              <p:cNvCxnSpPr>
                <a:stCxn id="8" idx="4"/>
                <a:endCxn id="34" idx="0"/>
              </p:cNvCxnSpPr>
              <p:nvPr/>
            </p:nvCxnSpPr>
            <p:spPr bwMode="auto">
              <a:xfrm rot="5400000">
                <a:off x="6800851" y="3448048"/>
                <a:ext cx="380999" cy="64770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8" name="Rectangle 27"/>
              <p:cNvSpPr/>
              <p:nvPr/>
            </p:nvSpPr>
            <p:spPr bwMode="auto">
              <a:xfrm>
                <a:off x="671945" y="3962400"/>
                <a:ext cx="3124200" cy="609599"/>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latin typeface="Tahoma" pitchFamily="-64" charset="0"/>
                  </a:rPr>
                  <a:t>Smokes(A) </a:t>
                </a:r>
                <a:r>
                  <a:rPr lang="en-US" sz="1050" dirty="0" smtClean="0">
                    <a:latin typeface="Tahoma" pitchFamily="-64" charset="0"/>
                    <a:sym typeface="Wingdings" pitchFamily="2" charset="2"/>
                  </a:rPr>
                  <a:t> Cancer(A)</a:t>
                </a:r>
                <a:endParaRPr kumimoji="0" lang="en-US" sz="1050" b="0" i="0" u="none" strike="noStrike" cap="none" normalizeH="0" baseline="0" dirty="0" smtClean="0">
                  <a:ln>
                    <a:noFill/>
                  </a:ln>
                  <a:solidFill>
                    <a:schemeClr val="tx1"/>
                  </a:solidFill>
                  <a:effectLst/>
                  <a:latin typeface="Tahoma" pitchFamily="-64" charset="0"/>
                </a:endParaRPr>
              </a:p>
            </p:txBody>
          </p:sp>
          <p:sp>
            <p:nvSpPr>
              <p:cNvPr id="34" name="Rectangle 33"/>
              <p:cNvSpPr/>
              <p:nvPr/>
            </p:nvSpPr>
            <p:spPr bwMode="auto">
              <a:xfrm>
                <a:off x="5105399" y="3962399"/>
                <a:ext cx="3124200" cy="609599"/>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latin typeface="Tahoma" pitchFamily="-64" charset="0"/>
                  </a:rPr>
                  <a:t>Smokes(B) </a:t>
                </a:r>
                <a:r>
                  <a:rPr lang="en-US" sz="1050" dirty="0" smtClean="0">
                    <a:latin typeface="Tahoma" pitchFamily="-64" charset="0"/>
                    <a:sym typeface="Wingdings" pitchFamily="2" charset="2"/>
                  </a:rPr>
                  <a:t> Cancer(B)</a:t>
                </a:r>
                <a:endParaRPr kumimoji="0" lang="en-US" sz="1050" b="0" i="0" u="none" strike="noStrike" cap="none" normalizeH="0" baseline="0" dirty="0" smtClean="0">
                  <a:ln>
                    <a:noFill/>
                  </a:ln>
                  <a:solidFill>
                    <a:schemeClr val="tx1"/>
                  </a:solidFill>
                  <a:effectLst/>
                  <a:latin typeface="Tahoma" pitchFamily="-64" charset="0"/>
                </a:endParaRPr>
              </a:p>
            </p:txBody>
          </p:sp>
        </p:grpSp>
        <p:grpSp>
          <p:nvGrpSpPr>
            <p:cNvPr id="9" name="Group 80"/>
            <p:cNvGrpSpPr/>
            <p:nvPr/>
          </p:nvGrpSpPr>
          <p:grpSpPr>
            <a:xfrm>
              <a:off x="2424545" y="2438400"/>
              <a:ext cx="4128655" cy="1143000"/>
              <a:chOff x="2424545" y="2438400"/>
              <a:chExt cx="4128655" cy="1143000"/>
            </a:xfrm>
          </p:grpSpPr>
          <p:cxnSp>
            <p:nvCxnSpPr>
              <p:cNvPr id="14" name="Straight Connector 13"/>
              <p:cNvCxnSpPr>
                <a:stCxn id="5" idx="4"/>
                <a:endCxn id="12" idx="0"/>
              </p:cNvCxnSpPr>
              <p:nvPr/>
            </p:nvCxnSpPr>
            <p:spPr bwMode="auto">
              <a:xfrm rot="5400000">
                <a:off x="4229100" y="2628900"/>
                <a:ext cx="3810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 name="Straight Connector 15"/>
              <p:cNvCxnSpPr>
                <a:stCxn id="12" idx="3"/>
                <a:endCxn id="8" idx="2"/>
              </p:cNvCxnSpPr>
              <p:nvPr/>
            </p:nvCxnSpPr>
            <p:spPr bwMode="auto">
              <a:xfrm>
                <a:off x="6172199" y="3200401"/>
                <a:ext cx="381001"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Straight Connector 17"/>
              <p:cNvCxnSpPr>
                <a:stCxn id="6" idx="6"/>
                <a:endCxn id="12" idx="1"/>
              </p:cNvCxnSpPr>
              <p:nvPr/>
            </p:nvCxnSpPr>
            <p:spPr bwMode="auto">
              <a:xfrm>
                <a:off x="2424545" y="3200401"/>
                <a:ext cx="242455"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2" name="Rectangle 11"/>
              <p:cNvSpPr/>
              <p:nvPr/>
            </p:nvSpPr>
            <p:spPr bwMode="auto">
              <a:xfrm>
                <a:off x="2667000" y="2819400"/>
                <a:ext cx="3505200" cy="762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Tahoma" pitchFamily="-64" charset="0"/>
                  </a:rPr>
                  <a:t>Friends</a:t>
                </a:r>
                <a:r>
                  <a:rPr lang="en-US" sz="1050" dirty="0" smtClean="0">
                    <a:latin typeface="Tahoma" pitchFamily="-64" charset="0"/>
                  </a:rPr>
                  <a:t>(A,B) And Smokes(A) </a:t>
                </a:r>
              </a:p>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latin typeface="Tahoma" pitchFamily="-64" charset="0"/>
                    <a:sym typeface="Wingdings" pitchFamily="2" charset="2"/>
                  </a:rPr>
                  <a:t> Smokes(B)</a:t>
                </a:r>
                <a:endParaRPr kumimoji="0" lang="en-US" sz="1050" b="0" i="0" u="none" strike="noStrike" cap="none" normalizeH="0" baseline="0" dirty="0" smtClean="0">
                  <a:ln>
                    <a:noFill/>
                  </a:ln>
                  <a:solidFill>
                    <a:schemeClr val="tx1"/>
                  </a:solidFill>
                  <a:effectLst/>
                  <a:latin typeface="Tahoma" pitchFamily="-64" charset="0"/>
                </a:endParaRPr>
              </a:p>
            </p:txBody>
          </p:sp>
        </p:grpSp>
        <p:sp>
          <p:nvSpPr>
            <p:cNvPr id="10" name="Oval 9"/>
            <p:cNvSpPr/>
            <p:nvPr/>
          </p:nvSpPr>
          <p:spPr bwMode="auto">
            <a:xfrm>
              <a:off x="2195945" y="5167747"/>
              <a:ext cx="1295400" cy="762001"/>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Cancer(A)</a:t>
              </a:r>
              <a:endParaRPr kumimoji="0" lang="en-US" sz="1000" b="0" i="0" u="none" strike="noStrike" cap="none" normalizeH="0" baseline="0" dirty="0" smtClean="0">
                <a:ln>
                  <a:noFill/>
                </a:ln>
                <a:solidFill>
                  <a:schemeClr val="tx1"/>
                </a:solidFill>
                <a:effectLst/>
                <a:latin typeface="Tahoma" pitchFamily="-64" charset="0"/>
              </a:endParaRPr>
            </a:p>
          </p:txBody>
        </p:sp>
        <p:sp>
          <p:nvSpPr>
            <p:cNvPr id="11" name="Oval 10"/>
            <p:cNvSpPr/>
            <p:nvPr/>
          </p:nvSpPr>
          <p:spPr bwMode="auto">
            <a:xfrm>
              <a:off x="5396345" y="5313220"/>
              <a:ext cx="1295400" cy="762001"/>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Cancer(B)</a:t>
              </a:r>
              <a:endParaRPr kumimoji="0" lang="en-US" sz="1000" b="0" i="0" u="none" strike="noStrike" cap="none" normalizeH="0" baseline="0" dirty="0" smtClean="0">
                <a:ln>
                  <a:noFill/>
                </a:ln>
                <a:solidFill>
                  <a:schemeClr val="tx1"/>
                </a:solidFill>
                <a:effectLst/>
                <a:latin typeface="Tahoma" pitchFamily="-64" charset="0"/>
              </a:endParaRPr>
            </a:p>
          </p:txBody>
        </p:sp>
        <p:sp>
          <p:nvSpPr>
            <p:cNvPr id="6" name="Oval 5"/>
            <p:cNvSpPr/>
            <p:nvPr/>
          </p:nvSpPr>
          <p:spPr bwMode="auto">
            <a:xfrm>
              <a:off x="900545" y="2819400"/>
              <a:ext cx="1524000" cy="762001"/>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Smokes(A)</a:t>
              </a:r>
              <a:endParaRPr kumimoji="0" lang="en-US" sz="1000" b="0" i="0" u="none" strike="noStrike" cap="none" normalizeH="0" baseline="0" dirty="0" smtClean="0">
                <a:ln>
                  <a:noFill/>
                </a:ln>
                <a:solidFill>
                  <a:schemeClr val="tx1"/>
                </a:solidFill>
                <a:effectLst/>
                <a:latin typeface="Tahoma" pitchFamily="-64" charset="0"/>
              </a:endParaRPr>
            </a:p>
          </p:txBody>
        </p:sp>
        <p:sp>
          <p:nvSpPr>
            <p:cNvPr id="8" name="Oval 7"/>
            <p:cNvSpPr/>
            <p:nvPr/>
          </p:nvSpPr>
          <p:spPr bwMode="auto">
            <a:xfrm>
              <a:off x="6553200" y="2819400"/>
              <a:ext cx="1524000" cy="762001"/>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Smokes(B)</a:t>
              </a:r>
              <a:endParaRPr kumimoji="0" lang="en-US" sz="1000" b="0" i="0" u="none" strike="noStrike" cap="none" normalizeH="0" baseline="0" dirty="0" smtClean="0">
                <a:ln>
                  <a:noFill/>
                </a:ln>
                <a:solidFill>
                  <a:schemeClr val="tx1"/>
                </a:solidFill>
                <a:effectLst/>
                <a:latin typeface="Tahoma" pitchFamily="-64" charset="0"/>
              </a:endParaRPr>
            </a:p>
          </p:txBody>
        </p:sp>
        <p:sp>
          <p:nvSpPr>
            <p:cNvPr id="5" name="Oval 4"/>
            <p:cNvSpPr/>
            <p:nvPr/>
          </p:nvSpPr>
          <p:spPr bwMode="auto">
            <a:xfrm>
              <a:off x="3581400" y="1676400"/>
              <a:ext cx="1676400" cy="762000"/>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Friends(A,B)</a:t>
              </a:r>
              <a:endParaRPr kumimoji="0" lang="en-US" sz="1000" b="0" i="0" u="none" strike="noStrike" cap="none" normalizeH="0" baseline="0" dirty="0" smtClean="0">
                <a:ln>
                  <a:noFill/>
                </a:ln>
                <a:solidFill>
                  <a:schemeClr val="tx1"/>
                </a:solidFill>
                <a:effectLst/>
                <a:latin typeface="Tahoma" pitchFamily="-64" charset="0"/>
              </a:endParaRPr>
            </a:p>
          </p:txBody>
        </p:sp>
        <p:sp>
          <p:nvSpPr>
            <p:cNvPr id="76" name="TextBox 75"/>
            <p:cNvSpPr txBox="1"/>
            <p:nvPr/>
          </p:nvSpPr>
          <p:spPr>
            <a:xfrm>
              <a:off x="2362200" y="1752599"/>
              <a:ext cx="1160458" cy="763847"/>
            </a:xfrm>
            <a:prstGeom prst="rect">
              <a:avLst/>
            </a:prstGeom>
            <a:noFill/>
          </p:spPr>
          <p:txBody>
            <a:bodyPr wrap="none" rtlCol="0">
              <a:spAutoFit/>
            </a:bodyPr>
            <a:lstStyle/>
            <a:p>
              <a:r>
                <a:rPr lang="en-US" sz="1000" dirty="0" smtClean="0"/>
                <a:t>A: Alice</a:t>
              </a:r>
            </a:p>
            <a:p>
              <a:r>
                <a:rPr lang="en-US" sz="1000" dirty="0" smtClean="0"/>
                <a:t>B: Bob</a:t>
              </a:r>
              <a:endParaRPr lang="en-US" sz="1000" dirty="0"/>
            </a:p>
          </p:txBody>
        </p:sp>
        <p:sp>
          <p:nvSpPr>
            <p:cNvPr id="77" name="TextBox 76"/>
            <p:cNvSpPr txBox="1"/>
            <p:nvPr/>
          </p:nvSpPr>
          <p:spPr>
            <a:xfrm>
              <a:off x="5520711" y="1840467"/>
              <a:ext cx="1613378" cy="470058"/>
            </a:xfrm>
            <a:prstGeom prst="rect">
              <a:avLst/>
            </a:prstGeom>
            <a:noFill/>
          </p:spPr>
          <p:txBody>
            <a:bodyPr wrap="none" rtlCol="0">
              <a:spAutoFit/>
            </a:bodyPr>
            <a:lstStyle/>
            <a:p>
              <a:r>
                <a:rPr lang="en-US" sz="1000" dirty="0" smtClean="0"/>
                <a:t>True/False?</a:t>
              </a:r>
              <a:endParaRPr lang="en-US" sz="1000" dirty="0"/>
            </a:p>
          </p:txBody>
        </p:sp>
      </p:grpSp>
      <p:sp>
        <p:nvSpPr>
          <p:cNvPr id="3" name="Content Placeholder 2"/>
          <p:cNvSpPr>
            <a:spLocks noGrp="1"/>
          </p:cNvSpPr>
          <p:nvPr>
            <p:ph idx="1"/>
          </p:nvPr>
        </p:nvSpPr>
        <p:spPr>
          <a:xfrm>
            <a:off x="457200" y="990600"/>
            <a:ext cx="4267200" cy="5410200"/>
          </a:xfrm>
        </p:spPr>
        <p:txBody>
          <a:bodyPr/>
          <a:lstStyle/>
          <a:p>
            <a:r>
              <a:rPr lang="en-US" dirty="0" smtClean="0"/>
              <a:t>UW-Systems Model</a:t>
            </a:r>
          </a:p>
          <a:p>
            <a:pPr lvl="1">
              <a:defRPr/>
            </a:pPr>
            <a:r>
              <a:rPr lang="en-US" dirty="0" smtClean="0"/>
              <a:t>8K Binary Variables</a:t>
            </a:r>
          </a:p>
          <a:p>
            <a:pPr lvl="1">
              <a:defRPr/>
            </a:pPr>
            <a:r>
              <a:rPr lang="en-US" dirty="0" smtClean="0"/>
              <a:t>406K Factors</a:t>
            </a:r>
          </a:p>
          <a:p>
            <a:pPr>
              <a:buNone/>
              <a:defRPr/>
            </a:pPr>
            <a:endParaRPr lang="en-US" dirty="0" smtClean="0"/>
          </a:p>
          <a:p>
            <a:pPr>
              <a:defRPr/>
            </a:pPr>
            <a:r>
              <a:rPr lang="en-US" dirty="0" smtClean="0"/>
              <a:t>Irregular degree distribution:</a:t>
            </a:r>
          </a:p>
          <a:p>
            <a:pPr lvl="1">
              <a:defRPr/>
            </a:pPr>
            <a:r>
              <a:rPr lang="en-US" dirty="0" smtClean="0"/>
              <a:t>Some vertices with high degree</a:t>
            </a:r>
          </a:p>
        </p:txBody>
      </p:sp>
      <p:graphicFrame>
        <p:nvGraphicFramePr>
          <p:cNvPr id="1027" name="Object 3"/>
          <p:cNvGraphicFramePr>
            <a:graphicFrameLocks noChangeAspect="1"/>
          </p:cNvGraphicFramePr>
          <p:nvPr/>
        </p:nvGraphicFramePr>
        <p:xfrm>
          <a:off x="4953000" y="3505200"/>
          <a:ext cx="3962400" cy="3089590"/>
        </p:xfrm>
        <a:graphic>
          <a:graphicData uri="http://schemas.openxmlformats.org/presentationml/2006/ole">
            <p:oleObj spid="_x0000_s1027" name="Acrobat Document" r:id="rId4" imgW="4617000" imgH="3375000" progId="AcroExch.Document.7">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lstStyle/>
          <a:p>
            <a:r>
              <a:rPr lang="en-US" dirty="0" smtClean="0"/>
              <a:t>Overview</a:t>
            </a:r>
          </a:p>
          <a:p>
            <a:r>
              <a:rPr lang="en-US" dirty="0" smtClean="0"/>
              <a:t>Graphical Models: Statistical Structure</a:t>
            </a:r>
          </a:p>
          <a:p>
            <a:r>
              <a:rPr lang="en-US" dirty="0" smtClean="0"/>
              <a:t>Inference: Computational Structure</a:t>
            </a:r>
          </a:p>
          <a:p>
            <a:r>
              <a:rPr lang="el-GR" i="1" dirty="0" smtClean="0">
                <a:solidFill>
                  <a:schemeClr val="bg1">
                    <a:lumMod val="50000"/>
                  </a:schemeClr>
                </a:solidFill>
                <a:latin typeface="Times" pitchFamily="18" charset="0"/>
                <a:cs typeface="Times" pitchFamily="18" charset="0"/>
              </a:rPr>
              <a:t>τ</a:t>
            </a:r>
            <a:r>
              <a:rPr lang="el-GR" i="1" baseline="-25000" dirty="0" smtClean="0">
                <a:solidFill>
                  <a:schemeClr val="bg1">
                    <a:lumMod val="50000"/>
                  </a:schemeClr>
                </a:solidFill>
                <a:latin typeface="Times" pitchFamily="18" charset="0"/>
                <a:cs typeface="Times" pitchFamily="18" charset="0"/>
              </a:rPr>
              <a:t>ε</a:t>
            </a:r>
            <a:r>
              <a:rPr lang="en-US" i="1" baseline="-25000" dirty="0" smtClean="0">
                <a:solidFill>
                  <a:schemeClr val="bg1">
                    <a:lumMod val="50000"/>
                  </a:schemeClr>
                </a:solidFill>
                <a:latin typeface="Times" pitchFamily="18" charset="0"/>
                <a:cs typeface="Times" pitchFamily="18" charset="0"/>
              </a:rPr>
              <a:t> </a:t>
            </a:r>
            <a:r>
              <a:rPr lang="en-US" dirty="0" smtClean="0">
                <a:solidFill>
                  <a:schemeClr val="bg1">
                    <a:lumMod val="50000"/>
                  </a:schemeClr>
                </a:solidFill>
              </a:rPr>
              <a:t>- Approximate Messages: Statistical Structure</a:t>
            </a:r>
          </a:p>
          <a:p>
            <a:r>
              <a:rPr lang="en-US" dirty="0" smtClean="0">
                <a:solidFill>
                  <a:schemeClr val="bg1">
                    <a:lumMod val="50000"/>
                  </a:schemeClr>
                </a:solidFill>
              </a:rPr>
              <a:t>Parallel Splash</a:t>
            </a:r>
          </a:p>
          <a:p>
            <a:pPr lvl="1"/>
            <a:r>
              <a:rPr lang="en-US" dirty="0" smtClean="0">
                <a:solidFill>
                  <a:schemeClr val="bg1">
                    <a:lumMod val="50000"/>
                  </a:schemeClr>
                </a:solidFill>
              </a:rPr>
              <a:t>Dynamic Scheduling</a:t>
            </a:r>
          </a:p>
          <a:p>
            <a:pPr lvl="1"/>
            <a:r>
              <a:rPr lang="en-US" dirty="0" smtClean="0">
                <a:solidFill>
                  <a:schemeClr val="bg1">
                    <a:lumMod val="50000"/>
                  </a:schemeClr>
                </a:solidFill>
              </a:rPr>
              <a:t>Partitioning</a:t>
            </a:r>
          </a:p>
          <a:p>
            <a:r>
              <a:rPr lang="en-US" dirty="0" smtClean="0">
                <a:solidFill>
                  <a:schemeClr val="bg1">
                    <a:lumMod val="50000"/>
                  </a:schemeClr>
                </a:solidFill>
              </a:rPr>
              <a:t>Experimental Results</a:t>
            </a:r>
          </a:p>
          <a:p>
            <a:r>
              <a:rPr lang="en-US" dirty="0" smtClean="0">
                <a:solidFill>
                  <a:schemeClr val="bg1">
                    <a:lumMod val="50000"/>
                  </a:schemeClr>
                </a:solidFill>
              </a:rPr>
              <a:t>Conclusions</a:t>
            </a:r>
          </a:p>
          <a:p>
            <a:endParaRPr lang="en-US" dirty="0" smtClean="0"/>
          </a:p>
          <a:p>
            <a:endParaRPr lang="en-US" dirty="0" smtClean="0"/>
          </a:p>
        </p:txBody>
      </p:sp>
      <p:sp>
        <p:nvSpPr>
          <p:cNvPr id="2" name="Slide Number Placeholder 1"/>
          <p:cNvSpPr>
            <a:spLocks noGrp="1"/>
          </p:cNvSpPr>
          <p:nvPr>
            <p:ph type="sldNum" sz="quarter" idx="12"/>
          </p:nvPr>
        </p:nvSpPr>
        <p:spPr/>
        <p:txBody>
          <a:bodyPr/>
          <a:lstStyle/>
          <a:p>
            <a:fld id="{29982EE5-C165-4792-B6D9-CAD024C0FAD7}" type="slidenum">
              <a:rPr lang="en-US" smtClean="0"/>
              <a:pPr/>
              <a:t>15</a:t>
            </a:fld>
            <a:endParaRPr lang="en-US"/>
          </a:p>
        </p:txBody>
      </p:sp>
      <p:sp>
        <p:nvSpPr>
          <p:cNvPr id="5" name="Rectangle 4"/>
          <p:cNvSpPr/>
          <p:nvPr/>
        </p:nvSpPr>
        <p:spPr bwMode="auto">
          <a:xfrm>
            <a:off x="304800" y="1981200"/>
            <a:ext cx="8534400" cy="5334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Inference Problem</a:t>
            </a:r>
            <a:endParaRPr lang="en-US" dirty="0"/>
          </a:p>
        </p:txBody>
      </p:sp>
      <p:sp>
        <p:nvSpPr>
          <p:cNvPr id="3" name="Content Placeholder 2"/>
          <p:cNvSpPr>
            <a:spLocks noGrp="1"/>
          </p:cNvSpPr>
          <p:nvPr>
            <p:ph idx="1"/>
          </p:nvPr>
        </p:nvSpPr>
        <p:spPr>
          <a:xfrm>
            <a:off x="4495800" y="3733800"/>
            <a:ext cx="4267200" cy="2667000"/>
          </a:xfrm>
        </p:spPr>
        <p:txBody>
          <a:bodyPr/>
          <a:lstStyle/>
          <a:p>
            <a:r>
              <a:rPr lang="en-US" dirty="0" smtClean="0"/>
              <a:t>NP-Hard in General </a:t>
            </a:r>
          </a:p>
          <a:p>
            <a:r>
              <a:rPr lang="en-US" dirty="0" smtClean="0"/>
              <a:t>Approximate Inference:</a:t>
            </a:r>
          </a:p>
          <a:p>
            <a:pPr lvl="1"/>
            <a:r>
              <a:rPr lang="en-US" dirty="0" smtClean="0"/>
              <a:t>Belief Propagation</a:t>
            </a:r>
          </a:p>
        </p:txBody>
      </p:sp>
      <p:sp>
        <p:nvSpPr>
          <p:cNvPr id="4" name="Slide Number Placeholder 3"/>
          <p:cNvSpPr>
            <a:spLocks noGrp="1"/>
          </p:cNvSpPr>
          <p:nvPr>
            <p:ph type="sldNum" sz="quarter" idx="12"/>
          </p:nvPr>
        </p:nvSpPr>
        <p:spPr/>
        <p:txBody>
          <a:bodyPr/>
          <a:lstStyle/>
          <a:p>
            <a:fld id="{29982EE5-C165-4792-B6D9-CAD024C0FAD7}" type="slidenum">
              <a:rPr lang="en-US" smtClean="0"/>
              <a:pPr/>
              <a:t>16</a:t>
            </a:fld>
            <a:endParaRPr lang="en-US"/>
          </a:p>
        </p:txBody>
      </p:sp>
      <p:grpSp>
        <p:nvGrpSpPr>
          <p:cNvPr id="6" name="Group 26"/>
          <p:cNvGrpSpPr/>
          <p:nvPr/>
        </p:nvGrpSpPr>
        <p:grpSpPr>
          <a:xfrm>
            <a:off x="152400" y="1143000"/>
            <a:ext cx="3958772" cy="2227943"/>
            <a:chOff x="671945" y="1676400"/>
            <a:chExt cx="7557654" cy="4253352"/>
          </a:xfrm>
        </p:grpSpPr>
        <p:grpSp>
          <p:nvGrpSpPr>
            <p:cNvPr id="8" name="Group 81"/>
            <p:cNvGrpSpPr/>
            <p:nvPr/>
          </p:nvGrpSpPr>
          <p:grpSpPr>
            <a:xfrm>
              <a:off x="671945" y="3581399"/>
              <a:ext cx="7557654" cy="1586350"/>
              <a:chOff x="671945" y="3581399"/>
              <a:chExt cx="7557654" cy="1586350"/>
            </a:xfrm>
          </p:grpSpPr>
          <p:cxnSp>
            <p:nvCxnSpPr>
              <p:cNvPr id="21" name="Straight Connector 20"/>
              <p:cNvCxnSpPr>
                <a:endCxn id="25" idx="0"/>
              </p:cNvCxnSpPr>
              <p:nvPr/>
            </p:nvCxnSpPr>
            <p:spPr bwMode="auto">
              <a:xfrm rot="16200000" flipH="1">
                <a:off x="1757796" y="3486149"/>
                <a:ext cx="380999" cy="5715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Straight Connector 21"/>
              <p:cNvCxnSpPr>
                <a:stCxn id="25" idx="2"/>
                <a:endCxn id="10" idx="0"/>
              </p:cNvCxnSpPr>
              <p:nvPr/>
            </p:nvCxnSpPr>
            <p:spPr bwMode="auto">
              <a:xfrm rot="16200000" flipH="1">
                <a:off x="2240971" y="4565072"/>
                <a:ext cx="595747" cy="60960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Straight Connector 22"/>
              <p:cNvCxnSpPr>
                <a:stCxn id="26" idx="2"/>
                <a:endCxn id="11" idx="0"/>
              </p:cNvCxnSpPr>
              <p:nvPr/>
            </p:nvCxnSpPr>
            <p:spPr bwMode="auto">
              <a:xfrm rot="5400000">
                <a:off x="6095997" y="4596246"/>
                <a:ext cx="595753" cy="547254"/>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 name="Straight Connector 23"/>
              <p:cNvCxnSpPr>
                <a:stCxn id="13" idx="4"/>
                <a:endCxn id="26" idx="0"/>
              </p:cNvCxnSpPr>
              <p:nvPr/>
            </p:nvCxnSpPr>
            <p:spPr bwMode="auto">
              <a:xfrm rot="5400000">
                <a:off x="6800851" y="3448048"/>
                <a:ext cx="380999" cy="64770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5" name="Rectangle 24"/>
              <p:cNvSpPr/>
              <p:nvPr/>
            </p:nvSpPr>
            <p:spPr bwMode="auto">
              <a:xfrm>
                <a:off x="671945" y="3962400"/>
                <a:ext cx="3124200" cy="609599"/>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latin typeface="Tahoma" pitchFamily="-64" charset="0"/>
                  </a:rPr>
                  <a:t>Smokes(A) </a:t>
                </a:r>
                <a:r>
                  <a:rPr lang="en-US" sz="1050" dirty="0" smtClean="0">
                    <a:latin typeface="Tahoma" pitchFamily="-64" charset="0"/>
                    <a:sym typeface="Wingdings" pitchFamily="2" charset="2"/>
                  </a:rPr>
                  <a:t> Cancer(A)</a:t>
                </a:r>
                <a:endParaRPr kumimoji="0" lang="en-US" sz="1050" b="0" i="0" u="none" strike="noStrike" cap="none" normalizeH="0" baseline="0" dirty="0" smtClean="0">
                  <a:ln>
                    <a:noFill/>
                  </a:ln>
                  <a:solidFill>
                    <a:schemeClr val="tx1"/>
                  </a:solidFill>
                  <a:effectLst/>
                  <a:latin typeface="Tahoma" pitchFamily="-64" charset="0"/>
                </a:endParaRPr>
              </a:p>
            </p:txBody>
          </p:sp>
          <p:sp>
            <p:nvSpPr>
              <p:cNvPr id="26" name="Rectangle 25"/>
              <p:cNvSpPr/>
              <p:nvPr/>
            </p:nvSpPr>
            <p:spPr bwMode="auto">
              <a:xfrm>
                <a:off x="5105399" y="3962399"/>
                <a:ext cx="3124200" cy="609599"/>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latin typeface="Tahoma" pitchFamily="-64" charset="0"/>
                  </a:rPr>
                  <a:t>Smokes(B) </a:t>
                </a:r>
                <a:r>
                  <a:rPr lang="en-US" sz="1050" dirty="0" smtClean="0">
                    <a:latin typeface="Tahoma" pitchFamily="-64" charset="0"/>
                    <a:sym typeface="Wingdings" pitchFamily="2" charset="2"/>
                  </a:rPr>
                  <a:t> Cancer(B)</a:t>
                </a:r>
                <a:endParaRPr kumimoji="0" lang="en-US" sz="1050" b="0" i="0" u="none" strike="noStrike" cap="none" normalizeH="0" baseline="0" dirty="0" smtClean="0">
                  <a:ln>
                    <a:noFill/>
                  </a:ln>
                  <a:solidFill>
                    <a:schemeClr val="tx1"/>
                  </a:solidFill>
                  <a:effectLst/>
                  <a:latin typeface="Tahoma" pitchFamily="-64" charset="0"/>
                </a:endParaRPr>
              </a:p>
            </p:txBody>
          </p:sp>
        </p:grpSp>
        <p:grpSp>
          <p:nvGrpSpPr>
            <p:cNvPr id="9" name="Group 80"/>
            <p:cNvGrpSpPr/>
            <p:nvPr/>
          </p:nvGrpSpPr>
          <p:grpSpPr>
            <a:xfrm>
              <a:off x="2424545" y="2438400"/>
              <a:ext cx="4128655" cy="1143000"/>
              <a:chOff x="2424545" y="2438400"/>
              <a:chExt cx="4128655" cy="1143000"/>
            </a:xfrm>
          </p:grpSpPr>
          <p:cxnSp>
            <p:nvCxnSpPr>
              <p:cNvPr id="17" name="Straight Connector 16"/>
              <p:cNvCxnSpPr>
                <a:endCxn id="20" idx="0"/>
              </p:cNvCxnSpPr>
              <p:nvPr/>
            </p:nvCxnSpPr>
            <p:spPr bwMode="auto">
              <a:xfrm rot="5400000">
                <a:off x="4229100" y="2628900"/>
                <a:ext cx="3810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Straight Connector 17"/>
              <p:cNvCxnSpPr>
                <a:stCxn id="20" idx="3"/>
                <a:endCxn id="13" idx="2"/>
              </p:cNvCxnSpPr>
              <p:nvPr/>
            </p:nvCxnSpPr>
            <p:spPr bwMode="auto">
              <a:xfrm>
                <a:off x="6172199" y="3200401"/>
                <a:ext cx="381001"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Connector 18"/>
              <p:cNvCxnSpPr>
                <a:endCxn id="20" idx="1"/>
              </p:cNvCxnSpPr>
              <p:nvPr/>
            </p:nvCxnSpPr>
            <p:spPr bwMode="auto">
              <a:xfrm>
                <a:off x="2424545" y="3200401"/>
                <a:ext cx="242455"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0" name="Rectangle 19"/>
              <p:cNvSpPr/>
              <p:nvPr/>
            </p:nvSpPr>
            <p:spPr bwMode="auto">
              <a:xfrm>
                <a:off x="2667000" y="2819400"/>
                <a:ext cx="3505200" cy="762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Tahoma" pitchFamily="-64" charset="0"/>
                  </a:rPr>
                  <a:t>Friends</a:t>
                </a:r>
                <a:r>
                  <a:rPr lang="en-US" sz="1050" dirty="0" smtClean="0">
                    <a:latin typeface="Tahoma" pitchFamily="-64" charset="0"/>
                  </a:rPr>
                  <a:t>(A,B) And Smokes(A) </a:t>
                </a:r>
              </a:p>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latin typeface="Tahoma" pitchFamily="-64" charset="0"/>
                    <a:sym typeface="Wingdings" pitchFamily="2" charset="2"/>
                  </a:rPr>
                  <a:t> Smokes(B)</a:t>
                </a:r>
                <a:endParaRPr kumimoji="0" lang="en-US" sz="1050" b="0" i="0" u="none" strike="noStrike" cap="none" normalizeH="0" baseline="0" dirty="0" smtClean="0">
                  <a:ln>
                    <a:noFill/>
                  </a:ln>
                  <a:solidFill>
                    <a:schemeClr val="tx1"/>
                  </a:solidFill>
                  <a:effectLst/>
                  <a:latin typeface="Tahoma" pitchFamily="-64" charset="0"/>
                </a:endParaRPr>
              </a:p>
            </p:txBody>
          </p:sp>
        </p:grpSp>
        <p:sp>
          <p:nvSpPr>
            <p:cNvPr id="10" name="Oval 9"/>
            <p:cNvSpPr/>
            <p:nvPr/>
          </p:nvSpPr>
          <p:spPr bwMode="auto">
            <a:xfrm>
              <a:off x="2195945" y="5167747"/>
              <a:ext cx="1295400" cy="762001"/>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Cancer(A)</a:t>
              </a:r>
              <a:endParaRPr kumimoji="0" lang="en-US" sz="1000" b="0" i="0" u="none" strike="noStrike" cap="none" normalizeH="0" baseline="0" dirty="0" smtClean="0">
                <a:ln>
                  <a:noFill/>
                </a:ln>
                <a:solidFill>
                  <a:schemeClr val="tx1"/>
                </a:solidFill>
                <a:effectLst/>
                <a:latin typeface="Tahoma" pitchFamily="-64" charset="0"/>
              </a:endParaRPr>
            </a:p>
          </p:txBody>
        </p:sp>
        <p:sp>
          <p:nvSpPr>
            <p:cNvPr id="11" name="Oval 10"/>
            <p:cNvSpPr/>
            <p:nvPr/>
          </p:nvSpPr>
          <p:spPr bwMode="auto">
            <a:xfrm>
              <a:off x="5472544" y="5167751"/>
              <a:ext cx="1295400" cy="762001"/>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Cancer(B)</a:t>
              </a:r>
              <a:endParaRPr kumimoji="0" lang="en-US" sz="1000" b="0" i="0" u="none" strike="noStrike" cap="none" normalizeH="0" baseline="0" dirty="0" smtClean="0">
                <a:ln>
                  <a:noFill/>
                </a:ln>
                <a:solidFill>
                  <a:schemeClr val="tx1"/>
                </a:solidFill>
                <a:effectLst/>
                <a:latin typeface="Tahoma" pitchFamily="-64" charset="0"/>
              </a:endParaRPr>
            </a:p>
          </p:txBody>
        </p:sp>
        <p:sp>
          <p:nvSpPr>
            <p:cNvPr id="12" name="Oval 5"/>
            <p:cNvSpPr/>
            <p:nvPr/>
          </p:nvSpPr>
          <p:spPr bwMode="auto">
            <a:xfrm>
              <a:off x="900545" y="2819400"/>
              <a:ext cx="1524000" cy="762001"/>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Smokes(A)</a:t>
              </a:r>
              <a:endParaRPr kumimoji="0" lang="en-US" sz="1000" b="0" i="0" u="none" strike="noStrike" cap="none" normalizeH="0" baseline="0" dirty="0" smtClean="0">
                <a:ln>
                  <a:noFill/>
                </a:ln>
                <a:solidFill>
                  <a:schemeClr val="tx1"/>
                </a:solidFill>
                <a:effectLst/>
                <a:latin typeface="Tahoma" pitchFamily="-64" charset="0"/>
              </a:endParaRPr>
            </a:p>
          </p:txBody>
        </p:sp>
        <p:sp>
          <p:nvSpPr>
            <p:cNvPr id="13" name="Oval 12"/>
            <p:cNvSpPr/>
            <p:nvPr/>
          </p:nvSpPr>
          <p:spPr bwMode="auto">
            <a:xfrm>
              <a:off x="6553200" y="2819400"/>
              <a:ext cx="1524000" cy="762001"/>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Smokes(B)</a:t>
              </a:r>
              <a:endParaRPr kumimoji="0" lang="en-US" sz="1000" b="0" i="0" u="none" strike="noStrike" cap="none" normalizeH="0" baseline="0" dirty="0" smtClean="0">
                <a:ln>
                  <a:noFill/>
                </a:ln>
                <a:solidFill>
                  <a:schemeClr val="tx1"/>
                </a:solidFill>
                <a:effectLst/>
                <a:latin typeface="Tahoma" pitchFamily="-64" charset="0"/>
              </a:endParaRPr>
            </a:p>
          </p:txBody>
        </p:sp>
        <p:sp>
          <p:nvSpPr>
            <p:cNvPr id="14" name="Oval 4"/>
            <p:cNvSpPr/>
            <p:nvPr/>
          </p:nvSpPr>
          <p:spPr bwMode="auto">
            <a:xfrm>
              <a:off x="3581400" y="1676400"/>
              <a:ext cx="1676400" cy="762000"/>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Tahoma" pitchFamily="-64" charset="0"/>
                </a:rPr>
                <a:t>Friends(A,B)</a:t>
              </a:r>
              <a:endParaRPr kumimoji="0" lang="en-US" sz="1000" b="0" i="0" u="none" strike="noStrike" cap="none" normalizeH="0" baseline="0" dirty="0" smtClean="0">
                <a:ln>
                  <a:noFill/>
                </a:ln>
                <a:solidFill>
                  <a:schemeClr val="tx1"/>
                </a:solidFill>
                <a:effectLst/>
                <a:latin typeface="Tahoma" pitchFamily="-64" charset="0"/>
              </a:endParaRPr>
            </a:p>
          </p:txBody>
        </p:sp>
        <p:sp>
          <p:nvSpPr>
            <p:cNvPr id="15" name="TextBox 14"/>
            <p:cNvSpPr txBox="1"/>
            <p:nvPr/>
          </p:nvSpPr>
          <p:spPr>
            <a:xfrm>
              <a:off x="2362200" y="1752599"/>
              <a:ext cx="1160458" cy="763847"/>
            </a:xfrm>
            <a:prstGeom prst="rect">
              <a:avLst/>
            </a:prstGeom>
            <a:noFill/>
          </p:spPr>
          <p:txBody>
            <a:bodyPr wrap="none" rtlCol="0">
              <a:spAutoFit/>
            </a:bodyPr>
            <a:lstStyle/>
            <a:p>
              <a:r>
                <a:rPr lang="en-US" sz="1000" dirty="0" smtClean="0"/>
                <a:t>A: Alice</a:t>
              </a:r>
            </a:p>
            <a:p>
              <a:r>
                <a:rPr lang="en-US" sz="1000" dirty="0" smtClean="0"/>
                <a:t>B: Bob</a:t>
              </a:r>
              <a:endParaRPr lang="en-US" sz="1000" dirty="0"/>
            </a:p>
          </p:txBody>
        </p:sp>
        <p:sp>
          <p:nvSpPr>
            <p:cNvPr id="16" name="TextBox 15"/>
            <p:cNvSpPr txBox="1"/>
            <p:nvPr/>
          </p:nvSpPr>
          <p:spPr>
            <a:xfrm>
              <a:off x="5520711" y="1840467"/>
              <a:ext cx="1613378" cy="470058"/>
            </a:xfrm>
            <a:prstGeom prst="rect">
              <a:avLst/>
            </a:prstGeom>
            <a:noFill/>
          </p:spPr>
          <p:txBody>
            <a:bodyPr wrap="none" rtlCol="0">
              <a:spAutoFit/>
            </a:bodyPr>
            <a:lstStyle/>
            <a:p>
              <a:r>
                <a:rPr lang="en-US" sz="1000" dirty="0" smtClean="0"/>
                <a:t>True/False?</a:t>
              </a:r>
              <a:endParaRPr lang="en-US" sz="1000" dirty="0"/>
            </a:p>
          </p:txBody>
        </p:sp>
      </p:grpSp>
      <p:grpSp>
        <p:nvGrpSpPr>
          <p:cNvPr id="214" name="Group 58"/>
          <p:cNvGrpSpPr/>
          <p:nvPr/>
        </p:nvGrpSpPr>
        <p:grpSpPr>
          <a:xfrm>
            <a:off x="4572000" y="1219200"/>
            <a:ext cx="4190995" cy="2073305"/>
            <a:chOff x="205368" y="2204191"/>
            <a:chExt cx="8329032" cy="4120409"/>
          </a:xfrm>
        </p:grpSpPr>
        <p:sp>
          <p:nvSpPr>
            <p:cNvPr id="216" name="Oval 215"/>
            <p:cNvSpPr/>
            <p:nvPr/>
          </p:nvSpPr>
          <p:spPr bwMode="auto">
            <a:xfrm>
              <a:off x="609600" y="52578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17" name="Oval 216"/>
            <p:cNvSpPr/>
            <p:nvPr/>
          </p:nvSpPr>
          <p:spPr bwMode="auto">
            <a:xfrm rot="20356464">
              <a:off x="3962400" y="43434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18" name="Oval 217"/>
            <p:cNvSpPr/>
            <p:nvPr/>
          </p:nvSpPr>
          <p:spPr bwMode="auto">
            <a:xfrm>
              <a:off x="2133600" y="5791200"/>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19" name="Oval 218"/>
            <p:cNvSpPr/>
            <p:nvPr/>
          </p:nvSpPr>
          <p:spPr bwMode="auto">
            <a:xfrm rot="816482">
              <a:off x="8032579" y="2546178"/>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20" name="Oval 219"/>
            <p:cNvSpPr/>
            <p:nvPr/>
          </p:nvSpPr>
          <p:spPr bwMode="auto">
            <a:xfrm rot="946099">
              <a:off x="6195442" y="3452242"/>
              <a:ext cx="304800" cy="3048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cxnSp>
          <p:nvCxnSpPr>
            <p:cNvPr id="221" name="Straight Connector 220"/>
            <p:cNvCxnSpPr>
              <a:stCxn id="216" idx="6"/>
              <a:endCxn id="218" idx="2"/>
            </p:cNvCxnSpPr>
            <p:nvPr/>
          </p:nvCxnSpPr>
          <p:spPr bwMode="auto">
            <a:xfrm>
              <a:off x="914400" y="5410200"/>
              <a:ext cx="1219200" cy="533400"/>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2" name="Straight Connector 221"/>
            <p:cNvCxnSpPr>
              <a:stCxn id="218" idx="7"/>
              <a:endCxn id="217" idx="2"/>
            </p:cNvCxnSpPr>
            <p:nvPr/>
          </p:nvCxnSpPr>
          <p:spPr bwMode="auto">
            <a:xfrm rot="5400000" flipH="1" flipV="1">
              <a:off x="2539960" y="4403536"/>
              <a:ext cx="1286104" cy="1578499"/>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3" name="Straight Connector 222"/>
            <p:cNvCxnSpPr>
              <a:stCxn id="217" idx="6"/>
              <a:endCxn id="220" idx="3"/>
            </p:cNvCxnSpPr>
            <p:nvPr/>
          </p:nvCxnSpPr>
          <p:spPr bwMode="auto">
            <a:xfrm flipV="1">
              <a:off x="4257338" y="3679065"/>
              <a:ext cx="1957512" cy="762802"/>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4" name="Straight Connector 223"/>
            <p:cNvCxnSpPr>
              <a:stCxn id="220" idx="7"/>
              <a:endCxn id="219" idx="3"/>
            </p:cNvCxnSpPr>
            <p:nvPr/>
          </p:nvCxnSpPr>
          <p:spPr bwMode="auto">
            <a:xfrm rot="5400000" flipH="1" flipV="1">
              <a:off x="6891732" y="2367065"/>
              <a:ext cx="752257" cy="1574053"/>
            </a:xfrm>
            <a:prstGeom prst="line">
              <a:avLst/>
            </a:prstGeom>
            <a:ln w="57150">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5" name="TextBox 224"/>
            <p:cNvSpPr txBox="1"/>
            <p:nvPr/>
          </p:nvSpPr>
          <p:spPr>
            <a:xfrm rot="20354313">
              <a:off x="4031230" y="3718690"/>
              <a:ext cx="2125531" cy="458747"/>
            </a:xfrm>
            <a:prstGeom prst="rect">
              <a:avLst/>
            </a:prstGeom>
            <a:noFill/>
          </p:spPr>
          <p:txBody>
            <a:bodyPr wrap="none" rtlCol="0">
              <a:spAutoFit/>
            </a:bodyPr>
            <a:lstStyle/>
            <a:p>
              <a:r>
                <a:rPr lang="en-US" sz="900" dirty="0" smtClean="0"/>
                <a:t>Protein Backbone</a:t>
              </a:r>
              <a:endParaRPr lang="en-US" sz="900" dirty="0"/>
            </a:p>
          </p:txBody>
        </p:sp>
        <p:sp>
          <p:nvSpPr>
            <p:cNvPr id="226" name="Isosceles Triangle 225"/>
            <p:cNvSpPr/>
            <p:nvPr/>
          </p:nvSpPr>
          <p:spPr bwMode="auto">
            <a:xfrm rot="10566914">
              <a:off x="205368" y="3768479"/>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227" name="Isosceles Triangle 226"/>
            <p:cNvSpPr/>
            <p:nvPr/>
          </p:nvSpPr>
          <p:spPr bwMode="auto">
            <a:xfrm rot="10235213">
              <a:off x="1617790" y="434458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228" name="Isosceles Triangle 227"/>
            <p:cNvSpPr/>
            <p:nvPr/>
          </p:nvSpPr>
          <p:spPr bwMode="auto">
            <a:xfrm rot="19800000">
              <a:off x="3985437" y="442951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229" name="Isosceles Triangle 228"/>
            <p:cNvSpPr/>
            <p:nvPr/>
          </p:nvSpPr>
          <p:spPr bwMode="auto">
            <a:xfrm rot="8100000">
              <a:off x="5219704" y="2204191"/>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230" name="Isosceles Triangle 229"/>
            <p:cNvSpPr/>
            <p:nvPr/>
          </p:nvSpPr>
          <p:spPr bwMode="auto">
            <a:xfrm rot="900000">
              <a:off x="7427715" y="2703042"/>
              <a:ext cx="1078010" cy="1600200"/>
            </a:xfrm>
            <a:prstGeom prst="triangl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none" lIns="0" tIns="0" rIns="0" bIns="2743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Tahoma" pitchFamily="-64" charset="0"/>
                </a:rPr>
                <a:t>Side-Chain</a:t>
              </a:r>
            </a:p>
          </p:txBody>
        </p:sp>
        <p:sp>
          <p:nvSpPr>
            <p:cNvPr id="231" name="Arc 230"/>
            <p:cNvSpPr/>
            <p:nvPr/>
          </p:nvSpPr>
          <p:spPr bwMode="auto">
            <a:xfrm>
              <a:off x="5943600" y="3200400"/>
              <a:ext cx="762000" cy="762000"/>
            </a:xfrm>
            <a:prstGeom prst="arc">
              <a:avLst>
                <a:gd name="adj1" fmla="val 14909909"/>
                <a:gd name="adj2" fmla="val 19858007"/>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232" name="Arc 231"/>
            <p:cNvSpPr/>
            <p:nvPr/>
          </p:nvSpPr>
          <p:spPr bwMode="auto">
            <a:xfrm>
              <a:off x="5943600" y="3200400"/>
              <a:ext cx="762000" cy="762000"/>
            </a:xfrm>
            <a:prstGeom prst="arc">
              <a:avLst>
                <a:gd name="adj1" fmla="val 9431046"/>
                <a:gd name="adj2" fmla="val 12289408"/>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233" name="Arc 232"/>
            <p:cNvSpPr/>
            <p:nvPr/>
          </p:nvSpPr>
          <p:spPr bwMode="auto">
            <a:xfrm>
              <a:off x="3733800" y="4114800"/>
              <a:ext cx="762000" cy="762000"/>
            </a:xfrm>
            <a:prstGeom prst="arc">
              <a:avLst>
                <a:gd name="adj1" fmla="val 5790721"/>
                <a:gd name="adj2" fmla="val 8586577"/>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1100" smtClean="0">
                <a:latin typeface="Tahoma" pitchFamily="-64" charset="0"/>
              </a:endParaRPr>
            </a:p>
          </p:txBody>
        </p:sp>
        <p:sp>
          <p:nvSpPr>
            <p:cNvPr id="234" name="Arc 233"/>
            <p:cNvSpPr/>
            <p:nvPr/>
          </p:nvSpPr>
          <p:spPr bwMode="auto">
            <a:xfrm>
              <a:off x="3733800" y="4114800"/>
              <a:ext cx="762000" cy="762000"/>
            </a:xfrm>
            <a:prstGeom prst="arc">
              <a:avLst>
                <a:gd name="adj1" fmla="val 20808924"/>
                <a:gd name="adj2" fmla="val 2305379"/>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1100" smtClean="0">
                <a:latin typeface="Tahoma" pitchFamily="-64" charset="0"/>
              </a:endParaRPr>
            </a:p>
          </p:txBody>
        </p:sp>
        <p:sp>
          <p:nvSpPr>
            <p:cNvPr id="235" name="Arc 234"/>
            <p:cNvSpPr/>
            <p:nvPr/>
          </p:nvSpPr>
          <p:spPr bwMode="auto">
            <a:xfrm>
              <a:off x="7772400" y="2362200"/>
              <a:ext cx="762000" cy="762000"/>
            </a:xfrm>
            <a:prstGeom prst="arc">
              <a:avLst>
                <a:gd name="adj1" fmla="val 7405370"/>
                <a:gd name="adj2" fmla="val 903737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36" name="Arc 235"/>
            <p:cNvSpPr/>
            <p:nvPr/>
          </p:nvSpPr>
          <p:spPr bwMode="auto">
            <a:xfrm>
              <a:off x="7772400" y="2362200"/>
              <a:ext cx="762000" cy="762000"/>
            </a:xfrm>
            <a:prstGeom prst="arc">
              <a:avLst>
                <a:gd name="adj1" fmla="val 9735094"/>
                <a:gd name="adj2" fmla="val 4559709"/>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37" name="Arc 236"/>
            <p:cNvSpPr/>
            <p:nvPr/>
          </p:nvSpPr>
          <p:spPr bwMode="auto">
            <a:xfrm>
              <a:off x="1905000" y="5562600"/>
              <a:ext cx="762000" cy="762000"/>
            </a:xfrm>
            <a:prstGeom prst="arc">
              <a:avLst>
                <a:gd name="adj1" fmla="val 16937499"/>
                <a:gd name="adj2" fmla="val 19003618"/>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238" name="Arc 237"/>
            <p:cNvSpPr/>
            <p:nvPr/>
          </p:nvSpPr>
          <p:spPr bwMode="auto">
            <a:xfrm>
              <a:off x="1905000" y="5562600"/>
              <a:ext cx="762000" cy="762000"/>
            </a:xfrm>
            <a:prstGeom prst="arc">
              <a:avLst>
                <a:gd name="adj1" fmla="val 11906839"/>
                <a:gd name="adj2" fmla="val 14068980"/>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239" name="Arc 238"/>
            <p:cNvSpPr/>
            <p:nvPr/>
          </p:nvSpPr>
          <p:spPr bwMode="auto">
            <a:xfrm>
              <a:off x="381000" y="5029200"/>
              <a:ext cx="762000" cy="762000"/>
            </a:xfrm>
            <a:prstGeom prst="arc">
              <a:avLst>
                <a:gd name="adj1" fmla="val 17676176"/>
                <a:gd name="adj2" fmla="val 46899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sp>
          <p:nvSpPr>
            <p:cNvPr id="240" name="Arc 239"/>
            <p:cNvSpPr/>
            <p:nvPr/>
          </p:nvSpPr>
          <p:spPr bwMode="auto">
            <a:xfrm>
              <a:off x="381000" y="5029200"/>
              <a:ext cx="762000" cy="762000"/>
            </a:xfrm>
            <a:prstGeom prst="arc">
              <a:avLst>
                <a:gd name="adj1" fmla="val 1150412"/>
                <a:gd name="adj2" fmla="val 15076636"/>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100" smtClean="0">
                <a:latin typeface="Tahoma" pitchFamily="-64" charset="0"/>
              </a:endParaRPr>
            </a:p>
          </p:txBody>
        </p:sp>
        <p:cxnSp>
          <p:nvCxnSpPr>
            <p:cNvPr id="241" name="Straight Connector 240"/>
            <p:cNvCxnSpPr>
              <a:stCxn id="226" idx="3"/>
              <a:endCxn id="227" idx="3"/>
            </p:cNvCxnSpPr>
            <p:nvPr/>
          </p:nvCxnSpPr>
          <p:spPr bwMode="auto">
            <a:xfrm rot="16200000" flipH="1">
              <a:off x="1065532" y="3394951"/>
              <a:ext cx="585038" cy="1335771"/>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42" name="Straight Connector 241"/>
            <p:cNvCxnSpPr>
              <a:stCxn id="226" idx="3"/>
              <a:endCxn id="229" idx="3"/>
            </p:cNvCxnSpPr>
            <p:nvPr/>
          </p:nvCxnSpPr>
          <p:spPr bwMode="auto">
            <a:xfrm rot="5400000" flipH="1" flipV="1">
              <a:off x="2275668" y="853033"/>
              <a:ext cx="1331782" cy="450278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43" name="Straight Connector 242"/>
            <p:cNvCxnSpPr>
              <a:stCxn id="227" idx="3"/>
              <a:endCxn id="229" idx="3"/>
            </p:cNvCxnSpPr>
            <p:nvPr/>
          </p:nvCxnSpPr>
          <p:spPr bwMode="auto">
            <a:xfrm rot="5400000" flipH="1" flipV="1">
              <a:off x="2651035" y="1813437"/>
              <a:ext cx="1916820" cy="3167016"/>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44" name="Straight Connector 243"/>
            <p:cNvCxnSpPr/>
            <p:nvPr/>
          </p:nvCxnSpPr>
          <p:spPr bwMode="auto">
            <a:xfrm rot="5400000" flipH="1" flipV="1">
              <a:off x="3296600" y="4094940"/>
              <a:ext cx="3505062" cy="192259"/>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45" name="Straight Connector 244"/>
            <p:cNvCxnSpPr>
              <a:stCxn id="228" idx="3"/>
              <a:endCxn id="227" idx="3"/>
            </p:cNvCxnSpPr>
            <p:nvPr/>
          </p:nvCxnSpPr>
          <p:spPr bwMode="auto">
            <a:xfrm rot="5400000" flipH="1">
              <a:off x="2691633" y="3689660"/>
              <a:ext cx="1567163" cy="2898555"/>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46" name="Straight Connector 245"/>
            <p:cNvCxnSpPr/>
            <p:nvPr/>
          </p:nvCxnSpPr>
          <p:spPr bwMode="auto">
            <a:xfrm flipV="1">
              <a:off x="4953000" y="4275980"/>
              <a:ext cx="2758947" cy="166762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47" name="Straight Connector 246"/>
            <p:cNvCxnSpPr/>
            <p:nvPr/>
          </p:nvCxnSpPr>
          <p:spPr bwMode="auto">
            <a:xfrm rot="5400000" flipH="1">
              <a:off x="5509883" y="2073914"/>
              <a:ext cx="1837444" cy="2566686"/>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48" name="Oval 247"/>
            <p:cNvSpPr/>
            <p:nvPr/>
          </p:nvSpPr>
          <p:spPr bwMode="auto">
            <a:xfrm>
              <a:off x="5029200" y="22860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49" name="Oval 248"/>
            <p:cNvSpPr/>
            <p:nvPr/>
          </p:nvSpPr>
          <p:spPr bwMode="auto">
            <a:xfrm>
              <a:off x="7620000" y="41148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0" name="Oval 249"/>
            <p:cNvSpPr/>
            <p:nvPr/>
          </p:nvSpPr>
          <p:spPr bwMode="auto">
            <a:xfrm>
              <a:off x="4800600" y="57912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1" name="Oval 250"/>
            <p:cNvSpPr/>
            <p:nvPr/>
          </p:nvSpPr>
          <p:spPr bwMode="auto">
            <a:xfrm>
              <a:off x="1905000" y="41910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2" name="Oval 251"/>
            <p:cNvSpPr/>
            <p:nvPr/>
          </p:nvSpPr>
          <p:spPr bwMode="auto">
            <a:xfrm>
              <a:off x="533400" y="3581400"/>
              <a:ext cx="304800" cy="3048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3" name="Rectangle 252"/>
            <p:cNvSpPr/>
            <p:nvPr/>
          </p:nvSpPr>
          <p:spPr bwMode="auto">
            <a:xfrm rot="20700000">
              <a:off x="2642177" y="287077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4" name="Rectangle 253"/>
            <p:cNvSpPr/>
            <p:nvPr/>
          </p:nvSpPr>
          <p:spPr bwMode="auto">
            <a:xfrm rot="19675883">
              <a:off x="3251777" y="325177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5" name="Rectangle 254"/>
            <p:cNvSpPr/>
            <p:nvPr/>
          </p:nvSpPr>
          <p:spPr bwMode="auto">
            <a:xfrm rot="1279537">
              <a:off x="1118178" y="3861376"/>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6" name="Rectangle 255"/>
            <p:cNvSpPr/>
            <p:nvPr/>
          </p:nvSpPr>
          <p:spPr bwMode="auto">
            <a:xfrm rot="1744943">
              <a:off x="3130294" y="4806693"/>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7" name="Rectangle 256"/>
            <p:cNvSpPr/>
            <p:nvPr/>
          </p:nvSpPr>
          <p:spPr bwMode="auto">
            <a:xfrm rot="19692079">
              <a:off x="6182146" y="4810546"/>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8" name="Rectangle 257"/>
            <p:cNvSpPr/>
            <p:nvPr/>
          </p:nvSpPr>
          <p:spPr bwMode="auto">
            <a:xfrm rot="16452742">
              <a:off x="4816774" y="3826174"/>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sp>
          <p:nvSpPr>
            <p:cNvPr id="259" name="Rectangle 258"/>
            <p:cNvSpPr/>
            <p:nvPr/>
          </p:nvSpPr>
          <p:spPr bwMode="auto">
            <a:xfrm rot="2245517">
              <a:off x="6264069" y="3216067"/>
              <a:ext cx="4572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64" charset="0"/>
              </a:endParaRPr>
            </a:p>
          </p:txBody>
        </p:sp>
      </p:grpSp>
      <p:grpSp>
        <p:nvGrpSpPr>
          <p:cNvPr id="260" name="Group 259"/>
          <p:cNvGrpSpPr/>
          <p:nvPr/>
        </p:nvGrpSpPr>
        <p:grpSpPr>
          <a:xfrm>
            <a:off x="533400" y="3733800"/>
            <a:ext cx="3200400" cy="2743200"/>
            <a:chOff x="3962397" y="2274332"/>
            <a:chExt cx="3886203" cy="3897868"/>
          </a:xfrm>
        </p:grpSpPr>
        <p:grpSp>
          <p:nvGrpSpPr>
            <p:cNvPr id="261" name="Group 321"/>
            <p:cNvGrpSpPr/>
            <p:nvPr/>
          </p:nvGrpSpPr>
          <p:grpSpPr>
            <a:xfrm>
              <a:off x="4305297" y="2617232"/>
              <a:ext cx="3429000" cy="3429000"/>
              <a:chOff x="4381500" y="2857500"/>
              <a:chExt cx="3429000" cy="3429000"/>
            </a:xfrm>
          </p:grpSpPr>
          <p:cxnSp>
            <p:nvCxnSpPr>
              <p:cNvPr id="434" name="Straight Connector 433"/>
              <p:cNvCxnSpPr/>
              <p:nvPr/>
            </p:nvCxnSpPr>
            <p:spPr bwMode="auto">
              <a:xfrm>
                <a:off x="4495800" y="28575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35" name="Straight Connector 434"/>
              <p:cNvCxnSpPr/>
              <p:nvPr/>
            </p:nvCxnSpPr>
            <p:spPr bwMode="auto">
              <a:xfrm>
                <a:off x="4495800" y="35433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36" name="Straight Connector 435"/>
              <p:cNvCxnSpPr/>
              <p:nvPr/>
            </p:nvCxnSpPr>
            <p:spPr bwMode="auto">
              <a:xfrm>
                <a:off x="4495800" y="42291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37" name="Straight Connector 436"/>
              <p:cNvCxnSpPr/>
              <p:nvPr/>
            </p:nvCxnSpPr>
            <p:spPr bwMode="auto">
              <a:xfrm>
                <a:off x="4495800" y="49149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38" name="Straight Connector 437"/>
              <p:cNvCxnSpPr/>
              <p:nvPr/>
            </p:nvCxnSpPr>
            <p:spPr bwMode="auto">
              <a:xfrm>
                <a:off x="4495800" y="56007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39" name="Straight Connector 438"/>
              <p:cNvCxnSpPr/>
              <p:nvPr/>
            </p:nvCxnSpPr>
            <p:spPr bwMode="auto">
              <a:xfrm>
                <a:off x="4495800" y="62865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40" name="Straight Connector 439"/>
              <p:cNvCxnSpPr/>
              <p:nvPr/>
            </p:nvCxnSpPr>
            <p:spPr bwMode="auto">
              <a:xfrm rot="5400000">
                <a:off x="27813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41" name="Straight Connector 440"/>
              <p:cNvCxnSpPr/>
              <p:nvPr/>
            </p:nvCxnSpPr>
            <p:spPr bwMode="auto">
              <a:xfrm rot="5400000">
                <a:off x="34671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42" name="Straight Connector 441"/>
              <p:cNvCxnSpPr/>
              <p:nvPr/>
            </p:nvCxnSpPr>
            <p:spPr bwMode="auto">
              <a:xfrm rot="5400000">
                <a:off x="41529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43" name="Straight Connector 442"/>
              <p:cNvCxnSpPr/>
              <p:nvPr/>
            </p:nvCxnSpPr>
            <p:spPr bwMode="auto">
              <a:xfrm rot="5400000">
                <a:off x="48387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44" name="Straight Connector 443"/>
              <p:cNvCxnSpPr/>
              <p:nvPr/>
            </p:nvCxnSpPr>
            <p:spPr bwMode="auto">
              <a:xfrm rot="5400000">
                <a:off x="55245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45" name="Straight Connector 444"/>
              <p:cNvCxnSpPr/>
              <p:nvPr/>
            </p:nvCxnSpPr>
            <p:spPr bwMode="auto">
              <a:xfrm rot="5400000">
                <a:off x="62103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grpSp>
        <p:grpSp>
          <p:nvGrpSpPr>
            <p:cNvPr id="262" name="Group 165"/>
            <p:cNvGrpSpPr/>
            <p:nvPr/>
          </p:nvGrpSpPr>
          <p:grpSpPr>
            <a:xfrm>
              <a:off x="3962397" y="2274332"/>
              <a:ext cx="3733800" cy="3733800"/>
              <a:chOff x="3962400" y="2133600"/>
              <a:chExt cx="3733800" cy="3733800"/>
            </a:xfrm>
          </p:grpSpPr>
          <p:sp>
            <p:nvSpPr>
              <p:cNvPr id="398" name="Rectangle 397"/>
              <p:cNvSpPr/>
              <p:nvPr/>
            </p:nvSpPr>
            <p:spPr bwMode="auto">
              <a:xfrm>
                <a:off x="3962400" y="2133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99" name="Rectangle 398"/>
              <p:cNvSpPr/>
              <p:nvPr/>
            </p:nvSpPr>
            <p:spPr bwMode="auto">
              <a:xfrm>
                <a:off x="4648200" y="2133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0" name="Rectangle 399"/>
              <p:cNvSpPr/>
              <p:nvPr/>
            </p:nvSpPr>
            <p:spPr bwMode="auto">
              <a:xfrm>
                <a:off x="5334000" y="21336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401" name="Rectangle 400"/>
              <p:cNvSpPr/>
              <p:nvPr/>
            </p:nvSpPr>
            <p:spPr bwMode="auto">
              <a:xfrm>
                <a:off x="60198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2" name="Rectangle 401"/>
              <p:cNvSpPr/>
              <p:nvPr/>
            </p:nvSpPr>
            <p:spPr bwMode="auto">
              <a:xfrm>
                <a:off x="67056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3" name="Rectangle 402"/>
              <p:cNvSpPr/>
              <p:nvPr/>
            </p:nvSpPr>
            <p:spPr bwMode="auto">
              <a:xfrm>
                <a:off x="73914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4" name="Rectangle 403"/>
              <p:cNvSpPr/>
              <p:nvPr/>
            </p:nvSpPr>
            <p:spPr bwMode="auto">
              <a:xfrm>
                <a:off x="3962400" y="28194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5" name="Rectangle 404"/>
              <p:cNvSpPr/>
              <p:nvPr/>
            </p:nvSpPr>
            <p:spPr bwMode="auto">
              <a:xfrm>
                <a:off x="4648200" y="2819400"/>
                <a:ext cx="304800" cy="304800"/>
              </a:xfrm>
              <a:prstGeom prst="rect">
                <a:avLst/>
              </a:prstGeom>
              <a:solidFill>
                <a:schemeClr val="tx1">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406" name="Rectangle 405"/>
              <p:cNvSpPr/>
              <p:nvPr/>
            </p:nvSpPr>
            <p:spPr bwMode="auto">
              <a:xfrm>
                <a:off x="5334000" y="28194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7" name="Rectangle 406"/>
              <p:cNvSpPr/>
              <p:nvPr/>
            </p:nvSpPr>
            <p:spPr bwMode="auto">
              <a:xfrm>
                <a:off x="6019800" y="28194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408" name="Rectangle 407"/>
              <p:cNvSpPr/>
              <p:nvPr/>
            </p:nvSpPr>
            <p:spPr bwMode="auto">
              <a:xfrm>
                <a:off x="6705600" y="28194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9" name="Rectangle 408"/>
              <p:cNvSpPr/>
              <p:nvPr/>
            </p:nvSpPr>
            <p:spPr bwMode="auto">
              <a:xfrm>
                <a:off x="7391400" y="28194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0" name="Rectangle 409"/>
              <p:cNvSpPr/>
              <p:nvPr/>
            </p:nvSpPr>
            <p:spPr bwMode="auto">
              <a:xfrm>
                <a:off x="39624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1" name="Rectangle 410"/>
              <p:cNvSpPr/>
              <p:nvPr/>
            </p:nvSpPr>
            <p:spPr bwMode="auto">
              <a:xfrm>
                <a:off x="46482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2" name="Rectangle 411"/>
              <p:cNvSpPr/>
              <p:nvPr/>
            </p:nvSpPr>
            <p:spPr bwMode="auto">
              <a:xfrm>
                <a:off x="53340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3" name="Rectangle 412"/>
              <p:cNvSpPr/>
              <p:nvPr/>
            </p:nvSpPr>
            <p:spPr bwMode="auto">
              <a:xfrm>
                <a:off x="60198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4" name="Rectangle 413"/>
              <p:cNvSpPr/>
              <p:nvPr/>
            </p:nvSpPr>
            <p:spPr bwMode="auto">
              <a:xfrm>
                <a:off x="6705600" y="35052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5" name="Rectangle 414"/>
              <p:cNvSpPr/>
              <p:nvPr/>
            </p:nvSpPr>
            <p:spPr bwMode="auto">
              <a:xfrm>
                <a:off x="7391400" y="35052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6" name="Rectangle 415"/>
              <p:cNvSpPr/>
              <p:nvPr/>
            </p:nvSpPr>
            <p:spPr bwMode="auto">
              <a:xfrm>
                <a:off x="3962400" y="41910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7" name="Rectangle 416"/>
              <p:cNvSpPr/>
              <p:nvPr/>
            </p:nvSpPr>
            <p:spPr bwMode="auto">
              <a:xfrm>
                <a:off x="4648200" y="4191000"/>
                <a:ext cx="304800" cy="304800"/>
              </a:xfrm>
              <a:prstGeom prst="rect">
                <a:avLst/>
              </a:prstGeom>
              <a:solidFill>
                <a:schemeClr val="tx1">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418" name="Rectangle 417"/>
              <p:cNvSpPr/>
              <p:nvPr/>
            </p:nvSpPr>
            <p:spPr bwMode="auto">
              <a:xfrm>
                <a:off x="5334000" y="41910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19" name="Rectangle 418"/>
              <p:cNvSpPr/>
              <p:nvPr/>
            </p:nvSpPr>
            <p:spPr bwMode="auto">
              <a:xfrm>
                <a:off x="6019800" y="41910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0" name="Rectangle 419"/>
              <p:cNvSpPr/>
              <p:nvPr/>
            </p:nvSpPr>
            <p:spPr bwMode="auto">
              <a:xfrm>
                <a:off x="6705600" y="41910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1" name="Rectangle 420"/>
              <p:cNvSpPr/>
              <p:nvPr/>
            </p:nvSpPr>
            <p:spPr bwMode="auto">
              <a:xfrm>
                <a:off x="7391400" y="41910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2" name="Rectangle 421"/>
              <p:cNvSpPr/>
              <p:nvPr/>
            </p:nvSpPr>
            <p:spPr bwMode="auto">
              <a:xfrm>
                <a:off x="3962400" y="48768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3" name="Rectangle 422"/>
              <p:cNvSpPr/>
              <p:nvPr/>
            </p:nvSpPr>
            <p:spPr bwMode="auto">
              <a:xfrm>
                <a:off x="4648200" y="48768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4" name="Rectangle 423"/>
              <p:cNvSpPr/>
              <p:nvPr/>
            </p:nvSpPr>
            <p:spPr bwMode="auto">
              <a:xfrm>
                <a:off x="53340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5" name="Rectangle 424"/>
              <p:cNvSpPr/>
              <p:nvPr/>
            </p:nvSpPr>
            <p:spPr bwMode="auto">
              <a:xfrm>
                <a:off x="60198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6" name="Rectangle 425"/>
              <p:cNvSpPr/>
              <p:nvPr/>
            </p:nvSpPr>
            <p:spPr bwMode="auto">
              <a:xfrm>
                <a:off x="6705600" y="48768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427" name="Rectangle 426"/>
              <p:cNvSpPr/>
              <p:nvPr/>
            </p:nvSpPr>
            <p:spPr bwMode="auto">
              <a:xfrm>
                <a:off x="73914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8" name="Rectangle 427"/>
              <p:cNvSpPr/>
              <p:nvPr/>
            </p:nvSpPr>
            <p:spPr bwMode="auto">
              <a:xfrm>
                <a:off x="3962400" y="5562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29" name="Rectangle 428"/>
              <p:cNvSpPr/>
              <p:nvPr/>
            </p:nvSpPr>
            <p:spPr bwMode="auto">
              <a:xfrm>
                <a:off x="46482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0" name="Rectangle 429"/>
              <p:cNvSpPr/>
              <p:nvPr/>
            </p:nvSpPr>
            <p:spPr bwMode="auto">
              <a:xfrm>
                <a:off x="53340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1" name="Rectangle 430"/>
              <p:cNvSpPr/>
              <p:nvPr/>
            </p:nvSpPr>
            <p:spPr bwMode="auto">
              <a:xfrm>
                <a:off x="60198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2" name="Rectangle 431"/>
              <p:cNvSpPr/>
              <p:nvPr/>
            </p:nvSpPr>
            <p:spPr bwMode="auto">
              <a:xfrm>
                <a:off x="67056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3" name="Rectangle 432"/>
              <p:cNvSpPr/>
              <p:nvPr/>
            </p:nvSpPr>
            <p:spPr bwMode="auto">
              <a:xfrm>
                <a:off x="7391400" y="5562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263" name="Group 397"/>
            <p:cNvGrpSpPr/>
            <p:nvPr/>
          </p:nvGrpSpPr>
          <p:grpSpPr>
            <a:xfrm>
              <a:off x="4114797" y="2426732"/>
              <a:ext cx="3691078" cy="3691078"/>
              <a:chOff x="3962397" y="2274332"/>
              <a:chExt cx="3691078" cy="3691078"/>
            </a:xfrm>
          </p:grpSpPr>
          <p:cxnSp>
            <p:nvCxnSpPr>
              <p:cNvPr id="362" name="Straight Connector 361"/>
              <p:cNvCxnSpPr/>
              <p:nvPr/>
            </p:nvCxnSpPr>
            <p:spPr bwMode="auto">
              <a:xfrm rot="16200000" flipH="1">
                <a:off x="46481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3" name="Straight Connector 362"/>
              <p:cNvCxnSpPr/>
              <p:nvPr/>
            </p:nvCxnSpPr>
            <p:spPr bwMode="auto">
              <a:xfrm rot="16200000" flipH="1">
                <a:off x="39623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4" name="Straight Connector 363"/>
              <p:cNvCxnSpPr/>
              <p:nvPr/>
            </p:nvCxnSpPr>
            <p:spPr bwMode="auto">
              <a:xfrm rot="16200000" flipH="1">
                <a:off x="53339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5" name="Straight Connector 364"/>
              <p:cNvCxnSpPr/>
              <p:nvPr/>
            </p:nvCxnSpPr>
            <p:spPr bwMode="auto">
              <a:xfrm rot="16200000" flipH="1">
                <a:off x="60197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6" name="Straight Connector 365"/>
              <p:cNvCxnSpPr/>
              <p:nvPr/>
            </p:nvCxnSpPr>
            <p:spPr bwMode="auto">
              <a:xfrm rot="16200000" flipH="1">
                <a:off x="67055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7" name="Straight Connector 366"/>
              <p:cNvCxnSpPr/>
              <p:nvPr/>
            </p:nvCxnSpPr>
            <p:spPr bwMode="auto">
              <a:xfrm rot="16200000" flipH="1">
                <a:off x="73913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8" name="Straight Connector 367"/>
              <p:cNvCxnSpPr/>
              <p:nvPr/>
            </p:nvCxnSpPr>
            <p:spPr bwMode="auto">
              <a:xfrm rot="16200000" flipH="1">
                <a:off x="46481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9" name="Straight Connector 368"/>
              <p:cNvCxnSpPr/>
              <p:nvPr/>
            </p:nvCxnSpPr>
            <p:spPr bwMode="auto">
              <a:xfrm rot="16200000" flipH="1">
                <a:off x="39623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0" name="Straight Connector 369"/>
              <p:cNvCxnSpPr/>
              <p:nvPr/>
            </p:nvCxnSpPr>
            <p:spPr bwMode="auto">
              <a:xfrm rot="16200000" flipH="1">
                <a:off x="53339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1" name="Straight Connector 370"/>
              <p:cNvCxnSpPr/>
              <p:nvPr/>
            </p:nvCxnSpPr>
            <p:spPr bwMode="auto">
              <a:xfrm rot="16200000" flipH="1">
                <a:off x="60197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2" name="Straight Connector 371"/>
              <p:cNvCxnSpPr/>
              <p:nvPr/>
            </p:nvCxnSpPr>
            <p:spPr bwMode="auto">
              <a:xfrm rot="16200000" flipH="1">
                <a:off x="67055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3" name="Straight Connector 372"/>
              <p:cNvCxnSpPr/>
              <p:nvPr/>
            </p:nvCxnSpPr>
            <p:spPr bwMode="auto">
              <a:xfrm rot="16200000" flipH="1">
                <a:off x="73913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4" name="Straight Connector 373"/>
              <p:cNvCxnSpPr/>
              <p:nvPr/>
            </p:nvCxnSpPr>
            <p:spPr bwMode="auto">
              <a:xfrm rot="16200000" flipH="1">
                <a:off x="46481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5" name="Straight Connector 374"/>
              <p:cNvCxnSpPr/>
              <p:nvPr/>
            </p:nvCxnSpPr>
            <p:spPr bwMode="auto">
              <a:xfrm rot="16200000" flipH="1">
                <a:off x="39623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6" name="Straight Connector 375"/>
              <p:cNvCxnSpPr/>
              <p:nvPr/>
            </p:nvCxnSpPr>
            <p:spPr bwMode="auto">
              <a:xfrm rot="16200000" flipH="1">
                <a:off x="53339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7" name="Straight Connector 376"/>
              <p:cNvCxnSpPr/>
              <p:nvPr/>
            </p:nvCxnSpPr>
            <p:spPr bwMode="auto">
              <a:xfrm rot="16200000" flipH="1">
                <a:off x="60197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8" name="Straight Connector 377"/>
              <p:cNvCxnSpPr/>
              <p:nvPr/>
            </p:nvCxnSpPr>
            <p:spPr bwMode="auto">
              <a:xfrm rot="16200000" flipH="1">
                <a:off x="67055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79" name="Straight Connector 378"/>
              <p:cNvCxnSpPr/>
              <p:nvPr/>
            </p:nvCxnSpPr>
            <p:spPr bwMode="auto">
              <a:xfrm rot="16200000" flipH="1">
                <a:off x="73913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0" name="Straight Connector 379"/>
              <p:cNvCxnSpPr/>
              <p:nvPr/>
            </p:nvCxnSpPr>
            <p:spPr bwMode="auto">
              <a:xfrm rot="16200000" flipH="1">
                <a:off x="46481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1" name="Straight Connector 380"/>
              <p:cNvCxnSpPr/>
              <p:nvPr/>
            </p:nvCxnSpPr>
            <p:spPr bwMode="auto">
              <a:xfrm rot="16200000" flipH="1">
                <a:off x="39623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2" name="Straight Connector 381"/>
              <p:cNvCxnSpPr/>
              <p:nvPr/>
            </p:nvCxnSpPr>
            <p:spPr bwMode="auto">
              <a:xfrm rot="16200000" flipH="1">
                <a:off x="53339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3" name="Straight Connector 382"/>
              <p:cNvCxnSpPr/>
              <p:nvPr/>
            </p:nvCxnSpPr>
            <p:spPr bwMode="auto">
              <a:xfrm rot="16200000" flipH="1">
                <a:off x="60197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4" name="Straight Connector 383"/>
              <p:cNvCxnSpPr/>
              <p:nvPr/>
            </p:nvCxnSpPr>
            <p:spPr bwMode="auto">
              <a:xfrm rot="16200000" flipH="1">
                <a:off x="67055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5" name="Straight Connector 384"/>
              <p:cNvCxnSpPr/>
              <p:nvPr/>
            </p:nvCxnSpPr>
            <p:spPr bwMode="auto">
              <a:xfrm rot="16200000" flipH="1">
                <a:off x="73913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6" name="Straight Connector 385"/>
              <p:cNvCxnSpPr/>
              <p:nvPr/>
            </p:nvCxnSpPr>
            <p:spPr bwMode="auto">
              <a:xfrm rot="16200000" flipH="1">
                <a:off x="46481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7" name="Straight Connector 386"/>
              <p:cNvCxnSpPr/>
              <p:nvPr/>
            </p:nvCxnSpPr>
            <p:spPr bwMode="auto">
              <a:xfrm rot="16200000" flipH="1">
                <a:off x="39623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8" name="Straight Connector 387"/>
              <p:cNvCxnSpPr/>
              <p:nvPr/>
            </p:nvCxnSpPr>
            <p:spPr bwMode="auto">
              <a:xfrm rot="16200000" flipH="1">
                <a:off x="53339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9" name="Straight Connector 388"/>
              <p:cNvCxnSpPr/>
              <p:nvPr/>
            </p:nvCxnSpPr>
            <p:spPr bwMode="auto">
              <a:xfrm rot="16200000" flipH="1">
                <a:off x="60197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0" name="Straight Connector 389"/>
              <p:cNvCxnSpPr/>
              <p:nvPr/>
            </p:nvCxnSpPr>
            <p:spPr bwMode="auto">
              <a:xfrm rot="16200000" flipH="1">
                <a:off x="67055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1" name="Straight Connector 390"/>
              <p:cNvCxnSpPr/>
              <p:nvPr/>
            </p:nvCxnSpPr>
            <p:spPr bwMode="auto">
              <a:xfrm rot="16200000" flipH="1">
                <a:off x="73913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2" name="Straight Connector 391"/>
              <p:cNvCxnSpPr/>
              <p:nvPr/>
            </p:nvCxnSpPr>
            <p:spPr bwMode="auto">
              <a:xfrm rot="16200000" flipH="1">
                <a:off x="46481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3" name="Straight Connector 392"/>
              <p:cNvCxnSpPr/>
              <p:nvPr/>
            </p:nvCxnSpPr>
            <p:spPr bwMode="auto">
              <a:xfrm rot="16200000" flipH="1">
                <a:off x="39623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4" name="Straight Connector 393"/>
              <p:cNvCxnSpPr/>
              <p:nvPr/>
            </p:nvCxnSpPr>
            <p:spPr bwMode="auto">
              <a:xfrm rot="16200000" flipH="1">
                <a:off x="53339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5" name="Straight Connector 394"/>
              <p:cNvCxnSpPr/>
              <p:nvPr/>
            </p:nvCxnSpPr>
            <p:spPr bwMode="auto">
              <a:xfrm rot="16200000" flipH="1">
                <a:off x="60197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6" name="Straight Connector 395"/>
              <p:cNvCxnSpPr/>
              <p:nvPr/>
            </p:nvCxnSpPr>
            <p:spPr bwMode="auto">
              <a:xfrm rot="16200000" flipH="1">
                <a:off x="67055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97" name="Straight Connector 396"/>
              <p:cNvCxnSpPr/>
              <p:nvPr/>
            </p:nvCxnSpPr>
            <p:spPr bwMode="auto">
              <a:xfrm rot="16200000" flipH="1">
                <a:off x="73913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grpSp>
          <p:nvGrpSpPr>
            <p:cNvPr id="264" name="Group 394"/>
            <p:cNvGrpSpPr/>
            <p:nvPr/>
          </p:nvGrpSpPr>
          <p:grpSpPr>
            <a:xfrm>
              <a:off x="4191000" y="2514600"/>
              <a:ext cx="3657600" cy="3657600"/>
              <a:chOff x="4267200" y="2743200"/>
              <a:chExt cx="3657600" cy="3657600"/>
            </a:xfrm>
          </p:grpSpPr>
          <p:sp>
            <p:nvSpPr>
              <p:cNvPr id="302" name="Rounded Rectangle 301"/>
              <p:cNvSpPr/>
              <p:nvPr/>
            </p:nvSpPr>
            <p:spPr bwMode="auto">
              <a:xfrm>
                <a:off x="46482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3" name="Rounded Rectangle 302"/>
              <p:cNvSpPr/>
              <p:nvPr/>
            </p:nvSpPr>
            <p:spPr bwMode="auto">
              <a:xfrm>
                <a:off x="53340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4" name="Rounded Rectangle 303"/>
              <p:cNvSpPr/>
              <p:nvPr/>
            </p:nvSpPr>
            <p:spPr bwMode="auto">
              <a:xfrm>
                <a:off x="60198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5" name="Rounded Rectangle 304"/>
              <p:cNvSpPr/>
              <p:nvPr/>
            </p:nvSpPr>
            <p:spPr bwMode="auto">
              <a:xfrm>
                <a:off x="67056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6" name="Rounded Rectangle 305"/>
              <p:cNvSpPr/>
              <p:nvPr/>
            </p:nvSpPr>
            <p:spPr bwMode="auto">
              <a:xfrm>
                <a:off x="73914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7" name="Rounded Rectangle 306"/>
              <p:cNvSpPr/>
              <p:nvPr/>
            </p:nvSpPr>
            <p:spPr bwMode="auto">
              <a:xfrm>
                <a:off x="46482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8" name="Rounded Rectangle 307"/>
              <p:cNvSpPr/>
              <p:nvPr/>
            </p:nvSpPr>
            <p:spPr bwMode="auto">
              <a:xfrm>
                <a:off x="53340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9" name="Rounded Rectangle 308"/>
              <p:cNvSpPr/>
              <p:nvPr/>
            </p:nvSpPr>
            <p:spPr bwMode="auto">
              <a:xfrm>
                <a:off x="60198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0" name="Rounded Rectangle 309"/>
              <p:cNvSpPr/>
              <p:nvPr/>
            </p:nvSpPr>
            <p:spPr bwMode="auto">
              <a:xfrm>
                <a:off x="67056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1" name="Rounded Rectangle 310"/>
              <p:cNvSpPr/>
              <p:nvPr/>
            </p:nvSpPr>
            <p:spPr bwMode="auto">
              <a:xfrm>
                <a:off x="73914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2" name="Rounded Rectangle 311"/>
              <p:cNvSpPr/>
              <p:nvPr/>
            </p:nvSpPr>
            <p:spPr bwMode="auto">
              <a:xfrm>
                <a:off x="46482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3" name="Rounded Rectangle 312"/>
              <p:cNvSpPr/>
              <p:nvPr/>
            </p:nvSpPr>
            <p:spPr bwMode="auto">
              <a:xfrm>
                <a:off x="53340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4" name="Rounded Rectangle 313"/>
              <p:cNvSpPr/>
              <p:nvPr/>
            </p:nvSpPr>
            <p:spPr bwMode="auto">
              <a:xfrm>
                <a:off x="60198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5" name="Rounded Rectangle 314"/>
              <p:cNvSpPr/>
              <p:nvPr/>
            </p:nvSpPr>
            <p:spPr bwMode="auto">
              <a:xfrm>
                <a:off x="67056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6" name="Rounded Rectangle 315"/>
              <p:cNvSpPr/>
              <p:nvPr/>
            </p:nvSpPr>
            <p:spPr bwMode="auto">
              <a:xfrm>
                <a:off x="73914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7" name="Rounded Rectangle 316"/>
              <p:cNvSpPr/>
              <p:nvPr/>
            </p:nvSpPr>
            <p:spPr bwMode="auto">
              <a:xfrm>
                <a:off x="46482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8" name="Rounded Rectangle 317"/>
              <p:cNvSpPr/>
              <p:nvPr/>
            </p:nvSpPr>
            <p:spPr bwMode="auto">
              <a:xfrm>
                <a:off x="53340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9" name="Rounded Rectangle 318"/>
              <p:cNvSpPr/>
              <p:nvPr/>
            </p:nvSpPr>
            <p:spPr bwMode="auto">
              <a:xfrm>
                <a:off x="60198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0" name="Rounded Rectangle 319"/>
              <p:cNvSpPr/>
              <p:nvPr/>
            </p:nvSpPr>
            <p:spPr bwMode="auto">
              <a:xfrm>
                <a:off x="67056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1" name="Rounded Rectangle 320"/>
              <p:cNvSpPr/>
              <p:nvPr/>
            </p:nvSpPr>
            <p:spPr bwMode="auto">
              <a:xfrm>
                <a:off x="73914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2" name="Rounded Rectangle 321"/>
              <p:cNvSpPr/>
              <p:nvPr/>
            </p:nvSpPr>
            <p:spPr bwMode="auto">
              <a:xfrm>
                <a:off x="46482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3" name="Rounded Rectangle 322"/>
              <p:cNvSpPr/>
              <p:nvPr/>
            </p:nvSpPr>
            <p:spPr bwMode="auto">
              <a:xfrm>
                <a:off x="53340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4" name="Rounded Rectangle 323"/>
              <p:cNvSpPr/>
              <p:nvPr/>
            </p:nvSpPr>
            <p:spPr bwMode="auto">
              <a:xfrm>
                <a:off x="60198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5" name="Rounded Rectangle 324"/>
              <p:cNvSpPr/>
              <p:nvPr/>
            </p:nvSpPr>
            <p:spPr bwMode="auto">
              <a:xfrm>
                <a:off x="67056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6" name="Rounded Rectangle 325"/>
              <p:cNvSpPr/>
              <p:nvPr/>
            </p:nvSpPr>
            <p:spPr bwMode="auto">
              <a:xfrm>
                <a:off x="73914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7" name="Rounded Rectangle 326"/>
              <p:cNvSpPr/>
              <p:nvPr/>
            </p:nvSpPr>
            <p:spPr bwMode="auto">
              <a:xfrm>
                <a:off x="46482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8" name="Rounded Rectangle 327"/>
              <p:cNvSpPr/>
              <p:nvPr/>
            </p:nvSpPr>
            <p:spPr bwMode="auto">
              <a:xfrm>
                <a:off x="53340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9" name="Rounded Rectangle 328"/>
              <p:cNvSpPr/>
              <p:nvPr/>
            </p:nvSpPr>
            <p:spPr bwMode="auto">
              <a:xfrm>
                <a:off x="60198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0" name="Rounded Rectangle 329"/>
              <p:cNvSpPr/>
              <p:nvPr/>
            </p:nvSpPr>
            <p:spPr bwMode="auto">
              <a:xfrm>
                <a:off x="67056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1" name="Rounded Rectangle 330"/>
              <p:cNvSpPr/>
              <p:nvPr/>
            </p:nvSpPr>
            <p:spPr bwMode="auto">
              <a:xfrm>
                <a:off x="73914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2" name="Rounded Rectangle 331"/>
              <p:cNvSpPr/>
              <p:nvPr/>
            </p:nvSpPr>
            <p:spPr bwMode="auto">
              <a:xfrm>
                <a:off x="42672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3" name="Rounded Rectangle 332"/>
              <p:cNvSpPr/>
              <p:nvPr/>
            </p:nvSpPr>
            <p:spPr bwMode="auto">
              <a:xfrm>
                <a:off x="49530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4" name="Rounded Rectangle 333"/>
              <p:cNvSpPr/>
              <p:nvPr/>
            </p:nvSpPr>
            <p:spPr bwMode="auto">
              <a:xfrm>
                <a:off x="56388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5" name="Rounded Rectangle 334"/>
              <p:cNvSpPr/>
              <p:nvPr/>
            </p:nvSpPr>
            <p:spPr bwMode="auto">
              <a:xfrm>
                <a:off x="63246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6" name="Rounded Rectangle 335"/>
              <p:cNvSpPr/>
              <p:nvPr/>
            </p:nvSpPr>
            <p:spPr bwMode="auto">
              <a:xfrm>
                <a:off x="70104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7" name="Rounded Rectangle 336"/>
              <p:cNvSpPr/>
              <p:nvPr/>
            </p:nvSpPr>
            <p:spPr bwMode="auto">
              <a:xfrm>
                <a:off x="76962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8" name="Rounded Rectangle 337"/>
              <p:cNvSpPr/>
              <p:nvPr/>
            </p:nvSpPr>
            <p:spPr bwMode="auto">
              <a:xfrm>
                <a:off x="42672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9" name="Rounded Rectangle 338"/>
              <p:cNvSpPr/>
              <p:nvPr/>
            </p:nvSpPr>
            <p:spPr bwMode="auto">
              <a:xfrm>
                <a:off x="49530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0" name="Rounded Rectangle 339"/>
              <p:cNvSpPr/>
              <p:nvPr/>
            </p:nvSpPr>
            <p:spPr bwMode="auto">
              <a:xfrm>
                <a:off x="56388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1" name="Rounded Rectangle 340"/>
              <p:cNvSpPr/>
              <p:nvPr/>
            </p:nvSpPr>
            <p:spPr bwMode="auto">
              <a:xfrm>
                <a:off x="63246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2" name="Rounded Rectangle 341"/>
              <p:cNvSpPr/>
              <p:nvPr/>
            </p:nvSpPr>
            <p:spPr bwMode="auto">
              <a:xfrm>
                <a:off x="70104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3" name="Rounded Rectangle 342"/>
              <p:cNvSpPr/>
              <p:nvPr/>
            </p:nvSpPr>
            <p:spPr bwMode="auto">
              <a:xfrm>
                <a:off x="76962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4" name="Rounded Rectangle 343"/>
              <p:cNvSpPr/>
              <p:nvPr/>
            </p:nvSpPr>
            <p:spPr bwMode="auto">
              <a:xfrm>
                <a:off x="42672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5" name="Rounded Rectangle 344"/>
              <p:cNvSpPr/>
              <p:nvPr/>
            </p:nvSpPr>
            <p:spPr bwMode="auto">
              <a:xfrm>
                <a:off x="49530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6" name="Rounded Rectangle 345"/>
              <p:cNvSpPr/>
              <p:nvPr/>
            </p:nvSpPr>
            <p:spPr bwMode="auto">
              <a:xfrm>
                <a:off x="56388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7" name="Rounded Rectangle 346"/>
              <p:cNvSpPr/>
              <p:nvPr/>
            </p:nvSpPr>
            <p:spPr bwMode="auto">
              <a:xfrm>
                <a:off x="63246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8" name="Rounded Rectangle 347"/>
              <p:cNvSpPr/>
              <p:nvPr/>
            </p:nvSpPr>
            <p:spPr bwMode="auto">
              <a:xfrm>
                <a:off x="70104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9" name="Rounded Rectangle 348"/>
              <p:cNvSpPr/>
              <p:nvPr/>
            </p:nvSpPr>
            <p:spPr bwMode="auto">
              <a:xfrm>
                <a:off x="76962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0" name="Rounded Rectangle 349"/>
              <p:cNvSpPr/>
              <p:nvPr/>
            </p:nvSpPr>
            <p:spPr bwMode="auto">
              <a:xfrm>
                <a:off x="42672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1" name="Rounded Rectangle 350"/>
              <p:cNvSpPr/>
              <p:nvPr/>
            </p:nvSpPr>
            <p:spPr bwMode="auto">
              <a:xfrm>
                <a:off x="49530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2" name="Rounded Rectangle 351"/>
              <p:cNvSpPr/>
              <p:nvPr/>
            </p:nvSpPr>
            <p:spPr bwMode="auto">
              <a:xfrm>
                <a:off x="56388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3" name="Rounded Rectangle 352"/>
              <p:cNvSpPr/>
              <p:nvPr/>
            </p:nvSpPr>
            <p:spPr bwMode="auto">
              <a:xfrm>
                <a:off x="63246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4" name="Rounded Rectangle 353"/>
              <p:cNvSpPr/>
              <p:nvPr/>
            </p:nvSpPr>
            <p:spPr bwMode="auto">
              <a:xfrm>
                <a:off x="70104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5" name="Rounded Rectangle 354"/>
              <p:cNvSpPr/>
              <p:nvPr/>
            </p:nvSpPr>
            <p:spPr bwMode="auto">
              <a:xfrm>
                <a:off x="76962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6" name="Rounded Rectangle 355"/>
              <p:cNvSpPr/>
              <p:nvPr/>
            </p:nvSpPr>
            <p:spPr bwMode="auto">
              <a:xfrm>
                <a:off x="42672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7" name="Rounded Rectangle 356"/>
              <p:cNvSpPr/>
              <p:nvPr/>
            </p:nvSpPr>
            <p:spPr bwMode="auto">
              <a:xfrm>
                <a:off x="49530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8" name="Rounded Rectangle 357"/>
              <p:cNvSpPr/>
              <p:nvPr/>
            </p:nvSpPr>
            <p:spPr bwMode="auto">
              <a:xfrm>
                <a:off x="56388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9" name="Rounded Rectangle 358"/>
              <p:cNvSpPr/>
              <p:nvPr/>
            </p:nvSpPr>
            <p:spPr bwMode="auto">
              <a:xfrm>
                <a:off x="63246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0" name="Rounded Rectangle 359"/>
              <p:cNvSpPr/>
              <p:nvPr/>
            </p:nvSpPr>
            <p:spPr bwMode="auto">
              <a:xfrm>
                <a:off x="70104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1" name="Rounded Rectangle 360"/>
              <p:cNvSpPr/>
              <p:nvPr/>
            </p:nvSpPr>
            <p:spPr bwMode="auto">
              <a:xfrm>
                <a:off x="76962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65" name="Group 398"/>
            <p:cNvGrpSpPr/>
            <p:nvPr/>
          </p:nvGrpSpPr>
          <p:grpSpPr>
            <a:xfrm>
              <a:off x="4190997" y="2502932"/>
              <a:ext cx="3657600" cy="3657600"/>
              <a:chOff x="4190997" y="2502932"/>
              <a:chExt cx="3657600" cy="3657600"/>
            </a:xfrm>
          </p:grpSpPr>
          <p:sp>
            <p:nvSpPr>
              <p:cNvPr id="266" name="Oval 265"/>
              <p:cNvSpPr/>
              <p:nvPr/>
            </p:nvSpPr>
            <p:spPr bwMode="auto">
              <a:xfrm>
                <a:off x="48767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7" name="Oval 266"/>
              <p:cNvSpPr/>
              <p:nvPr/>
            </p:nvSpPr>
            <p:spPr bwMode="auto">
              <a:xfrm>
                <a:off x="41909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8" name="Oval 267"/>
              <p:cNvSpPr/>
              <p:nvPr/>
            </p:nvSpPr>
            <p:spPr bwMode="auto">
              <a:xfrm>
                <a:off x="55625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9" name="Oval 268"/>
              <p:cNvSpPr/>
              <p:nvPr/>
            </p:nvSpPr>
            <p:spPr bwMode="auto">
              <a:xfrm>
                <a:off x="62483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0" name="Oval 269"/>
              <p:cNvSpPr/>
              <p:nvPr/>
            </p:nvSpPr>
            <p:spPr bwMode="auto">
              <a:xfrm>
                <a:off x="69341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1" name="Oval 270"/>
              <p:cNvSpPr/>
              <p:nvPr/>
            </p:nvSpPr>
            <p:spPr bwMode="auto">
              <a:xfrm>
                <a:off x="76199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2" name="Oval 271"/>
              <p:cNvSpPr/>
              <p:nvPr/>
            </p:nvSpPr>
            <p:spPr bwMode="auto">
              <a:xfrm>
                <a:off x="48767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3" name="Oval 272"/>
              <p:cNvSpPr/>
              <p:nvPr/>
            </p:nvSpPr>
            <p:spPr bwMode="auto">
              <a:xfrm>
                <a:off x="41909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4" name="Oval 273"/>
              <p:cNvSpPr/>
              <p:nvPr/>
            </p:nvSpPr>
            <p:spPr bwMode="auto">
              <a:xfrm>
                <a:off x="55625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5" name="Oval 274"/>
              <p:cNvSpPr/>
              <p:nvPr/>
            </p:nvSpPr>
            <p:spPr bwMode="auto">
              <a:xfrm>
                <a:off x="62483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6" name="Oval 275"/>
              <p:cNvSpPr/>
              <p:nvPr/>
            </p:nvSpPr>
            <p:spPr bwMode="auto">
              <a:xfrm>
                <a:off x="69341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7" name="Oval 276"/>
              <p:cNvSpPr/>
              <p:nvPr/>
            </p:nvSpPr>
            <p:spPr bwMode="auto">
              <a:xfrm>
                <a:off x="76199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8" name="Oval 277"/>
              <p:cNvSpPr/>
              <p:nvPr/>
            </p:nvSpPr>
            <p:spPr bwMode="auto">
              <a:xfrm>
                <a:off x="48767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9" name="Oval 278"/>
              <p:cNvSpPr/>
              <p:nvPr/>
            </p:nvSpPr>
            <p:spPr bwMode="auto">
              <a:xfrm>
                <a:off x="41909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0" name="Oval 279"/>
              <p:cNvSpPr/>
              <p:nvPr/>
            </p:nvSpPr>
            <p:spPr bwMode="auto">
              <a:xfrm>
                <a:off x="55625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1" name="Oval 280"/>
              <p:cNvSpPr/>
              <p:nvPr/>
            </p:nvSpPr>
            <p:spPr bwMode="auto">
              <a:xfrm>
                <a:off x="62483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2" name="Oval 281"/>
              <p:cNvSpPr/>
              <p:nvPr/>
            </p:nvSpPr>
            <p:spPr bwMode="auto">
              <a:xfrm>
                <a:off x="69341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3" name="Oval 282"/>
              <p:cNvSpPr/>
              <p:nvPr/>
            </p:nvSpPr>
            <p:spPr bwMode="auto">
              <a:xfrm>
                <a:off x="76199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4" name="Oval 283"/>
              <p:cNvSpPr/>
              <p:nvPr/>
            </p:nvSpPr>
            <p:spPr bwMode="auto">
              <a:xfrm>
                <a:off x="48767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5" name="Oval 284"/>
              <p:cNvSpPr/>
              <p:nvPr/>
            </p:nvSpPr>
            <p:spPr bwMode="auto">
              <a:xfrm>
                <a:off x="41909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6" name="Oval 285"/>
              <p:cNvSpPr/>
              <p:nvPr/>
            </p:nvSpPr>
            <p:spPr bwMode="auto">
              <a:xfrm>
                <a:off x="55625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7" name="Oval 286"/>
              <p:cNvSpPr/>
              <p:nvPr/>
            </p:nvSpPr>
            <p:spPr bwMode="auto">
              <a:xfrm>
                <a:off x="62483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8" name="Oval 287"/>
              <p:cNvSpPr/>
              <p:nvPr/>
            </p:nvSpPr>
            <p:spPr bwMode="auto">
              <a:xfrm>
                <a:off x="69341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9" name="Oval 288"/>
              <p:cNvSpPr/>
              <p:nvPr/>
            </p:nvSpPr>
            <p:spPr bwMode="auto">
              <a:xfrm>
                <a:off x="76199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0" name="Oval 289"/>
              <p:cNvSpPr/>
              <p:nvPr/>
            </p:nvSpPr>
            <p:spPr bwMode="auto">
              <a:xfrm>
                <a:off x="48767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1" name="Oval 290"/>
              <p:cNvSpPr/>
              <p:nvPr/>
            </p:nvSpPr>
            <p:spPr bwMode="auto">
              <a:xfrm>
                <a:off x="41909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2" name="Oval 291"/>
              <p:cNvSpPr/>
              <p:nvPr/>
            </p:nvSpPr>
            <p:spPr bwMode="auto">
              <a:xfrm>
                <a:off x="55625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Oval 292"/>
              <p:cNvSpPr/>
              <p:nvPr/>
            </p:nvSpPr>
            <p:spPr bwMode="auto">
              <a:xfrm>
                <a:off x="62483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4" name="Oval 293"/>
              <p:cNvSpPr/>
              <p:nvPr/>
            </p:nvSpPr>
            <p:spPr bwMode="auto">
              <a:xfrm>
                <a:off x="69341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5" name="Oval 294"/>
              <p:cNvSpPr/>
              <p:nvPr/>
            </p:nvSpPr>
            <p:spPr bwMode="auto">
              <a:xfrm>
                <a:off x="76199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6" name="Oval 295"/>
              <p:cNvSpPr/>
              <p:nvPr/>
            </p:nvSpPr>
            <p:spPr bwMode="auto">
              <a:xfrm>
                <a:off x="48767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7" name="Oval 296"/>
              <p:cNvSpPr/>
              <p:nvPr/>
            </p:nvSpPr>
            <p:spPr bwMode="auto">
              <a:xfrm>
                <a:off x="41909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8" name="Oval 297"/>
              <p:cNvSpPr/>
              <p:nvPr/>
            </p:nvSpPr>
            <p:spPr bwMode="auto">
              <a:xfrm>
                <a:off x="55625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9" name="Oval 298"/>
              <p:cNvSpPr/>
              <p:nvPr/>
            </p:nvSpPr>
            <p:spPr bwMode="auto">
              <a:xfrm>
                <a:off x="62483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0" name="Oval 299"/>
              <p:cNvSpPr/>
              <p:nvPr/>
            </p:nvSpPr>
            <p:spPr bwMode="auto">
              <a:xfrm>
                <a:off x="69341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1" name="Oval 300"/>
              <p:cNvSpPr/>
              <p:nvPr/>
            </p:nvSpPr>
            <p:spPr bwMode="auto">
              <a:xfrm>
                <a:off x="76199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sp>
        <p:nvSpPr>
          <p:cNvPr id="446" name="Rectangle 445"/>
          <p:cNvSpPr/>
          <p:nvPr/>
        </p:nvSpPr>
        <p:spPr bwMode="auto">
          <a:xfrm>
            <a:off x="0" y="990600"/>
            <a:ext cx="4267200" cy="25146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What is the probability </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latin typeface="Tahoma" pitchFamily="-64" charset="0"/>
              </a:rPr>
              <a:t>that Bob Smokes given</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latin typeface="Tahoma" pitchFamily="-64" charset="0"/>
              </a:rPr>
              <a:t>Alice Smokes?</a:t>
            </a:r>
            <a:endParaRPr kumimoji="0" lang="en-US" sz="2800" b="0" i="0" u="none" strike="noStrike" cap="none" normalizeH="0" baseline="0" dirty="0" smtClean="0">
              <a:ln>
                <a:noFill/>
              </a:ln>
              <a:solidFill>
                <a:schemeClr val="tx1"/>
              </a:solidFill>
              <a:effectLst/>
              <a:latin typeface="Tahoma" pitchFamily="-64" charset="0"/>
            </a:endParaRPr>
          </a:p>
        </p:txBody>
      </p:sp>
      <p:sp>
        <p:nvSpPr>
          <p:cNvPr id="448" name="Rectangle 447"/>
          <p:cNvSpPr/>
          <p:nvPr/>
        </p:nvSpPr>
        <p:spPr bwMode="auto">
          <a:xfrm>
            <a:off x="4419600" y="990600"/>
            <a:ext cx="4495800" cy="25146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What is the best </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latin typeface="Tahoma" pitchFamily="-64" charset="0"/>
              </a:rPr>
              <a:t>configuration of the </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latin typeface="Tahoma" pitchFamily="-64" charset="0"/>
              </a:rPr>
              <a:t>protein s</a:t>
            </a:r>
            <a:r>
              <a:rPr kumimoji="0" lang="en-US" sz="2800" b="0" i="0" u="none" strike="noStrike" cap="none" normalizeH="0" baseline="0" dirty="0" smtClean="0">
                <a:ln>
                  <a:noFill/>
                </a:ln>
                <a:solidFill>
                  <a:schemeClr val="tx1"/>
                </a:solidFill>
                <a:effectLst/>
                <a:latin typeface="Tahoma" pitchFamily="-64" charset="0"/>
              </a:rPr>
              <a:t>ide-chains</a:t>
            </a:r>
            <a:r>
              <a:rPr lang="en-US" sz="2800" dirty="0" smtClean="0">
                <a:latin typeface="Tahoma" pitchFamily="-64" charset="0"/>
              </a:rPr>
              <a:t>?</a:t>
            </a:r>
            <a:endParaRPr kumimoji="0" lang="en-US" sz="2800" b="0" i="0" u="none" strike="noStrike" cap="none" normalizeH="0" baseline="0" dirty="0" smtClean="0">
              <a:ln>
                <a:noFill/>
              </a:ln>
              <a:solidFill>
                <a:schemeClr val="tx1"/>
              </a:solidFill>
              <a:effectLst/>
              <a:latin typeface="Tahoma" pitchFamily="-64" charset="0"/>
            </a:endParaRPr>
          </a:p>
        </p:txBody>
      </p:sp>
      <p:sp>
        <p:nvSpPr>
          <p:cNvPr id="449" name="Rectangle 448"/>
          <p:cNvSpPr/>
          <p:nvPr/>
        </p:nvSpPr>
        <p:spPr bwMode="auto">
          <a:xfrm>
            <a:off x="0" y="3581400"/>
            <a:ext cx="4267200" cy="30480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What is the probability</a:t>
            </a:r>
            <a:endParaRPr lang="en-US" sz="2800" dirty="0" smtClean="0">
              <a:latin typeface="Tahoma" pitchFamily="-6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that</a:t>
            </a:r>
            <a:r>
              <a:rPr kumimoji="0" lang="en-US" sz="2800" b="0" i="0" u="none" strike="noStrike" cap="none" normalizeH="0" dirty="0" smtClean="0">
                <a:ln>
                  <a:noFill/>
                </a:ln>
                <a:solidFill>
                  <a:schemeClr val="tx1"/>
                </a:solidFill>
                <a:effectLst/>
                <a:latin typeface="Tahoma" pitchFamily="-64" charset="0"/>
              </a:rPr>
              <a:t> each pixel is black?</a:t>
            </a:r>
            <a:endParaRPr kumimoji="0" lang="en-US" sz="2800" b="0" i="0" u="none" strike="noStrike" cap="none" normalizeH="0" baseline="0" dirty="0" smtClean="0">
              <a:ln>
                <a:noFill/>
              </a:ln>
              <a:solidFill>
                <a:schemeClr val="tx1"/>
              </a:solidFill>
              <a:effectLst/>
              <a:latin typeface="Tahoma" pitchFamily="-6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46" grpId="0" animBg="1"/>
      <p:bldP spid="448" grpId="0" animBg="1"/>
      <p:bldP spid="4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Belief Propagation (BP)</a:t>
            </a:r>
            <a:endParaRPr lang="en-US" sz="4000" dirty="0"/>
          </a:p>
        </p:txBody>
      </p:sp>
      <p:sp>
        <p:nvSpPr>
          <p:cNvPr id="3" name="Content Placeholder 2"/>
          <p:cNvSpPr>
            <a:spLocks noGrp="1"/>
          </p:cNvSpPr>
          <p:nvPr>
            <p:ph idx="1"/>
          </p:nvPr>
        </p:nvSpPr>
        <p:spPr>
          <a:xfrm>
            <a:off x="457200" y="990601"/>
            <a:ext cx="8305800" cy="762000"/>
          </a:xfrm>
        </p:spPr>
        <p:txBody>
          <a:bodyPr/>
          <a:lstStyle/>
          <a:p>
            <a:r>
              <a:rPr lang="en-US" dirty="0" smtClean="0"/>
              <a:t>Iterative message passing algorithm</a:t>
            </a:r>
          </a:p>
        </p:txBody>
      </p:sp>
      <p:sp>
        <p:nvSpPr>
          <p:cNvPr id="185" name="Oval 184"/>
          <p:cNvSpPr/>
          <p:nvPr/>
        </p:nvSpPr>
        <p:spPr bwMode="auto">
          <a:xfrm>
            <a:off x="1600200" y="1828800"/>
            <a:ext cx="609600" cy="609600"/>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8" name="Oval 187"/>
          <p:cNvSpPr/>
          <p:nvPr/>
        </p:nvSpPr>
        <p:spPr bwMode="auto">
          <a:xfrm>
            <a:off x="1600200" y="2692400"/>
            <a:ext cx="609600" cy="609600"/>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1" name="Oval 190"/>
          <p:cNvSpPr/>
          <p:nvPr/>
        </p:nvSpPr>
        <p:spPr bwMode="auto">
          <a:xfrm>
            <a:off x="1600200" y="3556000"/>
            <a:ext cx="609600" cy="609600"/>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4" name="Oval 193"/>
          <p:cNvSpPr/>
          <p:nvPr/>
        </p:nvSpPr>
        <p:spPr bwMode="auto">
          <a:xfrm>
            <a:off x="1600200" y="4419600"/>
            <a:ext cx="609600" cy="609600"/>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7" name="Rectangle 196"/>
          <p:cNvSpPr/>
          <p:nvPr/>
        </p:nvSpPr>
        <p:spPr bwMode="auto">
          <a:xfrm>
            <a:off x="5715000" y="4343400"/>
            <a:ext cx="2286000" cy="762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Rectangle 199"/>
          <p:cNvSpPr/>
          <p:nvPr/>
        </p:nvSpPr>
        <p:spPr bwMode="auto">
          <a:xfrm>
            <a:off x="5715000" y="1752600"/>
            <a:ext cx="2286000" cy="762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3" name="Rectangle 202"/>
          <p:cNvSpPr/>
          <p:nvPr/>
        </p:nvSpPr>
        <p:spPr bwMode="auto">
          <a:xfrm>
            <a:off x="5715000" y="3048000"/>
            <a:ext cx="2286000" cy="762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4" name="Straight Connector 203"/>
          <p:cNvCxnSpPr/>
          <p:nvPr/>
        </p:nvCxnSpPr>
        <p:spPr bwMode="auto">
          <a:xfrm>
            <a:off x="2209800" y="2133600"/>
            <a:ext cx="35052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4" name="Rounded Rectangle 83"/>
          <p:cNvSpPr/>
          <p:nvPr/>
        </p:nvSpPr>
        <p:spPr bwMode="auto">
          <a:xfrm>
            <a:off x="1524000" y="5334000"/>
            <a:ext cx="6553200" cy="9906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Naturally Parallel Algorithm</a:t>
            </a:r>
            <a:endParaRPr kumimoji="0" lang="en-US" sz="2800" b="0" i="0" u="none" strike="noStrike" cap="none" normalizeH="0" baseline="0" dirty="0" smtClean="0">
              <a:ln>
                <a:noFill/>
              </a:ln>
              <a:solidFill>
                <a:schemeClr val="tx1"/>
              </a:solidFill>
              <a:effectLst/>
              <a:latin typeface="Tahoma" pitchFamily="-64" charset="0"/>
            </a:endParaRPr>
          </a:p>
        </p:txBody>
      </p:sp>
      <p:cxnSp>
        <p:nvCxnSpPr>
          <p:cNvPr id="205" name="Straight Connector 204"/>
          <p:cNvCxnSpPr/>
          <p:nvPr/>
        </p:nvCxnSpPr>
        <p:spPr bwMode="auto">
          <a:xfrm>
            <a:off x="2209800" y="2133600"/>
            <a:ext cx="3505200" cy="2590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6" name="Straight Connector 205"/>
          <p:cNvCxnSpPr/>
          <p:nvPr/>
        </p:nvCxnSpPr>
        <p:spPr bwMode="auto">
          <a:xfrm>
            <a:off x="2209800" y="4724400"/>
            <a:ext cx="35052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7" name="Straight Connector 206"/>
          <p:cNvCxnSpPr/>
          <p:nvPr/>
        </p:nvCxnSpPr>
        <p:spPr bwMode="auto">
          <a:xfrm>
            <a:off x="2209800" y="2997200"/>
            <a:ext cx="3505200"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8" name="Straight Connector 207"/>
          <p:cNvCxnSpPr/>
          <p:nvPr/>
        </p:nvCxnSpPr>
        <p:spPr bwMode="auto">
          <a:xfrm flipV="1">
            <a:off x="2209800" y="3429000"/>
            <a:ext cx="3505200"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9" name="Straight Connector 208"/>
          <p:cNvCxnSpPr/>
          <p:nvPr/>
        </p:nvCxnSpPr>
        <p:spPr bwMode="auto">
          <a:xfrm>
            <a:off x="2209800" y="3860800"/>
            <a:ext cx="3505200" cy="8636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0" name="Straight Connector 209"/>
          <p:cNvCxnSpPr/>
          <p:nvPr/>
        </p:nvCxnSpPr>
        <p:spPr bwMode="auto">
          <a:xfrm rot="10800000" flipV="1">
            <a:off x="2209800" y="2133600"/>
            <a:ext cx="3505200" cy="8636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1" name="Straight Connector 210"/>
          <p:cNvCxnSpPr/>
          <p:nvPr/>
        </p:nvCxnSpPr>
        <p:spPr bwMode="auto">
          <a:xfrm flipV="1">
            <a:off x="2209800" y="2133600"/>
            <a:ext cx="3505200" cy="2590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3" name="Slide Number Placeholder 82"/>
          <p:cNvSpPr>
            <a:spLocks noGrp="1"/>
          </p:cNvSpPr>
          <p:nvPr>
            <p:ph type="sldNum" sz="quarter" idx="12"/>
          </p:nvPr>
        </p:nvSpPr>
        <p:spPr/>
        <p:txBody>
          <a:bodyPr/>
          <a:lstStyle/>
          <a:p>
            <a:fld id="{29982EE5-C165-4792-B6D9-CAD024C0FAD7}" type="slidenum">
              <a:rPr lang="en-US" smtClean="0"/>
              <a:pPr/>
              <a:t>17</a:t>
            </a:fld>
            <a:endParaRPr lang="en-US"/>
          </a:p>
        </p:txBody>
      </p:sp>
      <p:cxnSp>
        <p:nvCxnSpPr>
          <p:cNvPr id="96" name="Straight Arrow Connector 95"/>
          <p:cNvCxnSpPr>
            <a:stCxn id="185" idx="6"/>
          </p:cNvCxnSpPr>
          <p:nvPr/>
        </p:nvCxnSpPr>
        <p:spPr bwMode="auto">
          <a:xfrm>
            <a:off x="2209800" y="2133600"/>
            <a:ext cx="533400" cy="15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03" name="Straight Arrow Connector 102"/>
          <p:cNvCxnSpPr>
            <a:stCxn id="185" idx="6"/>
          </p:cNvCxnSpPr>
          <p:nvPr/>
        </p:nvCxnSpPr>
        <p:spPr bwMode="auto">
          <a:xfrm>
            <a:off x="2209800" y="2133600"/>
            <a:ext cx="423863" cy="309563"/>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05" name="Straight Arrow Connector 104"/>
          <p:cNvCxnSpPr>
            <a:stCxn id="188" idx="6"/>
          </p:cNvCxnSpPr>
          <p:nvPr/>
        </p:nvCxnSpPr>
        <p:spPr bwMode="auto">
          <a:xfrm flipV="1">
            <a:off x="2209800" y="2852738"/>
            <a:ext cx="547688" cy="144462"/>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10" name="Straight Arrow Connector 109"/>
          <p:cNvCxnSpPr>
            <a:stCxn id="188" idx="6"/>
          </p:cNvCxnSpPr>
          <p:nvPr/>
        </p:nvCxnSpPr>
        <p:spPr bwMode="auto">
          <a:xfrm>
            <a:off x="2209800" y="2997200"/>
            <a:ext cx="561975" cy="79375"/>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25" name="Straight Arrow Connector 124"/>
          <p:cNvCxnSpPr>
            <a:stCxn id="191" idx="6"/>
          </p:cNvCxnSpPr>
          <p:nvPr/>
        </p:nvCxnSpPr>
        <p:spPr bwMode="auto">
          <a:xfrm flipV="1">
            <a:off x="2209800" y="3805238"/>
            <a:ext cx="500063" cy="55562"/>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30" name="Straight Arrow Connector 129"/>
          <p:cNvCxnSpPr>
            <a:stCxn id="191" idx="6"/>
          </p:cNvCxnSpPr>
          <p:nvPr/>
        </p:nvCxnSpPr>
        <p:spPr bwMode="auto">
          <a:xfrm>
            <a:off x="2209800" y="3860800"/>
            <a:ext cx="485775" cy="125413"/>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35" name="Straight Arrow Connector 134"/>
          <p:cNvCxnSpPr>
            <a:stCxn id="194" idx="6"/>
          </p:cNvCxnSpPr>
          <p:nvPr/>
        </p:nvCxnSpPr>
        <p:spPr bwMode="auto">
          <a:xfrm flipV="1">
            <a:off x="2209800" y="4424363"/>
            <a:ext cx="419100" cy="300037"/>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38" name="Straight Arrow Connector 137"/>
          <p:cNvCxnSpPr>
            <a:stCxn id="194" idx="6"/>
          </p:cNvCxnSpPr>
          <p:nvPr/>
        </p:nvCxnSpPr>
        <p:spPr bwMode="auto">
          <a:xfrm>
            <a:off x="2209800" y="4724400"/>
            <a:ext cx="533400" cy="15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55" name="Straight Arrow Connector 154"/>
          <p:cNvCxnSpPr>
            <a:stCxn id="200" idx="1"/>
          </p:cNvCxnSpPr>
          <p:nvPr/>
        </p:nvCxnSpPr>
        <p:spPr bwMode="auto">
          <a:xfrm rot="10800000">
            <a:off x="5105400" y="2133600"/>
            <a:ext cx="609600" cy="15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58" name="Straight Arrow Connector 157"/>
          <p:cNvCxnSpPr>
            <a:stCxn id="200" idx="1"/>
          </p:cNvCxnSpPr>
          <p:nvPr/>
        </p:nvCxnSpPr>
        <p:spPr bwMode="auto">
          <a:xfrm rot="10800000" flipV="1">
            <a:off x="5133976" y="2133599"/>
            <a:ext cx="581025" cy="149225"/>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61" name="Straight Arrow Connector 160"/>
          <p:cNvCxnSpPr>
            <a:stCxn id="200" idx="1"/>
          </p:cNvCxnSpPr>
          <p:nvPr/>
        </p:nvCxnSpPr>
        <p:spPr bwMode="auto">
          <a:xfrm rot="10800000" flipV="1">
            <a:off x="5270500" y="2133600"/>
            <a:ext cx="444500" cy="33020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66" name="Straight Arrow Connector 165"/>
          <p:cNvCxnSpPr>
            <a:stCxn id="203" idx="1"/>
          </p:cNvCxnSpPr>
          <p:nvPr/>
        </p:nvCxnSpPr>
        <p:spPr bwMode="auto">
          <a:xfrm rot="10800000">
            <a:off x="5156200" y="3355976"/>
            <a:ext cx="558800" cy="73025"/>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68" name="Straight Arrow Connector 167"/>
          <p:cNvCxnSpPr>
            <a:stCxn id="203" idx="1"/>
          </p:cNvCxnSpPr>
          <p:nvPr/>
        </p:nvCxnSpPr>
        <p:spPr bwMode="auto">
          <a:xfrm rot="10800000" flipV="1">
            <a:off x="5191126" y="3429000"/>
            <a:ext cx="523875" cy="6350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70" name="Straight Arrow Connector 169"/>
          <p:cNvCxnSpPr>
            <a:stCxn id="197" idx="1"/>
          </p:cNvCxnSpPr>
          <p:nvPr/>
        </p:nvCxnSpPr>
        <p:spPr bwMode="auto">
          <a:xfrm rot="10800000">
            <a:off x="5241926" y="4375150"/>
            <a:ext cx="473075" cy="34925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74" name="Straight Arrow Connector 173"/>
          <p:cNvCxnSpPr>
            <a:stCxn id="197" idx="1"/>
          </p:cNvCxnSpPr>
          <p:nvPr/>
        </p:nvCxnSpPr>
        <p:spPr bwMode="auto">
          <a:xfrm rot="10800000">
            <a:off x="5197476" y="4597400"/>
            <a:ext cx="517525" cy="12700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77" name="Straight Arrow Connector 176"/>
          <p:cNvCxnSpPr>
            <a:stCxn id="197" idx="1"/>
          </p:cNvCxnSpPr>
          <p:nvPr/>
        </p:nvCxnSpPr>
        <p:spPr bwMode="auto">
          <a:xfrm rot="10800000">
            <a:off x="5181600" y="4724400"/>
            <a:ext cx="533400" cy="15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Tree>
    <p:custDataLst>
      <p:tags r:id="rId1"/>
    </p:custDataLst>
  </p:cSld>
  <p:clrMapOvr>
    <a:masterClrMapping/>
  </p:clrMapOvr>
  <p:transition advTm="191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1.11111E-6 L 0.34584 -1.11111E-6 " pathEditMode="relative" rAng="0" ptsTypes="AA">
                                      <p:cBhvr>
                                        <p:cTn id="6" dur="2000" fill="hold"/>
                                        <p:tgtEl>
                                          <p:spTgt spid="96"/>
                                        </p:tgtEl>
                                        <p:attrNameLst>
                                          <p:attrName>ppt_x</p:attrName>
                                          <p:attrName>ppt_y</p:attrName>
                                        </p:attrNameLst>
                                      </p:cBhvr>
                                      <p:rCtr x="173" y="0"/>
                                    </p:animMotion>
                                  </p:childTnLst>
                                </p:cTn>
                              </p:par>
                              <p:par>
                                <p:cTn id="7" presetID="0" presetClass="path" presetSubtype="0" accel="50000" decel="50000" fill="hold" nodeType="withEffect">
                                  <p:stCondLst>
                                    <p:cond delay="0"/>
                                  </p:stCondLst>
                                  <p:childTnLst>
                                    <p:animMotion origin="layout" path="M 3.05556E-6 -4.81481E-6 L 0.36024 0.35533 " pathEditMode="relative" rAng="0" ptsTypes="AA">
                                      <p:cBhvr>
                                        <p:cTn id="8" dur="2000" fill="hold"/>
                                        <p:tgtEl>
                                          <p:spTgt spid="103"/>
                                        </p:tgtEl>
                                        <p:attrNameLst>
                                          <p:attrName>ppt_x</p:attrName>
                                          <p:attrName>ppt_y</p:attrName>
                                        </p:attrNameLst>
                                      </p:cBhvr>
                                      <p:rCtr x="180" y="178"/>
                                    </p:animMotion>
                                  </p:childTnLst>
                                </p:cTn>
                              </p:par>
                              <p:par>
                                <p:cTn id="9" presetID="0" presetClass="path" presetSubtype="0" accel="50000" decel="50000" fill="hold" nodeType="withEffect">
                                  <p:stCondLst>
                                    <p:cond delay="0"/>
                                  </p:stCondLst>
                                  <p:childTnLst>
                                    <p:animMotion origin="layout" path="M 2.22222E-6 1.11111E-6 L 0.34514 -0.11528 " pathEditMode="relative" rAng="0" ptsTypes="AA">
                                      <p:cBhvr>
                                        <p:cTn id="10" dur="2000" fill="hold"/>
                                        <p:tgtEl>
                                          <p:spTgt spid="105"/>
                                        </p:tgtEl>
                                        <p:attrNameLst>
                                          <p:attrName>ppt_x</p:attrName>
                                          <p:attrName>ppt_y</p:attrName>
                                        </p:attrNameLst>
                                      </p:cBhvr>
                                      <p:rCtr x="173" y="-58"/>
                                    </p:animMotion>
                                  </p:childTnLst>
                                </p:cTn>
                              </p:par>
                              <p:par>
                                <p:cTn id="11" presetID="0" presetClass="path" presetSubtype="0" accel="50000" decel="50000" fill="hold" nodeType="withEffect">
                                  <p:stCondLst>
                                    <p:cond delay="0"/>
                                  </p:stCondLst>
                                  <p:childTnLst>
                                    <p:animMotion origin="layout" path="M 4.16667E-6 -4.07407E-6 L 0.34427 0.05718 " pathEditMode="relative" rAng="0" ptsTypes="AA">
                                      <p:cBhvr>
                                        <p:cTn id="12" dur="2000" fill="hold"/>
                                        <p:tgtEl>
                                          <p:spTgt spid="110"/>
                                        </p:tgtEl>
                                        <p:attrNameLst>
                                          <p:attrName>ppt_x</p:attrName>
                                          <p:attrName>ppt_y</p:attrName>
                                        </p:attrNameLst>
                                      </p:cBhvr>
                                      <p:rCtr x="172" y="28"/>
                                    </p:animMotion>
                                  </p:childTnLst>
                                </p:cTn>
                              </p:par>
                              <p:par>
                                <p:cTn id="13" presetID="0" presetClass="path" presetSubtype="0" accel="50000" decel="50000" fill="hold" nodeType="withEffect">
                                  <p:stCondLst>
                                    <p:cond delay="0"/>
                                  </p:stCondLst>
                                  <p:childTnLst>
                                    <p:animMotion origin="layout" path="M -3.61111E-6 3.7037E-6 L 0.34775 -0.0588 " pathEditMode="relative" rAng="0" ptsTypes="AA">
                                      <p:cBhvr>
                                        <p:cTn id="14" dur="2000" fill="hold"/>
                                        <p:tgtEl>
                                          <p:spTgt spid="125"/>
                                        </p:tgtEl>
                                        <p:attrNameLst>
                                          <p:attrName>ppt_x</p:attrName>
                                          <p:attrName>ppt_y</p:attrName>
                                        </p:attrNameLst>
                                      </p:cBhvr>
                                      <p:rCtr x="174" y="-29"/>
                                    </p:animMotion>
                                  </p:childTnLst>
                                </p:cTn>
                              </p:par>
                              <p:par>
                                <p:cTn id="15" presetID="0" presetClass="path" presetSubtype="0" accel="50000" decel="50000" fill="hold" nodeType="withEffect">
                                  <p:stCondLst>
                                    <p:cond delay="0"/>
                                  </p:stCondLst>
                                  <p:childTnLst>
                                    <p:animMotion origin="layout" path="M 8.33333E-7 -7.40741E-7 L 0.34844 0.1169 " pathEditMode="relative" rAng="0" ptsTypes="AA">
                                      <p:cBhvr>
                                        <p:cTn id="16" dur="2000" fill="hold"/>
                                        <p:tgtEl>
                                          <p:spTgt spid="130"/>
                                        </p:tgtEl>
                                        <p:attrNameLst>
                                          <p:attrName>ppt_x</p:attrName>
                                          <p:attrName>ppt_y</p:attrName>
                                        </p:attrNameLst>
                                      </p:cBhvr>
                                      <p:rCtr x="174" y="58"/>
                                    </p:animMotion>
                                  </p:childTnLst>
                                </p:cTn>
                              </p:par>
                              <p:par>
                                <p:cTn id="17" presetID="0" presetClass="path" presetSubtype="0" accel="50000" decel="50000" fill="hold" nodeType="withEffect">
                                  <p:stCondLst>
                                    <p:cond delay="0"/>
                                  </p:stCondLst>
                                  <p:childTnLst>
                                    <p:animMotion origin="layout" path="M -3.33333E-6 1.85185E-6 L 0.36042 -0.35579 " pathEditMode="relative" rAng="0" ptsTypes="AA">
                                      <p:cBhvr>
                                        <p:cTn id="18" dur="2000" fill="hold"/>
                                        <p:tgtEl>
                                          <p:spTgt spid="135"/>
                                        </p:tgtEl>
                                        <p:attrNameLst>
                                          <p:attrName>ppt_x</p:attrName>
                                          <p:attrName>ppt_y</p:attrName>
                                        </p:attrNameLst>
                                      </p:cBhvr>
                                      <p:rCtr x="180" y="-178"/>
                                    </p:animMotion>
                                  </p:childTnLst>
                                </p:cTn>
                              </p:par>
                              <p:par>
                                <p:cTn id="19" presetID="0" presetClass="path" presetSubtype="0" accel="50000" decel="50000" fill="hold" nodeType="withEffect">
                                  <p:stCondLst>
                                    <p:cond delay="0"/>
                                  </p:stCondLst>
                                  <p:childTnLst>
                                    <p:animMotion origin="layout" path="M -3.33333E-6 1.11111E-6 L 0.35417 1.11111E-6 " pathEditMode="relative" rAng="0" ptsTypes="AA">
                                      <p:cBhvr>
                                        <p:cTn id="20" dur="2000" fill="hold"/>
                                        <p:tgtEl>
                                          <p:spTgt spid="138"/>
                                        </p:tgtEl>
                                        <p:attrNameLst>
                                          <p:attrName>ppt_x</p:attrName>
                                          <p:attrName>ppt_y</p:attrName>
                                        </p:attrNameLst>
                                      </p:cBhvr>
                                      <p:rCtr x="177" y="0"/>
                                    </p:animMotion>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15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6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6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7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7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7"/>
                                        </p:tgtEl>
                                        <p:attrNameLst>
                                          <p:attrName>style.visibility</p:attrName>
                                        </p:attrNameLst>
                                      </p:cBhvr>
                                      <p:to>
                                        <p:strVal val="visible"/>
                                      </p:to>
                                    </p:set>
                                  </p:childTnLst>
                                </p:cTn>
                              </p:par>
                            </p:childTnLst>
                          </p:cTn>
                        </p:par>
                        <p:par>
                          <p:cTn id="38" fill="hold">
                            <p:stCondLst>
                              <p:cond delay="2000"/>
                            </p:stCondLst>
                            <p:childTnLst>
                              <p:par>
                                <p:cTn id="39" presetID="35" presetClass="path" presetSubtype="0" accel="50000" decel="50000" fill="hold" nodeType="afterEffect">
                                  <p:stCondLst>
                                    <p:cond delay="0"/>
                                  </p:stCondLst>
                                  <p:childTnLst>
                                    <p:animMotion origin="layout" path="M 3.33333E-6 -1.11111E-6 L -0.35 -1.11111E-6 " pathEditMode="relative" rAng="0" ptsTypes="AA">
                                      <p:cBhvr>
                                        <p:cTn id="40" dur="2000" fill="hold"/>
                                        <p:tgtEl>
                                          <p:spTgt spid="155"/>
                                        </p:tgtEl>
                                        <p:attrNameLst>
                                          <p:attrName>ppt_x</p:attrName>
                                          <p:attrName>ppt_y</p:attrName>
                                        </p:attrNameLst>
                                      </p:cBhvr>
                                      <p:rCtr x="-175" y="0"/>
                                    </p:animMotion>
                                  </p:childTnLst>
                                </p:cTn>
                              </p:par>
                              <p:par>
                                <p:cTn id="41" presetID="35" presetClass="path" presetSubtype="0" accel="50000" decel="50000" fill="hold" nodeType="withEffect">
                                  <p:stCondLst>
                                    <p:cond delay="0"/>
                                  </p:stCondLst>
                                  <p:childTnLst>
                                    <p:animMotion origin="layout" path="M 8.33333E-7 -7.40741E-7 L -0.35156 0.11134 " pathEditMode="relative" rAng="0" ptsTypes="AA">
                                      <p:cBhvr>
                                        <p:cTn id="42" dur="2000" fill="hold"/>
                                        <p:tgtEl>
                                          <p:spTgt spid="158"/>
                                        </p:tgtEl>
                                        <p:attrNameLst>
                                          <p:attrName>ppt_x</p:attrName>
                                          <p:attrName>ppt_y</p:attrName>
                                        </p:attrNameLst>
                                      </p:cBhvr>
                                      <p:rCtr x="-176" y="56"/>
                                    </p:animMotion>
                                  </p:childTnLst>
                                </p:cTn>
                              </p:par>
                              <p:par>
                                <p:cTn id="43" presetID="35" presetClass="path" presetSubtype="0" accel="50000" decel="50000" fill="hold" nodeType="withEffect">
                                  <p:stCondLst>
                                    <p:cond delay="0"/>
                                  </p:stCondLst>
                                  <p:childTnLst>
                                    <p:animMotion origin="layout" path="M 3.33333E-6 -1.11111E-6 L -0.35 0.35556 " pathEditMode="relative" rAng="0" ptsTypes="AA">
                                      <p:cBhvr>
                                        <p:cTn id="44" dur="2000" fill="hold"/>
                                        <p:tgtEl>
                                          <p:spTgt spid="161"/>
                                        </p:tgtEl>
                                        <p:attrNameLst>
                                          <p:attrName>ppt_x</p:attrName>
                                          <p:attrName>ppt_y</p:attrName>
                                        </p:attrNameLst>
                                      </p:cBhvr>
                                      <p:rCtr x="-175" y="178"/>
                                    </p:animMotion>
                                  </p:childTnLst>
                                </p:cTn>
                              </p:par>
                              <p:par>
                                <p:cTn id="45" presetID="35" presetClass="path" presetSubtype="0" accel="50000" decel="50000" fill="hold" nodeType="withEffect">
                                  <p:stCondLst>
                                    <p:cond delay="0"/>
                                  </p:stCondLst>
                                  <p:childTnLst>
                                    <p:animMotion origin="layout" path="M -4.44444E-6 4.07407E-6 L -0.34444 -0.06135 " pathEditMode="relative" rAng="0" ptsTypes="AA">
                                      <p:cBhvr>
                                        <p:cTn id="46" dur="2000" fill="hold"/>
                                        <p:tgtEl>
                                          <p:spTgt spid="166"/>
                                        </p:tgtEl>
                                        <p:attrNameLst>
                                          <p:attrName>ppt_x</p:attrName>
                                          <p:attrName>ppt_y</p:attrName>
                                        </p:attrNameLst>
                                      </p:cBhvr>
                                      <p:rCtr x="-172" y="-31"/>
                                    </p:animMotion>
                                  </p:childTnLst>
                                </p:cTn>
                              </p:par>
                              <p:par>
                                <p:cTn id="47" presetID="35" presetClass="path" presetSubtype="0" accel="50000" decel="50000" fill="hold" nodeType="withEffect">
                                  <p:stCondLst>
                                    <p:cond delay="0"/>
                                  </p:stCondLst>
                                  <p:childTnLst>
                                    <p:animMotion origin="layout" path="M 3.33333E-6 0 L -0.36667 0.06667 " pathEditMode="relative" rAng="0" ptsTypes="AA">
                                      <p:cBhvr>
                                        <p:cTn id="48" dur="2000" fill="hold"/>
                                        <p:tgtEl>
                                          <p:spTgt spid="168"/>
                                        </p:tgtEl>
                                        <p:attrNameLst>
                                          <p:attrName>ppt_x</p:attrName>
                                          <p:attrName>ppt_y</p:attrName>
                                        </p:attrNameLst>
                                      </p:cBhvr>
                                      <p:rCtr x="-183" y="33"/>
                                    </p:animMotion>
                                  </p:childTnLst>
                                </p:cTn>
                              </p:par>
                              <p:par>
                                <p:cTn id="49" presetID="35" presetClass="path" presetSubtype="0" accel="50000" decel="50000" fill="hold" nodeType="withEffect">
                                  <p:stCondLst>
                                    <p:cond delay="0"/>
                                  </p:stCondLst>
                                  <p:childTnLst>
                                    <p:animMotion origin="layout" path="M 1.11022E-16 1.85185E-6 L -0.35833 -0.35579 " pathEditMode="relative" rAng="0" ptsTypes="AA">
                                      <p:cBhvr>
                                        <p:cTn id="50" dur="2000" fill="hold"/>
                                        <p:tgtEl>
                                          <p:spTgt spid="170"/>
                                        </p:tgtEl>
                                        <p:attrNameLst>
                                          <p:attrName>ppt_x</p:attrName>
                                          <p:attrName>ppt_y</p:attrName>
                                        </p:attrNameLst>
                                      </p:cBhvr>
                                      <p:rCtr x="-179" y="-178"/>
                                    </p:animMotion>
                                  </p:childTnLst>
                                </p:cTn>
                              </p:par>
                              <p:par>
                                <p:cTn id="51" presetID="35" presetClass="path" presetSubtype="0" accel="50000" decel="50000" fill="hold" nodeType="withEffect">
                                  <p:stCondLst>
                                    <p:cond delay="0"/>
                                  </p:stCondLst>
                                  <p:childTnLst>
                                    <p:animMotion origin="layout" path="M -1.38889E-6 3.7037E-7 L -0.35503 -0.11296 " pathEditMode="relative" rAng="0" ptsTypes="AA">
                                      <p:cBhvr>
                                        <p:cTn id="52" dur="2000" fill="hold"/>
                                        <p:tgtEl>
                                          <p:spTgt spid="174"/>
                                        </p:tgtEl>
                                        <p:attrNameLst>
                                          <p:attrName>ppt_x</p:attrName>
                                          <p:attrName>ppt_y</p:attrName>
                                        </p:attrNameLst>
                                      </p:cBhvr>
                                      <p:rCtr x="-178" y="-56"/>
                                    </p:animMotion>
                                  </p:childTnLst>
                                </p:cTn>
                              </p:par>
                              <p:par>
                                <p:cTn id="53" presetID="35" presetClass="path" presetSubtype="0" accel="50000" decel="50000" fill="hold" nodeType="withEffect">
                                  <p:stCondLst>
                                    <p:cond delay="0"/>
                                  </p:stCondLst>
                                  <p:childTnLst>
                                    <p:animMotion origin="layout" path="M 3.33333E-6 1.11111E-6 L -0.35 1.11111E-6 " pathEditMode="relative" rAng="0" ptsTypes="AA">
                                      <p:cBhvr>
                                        <p:cTn id="54" dur="2000" fill="hold"/>
                                        <p:tgtEl>
                                          <p:spTgt spid="177"/>
                                        </p:tgtEl>
                                        <p:attrNameLst>
                                          <p:attrName>ppt_x</p:attrName>
                                          <p:attrName>ppt_y</p:attrName>
                                        </p:attrNameLst>
                                      </p:cBhvr>
                                      <p:rCtr x="-175" y="0"/>
                                    </p:animMotion>
                                  </p:childTnLst>
                                </p:cTn>
                              </p:par>
                            </p:childTnLst>
                          </p:cTn>
                        </p:par>
                        <p:par>
                          <p:cTn id="55" fill="hold">
                            <p:stCondLst>
                              <p:cond delay="4000"/>
                            </p:stCondLst>
                            <p:childTnLst>
                              <p:par>
                                <p:cTn id="56" presetID="1" presetClass="entr" presetSubtype="0" fill="hold" grpId="0" nodeType="afterEffect">
                                  <p:stCondLst>
                                    <p:cond delay="0"/>
                                  </p:stCondLst>
                                  <p:childTnLst>
                                    <p:set>
                                      <p:cBhvr>
                                        <p:cTn id="5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Synchronous BP</a:t>
            </a:r>
            <a:endParaRPr lang="en-US" dirty="0"/>
          </a:p>
        </p:txBody>
      </p:sp>
      <p:sp>
        <p:nvSpPr>
          <p:cNvPr id="3" name="Content Placeholder 2"/>
          <p:cNvSpPr>
            <a:spLocks noGrp="1"/>
          </p:cNvSpPr>
          <p:nvPr>
            <p:ph idx="1"/>
          </p:nvPr>
        </p:nvSpPr>
        <p:spPr>
          <a:xfrm>
            <a:off x="457200" y="914400"/>
            <a:ext cx="8305800" cy="1143000"/>
          </a:xfrm>
        </p:spPr>
        <p:txBody>
          <a:bodyPr/>
          <a:lstStyle/>
          <a:p>
            <a:r>
              <a:rPr lang="en-US" dirty="0" smtClean="0"/>
              <a:t>Given the old messages all new messages can be computed in parallel:</a:t>
            </a:r>
          </a:p>
        </p:txBody>
      </p:sp>
      <p:sp>
        <p:nvSpPr>
          <p:cNvPr id="71" name="Slide Number Placeholder 70"/>
          <p:cNvSpPr>
            <a:spLocks noGrp="1"/>
          </p:cNvSpPr>
          <p:nvPr>
            <p:ph type="sldNum" sz="quarter" idx="12"/>
          </p:nvPr>
        </p:nvSpPr>
        <p:spPr/>
        <p:txBody>
          <a:bodyPr/>
          <a:lstStyle/>
          <a:p>
            <a:fld id="{29982EE5-C165-4792-B6D9-CAD024C0FAD7}" type="slidenum">
              <a:rPr lang="en-US" smtClean="0"/>
              <a:pPr/>
              <a:t>18</a:t>
            </a:fld>
            <a:endParaRPr lang="en-US"/>
          </a:p>
        </p:txBody>
      </p:sp>
      <p:sp>
        <p:nvSpPr>
          <p:cNvPr id="284" name="Rounded Rectangle 283"/>
          <p:cNvSpPr/>
          <p:nvPr/>
        </p:nvSpPr>
        <p:spPr bwMode="auto">
          <a:xfrm>
            <a:off x="6276033" y="2057400"/>
            <a:ext cx="1115367" cy="365592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64" charset="0"/>
              </a:rPr>
              <a:t>New</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Messages</a:t>
            </a:r>
            <a:endParaRPr kumimoji="0" lang="en-US" b="0" i="0" u="none" strike="noStrike" cap="none" normalizeH="0" baseline="0" dirty="0" smtClean="0">
              <a:ln>
                <a:noFill/>
              </a:ln>
              <a:solidFill>
                <a:schemeClr val="tx1"/>
              </a:solidFill>
              <a:effectLst/>
              <a:latin typeface="Tahoma" pitchFamily="-64" charset="0"/>
            </a:endParaRPr>
          </a:p>
        </p:txBody>
      </p:sp>
      <p:sp>
        <p:nvSpPr>
          <p:cNvPr id="218" name="Rounded Rectangle 217"/>
          <p:cNvSpPr/>
          <p:nvPr/>
        </p:nvSpPr>
        <p:spPr bwMode="auto">
          <a:xfrm>
            <a:off x="1752600" y="2057400"/>
            <a:ext cx="1115367" cy="365592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64" charset="0"/>
              </a:rPr>
              <a:t>Old</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Messages</a:t>
            </a:r>
            <a:endParaRPr kumimoji="0" lang="en-US" b="0" i="0" u="none" strike="noStrike" cap="none" normalizeH="0" baseline="0" dirty="0" smtClean="0">
              <a:ln>
                <a:noFill/>
              </a:ln>
              <a:solidFill>
                <a:schemeClr val="tx1"/>
              </a:solidFill>
              <a:effectLst/>
              <a:latin typeface="Tahoma" pitchFamily="-64" charset="0"/>
            </a:endParaRPr>
          </a:p>
        </p:txBody>
      </p:sp>
      <p:sp>
        <p:nvSpPr>
          <p:cNvPr id="115" name="Rectangle 114"/>
          <p:cNvSpPr/>
          <p:nvPr/>
        </p:nvSpPr>
        <p:spPr bwMode="auto">
          <a:xfrm>
            <a:off x="3983334" y="2800978"/>
            <a:ext cx="1239297" cy="49571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CPU 2</a:t>
            </a:r>
          </a:p>
        </p:txBody>
      </p:sp>
      <p:sp>
        <p:nvSpPr>
          <p:cNvPr id="72" name="Rectangle 71"/>
          <p:cNvSpPr/>
          <p:nvPr/>
        </p:nvSpPr>
        <p:spPr bwMode="auto">
          <a:xfrm>
            <a:off x="3983334" y="2181330"/>
            <a:ext cx="1239297" cy="49571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CPU 1</a:t>
            </a:r>
          </a:p>
        </p:txBody>
      </p:sp>
      <p:sp>
        <p:nvSpPr>
          <p:cNvPr id="73" name="Rectangle 72"/>
          <p:cNvSpPr/>
          <p:nvPr/>
        </p:nvSpPr>
        <p:spPr bwMode="auto">
          <a:xfrm>
            <a:off x="3983334" y="3420626"/>
            <a:ext cx="1239297" cy="49571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CPU 3</a:t>
            </a:r>
          </a:p>
        </p:txBody>
      </p:sp>
      <p:sp>
        <p:nvSpPr>
          <p:cNvPr id="104" name="Rectangle 103"/>
          <p:cNvSpPr/>
          <p:nvPr/>
        </p:nvSpPr>
        <p:spPr bwMode="auto">
          <a:xfrm>
            <a:off x="3983334" y="4659923"/>
            <a:ext cx="1239297" cy="49571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CPU </a:t>
            </a:r>
            <a:r>
              <a:rPr lang="en-US" sz="2400" dirty="0" smtClean="0">
                <a:solidFill>
                  <a:schemeClr val="tx1"/>
                </a:solidFill>
                <a:latin typeface="Tahoma" pitchFamily="-64" charset="0"/>
              </a:rPr>
              <a:t>n</a:t>
            </a:r>
            <a:endParaRPr kumimoji="0" lang="en-US" sz="2400" b="0" i="0" u="none" strike="noStrike" cap="none" normalizeH="0" baseline="0" dirty="0" smtClean="0">
              <a:ln>
                <a:noFill/>
              </a:ln>
              <a:solidFill>
                <a:schemeClr val="tx1"/>
              </a:solidFill>
              <a:effectLst/>
              <a:latin typeface="Tahoma" pitchFamily="-64" charset="0"/>
            </a:endParaRPr>
          </a:p>
        </p:txBody>
      </p:sp>
      <p:grpSp>
        <p:nvGrpSpPr>
          <p:cNvPr id="190" name="Group 189"/>
          <p:cNvGrpSpPr/>
          <p:nvPr/>
        </p:nvGrpSpPr>
        <p:grpSpPr>
          <a:xfrm>
            <a:off x="5222631" y="2429189"/>
            <a:ext cx="1363226" cy="2479885"/>
            <a:chOff x="5334000" y="2514600"/>
            <a:chExt cx="1676400" cy="3049588"/>
          </a:xfrm>
        </p:grpSpPr>
        <p:cxnSp>
          <p:nvCxnSpPr>
            <p:cNvPr id="75" name="Straight Arrow Connector 74"/>
            <p:cNvCxnSpPr>
              <a:stCxn id="73" idx="3"/>
              <a:endCxn id="124" idx="1"/>
            </p:cNvCxnSpPr>
            <p:nvPr/>
          </p:nvCxnSpPr>
          <p:spPr bwMode="auto">
            <a:xfrm>
              <a:off x="5334000" y="4038600"/>
              <a:ext cx="1676400" cy="1588"/>
            </a:xfrm>
            <a:prstGeom prst="straightConnector1">
              <a:avLst/>
            </a:prstGeom>
            <a:noFill/>
            <a:ln w="38100" cap="flat" cmpd="sng" algn="ctr">
              <a:solidFill>
                <a:schemeClr val="tx1"/>
              </a:solidFill>
              <a:prstDash val="solid"/>
              <a:round/>
              <a:headEnd type="none" w="med" len="med"/>
              <a:tailEnd type="arrow"/>
            </a:ln>
            <a:effectLst/>
          </p:spPr>
        </p:cxnSp>
        <p:cxnSp>
          <p:nvCxnSpPr>
            <p:cNvPr id="78" name="Straight Arrow Connector 77"/>
            <p:cNvCxnSpPr>
              <a:stCxn id="115" idx="3"/>
              <a:endCxn id="121" idx="1"/>
            </p:cNvCxnSpPr>
            <p:nvPr/>
          </p:nvCxnSpPr>
          <p:spPr bwMode="auto">
            <a:xfrm>
              <a:off x="5334000" y="3276600"/>
              <a:ext cx="1676400" cy="1588"/>
            </a:xfrm>
            <a:prstGeom prst="straightConnector1">
              <a:avLst/>
            </a:prstGeom>
            <a:noFill/>
            <a:ln w="38100" cap="flat" cmpd="sng" algn="ctr">
              <a:solidFill>
                <a:schemeClr val="tx1"/>
              </a:solidFill>
              <a:prstDash val="solid"/>
              <a:round/>
              <a:headEnd type="none" w="med" len="med"/>
              <a:tailEnd type="arrow"/>
            </a:ln>
            <a:effectLst/>
          </p:spPr>
        </p:cxnSp>
        <p:cxnSp>
          <p:nvCxnSpPr>
            <p:cNvPr id="98" name="Straight Arrow Connector 97"/>
            <p:cNvCxnSpPr>
              <a:stCxn id="72" idx="3"/>
              <a:endCxn id="118" idx="1"/>
            </p:cNvCxnSpPr>
            <p:nvPr/>
          </p:nvCxnSpPr>
          <p:spPr bwMode="auto">
            <a:xfrm>
              <a:off x="5334000" y="2514600"/>
              <a:ext cx="1676400" cy="1588"/>
            </a:xfrm>
            <a:prstGeom prst="straightConnector1">
              <a:avLst/>
            </a:prstGeom>
            <a:noFill/>
            <a:ln w="38100" cap="flat" cmpd="sng" algn="ctr">
              <a:solidFill>
                <a:schemeClr val="tx1"/>
              </a:solidFill>
              <a:prstDash val="solid"/>
              <a:round/>
              <a:headEnd type="none" w="med" len="med"/>
              <a:tailEnd type="arrow"/>
            </a:ln>
            <a:effectLst/>
          </p:spPr>
        </p:cxnSp>
        <p:cxnSp>
          <p:nvCxnSpPr>
            <p:cNvPr id="105" name="Straight Arrow Connector 104"/>
            <p:cNvCxnSpPr>
              <a:stCxn id="104" idx="3"/>
            </p:cNvCxnSpPr>
            <p:nvPr/>
          </p:nvCxnSpPr>
          <p:spPr bwMode="auto">
            <a:xfrm>
              <a:off x="5334000" y="5562600"/>
              <a:ext cx="1676400" cy="1588"/>
            </a:xfrm>
            <a:prstGeom prst="straightConnector1">
              <a:avLst/>
            </a:prstGeom>
            <a:noFill/>
            <a:ln w="38100" cap="flat" cmpd="sng" algn="ctr">
              <a:solidFill>
                <a:schemeClr val="tx1"/>
              </a:solidFill>
              <a:prstDash val="solid"/>
              <a:round/>
              <a:headEnd type="none" w="med" len="med"/>
              <a:tailEnd type="arrow"/>
            </a:ln>
            <a:effectLst/>
          </p:spPr>
        </p:cxnSp>
      </p:grpSp>
      <p:grpSp>
        <p:nvGrpSpPr>
          <p:cNvPr id="106" name="Group 105"/>
          <p:cNvGrpSpPr/>
          <p:nvPr/>
        </p:nvGrpSpPr>
        <p:grpSpPr>
          <a:xfrm>
            <a:off x="2062424" y="2305259"/>
            <a:ext cx="495719" cy="247859"/>
            <a:chOff x="762000" y="2971800"/>
            <a:chExt cx="838200" cy="381000"/>
          </a:xfrm>
        </p:grpSpPr>
        <p:sp>
          <p:nvSpPr>
            <p:cNvPr id="107" name="Rectangle 10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08" name="Isosceles Triangle 10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09" name="Group 108"/>
          <p:cNvGrpSpPr/>
          <p:nvPr/>
        </p:nvGrpSpPr>
        <p:grpSpPr>
          <a:xfrm>
            <a:off x="2062424" y="2924908"/>
            <a:ext cx="495719" cy="247859"/>
            <a:chOff x="762000" y="2971800"/>
            <a:chExt cx="838200" cy="381000"/>
          </a:xfrm>
        </p:grpSpPr>
        <p:sp>
          <p:nvSpPr>
            <p:cNvPr id="110" name="Rectangle 10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11" name="Isosceles Triangle 11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12" name="Group 111"/>
          <p:cNvGrpSpPr/>
          <p:nvPr/>
        </p:nvGrpSpPr>
        <p:grpSpPr>
          <a:xfrm>
            <a:off x="2062424" y="3544556"/>
            <a:ext cx="495719" cy="247859"/>
            <a:chOff x="762000" y="2971800"/>
            <a:chExt cx="838200" cy="381000"/>
          </a:xfrm>
        </p:grpSpPr>
        <p:sp>
          <p:nvSpPr>
            <p:cNvPr id="113" name="Rectangle 11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14" name="Isosceles Triangle 11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35" name="Group 134"/>
          <p:cNvGrpSpPr/>
          <p:nvPr/>
        </p:nvGrpSpPr>
        <p:grpSpPr>
          <a:xfrm>
            <a:off x="2062424" y="4783853"/>
            <a:ext cx="495719" cy="247859"/>
            <a:chOff x="762000" y="2971800"/>
            <a:chExt cx="838200" cy="381000"/>
          </a:xfrm>
        </p:grpSpPr>
        <p:sp>
          <p:nvSpPr>
            <p:cNvPr id="137" name="Rectangle 13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39" name="Isosceles Triangle 13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45" name="Group 144"/>
          <p:cNvGrpSpPr/>
          <p:nvPr/>
        </p:nvGrpSpPr>
        <p:grpSpPr>
          <a:xfrm>
            <a:off x="4293158" y="4226169"/>
            <a:ext cx="619648" cy="123930"/>
            <a:chOff x="4038600" y="4648200"/>
            <a:chExt cx="762000" cy="152400"/>
          </a:xfrm>
        </p:grpSpPr>
        <p:sp>
          <p:nvSpPr>
            <p:cNvPr id="142" name="Oval 141"/>
            <p:cNvSpPr/>
            <p:nvPr/>
          </p:nvSpPr>
          <p:spPr bwMode="auto">
            <a:xfrm>
              <a:off x="40386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43" name="Oval 142"/>
            <p:cNvSpPr/>
            <p:nvPr/>
          </p:nvSpPr>
          <p:spPr bwMode="auto">
            <a:xfrm>
              <a:off x="43434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44" name="Oval 143"/>
            <p:cNvSpPr/>
            <p:nvPr/>
          </p:nvSpPr>
          <p:spPr bwMode="auto">
            <a:xfrm>
              <a:off x="46482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47" name="Group 146"/>
          <p:cNvGrpSpPr/>
          <p:nvPr/>
        </p:nvGrpSpPr>
        <p:grpSpPr>
          <a:xfrm>
            <a:off x="2000459" y="4226169"/>
            <a:ext cx="619648" cy="123930"/>
            <a:chOff x="4038600" y="4648200"/>
            <a:chExt cx="762000" cy="152400"/>
          </a:xfrm>
        </p:grpSpPr>
        <p:sp>
          <p:nvSpPr>
            <p:cNvPr id="148" name="Oval 147"/>
            <p:cNvSpPr/>
            <p:nvPr/>
          </p:nvSpPr>
          <p:spPr bwMode="auto">
            <a:xfrm>
              <a:off x="40386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50" name="Oval 149"/>
            <p:cNvSpPr/>
            <p:nvPr/>
          </p:nvSpPr>
          <p:spPr bwMode="auto">
            <a:xfrm>
              <a:off x="43434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51" name="Oval 150"/>
            <p:cNvSpPr/>
            <p:nvPr/>
          </p:nvSpPr>
          <p:spPr bwMode="auto">
            <a:xfrm>
              <a:off x="46482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92" name="Group 191"/>
          <p:cNvGrpSpPr/>
          <p:nvPr/>
        </p:nvGrpSpPr>
        <p:grpSpPr>
          <a:xfrm>
            <a:off x="6523892" y="2305259"/>
            <a:ext cx="619648" cy="2726453"/>
            <a:chOff x="6934200" y="2362200"/>
            <a:chExt cx="762000" cy="3352800"/>
          </a:xfrm>
        </p:grpSpPr>
        <p:grpSp>
          <p:nvGrpSpPr>
            <p:cNvPr id="117" name="Group 116"/>
            <p:cNvGrpSpPr/>
            <p:nvPr/>
          </p:nvGrpSpPr>
          <p:grpSpPr>
            <a:xfrm>
              <a:off x="7010400" y="2362200"/>
              <a:ext cx="609600" cy="304800"/>
              <a:chOff x="762000" y="2971800"/>
              <a:chExt cx="838200" cy="381000"/>
            </a:xfrm>
          </p:grpSpPr>
          <p:sp>
            <p:nvSpPr>
              <p:cNvPr id="118" name="Rectangle 11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19" name="Isosceles Triangle 11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20" name="Group 119"/>
            <p:cNvGrpSpPr/>
            <p:nvPr/>
          </p:nvGrpSpPr>
          <p:grpSpPr>
            <a:xfrm>
              <a:off x="7010400" y="3124200"/>
              <a:ext cx="609600" cy="304800"/>
              <a:chOff x="762000" y="2971800"/>
              <a:chExt cx="838200" cy="381000"/>
            </a:xfrm>
          </p:grpSpPr>
          <p:sp>
            <p:nvSpPr>
              <p:cNvPr id="121" name="Rectangle 12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22" name="Isosceles Triangle 12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23" name="Group 122"/>
            <p:cNvGrpSpPr/>
            <p:nvPr/>
          </p:nvGrpSpPr>
          <p:grpSpPr>
            <a:xfrm>
              <a:off x="7010400" y="3886200"/>
              <a:ext cx="609600" cy="304800"/>
              <a:chOff x="762000" y="2971800"/>
              <a:chExt cx="838200" cy="381000"/>
            </a:xfrm>
          </p:grpSpPr>
          <p:sp>
            <p:nvSpPr>
              <p:cNvPr id="124" name="Rectangle 12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25" name="Isosceles Triangle 12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01" name="Group 100"/>
            <p:cNvGrpSpPr/>
            <p:nvPr/>
          </p:nvGrpSpPr>
          <p:grpSpPr>
            <a:xfrm>
              <a:off x="7010400" y="5410200"/>
              <a:ext cx="609600" cy="304800"/>
              <a:chOff x="762000" y="2971800"/>
              <a:chExt cx="838200" cy="381000"/>
            </a:xfrm>
          </p:grpSpPr>
          <p:sp>
            <p:nvSpPr>
              <p:cNvPr id="102" name="Rectangle 10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03" name="Isosceles Triangle 10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53" name="Group 152"/>
            <p:cNvGrpSpPr/>
            <p:nvPr/>
          </p:nvGrpSpPr>
          <p:grpSpPr>
            <a:xfrm>
              <a:off x="6934200" y="4724400"/>
              <a:ext cx="762000" cy="152400"/>
              <a:chOff x="4038600" y="4648200"/>
              <a:chExt cx="762000" cy="152400"/>
            </a:xfrm>
          </p:grpSpPr>
          <p:sp>
            <p:nvSpPr>
              <p:cNvPr id="154" name="Oval 153"/>
              <p:cNvSpPr/>
              <p:nvPr/>
            </p:nvSpPr>
            <p:spPr bwMode="auto">
              <a:xfrm>
                <a:off x="40386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56" name="Oval 155"/>
              <p:cNvSpPr/>
              <p:nvPr/>
            </p:nvSpPr>
            <p:spPr bwMode="auto">
              <a:xfrm>
                <a:off x="43434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57" name="Oval 156"/>
              <p:cNvSpPr/>
              <p:nvPr/>
            </p:nvSpPr>
            <p:spPr bwMode="auto">
              <a:xfrm>
                <a:off x="46482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grpSp>
        <p:nvGrpSpPr>
          <p:cNvPr id="189" name="Group 188"/>
          <p:cNvGrpSpPr/>
          <p:nvPr/>
        </p:nvGrpSpPr>
        <p:grpSpPr>
          <a:xfrm>
            <a:off x="2558143" y="2429189"/>
            <a:ext cx="1425191" cy="2479885"/>
            <a:chOff x="2057400" y="2514600"/>
            <a:chExt cx="1752600" cy="3049588"/>
          </a:xfrm>
        </p:grpSpPr>
        <p:cxnSp>
          <p:nvCxnSpPr>
            <p:cNvPr id="159" name="Straight Arrow Connector 158"/>
            <p:cNvCxnSpPr>
              <a:stCxn id="107" idx="3"/>
              <a:endCxn id="115" idx="1"/>
            </p:cNvCxnSpPr>
            <p:nvPr/>
          </p:nvCxnSpPr>
          <p:spPr bwMode="auto">
            <a:xfrm>
              <a:off x="2057400" y="2514600"/>
              <a:ext cx="1752600" cy="762000"/>
            </a:xfrm>
            <a:prstGeom prst="straightConnector1">
              <a:avLst/>
            </a:prstGeom>
            <a:noFill/>
            <a:ln w="38100" cap="flat" cmpd="sng" algn="ctr">
              <a:solidFill>
                <a:schemeClr val="tx1"/>
              </a:solidFill>
              <a:prstDash val="solid"/>
              <a:round/>
              <a:headEnd type="none" w="med" len="med"/>
              <a:tailEnd type="arrow"/>
            </a:ln>
            <a:effectLst/>
          </p:spPr>
        </p:cxnSp>
        <p:cxnSp>
          <p:nvCxnSpPr>
            <p:cNvPr id="163" name="Straight Arrow Connector 162"/>
            <p:cNvCxnSpPr>
              <a:stCxn id="113" idx="3"/>
              <a:endCxn id="115" idx="1"/>
            </p:cNvCxnSpPr>
            <p:nvPr/>
          </p:nvCxnSpPr>
          <p:spPr bwMode="auto">
            <a:xfrm flipV="1">
              <a:off x="2057400" y="3276600"/>
              <a:ext cx="1752600" cy="762000"/>
            </a:xfrm>
            <a:prstGeom prst="straightConnector1">
              <a:avLst/>
            </a:prstGeom>
            <a:noFill/>
            <a:ln w="38100" cap="flat" cmpd="sng" algn="ctr">
              <a:solidFill>
                <a:schemeClr val="tx1"/>
              </a:solidFill>
              <a:prstDash val="solid"/>
              <a:round/>
              <a:headEnd type="none" w="med" len="med"/>
              <a:tailEnd type="arrow"/>
            </a:ln>
            <a:effectLst/>
          </p:spPr>
        </p:cxnSp>
        <p:cxnSp>
          <p:nvCxnSpPr>
            <p:cNvPr id="166" name="Straight Arrow Connector 165"/>
            <p:cNvCxnSpPr>
              <a:stCxn id="110" idx="3"/>
              <a:endCxn id="72" idx="1"/>
            </p:cNvCxnSpPr>
            <p:nvPr/>
          </p:nvCxnSpPr>
          <p:spPr bwMode="auto">
            <a:xfrm flipV="1">
              <a:off x="2057400" y="2514600"/>
              <a:ext cx="1752600" cy="762000"/>
            </a:xfrm>
            <a:prstGeom prst="straightConnector1">
              <a:avLst/>
            </a:prstGeom>
            <a:noFill/>
            <a:ln w="38100" cap="flat" cmpd="sng" algn="ctr">
              <a:solidFill>
                <a:schemeClr val="tx1"/>
              </a:solidFill>
              <a:prstDash val="solid"/>
              <a:round/>
              <a:headEnd type="none" w="med" len="med"/>
              <a:tailEnd type="arrow"/>
            </a:ln>
            <a:effectLst/>
          </p:spPr>
        </p:cxnSp>
        <p:cxnSp>
          <p:nvCxnSpPr>
            <p:cNvPr id="169" name="Straight Arrow Connector 168"/>
            <p:cNvCxnSpPr>
              <a:stCxn id="107" idx="3"/>
              <a:endCxn id="73" idx="1"/>
            </p:cNvCxnSpPr>
            <p:nvPr/>
          </p:nvCxnSpPr>
          <p:spPr bwMode="auto">
            <a:xfrm>
              <a:off x="2057400" y="2514600"/>
              <a:ext cx="1752600" cy="1524000"/>
            </a:xfrm>
            <a:prstGeom prst="straightConnector1">
              <a:avLst/>
            </a:prstGeom>
            <a:noFill/>
            <a:ln w="38100" cap="flat" cmpd="sng" algn="ctr">
              <a:solidFill>
                <a:schemeClr val="tx1"/>
              </a:solidFill>
              <a:prstDash val="solid"/>
              <a:round/>
              <a:headEnd type="none" w="med" len="med"/>
              <a:tailEnd type="arrow"/>
            </a:ln>
            <a:effectLst/>
          </p:spPr>
        </p:cxnSp>
        <p:cxnSp>
          <p:nvCxnSpPr>
            <p:cNvPr id="173" name="Straight Arrow Connector 172"/>
            <p:cNvCxnSpPr>
              <a:stCxn id="113" idx="3"/>
              <a:endCxn id="104" idx="1"/>
            </p:cNvCxnSpPr>
            <p:nvPr/>
          </p:nvCxnSpPr>
          <p:spPr bwMode="auto">
            <a:xfrm>
              <a:off x="2057400" y="4038600"/>
              <a:ext cx="1752600" cy="1524000"/>
            </a:xfrm>
            <a:prstGeom prst="straightConnector1">
              <a:avLst/>
            </a:prstGeom>
            <a:noFill/>
            <a:ln w="38100" cap="flat" cmpd="sng" algn="ctr">
              <a:solidFill>
                <a:schemeClr val="tx1"/>
              </a:solidFill>
              <a:prstDash val="solid"/>
              <a:round/>
              <a:headEnd type="none" w="med" len="med"/>
              <a:tailEnd type="arrow"/>
            </a:ln>
            <a:effectLst/>
          </p:spPr>
        </p:cxnSp>
        <p:cxnSp>
          <p:nvCxnSpPr>
            <p:cNvPr id="179" name="Straight Arrow Connector 178"/>
            <p:cNvCxnSpPr>
              <a:stCxn id="137" idx="3"/>
              <a:endCxn id="104" idx="1"/>
            </p:cNvCxnSpPr>
            <p:nvPr/>
          </p:nvCxnSpPr>
          <p:spPr bwMode="auto">
            <a:xfrm>
              <a:off x="2057400" y="5562600"/>
              <a:ext cx="1752600" cy="1588"/>
            </a:xfrm>
            <a:prstGeom prst="straightConnector1">
              <a:avLst/>
            </a:prstGeom>
            <a:noFill/>
            <a:ln w="38100" cap="flat" cmpd="sng" algn="ctr">
              <a:solidFill>
                <a:schemeClr val="tx1"/>
              </a:solidFill>
              <a:prstDash val="solid"/>
              <a:round/>
              <a:headEnd type="none" w="med" len="med"/>
              <a:tailEnd type="arrow"/>
            </a:ln>
            <a:effectLst/>
          </p:spPr>
        </p:cxnSp>
        <p:cxnSp>
          <p:nvCxnSpPr>
            <p:cNvPr id="182" name="Straight Arrow Connector 181"/>
            <p:cNvCxnSpPr>
              <a:stCxn id="113" idx="3"/>
              <a:endCxn id="72" idx="1"/>
            </p:cNvCxnSpPr>
            <p:nvPr/>
          </p:nvCxnSpPr>
          <p:spPr bwMode="auto">
            <a:xfrm flipV="1">
              <a:off x="2057400" y="2514600"/>
              <a:ext cx="1752600" cy="1524000"/>
            </a:xfrm>
            <a:prstGeom prst="straightConnector1">
              <a:avLst/>
            </a:prstGeom>
            <a:noFill/>
            <a:ln w="38100" cap="flat" cmpd="sng" algn="ctr">
              <a:solidFill>
                <a:schemeClr val="tx1"/>
              </a:solidFill>
              <a:prstDash val="solid"/>
              <a:round/>
              <a:headEnd type="none" w="med" len="med"/>
              <a:tailEnd type="arrow"/>
            </a:ln>
            <a:effectLst/>
          </p:spPr>
        </p:cxnSp>
        <p:cxnSp>
          <p:nvCxnSpPr>
            <p:cNvPr id="188" name="Straight Arrow Connector 187"/>
            <p:cNvCxnSpPr>
              <a:stCxn id="137" idx="3"/>
              <a:endCxn id="73" idx="1"/>
            </p:cNvCxnSpPr>
            <p:nvPr/>
          </p:nvCxnSpPr>
          <p:spPr bwMode="auto">
            <a:xfrm flipV="1">
              <a:off x="2057400" y="4038600"/>
              <a:ext cx="1752600" cy="1524000"/>
            </a:xfrm>
            <a:prstGeom prst="straightConnector1">
              <a:avLst/>
            </a:prstGeom>
            <a:noFill/>
            <a:ln w="38100" cap="flat" cmpd="sng" algn="ctr">
              <a:solidFill>
                <a:schemeClr val="tx1"/>
              </a:solidFill>
              <a:prstDash val="solid"/>
              <a:round/>
              <a:headEnd type="none" w="med" len="med"/>
              <a:tailEnd type="arrow"/>
            </a:ln>
            <a:effectLst/>
          </p:spPr>
        </p:cxnSp>
      </p:grpSp>
      <p:sp>
        <p:nvSpPr>
          <p:cNvPr id="63" name="Rounded Rectangle 62"/>
          <p:cNvSpPr/>
          <p:nvPr/>
        </p:nvSpPr>
        <p:spPr bwMode="auto">
          <a:xfrm>
            <a:off x="1295400" y="5715000"/>
            <a:ext cx="6553200" cy="838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Map-Reduce Ready!</a:t>
            </a:r>
            <a:endParaRPr kumimoji="0" lang="en-US" sz="2800" b="0" i="0" u="none" strike="noStrike" cap="none" normalizeH="0" baseline="0" dirty="0" smtClean="0">
              <a:ln>
                <a:noFill/>
              </a:ln>
              <a:solidFill>
                <a:schemeClr val="tx1"/>
              </a:solidFill>
              <a:effectLst/>
              <a:latin typeface="Tahoma" pitchFamily="-64" charset="0"/>
            </a:endParaRPr>
          </a:p>
        </p:txBody>
      </p:sp>
    </p:spTree>
    <p:custDataLst>
      <p:tags r:id="rId1"/>
    </p:custDataLst>
  </p:cSld>
  <p:clrMapOvr>
    <a:masterClrMapping/>
  </p:clrMapOvr>
  <p:transition advTm="160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wipe(left)">
                                      <p:cBhvr>
                                        <p:cTn id="7" dur="500"/>
                                        <p:tgtEl>
                                          <p:spTgt spid="18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0"/>
                                        </p:tgtEl>
                                        <p:attrNameLst>
                                          <p:attrName>style.visibility</p:attrName>
                                        </p:attrNameLst>
                                      </p:cBhvr>
                                      <p:to>
                                        <p:strVal val="visible"/>
                                      </p:to>
                                    </p:set>
                                    <p:animEffect transition="in" filter="wipe(left)">
                                      <p:cBhvr>
                                        <p:cTn id="11" dur="500"/>
                                        <p:tgtEl>
                                          <p:spTgt spid="19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wipe(left)">
                                      <p:cBhvr>
                                        <p:cTn id="15" dur="500"/>
                                        <p:tgtEl>
                                          <p:spTgt spid="19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7" name="Straight Connector 176"/>
          <p:cNvCxnSpPr>
            <a:stCxn id="108" idx="4"/>
            <a:endCxn id="154" idx="0"/>
          </p:cNvCxnSpPr>
          <p:nvPr/>
        </p:nvCxnSpPr>
        <p:spPr bwMode="auto">
          <a:xfrm rot="5400000">
            <a:off x="-381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79" name="Straight Connector 178"/>
          <p:cNvCxnSpPr>
            <a:stCxn id="118" idx="4"/>
            <a:endCxn id="156" idx="0"/>
          </p:cNvCxnSpPr>
          <p:nvPr/>
        </p:nvCxnSpPr>
        <p:spPr bwMode="auto">
          <a:xfrm rot="5400000">
            <a:off x="14097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1" name="Straight Connector 180"/>
          <p:cNvCxnSpPr>
            <a:stCxn id="120" idx="4"/>
            <a:endCxn id="158" idx="0"/>
          </p:cNvCxnSpPr>
          <p:nvPr/>
        </p:nvCxnSpPr>
        <p:spPr bwMode="auto">
          <a:xfrm rot="5400000">
            <a:off x="28575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3" name="Straight Connector 182"/>
          <p:cNvCxnSpPr>
            <a:stCxn id="122" idx="4"/>
            <a:endCxn id="160" idx="0"/>
          </p:cNvCxnSpPr>
          <p:nvPr/>
        </p:nvCxnSpPr>
        <p:spPr bwMode="auto">
          <a:xfrm rot="5400000">
            <a:off x="43053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5" name="Straight Connector 184"/>
          <p:cNvCxnSpPr>
            <a:stCxn id="124" idx="4"/>
            <a:endCxn id="162" idx="0"/>
          </p:cNvCxnSpPr>
          <p:nvPr/>
        </p:nvCxnSpPr>
        <p:spPr bwMode="auto">
          <a:xfrm rot="5400000">
            <a:off x="57531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69" name="Straight Connector 168"/>
          <p:cNvCxnSpPr>
            <a:stCxn id="108" idx="6"/>
            <a:endCxn id="124" idx="2"/>
          </p:cNvCxnSpPr>
          <p:nvPr/>
        </p:nvCxnSpPr>
        <p:spPr bwMode="auto">
          <a:xfrm>
            <a:off x="1905000" y="18288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1" name="Straight Connector 170"/>
          <p:cNvCxnSpPr>
            <a:stCxn id="125" idx="6"/>
            <a:endCxn id="133" idx="2"/>
          </p:cNvCxnSpPr>
          <p:nvPr/>
        </p:nvCxnSpPr>
        <p:spPr bwMode="auto">
          <a:xfrm>
            <a:off x="1905000" y="31242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3" name="Straight Connector 172"/>
          <p:cNvCxnSpPr>
            <a:stCxn id="140" idx="6"/>
            <a:endCxn id="148" idx="2"/>
          </p:cNvCxnSpPr>
          <p:nvPr/>
        </p:nvCxnSpPr>
        <p:spPr bwMode="auto">
          <a:xfrm>
            <a:off x="1905000" y="44196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5" name="Straight Connector 174"/>
          <p:cNvCxnSpPr>
            <a:stCxn id="154" idx="6"/>
            <a:endCxn id="162" idx="2"/>
          </p:cNvCxnSpPr>
          <p:nvPr/>
        </p:nvCxnSpPr>
        <p:spPr bwMode="auto">
          <a:xfrm>
            <a:off x="1905000" y="5715000"/>
            <a:ext cx="5334000" cy="0"/>
          </a:xfrm>
          <a:prstGeom prst="line">
            <a:avLst/>
          </a:prstGeom>
          <a:noFill/>
          <a:ln w="381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z="3600" dirty="0" smtClean="0"/>
              <a:t>Sequential Computational Structure</a:t>
            </a:r>
            <a:endParaRPr lang="en-US" sz="3600" dirty="0"/>
          </a:p>
        </p:txBody>
      </p:sp>
      <p:sp>
        <p:nvSpPr>
          <p:cNvPr id="108" name="Oval 107"/>
          <p:cNvSpPr/>
          <p:nvPr/>
        </p:nvSpPr>
        <p:spPr bwMode="auto">
          <a:xfrm>
            <a:off x="14478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8" name="Oval 117"/>
          <p:cNvSpPr/>
          <p:nvPr/>
        </p:nvSpPr>
        <p:spPr bwMode="auto">
          <a:xfrm>
            <a:off x="28956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Oval 119"/>
          <p:cNvSpPr/>
          <p:nvPr/>
        </p:nvSpPr>
        <p:spPr bwMode="auto">
          <a:xfrm>
            <a:off x="43434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Oval 121"/>
          <p:cNvSpPr/>
          <p:nvPr/>
        </p:nvSpPr>
        <p:spPr bwMode="auto">
          <a:xfrm>
            <a:off x="57912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Oval 123"/>
          <p:cNvSpPr/>
          <p:nvPr/>
        </p:nvSpPr>
        <p:spPr bwMode="auto">
          <a:xfrm>
            <a:off x="72390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Oval 124"/>
          <p:cNvSpPr/>
          <p:nvPr/>
        </p:nvSpPr>
        <p:spPr bwMode="auto">
          <a:xfrm>
            <a:off x="14478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7" name="Oval 126"/>
          <p:cNvSpPr/>
          <p:nvPr/>
        </p:nvSpPr>
        <p:spPr bwMode="auto">
          <a:xfrm>
            <a:off x="28956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9" name="Oval 128"/>
          <p:cNvSpPr/>
          <p:nvPr/>
        </p:nvSpPr>
        <p:spPr bwMode="auto">
          <a:xfrm>
            <a:off x="43434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1" name="Oval 130"/>
          <p:cNvSpPr/>
          <p:nvPr/>
        </p:nvSpPr>
        <p:spPr bwMode="auto">
          <a:xfrm>
            <a:off x="57912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3" name="Oval 132"/>
          <p:cNvSpPr/>
          <p:nvPr/>
        </p:nvSpPr>
        <p:spPr bwMode="auto">
          <a:xfrm>
            <a:off x="72390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0" name="Oval 139"/>
          <p:cNvSpPr/>
          <p:nvPr/>
        </p:nvSpPr>
        <p:spPr bwMode="auto">
          <a:xfrm>
            <a:off x="14478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2" name="Oval 141"/>
          <p:cNvSpPr/>
          <p:nvPr/>
        </p:nvSpPr>
        <p:spPr bwMode="auto">
          <a:xfrm>
            <a:off x="28956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4" name="Oval 143"/>
          <p:cNvSpPr/>
          <p:nvPr/>
        </p:nvSpPr>
        <p:spPr bwMode="auto">
          <a:xfrm>
            <a:off x="43434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6" name="Oval 145"/>
          <p:cNvSpPr/>
          <p:nvPr/>
        </p:nvSpPr>
        <p:spPr bwMode="auto">
          <a:xfrm>
            <a:off x="57912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8" name="Oval 147"/>
          <p:cNvSpPr/>
          <p:nvPr/>
        </p:nvSpPr>
        <p:spPr bwMode="auto">
          <a:xfrm>
            <a:off x="72390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4" name="Oval 153"/>
          <p:cNvSpPr/>
          <p:nvPr/>
        </p:nvSpPr>
        <p:spPr bwMode="auto">
          <a:xfrm>
            <a:off x="14478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6" name="Oval 155"/>
          <p:cNvSpPr/>
          <p:nvPr/>
        </p:nvSpPr>
        <p:spPr bwMode="auto">
          <a:xfrm>
            <a:off x="28956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8" name="Oval 157"/>
          <p:cNvSpPr/>
          <p:nvPr/>
        </p:nvSpPr>
        <p:spPr bwMode="auto">
          <a:xfrm>
            <a:off x="43434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0" name="Oval 159"/>
          <p:cNvSpPr/>
          <p:nvPr/>
        </p:nvSpPr>
        <p:spPr bwMode="auto">
          <a:xfrm>
            <a:off x="57912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2" name="Oval 161"/>
          <p:cNvSpPr/>
          <p:nvPr/>
        </p:nvSpPr>
        <p:spPr bwMode="auto">
          <a:xfrm>
            <a:off x="72390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6" name="Rectangle 185"/>
          <p:cNvSpPr/>
          <p:nvPr/>
        </p:nvSpPr>
        <p:spPr bwMode="auto">
          <a:xfrm>
            <a:off x="1295400" y="1447800"/>
            <a:ext cx="6477000" cy="4572000"/>
          </a:xfrm>
          <a:prstGeom prst="rect">
            <a:avLst/>
          </a:prstGeom>
          <a:solidFill>
            <a:schemeClr val="bg1">
              <a:alpha val="85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88" name="Straight Connector 187"/>
          <p:cNvCxnSpPr>
            <a:stCxn id="197" idx="6"/>
            <a:endCxn id="198" idx="2"/>
          </p:cNvCxnSpPr>
          <p:nvPr/>
        </p:nvCxnSpPr>
        <p:spPr bwMode="auto">
          <a:xfrm>
            <a:off x="1905000" y="18288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89" name="Straight Connector 188"/>
          <p:cNvCxnSpPr>
            <a:stCxn id="198" idx="4"/>
            <a:endCxn id="199" idx="0"/>
          </p:cNvCxnSpPr>
          <p:nvPr/>
        </p:nvCxnSpPr>
        <p:spPr bwMode="auto">
          <a:xfrm rot="5400000">
            <a:off x="2705100" y="24765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0" name="Straight Connector 189"/>
          <p:cNvCxnSpPr>
            <a:stCxn id="199" idx="6"/>
            <a:endCxn id="200" idx="2"/>
          </p:cNvCxnSpPr>
          <p:nvPr/>
        </p:nvCxnSpPr>
        <p:spPr bwMode="auto">
          <a:xfrm>
            <a:off x="33528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1" name="Straight Connector 190"/>
          <p:cNvCxnSpPr>
            <a:stCxn id="200" idx="6"/>
            <a:endCxn id="201" idx="2"/>
          </p:cNvCxnSpPr>
          <p:nvPr/>
        </p:nvCxnSpPr>
        <p:spPr bwMode="auto">
          <a:xfrm>
            <a:off x="48006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2" name="Straight Connector 191"/>
          <p:cNvCxnSpPr>
            <a:stCxn id="201" idx="6"/>
            <a:endCxn id="202" idx="2"/>
          </p:cNvCxnSpPr>
          <p:nvPr/>
        </p:nvCxnSpPr>
        <p:spPr bwMode="auto">
          <a:xfrm>
            <a:off x="62484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3" name="Straight Connector 192"/>
          <p:cNvCxnSpPr>
            <a:stCxn id="202" idx="4"/>
            <a:endCxn id="203" idx="0"/>
          </p:cNvCxnSpPr>
          <p:nvPr/>
        </p:nvCxnSpPr>
        <p:spPr bwMode="auto">
          <a:xfrm rot="5400000">
            <a:off x="7048500" y="37719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4" name="Straight Connector 193"/>
          <p:cNvCxnSpPr>
            <a:stCxn id="203" idx="4"/>
            <a:endCxn id="206" idx="0"/>
          </p:cNvCxnSpPr>
          <p:nvPr/>
        </p:nvCxnSpPr>
        <p:spPr bwMode="auto">
          <a:xfrm rot="5400000">
            <a:off x="7048500" y="50673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5" name="Straight Connector 194"/>
          <p:cNvCxnSpPr>
            <a:stCxn id="206" idx="2"/>
            <a:endCxn id="205" idx="6"/>
          </p:cNvCxnSpPr>
          <p:nvPr/>
        </p:nvCxnSpPr>
        <p:spPr bwMode="auto">
          <a:xfrm rot="10800000">
            <a:off x="62484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6" name="Straight Connector 195"/>
          <p:cNvCxnSpPr>
            <a:stCxn id="205" idx="2"/>
            <a:endCxn id="204" idx="6"/>
          </p:cNvCxnSpPr>
          <p:nvPr/>
        </p:nvCxnSpPr>
        <p:spPr bwMode="auto">
          <a:xfrm rot="10800000">
            <a:off x="48006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7" name="Oval 196"/>
          <p:cNvSpPr/>
          <p:nvPr/>
        </p:nvSpPr>
        <p:spPr bwMode="auto">
          <a:xfrm>
            <a:off x="14478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8" name="Oval 197"/>
          <p:cNvSpPr/>
          <p:nvPr/>
        </p:nvSpPr>
        <p:spPr bwMode="auto">
          <a:xfrm>
            <a:off x="28956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9" name="Oval 198"/>
          <p:cNvSpPr/>
          <p:nvPr/>
        </p:nvSpPr>
        <p:spPr bwMode="auto">
          <a:xfrm>
            <a:off x="28956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Oval 199"/>
          <p:cNvSpPr/>
          <p:nvPr/>
        </p:nvSpPr>
        <p:spPr bwMode="auto">
          <a:xfrm>
            <a:off x="43434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1" name="Oval 200"/>
          <p:cNvSpPr/>
          <p:nvPr/>
        </p:nvSpPr>
        <p:spPr bwMode="auto">
          <a:xfrm>
            <a:off x="57912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2" name="Oval 201"/>
          <p:cNvSpPr/>
          <p:nvPr/>
        </p:nvSpPr>
        <p:spPr bwMode="auto">
          <a:xfrm>
            <a:off x="72390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3" name="Oval 202"/>
          <p:cNvSpPr/>
          <p:nvPr/>
        </p:nvSpPr>
        <p:spPr bwMode="auto">
          <a:xfrm>
            <a:off x="7239000" y="41910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4" name="Oval 203"/>
          <p:cNvSpPr/>
          <p:nvPr/>
        </p:nvSpPr>
        <p:spPr bwMode="auto">
          <a:xfrm>
            <a:off x="43434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5" name="Oval 204"/>
          <p:cNvSpPr/>
          <p:nvPr/>
        </p:nvSpPr>
        <p:spPr bwMode="auto">
          <a:xfrm>
            <a:off x="57912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6" name="Oval 205"/>
          <p:cNvSpPr/>
          <p:nvPr/>
        </p:nvSpPr>
        <p:spPr bwMode="auto">
          <a:xfrm>
            <a:off x="72390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3" name="Slide Number Placeholder 82"/>
          <p:cNvSpPr>
            <a:spLocks noGrp="1"/>
          </p:cNvSpPr>
          <p:nvPr>
            <p:ph type="sldNum" sz="quarter" idx="12"/>
          </p:nvPr>
        </p:nvSpPr>
        <p:spPr/>
        <p:txBody>
          <a:bodyPr/>
          <a:lstStyle/>
          <a:p>
            <a:fld id="{29982EE5-C165-4792-B6D9-CAD024C0FAD7}" type="slidenum">
              <a:rPr lang="en-US" smtClean="0"/>
              <a:pPr/>
              <a:t>19</a:t>
            </a:fld>
            <a:endParaRPr lang="en-US"/>
          </a:p>
        </p:txBody>
      </p:sp>
    </p:spTree>
    <p:custDataLst>
      <p:tags r:id="rId1"/>
    </p:custDataLst>
  </p:cSld>
  <p:clrMapOvr>
    <a:masterClrMapping/>
  </p:clrMapOvr>
  <p:transition advTm="1210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wipe(left)">
                                      <p:cBhvr>
                                        <p:cTn id="10" dur="250"/>
                                        <p:tgtEl>
                                          <p:spTgt spid="188"/>
                                        </p:tgtEl>
                                      </p:cBhvr>
                                    </p:animEffect>
                                  </p:childTnLst>
                                </p:cTn>
                              </p:par>
                            </p:childTnLst>
                          </p:cTn>
                        </p:par>
                        <p:par>
                          <p:cTn id="11" fill="hold">
                            <p:stCondLst>
                              <p:cond delay="250"/>
                            </p:stCondLst>
                            <p:childTnLst>
                              <p:par>
                                <p:cTn id="12" presetID="1" presetClass="entr" presetSubtype="0" fill="hold" grpId="0" nodeType="afterEffect">
                                  <p:stCondLst>
                                    <p:cond delay="0"/>
                                  </p:stCondLst>
                                  <p:childTnLst>
                                    <p:set>
                                      <p:cBhvr>
                                        <p:cTn id="13" dur="1" fill="hold">
                                          <p:stCondLst>
                                            <p:cond delay="0"/>
                                          </p:stCondLst>
                                        </p:cTn>
                                        <p:tgtEl>
                                          <p:spTgt spid="198"/>
                                        </p:tgtEl>
                                        <p:attrNameLst>
                                          <p:attrName>style.visibility</p:attrName>
                                        </p:attrNameLst>
                                      </p:cBhvr>
                                      <p:to>
                                        <p:strVal val="visible"/>
                                      </p:to>
                                    </p:set>
                                  </p:childTnLst>
                                </p:cTn>
                              </p:par>
                            </p:childTnLst>
                          </p:cTn>
                        </p:par>
                        <p:par>
                          <p:cTn id="14" fill="hold">
                            <p:stCondLst>
                              <p:cond delay="250"/>
                            </p:stCondLst>
                            <p:childTnLst>
                              <p:par>
                                <p:cTn id="15" presetID="22" presetClass="entr" presetSubtype="1"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animEffect transition="in" filter="wipe(up)">
                                      <p:cBhvr>
                                        <p:cTn id="17" dur="250"/>
                                        <p:tgtEl>
                                          <p:spTgt spid="189"/>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90"/>
                                        </p:tgtEl>
                                        <p:attrNameLst>
                                          <p:attrName>style.visibility</p:attrName>
                                        </p:attrNameLst>
                                      </p:cBhvr>
                                      <p:to>
                                        <p:strVal val="visible"/>
                                      </p:to>
                                    </p:set>
                                    <p:animEffect transition="in" filter="wipe(left)">
                                      <p:cBhvr>
                                        <p:cTn id="24" dur="250"/>
                                        <p:tgtEl>
                                          <p:spTgt spid="190"/>
                                        </p:tgtEl>
                                      </p:cBhvr>
                                    </p:animEffect>
                                  </p:childTnLst>
                                </p:cTn>
                              </p:par>
                            </p:childTnLst>
                          </p:cTn>
                        </p:par>
                        <p:par>
                          <p:cTn id="25" fill="hold">
                            <p:stCondLst>
                              <p:cond delay="750"/>
                            </p:stCondLst>
                            <p:childTnLst>
                              <p:par>
                                <p:cTn id="26" presetID="1"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191"/>
                                        </p:tgtEl>
                                        <p:attrNameLst>
                                          <p:attrName>style.visibility</p:attrName>
                                        </p:attrNameLst>
                                      </p:cBhvr>
                                      <p:to>
                                        <p:strVal val="visible"/>
                                      </p:to>
                                    </p:set>
                                    <p:animEffect transition="in" filter="wipe(left)">
                                      <p:cBhvr>
                                        <p:cTn id="31" dur="250"/>
                                        <p:tgtEl>
                                          <p:spTgt spid="191"/>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201"/>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192"/>
                                        </p:tgtEl>
                                        <p:attrNameLst>
                                          <p:attrName>style.visibility</p:attrName>
                                        </p:attrNameLst>
                                      </p:cBhvr>
                                      <p:to>
                                        <p:strVal val="visible"/>
                                      </p:to>
                                    </p:set>
                                    <p:animEffect transition="in" filter="wipe(left)">
                                      <p:cBhvr>
                                        <p:cTn id="38" dur="250"/>
                                        <p:tgtEl>
                                          <p:spTgt spid="192"/>
                                        </p:tgtEl>
                                      </p:cBhvr>
                                    </p:animEffect>
                                  </p:childTnLst>
                                </p:cTn>
                              </p:par>
                            </p:childTnLst>
                          </p:cTn>
                        </p:par>
                        <p:par>
                          <p:cTn id="39" fill="hold">
                            <p:stCondLst>
                              <p:cond delay="1250"/>
                            </p:stCondLst>
                            <p:childTnLst>
                              <p:par>
                                <p:cTn id="40" presetID="1" presetClass="entr" presetSubtype="0" fill="hold" grpId="0" nodeType="afterEffect">
                                  <p:stCondLst>
                                    <p:cond delay="0"/>
                                  </p:stCondLst>
                                  <p:childTnLst>
                                    <p:set>
                                      <p:cBhvr>
                                        <p:cTn id="41" dur="1" fill="hold">
                                          <p:stCondLst>
                                            <p:cond delay="0"/>
                                          </p:stCondLst>
                                        </p:cTn>
                                        <p:tgtEl>
                                          <p:spTgt spid="202"/>
                                        </p:tgtEl>
                                        <p:attrNameLst>
                                          <p:attrName>style.visibility</p:attrName>
                                        </p:attrNameLst>
                                      </p:cBhvr>
                                      <p:to>
                                        <p:strVal val="visible"/>
                                      </p:to>
                                    </p:set>
                                  </p:childTnLst>
                                </p:cTn>
                              </p:par>
                            </p:childTnLst>
                          </p:cTn>
                        </p:par>
                        <p:par>
                          <p:cTn id="42" fill="hold">
                            <p:stCondLst>
                              <p:cond delay="1250"/>
                            </p:stCondLst>
                            <p:childTnLst>
                              <p:par>
                                <p:cTn id="43" presetID="22" presetClass="entr" presetSubtype="1" fill="hold" nodeType="afterEffect">
                                  <p:stCondLst>
                                    <p:cond delay="0"/>
                                  </p:stCondLst>
                                  <p:childTnLst>
                                    <p:set>
                                      <p:cBhvr>
                                        <p:cTn id="44" dur="1" fill="hold">
                                          <p:stCondLst>
                                            <p:cond delay="0"/>
                                          </p:stCondLst>
                                        </p:cTn>
                                        <p:tgtEl>
                                          <p:spTgt spid="193"/>
                                        </p:tgtEl>
                                        <p:attrNameLst>
                                          <p:attrName>style.visibility</p:attrName>
                                        </p:attrNameLst>
                                      </p:cBhvr>
                                      <p:to>
                                        <p:strVal val="visible"/>
                                      </p:to>
                                    </p:set>
                                    <p:animEffect transition="in" filter="wipe(up)">
                                      <p:cBhvr>
                                        <p:cTn id="45" dur="250"/>
                                        <p:tgtEl>
                                          <p:spTgt spid="193"/>
                                        </p:tgtEl>
                                      </p:cBhvr>
                                    </p:animEffec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203"/>
                                        </p:tgtEl>
                                        <p:attrNameLst>
                                          <p:attrName>style.visibility</p:attrName>
                                        </p:attrNameLst>
                                      </p:cBhvr>
                                      <p:to>
                                        <p:strVal val="visible"/>
                                      </p:to>
                                    </p:set>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194"/>
                                        </p:tgtEl>
                                        <p:attrNameLst>
                                          <p:attrName>style.visibility</p:attrName>
                                        </p:attrNameLst>
                                      </p:cBhvr>
                                      <p:to>
                                        <p:strVal val="visible"/>
                                      </p:to>
                                    </p:set>
                                    <p:animEffect transition="in" filter="wipe(up)">
                                      <p:cBhvr>
                                        <p:cTn id="52" dur="250"/>
                                        <p:tgtEl>
                                          <p:spTgt spid="194"/>
                                        </p:tgtEl>
                                      </p:cBhvr>
                                    </p:animEffect>
                                  </p:childTnLst>
                                </p:cTn>
                              </p:par>
                            </p:childTnLst>
                          </p:cTn>
                        </p:par>
                        <p:par>
                          <p:cTn id="53" fill="hold">
                            <p:stCondLst>
                              <p:cond delay="1750"/>
                            </p:stCondLst>
                            <p:childTnLst>
                              <p:par>
                                <p:cTn id="54" presetID="1" presetClass="entr" presetSubtype="0" fill="hold" grpId="0" nodeType="afterEffect">
                                  <p:stCondLst>
                                    <p:cond delay="0"/>
                                  </p:stCondLst>
                                  <p:childTnLst>
                                    <p:set>
                                      <p:cBhvr>
                                        <p:cTn id="55" dur="1" fill="hold">
                                          <p:stCondLst>
                                            <p:cond delay="0"/>
                                          </p:stCondLst>
                                        </p:cTn>
                                        <p:tgtEl>
                                          <p:spTgt spid="206"/>
                                        </p:tgtEl>
                                        <p:attrNameLst>
                                          <p:attrName>style.visibility</p:attrName>
                                        </p:attrNameLst>
                                      </p:cBhvr>
                                      <p:to>
                                        <p:strVal val="visible"/>
                                      </p:to>
                                    </p:set>
                                  </p:childTnLst>
                                </p:cTn>
                              </p:par>
                            </p:childTnLst>
                          </p:cTn>
                        </p:par>
                        <p:par>
                          <p:cTn id="56" fill="hold">
                            <p:stCondLst>
                              <p:cond delay="1750"/>
                            </p:stCondLst>
                            <p:childTnLst>
                              <p:par>
                                <p:cTn id="57" presetID="22" presetClass="entr" presetSubtype="2" fill="hold" nodeType="afterEffect">
                                  <p:stCondLst>
                                    <p:cond delay="0"/>
                                  </p:stCondLst>
                                  <p:childTnLst>
                                    <p:set>
                                      <p:cBhvr>
                                        <p:cTn id="58" dur="1" fill="hold">
                                          <p:stCondLst>
                                            <p:cond delay="0"/>
                                          </p:stCondLst>
                                        </p:cTn>
                                        <p:tgtEl>
                                          <p:spTgt spid="195"/>
                                        </p:tgtEl>
                                        <p:attrNameLst>
                                          <p:attrName>style.visibility</p:attrName>
                                        </p:attrNameLst>
                                      </p:cBhvr>
                                      <p:to>
                                        <p:strVal val="visible"/>
                                      </p:to>
                                    </p:set>
                                    <p:animEffect transition="in" filter="wipe(right)">
                                      <p:cBhvr>
                                        <p:cTn id="59" dur="250"/>
                                        <p:tgtEl>
                                          <p:spTgt spid="195"/>
                                        </p:tgtEl>
                                      </p:cBhvr>
                                    </p:animEffec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205"/>
                                        </p:tgtEl>
                                        <p:attrNameLst>
                                          <p:attrName>style.visibility</p:attrName>
                                        </p:attrNameLst>
                                      </p:cBhvr>
                                      <p:to>
                                        <p:strVal val="visible"/>
                                      </p:to>
                                    </p:set>
                                  </p:childTnLst>
                                </p:cTn>
                              </p:par>
                            </p:childTnLst>
                          </p:cTn>
                        </p:par>
                        <p:par>
                          <p:cTn id="63" fill="hold">
                            <p:stCondLst>
                              <p:cond delay="2000"/>
                            </p:stCondLst>
                            <p:childTnLst>
                              <p:par>
                                <p:cTn id="64" presetID="22" presetClass="entr" presetSubtype="2" fill="hold" nodeType="afterEffect">
                                  <p:stCondLst>
                                    <p:cond delay="0"/>
                                  </p:stCondLst>
                                  <p:childTnLst>
                                    <p:set>
                                      <p:cBhvr>
                                        <p:cTn id="65" dur="1" fill="hold">
                                          <p:stCondLst>
                                            <p:cond delay="0"/>
                                          </p:stCondLst>
                                        </p:cTn>
                                        <p:tgtEl>
                                          <p:spTgt spid="196"/>
                                        </p:tgtEl>
                                        <p:attrNameLst>
                                          <p:attrName>style.visibility</p:attrName>
                                        </p:attrNameLst>
                                      </p:cBhvr>
                                      <p:to>
                                        <p:strVal val="visible"/>
                                      </p:to>
                                    </p:set>
                                    <p:animEffect transition="in" filter="wipe(right)">
                                      <p:cBhvr>
                                        <p:cTn id="66" dur="250"/>
                                        <p:tgtEl>
                                          <p:spTgt spid="196"/>
                                        </p:tgtEl>
                                      </p:cBhvr>
                                    </p:animEffect>
                                  </p:childTnLst>
                                </p:cTn>
                              </p:par>
                            </p:childTnLst>
                          </p:cTn>
                        </p:par>
                        <p:par>
                          <p:cTn id="67" fill="hold">
                            <p:stCondLst>
                              <p:cond delay="2250"/>
                            </p:stCondLst>
                            <p:childTnLst>
                              <p:par>
                                <p:cTn id="68" presetID="1" presetClass="entr" presetSubtype="0" fill="hold" grpId="0" nodeType="afterEffect">
                                  <p:stCondLst>
                                    <p:cond delay="0"/>
                                  </p:stCondLst>
                                  <p:childTnLst>
                                    <p:set>
                                      <p:cBhvr>
                                        <p:cTn id="69" dur="1" fill="hold">
                                          <p:stCondLst>
                                            <p:cond delay="0"/>
                                          </p:stCondLst>
                                        </p:cTn>
                                        <p:tgtEl>
                                          <p:spTgt spid="204"/>
                                        </p:tgtEl>
                                        <p:attrNameLst>
                                          <p:attrName>style.visibility</p:attrName>
                                        </p:attrNameLst>
                                      </p:cBhvr>
                                      <p:to>
                                        <p:strVal val="visible"/>
                                      </p:to>
                                    </p:set>
                                  </p:childTnLst>
                                </p:cTn>
                              </p:par>
                              <p:par>
                                <p:cTn id="70" presetID="10" presetClass="entr" presetSubtype="0" fill="hold" grpId="0" nodeType="withEffect">
                                  <p:stCondLst>
                                    <p:cond delay="0"/>
                                  </p:stCondLst>
                                  <p:childTnLst>
                                    <p:set>
                                      <p:cBhvr>
                                        <p:cTn id="71" dur="1" fill="hold">
                                          <p:stCondLst>
                                            <p:cond delay="0"/>
                                          </p:stCondLst>
                                        </p:cTn>
                                        <p:tgtEl>
                                          <p:spTgt spid="186"/>
                                        </p:tgtEl>
                                        <p:attrNameLst>
                                          <p:attrName>style.visibility</p:attrName>
                                        </p:attrNameLst>
                                      </p:cBhvr>
                                      <p:to>
                                        <p:strVal val="visible"/>
                                      </p:to>
                                    </p:set>
                                    <p:animEffect transition="in" filter="fade">
                                      <p:cBhvr>
                                        <p:cTn id="72" dur="45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057400" y="1143000"/>
            <a:ext cx="4584588" cy="461665"/>
          </a:xfrm>
          <a:prstGeom prst="rect">
            <a:avLst/>
          </a:prstGeom>
          <a:noFill/>
        </p:spPr>
        <p:txBody>
          <a:bodyPr wrap="none" rtlCol="0">
            <a:spAutoFit/>
          </a:bodyPr>
          <a:lstStyle/>
          <a:p>
            <a:r>
              <a:rPr lang="en-US" sz="2400" dirty="0" smtClean="0"/>
              <a:t>Why talk about parallelism now?</a:t>
            </a:r>
            <a:endParaRPr lang="en-US" sz="2400" dirty="0"/>
          </a:p>
        </p:txBody>
      </p:sp>
      <p:graphicFrame>
        <p:nvGraphicFramePr>
          <p:cNvPr id="5" name="Content Placeholder 3"/>
          <p:cNvGraphicFramePr>
            <a:graphicFrameLocks/>
          </p:cNvGraphicFramePr>
          <p:nvPr/>
        </p:nvGraphicFramePr>
        <p:xfrm>
          <a:off x="470511" y="1447800"/>
          <a:ext cx="7911489" cy="54864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z="3600" dirty="0" smtClean="0"/>
              <a:t>Change in the Foundation of ML</a:t>
            </a:r>
            <a:endParaRPr lang="en-US" sz="3600" dirty="0"/>
          </a:p>
        </p:txBody>
      </p:sp>
      <p:cxnSp>
        <p:nvCxnSpPr>
          <p:cNvPr id="12" name="Straight Connector 11"/>
          <p:cNvCxnSpPr/>
          <p:nvPr/>
        </p:nvCxnSpPr>
        <p:spPr bwMode="auto">
          <a:xfrm rot="10800000">
            <a:off x="6096000" y="2514600"/>
            <a:ext cx="2362200" cy="304800"/>
          </a:xfrm>
          <a:prstGeom prst="line">
            <a:avLst/>
          </a:prstGeom>
          <a:ln w="57150">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rot="19632800">
            <a:off x="1298896" y="3286883"/>
            <a:ext cx="4395306" cy="461665"/>
          </a:xfrm>
          <a:prstGeom prst="rect">
            <a:avLst/>
          </a:prstGeom>
          <a:noFill/>
        </p:spPr>
        <p:txBody>
          <a:bodyPr wrap="none" rtlCol="0">
            <a:spAutoFit/>
          </a:bodyPr>
          <a:lstStyle/>
          <a:p>
            <a:r>
              <a:rPr lang="en-US" sz="2400" dirty="0" smtClean="0"/>
              <a:t>Past</a:t>
            </a:r>
            <a:r>
              <a:rPr lang="en-US" sz="2400" b="1" dirty="0" smtClean="0"/>
              <a:t> Sequential</a:t>
            </a:r>
            <a:r>
              <a:rPr lang="en-US" sz="2400" dirty="0" smtClean="0"/>
              <a:t> Performance</a:t>
            </a:r>
            <a:endParaRPr lang="en-US" sz="2400" dirty="0"/>
          </a:p>
        </p:txBody>
      </p:sp>
      <p:sp>
        <p:nvSpPr>
          <p:cNvPr id="21" name="TextBox 20"/>
          <p:cNvSpPr txBox="1"/>
          <p:nvPr/>
        </p:nvSpPr>
        <p:spPr>
          <a:xfrm>
            <a:off x="5030016" y="3581400"/>
            <a:ext cx="3504383" cy="830997"/>
          </a:xfrm>
          <a:prstGeom prst="rect">
            <a:avLst/>
          </a:prstGeom>
          <a:noFill/>
        </p:spPr>
        <p:txBody>
          <a:bodyPr wrap="square" rtlCol="0">
            <a:spAutoFit/>
          </a:bodyPr>
          <a:lstStyle/>
          <a:p>
            <a:pPr algn="ctr"/>
            <a:r>
              <a:rPr lang="en-US" sz="2400" dirty="0" smtClean="0"/>
              <a:t>Future </a:t>
            </a:r>
            <a:r>
              <a:rPr lang="en-US" sz="2400" b="1" dirty="0" smtClean="0"/>
              <a:t>Sequential</a:t>
            </a:r>
          </a:p>
          <a:p>
            <a:pPr algn="ctr"/>
            <a:r>
              <a:rPr lang="en-US" sz="2400" dirty="0" smtClean="0"/>
              <a:t>Performance</a:t>
            </a:r>
            <a:endParaRPr lang="en-US" sz="2400" dirty="0"/>
          </a:p>
        </p:txBody>
      </p:sp>
      <p:cxnSp>
        <p:nvCxnSpPr>
          <p:cNvPr id="23" name="Straight Connector 22"/>
          <p:cNvCxnSpPr/>
          <p:nvPr/>
        </p:nvCxnSpPr>
        <p:spPr bwMode="auto">
          <a:xfrm rot="10800000" flipV="1">
            <a:off x="6096000" y="1441704"/>
            <a:ext cx="2438400" cy="1072896"/>
          </a:xfrm>
          <a:prstGeom prst="line">
            <a:avLst/>
          </a:prstGeom>
          <a:ln>
            <a:prstDash val="sysDash"/>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rot="16200000">
            <a:off x="-1030934" y="3617267"/>
            <a:ext cx="3886201" cy="461665"/>
          </a:xfrm>
          <a:prstGeom prst="rect">
            <a:avLst/>
          </a:prstGeom>
          <a:noFill/>
        </p:spPr>
        <p:txBody>
          <a:bodyPr wrap="square" rtlCol="0">
            <a:spAutoFit/>
          </a:bodyPr>
          <a:lstStyle/>
          <a:p>
            <a:pPr algn="ctr"/>
            <a:r>
              <a:rPr lang="en-US" sz="2400" dirty="0" smtClean="0"/>
              <a:t>Log(Speed in GHz)</a:t>
            </a:r>
            <a:endParaRPr lang="en-US" sz="2400" dirty="0"/>
          </a:p>
        </p:txBody>
      </p:sp>
      <p:sp>
        <p:nvSpPr>
          <p:cNvPr id="14" name="Slide Number Placeholder 13"/>
          <p:cNvSpPr>
            <a:spLocks noGrp="1"/>
          </p:cNvSpPr>
          <p:nvPr>
            <p:ph type="sldNum" sz="quarter" idx="12"/>
          </p:nvPr>
        </p:nvSpPr>
        <p:spPr/>
        <p:txBody>
          <a:bodyPr/>
          <a:lstStyle/>
          <a:p>
            <a:fld id="{29982EE5-C165-4792-B6D9-CAD024C0FAD7}" type="slidenum">
              <a:rPr lang="en-US" smtClean="0"/>
              <a:pPr/>
              <a:t>2</a:t>
            </a:fld>
            <a:endParaRPr lang="en-US"/>
          </a:p>
        </p:txBody>
      </p:sp>
      <p:sp>
        <p:nvSpPr>
          <p:cNvPr id="15" name="Rounded Rectangular Callout 14"/>
          <p:cNvSpPr/>
          <p:nvPr/>
        </p:nvSpPr>
        <p:spPr bwMode="auto">
          <a:xfrm>
            <a:off x="1905000" y="990600"/>
            <a:ext cx="4876800" cy="990600"/>
          </a:xfrm>
          <a:prstGeom prst="wedgeRoundRectCallout">
            <a:avLst>
              <a:gd name="adj1" fmla="val 65613"/>
              <a:gd name="adj2" fmla="val 37591"/>
              <a:gd name="adj3" fmla="val 16667"/>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800" dirty="0" smtClean="0">
                <a:solidFill>
                  <a:schemeClr val="tx1"/>
                </a:solidFill>
              </a:rPr>
              <a:t>Future </a:t>
            </a:r>
            <a:r>
              <a:rPr lang="en-US" sz="2800" b="1" dirty="0" smtClean="0">
                <a:solidFill>
                  <a:schemeClr val="tx1"/>
                </a:solidFill>
              </a:rPr>
              <a:t>Parallel</a:t>
            </a:r>
            <a:r>
              <a:rPr lang="en-US" sz="2800" dirty="0" smtClean="0">
                <a:solidFill>
                  <a:schemeClr val="tx1"/>
                </a:solidFill>
              </a:rPr>
              <a:t> Performance</a:t>
            </a:r>
            <a:endParaRPr lang="en-US" sz="2800" dirty="0">
              <a:solidFill>
                <a:schemeClr val="tx1"/>
              </a:solidFill>
            </a:endParaRPr>
          </a:p>
        </p:txBody>
      </p:sp>
      <p:sp>
        <p:nvSpPr>
          <p:cNvPr id="17" name="TextBox 16"/>
          <p:cNvSpPr txBox="1"/>
          <p:nvPr/>
        </p:nvSpPr>
        <p:spPr>
          <a:xfrm>
            <a:off x="2971800" y="6457890"/>
            <a:ext cx="3048000" cy="400110"/>
          </a:xfrm>
          <a:prstGeom prst="rect">
            <a:avLst/>
          </a:prstGeom>
          <a:noFill/>
        </p:spPr>
        <p:txBody>
          <a:bodyPr wrap="square" rtlCol="0">
            <a:spAutoFit/>
          </a:bodyPr>
          <a:lstStyle/>
          <a:p>
            <a:pPr algn="ctr"/>
            <a:r>
              <a:rPr lang="en-US" sz="2000" dirty="0" smtClean="0"/>
              <a:t>Release Date</a:t>
            </a:r>
            <a:endParaRPr lang="en-US" sz="2000" dirty="0"/>
          </a:p>
        </p:txBody>
      </p:sp>
      <p:sp>
        <p:nvSpPr>
          <p:cNvPr id="19" name="Rectangle 18"/>
          <p:cNvSpPr/>
          <p:nvPr/>
        </p:nvSpPr>
        <p:spPr bwMode="auto">
          <a:xfrm>
            <a:off x="6019800" y="2286000"/>
            <a:ext cx="2514600" cy="685800"/>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 name="Straight Connector 6"/>
          <p:cNvCxnSpPr/>
          <p:nvPr/>
        </p:nvCxnSpPr>
        <p:spPr bwMode="auto">
          <a:xfrm flipV="1">
            <a:off x="1828800" y="2514600"/>
            <a:ext cx="4267200" cy="2743200"/>
          </a:xfrm>
          <a:prstGeom prst="line">
            <a:avLst/>
          </a:prstGeom>
          <a:ln w="5715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21" idx="0"/>
          </p:cNvCxnSpPr>
          <p:nvPr/>
        </p:nvCxnSpPr>
        <p:spPr bwMode="auto">
          <a:xfrm rot="16200000" flipV="1">
            <a:off x="6293387" y="3092578"/>
            <a:ext cx="838146" cy="139497"/>
          </a:xfrm>
          <a:prstGeom prst="straightConnector1">
            <a:avLst/>
          </a:prstGeom>
          <a:noFill/>
          <a:ln w="28575" cap="flat" cmpd="sng" algn="ctr">
            <a:solidFill>
              <a:schemeClr val="tx1"/>
            </a:solidFill>
            <a:prstDash val="solid"/>
            <a:round/>
            <a:headEnd type="none" w="med" len="med"/>
            <a:tailEnd type="arrow"/>
          </a:ln>
          <a:effectLst/>
        </p:spPr>
      </p:cxnSp>
    </p:spTree>
  </p:cSld>
  <p:clrMapOvr>
    <a:masterClrMapping/>
  </p:clrMapOvr>
  <p:transition advTm="300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a:stCxn id="202" idx="4"/>
            <a:endCxn id="203" idx="0"/>
          </p:cNvCxnSpPr>
          <p:nvPr/>
        </p:nvCxnSpPr>
        <p:spPr bwMode="auto">
          <a:xfrm rot="5400000">
            <a:off x="7048500" y="37719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en-US" dirty="0" smtClean="0"/>
              <a:t>Hidden Sequential Structure</a:t>
            </a:r>
            <a:endParaRPr lang="en-US" dirty="0"/>
          </a:p>
        </p:txBody>
      </p:sp>
      <p:cxnSp>
        <p:nvCxnSpPr>
          <p:cNvPr id="189" name="Straight Connector 188"/>
          <p:cNvCxnSpPr>
            <a:stCxn id="198" idx="4"/>
            <a:endCxn id="199" idx="0"/>
          </p:cNvCxnSpPr>
          <p:nvPr/>
        </p:nvCxnSpPr>
        <p:spPr bwMode="auto">
          <a:xfrm rot="5400000">
            <a:off x="2705100" y="24765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2" name="Straight Connector 191"/>
          <p:cNvCxnSpPr>
            <a:stCxn id="199" idx="6"/>
            <a:endCxn id="200" idx="2"/>
          </p:cNvCxnSpPr>
          <p:nvPr/>
        </p:nvCxnSpPr>
        <p:spPr bwMode="auto">
          <a:xfrm>
            <a:off x="33528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4" name="Straight Connector 193"/>
          <p:cNvCxnSpPr>
            <a:stCxn id="203" idx="4"/>
            <a:endCxn id="206" idx="0"/>
          </p:cNvCxnSpPr>
          <p:nvPr/>
        </p:nvCxnSpPr>
        <p:spPr bwMode="auto">
          <a:xfrm rot="5400000">
            <a:off x="7048500" y="50673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5" name="Straight Connector 194"/>
          <p:cNvCxnSpPr>
            <a:stCxn id="206" idx="2"/>
            <a:endCxn id="205" idx="6"/>
          </p:cNvCxnSpPr>
          <p:nvPr/>
        </p:nvCxnSpPr>
        <p:spPr bwMode="auto">
          <a:xfrm rot="10800000">
            <a:off x="62484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6" name="Straight Connector 195"/>
          <p:cNvCxnSpPr>
            <a:stCxn id="205" idx="2"/>
            <a:endCxn id="204" idx="6"/>
          </p:cNvCxnSpPr>
          <p:nvPr/>
        </p:nvCxnSpPr>
        <p:spPr bwMode="auto">
          <a:xfrm rot="10800000">
            <a:off x="48006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88" name="Straight Connector 187"/>
          <p:cNvCxnSpPr>
            <a:stCxn id="197" idx="6"/>
            <a:endCxn id="198" idx="2"/>
          </p:cNvCxnSpPr>
          <p:nvPr/>
        </p:nvCxnSpPr>
        <p:spPr bwMode="auto">
          <a:xfrm>
            <a:off x="1905000" y="18288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7" name="Oval 196"/>
          <p:cNvSpPr/>
          <p:nvPr/>
        </p:nvSpPr>
        <p:spPr bwMode="auto">
          <a:xfrm>
            <a:off x="14478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strike="noStrike" cap="none" normalizeH="0" baseline="0" smtClean="0">
              <a:ln>
                <a:noFill/>
              </a:ln>
              <a:solidFill>
                <a:schemeClr val="tx1"/>
              </a:solidFill>
              <a:effectLst/>
              <a:latin typeface="Tahoma" pitchFamily="-64" charset="0"/>
            </a:endParaRPr>
          </a:p>
        </p:txBody>
      </p:sp>
      <p:sp>
        <p:nvSpPr>
          <p:cNvPr id="198" name="Oval 197"/>
          <p:cNvSpPr/>
          <p:nvPr/>
        </p:nvSpPr>
        <p:spPr bwMode="auto">
          <a:xfrm>
            <a:off x="28956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strike="noStrike" cap="none" normalizeH="0" baseline="0" smtClean="0">
              <a:ln>
                <a:noFill/>
              </a:ln>
              <a:solidFill>
                <a:schemeClr val="tx1"/>
              </a:solidFill>
              <a:effectLst/>
              <a:latin typeface="Tahoma" pitchFamily="-64" charset="0"/>
            </a:endParaRPr>
          </a:p>
        </p:txBody>
      </p:sp>
      <p:sp>
        <p:nvSpPr>
          <p:cNvPr id="203" name="Oval 202"/>
          <p:cNvSpPr/>
          <p:nvPr/>
        </p:nvSpPr>
        <p:spPr bwMode="auto">
          <a:xfrm>
            <a:off x="7239000" y="41910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4" name="Oval 203"/>
          <p:cNvSpPr/>
          <p:nvPr/>
        </p:nvSpPr>
        <p:spPr bwMode="auto">
          <a:xfrm>
            <a:off x="43434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5" name="Oval 204"/>
          <p:cNvSpPr/>
          <p:nvPr/>
        </p:nvSpPr>
        <p:spPr bwMode="auto">
          <a:xfrm>
            <a:off x="57912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6" name="Oval 205"/>
          <p:cNvSpPr/>
          <p:nvPr/>
        </p:nvSpPr>
        <p:spPr bwMode="auto">
          <a:xfrm>
            <a:off x="72390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00" name="Straight Connector 99"/>
          <p:cNvCxnSpPr>
            <a:stCxn id="200" idx="6"/>
            <a:endCxn id="201" idx="2"/>
          </p:cNvCxnSpPr>
          <p:nvPr/>
        </p:nvCxnSpPr>
        <p:spPr bwMode="auto">
          <a:xfrm>
            <a:off x="48006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03" name="Straight Connector 102"/>
          <p:cNvCxnSpPr>
            <a:stCxn id="201" idx="6"/>
            <a:endCxn id="202" idx="2"/>
          </p:cNvCxnSpPr>
          <p:nvPr/>
        </p:nvCxnSpPr>
        <p:spPr bwMode="auto">
          <a:xfrm>
            <a:off x="62484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9" name="Oval 198"/>
          <p:cNvSpPr/>
          <p:nvPr/>
        </p:nvSpPr>
        <p:spPr bwMode="auto">
          <a:xfrm>
            <a:off x="28956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Oval 199"/>
          <p:cNvSpPr/>
          <p:nvPr/>
        </p:nvSpPr>
        <p:spPr bwMode="auto">
          <a:xfrm>
            <a:off x="43434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1" name="Oval 200"/>
          <p:cNvSpPr/>
          <p:nvPr/>
        </p:nvSpPr>
        <p:spPr bwMode="auto">
          <a:xfrm>
            <a:off x="57912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2" name="Oval 201"/>
          <p:cNvSpPr/>
          <p:nvPr/>
        </p:nvSpPr>
        <p:spPr bwMode="auto">
          <a:xfrm>
            <a:off x="72390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grpSp>
        <p:nvGrpSpPr>
          <p:cNvPr id="111" name="Group 110"/>
          <p:cNvGrpSpPr/>
          <p:nvPr/>
        </p:nvGrpSpPr>
        <p:grpSpPr>
          <a:xfrm>
            <a:off x="457200" y="3581400"/>
            <a:ext cx="8534400" cy="457200"/>
            <a:chOff x="457200" y="3581400"/>
            <a:chExt cx="8534400" cy="457200"/>
          </a:xfrm>
        </p:grpSpPr>
        <p:cxnSp>
          <p:nvCxnSpPr>
            <p:cNvPr id="106" name="Straight Connector 105"/>
            <p:cNvCxnSpPr>
              <a:stCxn id="87" idx="6"/>
              <a:endCxn id="96" idx="2"/>
            </p:cNvCxnSpPr>
            <p:nvPr/>
          </p:nvCxnSpPr>
          <p:spPr bwMode="auto">
            <a:xfrm>
              <a:off x="914400" y="3810000"/>
              <a:ext cx="76200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87" name="Oval 86"/>
            <p:cNvSpPr/>
            <p:nvPr/>
          </p:nvSpPr>
          <p:spPr bwMode="auto">
            <a:xfrm>
              <a:off x="4572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Oval 87"/>
            <p:cNvSpPr/>
            <p:nvPr/>
          </p:nvSpPr>
          <p:spPr bwMode="auto">
            <a:xfrm>
              <a:off x="1354667"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 name="Oval 88"/>
            <p:cNvSpPr/>
            <p:nvPr/>
          </p:nvSpPr>
          <p:spPr bwMode="auto">
            <a:xfrm>
              <a:off x="2252134"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 name="Oval 89"/>
            <p:cNvSpPr/>
            <p:nvPr/>
          </p:nvSpPr>
          <p:spPr bwMode="auto">
            <a:xfrm>
              <a:off x="3149601"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1" name="Oval 90"/>
            <p:cNvSpPr/>
            <p:nvPr/>
          </p:nvSpPr>
          <p:spPr bwMode="auto">
            <a:xfrm>
              <a:off x="4047068"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2" name="Oval 91"/>
            <p:cNvSpPr/>
            <p:nvPr/>
          </p:nvSpPr>
          <p:spPr bwMode="auto">
            <a:xfrm>
              <a:off x="4944535"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Oval 92"/>
            <p:cNvSpPr/>
            <p:nvPr/>
          </p:nvSpPr>
          <p:spPr bwMode="auto">
            <a:xfrm>
              <a:off x="5842002"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Oval 93"/>
            <p:cNvSpPr/>
            <p:nvPr/>
          </p:nvSpPr>
          <p:spPr bwMode="auto">
            <a:xfrm>
              <a:off x="6739469"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Oval 94"/>
            <p:cNvSpPr/>
            <p:nvPr/>
          </p:nvSpPr>
          <p:spPr bwMode="auto">
            <a:xfrm>
              <a:off x="7636936"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6" name="Oval 95"/>
            <p:cNvSpPr/>
            <p:nvPr/>
          </p:nvSpPr>
          <p:spPr bwMode="auto">
            <a:xfrm>
              <a:off x="85344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5" name="Slide Number Placeholder 34"/>
          <p:cNvSpPr>
            <a:spLocks noGrp="1"/>
          </p:cNvSpPr>
          <p:nvPr>
            <p:ph type="sldNum" sz="quarter" idx="12"/>
          </p:nvPr>
        </p:nvSpPr>
        <p:spPr/>
        <p:txBody>
          <a:bodyPr/>
          <a:lstStyle/>
          <a:p>
            <a:fld id="{29982EE5-C165-4792-B6D9-CAD024C0FAD7}" type="slidenum">
              <a:rPr lang="en-US" smtClean="0"/>
              <a:pPr/>
              <a:t>20</a:t>
            </a:fld>
            <a:endParaRPr lang="en-US"/>
          </a:p>
        </p:txBody>
      </p:sp>
    </p:spTree>
  </p:cSld>
  <p:clrMapOvr>
    <a:masterClrMapping/>
  </p:clrMapOvr>
  <p:transition advTm="2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3.33333E-6 L -0.10833 0.28889 " pathEditMode="relative" ptsTypes="AA">
                                      <p:cBhvr>
                                        <p:cTn id="6" dur="2000" fill="hold"/>
                                        <p:tgtEl>
                                          <p:spTgt spid="19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33333E-6 3.33333E-6 L -0.16667 0.28889 " pathEditMode="relative" ptsTypes="AA">
                                      <p:cBhvr>
                                        <p:cTn id="8" dur="2000" fill="hold"/>
                                        <p:tgtEl>
                                          <p:spTgt spid="19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3.33333E-6 4.44444E-6 L -0.075 0.1 " pathEditMode="relative" ptsTypes="AA">
                                      <p:cBhvr>
                                        <p:cTn id="10" dur="2000" fill="hold"/>
                                        <p:tgtEl>
                                          <p:spTgt spid="19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4.44444E-6 L -0.13333 0.1 " pathEditMode="relative" ptsTypes="AA">
                                      <p:cBhvr>
                                        <p:cTn id="12" dur="2000" fill="hold"/>
                                        <p:tgtEl>
                                          <p:spTgt spid="20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3.33333E-6 4.44444E-6 L -0.19166 0.1 " pathEditMode="relative" ptsTypes="AA">
                                      <p:cBhvr>
                                        <p:cTn id="14" dur="2000" fill="hold"/>
                                        <p:tgtEl>
                                          <p:spTgt spid="20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3.33333E-6 4.44444E-6 L -0.25 0.1 " pathEditMode="relative" ptsTypes="AA">
                                      <p:cBhvr>
                                        <p:cTn id="16" dur="2000" fill="hold"/>
                                        <p:tgtEl>
                                          <p:spTgt spid="20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3.33333E-6 -4.44444E-6 L -0.15 -0.08888 " pathEditMode="relative" ptsTypes="AA">
                                      <p:cBhvr>
                                        <p:cTn id="18" dur="2000" fill="hold"/>
                                        <p:tgtEl>
                                          <p:spTgt spid="203"/>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3.33333E-6 -3.33333E-6 L -0.05 -0.27777 " pathEditMode="relative" ptsTypes="AA">
                                      <p:cBhvr>
                                        <p:cTn id="20" dur="2000" fill="hold"/>
                                        <p:tgtEl>
                                          <p:spTgt spid="206"/>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3.33333E-6 -3.33333E-6 C 0.09844 0.02292 0.18872 0.00973 0.23091 -3.33333E-6 C 0.27309 -0.00972 0.20764 -0.2287 0.20295 -0.27453 " pathEditMode="relative" rAng="0" ptsTypes="asa">
                                      <p:cBhvr>
                                        <p:cTn id="22" dur="2000" fill="hold"/>
                                        <p:tgtEl>
                                          <p:spTgt spid="205"/>
                                        </p:tgtEl>
                                        <p:attrNameLst>
                                          <p:attrName>ppt_x</p:attrName>
                                          <p:attrName>ppt_y</p:attrName>
                                        </p:attrNameLst>
                                      </p:cBhvr>
                                      <p:rCtr x="136" y="-126"/>
                                    </p:animMotion>
                                  </p:childTnLst>
                                </p:cTn>
                              </p:par>
                              <p:par>
                                <p:cTn id="23" presetID="0" presetClass="path" presetSubtype="0" accel="50000" decel="50000" fill="hold" grpId="0" nodeType="withEffect">
                                  <p:stCondLst>
                                    <p:cond delay="0"/>
                                  </p:stCondLst>
                                  <p:childTnLst>
                                    <p:animMotion origin="layout" path="M -1.11111E-6 -3.33333E-6 C 0.16163 0.05926 0.32327 0.11875 0.4 0.07246 C 0.47674 0.02616 0.45017 -0.2199 0.46024 -0.27847 " pathEditMode="relative" ptsTypes="aaA">
                                      <p:cBhvr>
                                        <p:cTn id="24" dur="2000" fill="hold"/>
                                        <p:tgtEl>
                                          <p:spTgt spid="204"/>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3.33333E-6 3.33333E-6 L -0.14167 0.28889 " pathEditMode="relative" ptsTypes="AA">
                                      <p:cBhvr>
                                        <p:cTn id="26" dur="2000" fill="hold"/>
                                        <p:tgtEl>
                                          <p:spTgt spid="188"/>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6.66667E-6 4.44444E-6 L -0.09166 0.1 " pathEditMode="relative" ptsTypes="AA">
                                      <p:cBhvr>
                                        <p:cTn id="28" dur="2000" fill="hold"/>
                                        <p:tgtEl>
                                          <p:spTgt spid="192"/>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6.66667E-6 4.44444E-6 L -0.16667 0.1 " pathEditMode="relative" ptsTypes="AA">
                                      <p:cBhvr>
                                        <p:cTn id="30" dur="2000" fill="hold"/>
                                        <p:tgtEl>
                                          <p:spTgt spid="100"/>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1.73472E-18 4.44444E-6 L -0.20833 0.1 " pathEditMode="relative" ptsTypes="AA">
                                      <p:cBhvr>
                                        <p:cTn id="32" dur="2000" fill="hold"/>
                                        <p:tgtEl>
                                          <p:spTgt spid="103"/>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00069 0.00394 C 0.05243 0.01945 0.10434 0.03496 0.11684 -0.0118 C 0.12934 -0.05856 0.10243 -0.16759 0.07569 -0.27639 " pathEditMode="relative" ptsTypes="aaA">
                                      <p:cBhvr>
                                        <p:cTn id="34" dur="2000" fill="hold"/>
                                        <p:tgtEl>
                                          <p:spTgt spid="195"/>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3.33333E-6 0 L -0.2 0.00556 " pathEditMode="relative" rAng="0" ptsTypes="AA">
                                      <p:cBhvr>
                                        <p:cTn id="36" dur="2000" fill="hold"/>
                                        <p:tgtEl>
                                          <p:spTgt spid="112"/>
                                        </p:tgtEl>
                                        <p:attrNameLst>
                                          <p:attrName>ppt_x</p:attrName>
                                          <p:attrName>ppt_y</p:attrName>
                                        </p:attrNameLst>
                                      </p:cBhvr>
                                      <p:rCtr x="-100" y="3"/>
                                    </p:animMotion>
                                  </p:childTnLst>
                                </p:cTn>
                              </p:par>
                              <p:par>
                                <p:cTn id="37" presetID="0" presetClass="path" presetSubtype="0" accel="50000" decel="50000" fill="hold" nodeType="withEffect">
                                  <p:stCondLst>
                                    <p:cond delay="0"/>
                                  </p:stCondLst>
                                  <p:childTnLst>
                                    <p:animMotion origin="layout" path="M -5E-6 -3.33333E-6 C 0.06771 0.02361 0.13542 0.04746 0.18976 0.05301 C 0.2441 0.05857 0.3033 0.08866 0.32656 0.03334 C 0.34983 -0.02199 0.33959 -0.15023 0.32952 -0.27847 " pathEditMode="relative" ptsTypes="aaaA">
                                      <p:cBhvr>
                                        <p:cTn id="38" dur="2000" fill="hold"/>
                                        <p:tgtEl>
                                          <p:spTgt spid="196"/>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3.33333E-6 -0.00555 L -0.125 0.19445 " pathEditMode="relative" ptsTypes="AA">
                                      <p:cBhvr>
                                        <p:cTn id="40" dur="2000" fill="hold"/>
                                        <p:tgtEl>
                                          <p:spTgt spid="189"/>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3.33333E-6 1.11111E-6 L -0.1 -0.18333 " pathEditMode="relative" rAng="0" ptsTypes="AA">
                                      <p:cBhvr>
                                        <p:cTn id="42" dur="2000" fill="hold"/>
                                        <p:tgtEl>
                                          <p:spTgt spid="194"/>
                                        </p:tgtEl>
                                        <p:attrNameLst>
                                          <p:attrName>ppt_x</p:attrName>
                                          <p:attrName>ppt_y</p:attrName>
                                        </p:attrNameLst>
                                      </p:cBhvr>
                                      <p:rCtr x="-50" y="-92"/>
                                    </p:animMotion>
                                  </p:childTnLst>
                                </p:cTn>
                              </p:par>
                              <p:par>
                                <p:cTn id="43" presetID="8" presetClass="emph" presetSubtype="0" fill="hold" nodeType="withEffect">
                                  <p:stCondLst>
                                    <p:cond delay="0"/>
                                  </p:stCondLst>
                                  <p:childTnLst>
                                    <p:animRot by="-5400000">
                                      <p:cBhvr>
                                        <p:cTn id="44" dur="2000" fill="hold"/>
                                        <p:tgtEl>
                                          <p:spTgt spid="189"/>
                                        </p:tgtEl>
                                        <p:attrNameLst>
                                          <p:attrName>r</p:attrName>
                                        </p:attrNameLst>
                                      </p:cBhvr>
                                    </p:animRot>
                                  </p:childTnLst>
                                </p:cTn>
                              </p:par>
                              <p:par>
                                <p:cTn id="45" presetID="8" presetClass="emph" presetSubtype="0" fill="hold" nodeType="withEffect">
                                  <p:stCondLst>
                                    <p:cond delay="0"/>
                                  </p:stCondLst>
                                  <p:childTnLst>
                                    <p:animRot by="-5400000">
                                      <p:cBhvr>
                                        <p:cTn id="46" dur="2000" fill="hold"/>
                                        <p:tgtEl>
                                          <p:spTgt spid="112"/>
                                        </p:tgtEl>
                                        <p:attrNameLst>
                                          <p:attrName>r</p:attrName>
                                        </p:attrNameLst>
                                      </p:cBhvr>
                                    </p:animRot>
                                  </p:childTnLst>
                                </p:cTn>
                              </p:par>
                              <p:par>
                                <p:cTn id="47" presetID="8" presetClass="emph" presetSubtype="0" fill="hold" nodeType="withEffect">
                                  <p:stCondLst>
                                    <p:cond delay="0"/>
                                  </p:stCondLst>
                                  <p:childTnLst>
                                    <p:animRot by="-5400000">
                                      <p:cBhvr>
                                        <p:cTn id="48" dur="2000" fill="hold"/>
                                        <p:tgtEl>
                                          <p:spTgt spid="194"/>
                                        </p:tgtEl>
                                        <p:attrNameLst>
                                          <p:attrName>r</p:attrName>
                                        </p:attrNameLst>
                                      </p:cBhvr>
                                    </p:animRot>
                                  </p:childTnLst>
                                </p:cTn>
                              </p:par>
                              <p:par>
                                <p:cTn id="49" presetID="8" presetClass="emph" presetSubtype="0" fill="hold" nodeType="withEffect">
                                  <p:stCondLst>
                                    <p:cond delay="0"/>
                                  </p:stCondLst>
                                  <p:childTnLst>
                                    <p:animRot by="-10800000">
                                      <p:cBhvr>
                                        <p:cTn id="50" dur="2000" fill="hold"/>
                                        <p:tgtEl>
                                          <p:spTgt spid="195"/>
                                        </p:tgtEl>
                                        <p:attrNameLst>
                                          <p:attrName>r</p:attrName>
                                        </p:attrNameLst>
                                      </p:cBhvr>
                                    </p:animRot>
                                  </p:childTnLst>
                                </p:cTn>
                              </p:par>
                              <p:par>
                                <p:cTn id="51" presetID="8" presetClass="emph" presetSubtype="0" fill="hold" nodeType="withEffect">
                                  <p:stCondLst>
                                    <p:cond delay="0"/>
                                  </p:stCondLst>
                                  <p:childTnLst>
                                    <p:animRot by="-10800000">
                                      <p:cBhvr>
                                        <p:cTn id="52" dur="2000" fill="hold"/>
                                        <p:tgtEl>
                                          <p:spTgt spid="196"/>
                                        </p:tgtEl>
                                        <p:attrNameLst>
                                          <p:attrName>r</p:attrName>
                                        </p:attrNameLst>
                                      </p:cBhvr>
                                    </p:animRot>
                                  </p:childTnLst>
                                </p:cTn>
                              </p:par>
                            </p:childTnLst>
                          </p:cTn>
                        </p:par>
                        <p:par>
                          <p:cTn id="53" fill="hold">
                            <p:stCondLst>
                              <p:cond delay="2000"/>
                            </p:stCondLst>
                            <p:childTnLst>
                              <p:par>
                                <p:cTn id="54" presetID="1" presetClass="entr" presetSubtype="0" fill="hold" nodeType="afterEffect">
                                  <p:stCondLst>
                                    <p:cond delay="0"/>
                                  </p:stCondLst>
                                  <p:childTnLst>
                                    <p:set>
                                      <p:cBhvr>
                                        <p:cTn id="55" dur="1" fill="hold">
                                          <p:stCondLst>
                                            <p:cond delay="0"/>
                                          </p:stCondLst>
                                        </p:cTn>
                                        <p:tgtEl>
                                          <p:spTgt spid="111"/>
                                        </p:tgtEl>
                                        <p:attrNameLst>
                                          <p:attrName>style.visibility</p:attrName>
                                        </p:attrNameLst>
                                      </p:cBhvr>
                                      <p:to>
                                        <p:strVal val="visible"/>
                                      </p:to>
                                    </p:set>
                                  </p:childTnLst>
                                </p:cTn>
                              </p:par>
                            </p:childTnLst>
                          </p:cTn>
                        </p:par>
                        <p:par>
                          <p:cTn id="56" fill="hold">
                            <p:stCondLst>
                              <p:cond delay="2000"/>
                            </p:stCondLst>
                            <p:childTnLst>
                              <p:par>
                                <p:cTn id="57" presetID="1" presetClass="exit" presetSubtype="0" fill="hold" grpId="1" nodeType="afterEffect">
                                  <p:stCondLst>
                                    <p:cond delay="0"/>
                                  </p:stCondLst>
                                  <p:childTnLst>
                                    <p:set>
                                      <p:cBhvr>
                                        <p:cTn id="58" dur="1" fill="hold">
                                          <p:stCondLst>
                                            <p:cond delay="0"/>
                                          </p:stCondLst>
                                        </p:cTn>
                                        <p:tgtEl>
                                          <p:spTgt spid="19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9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0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0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4"/>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8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8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92"/>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0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0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1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9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95"/>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96"/>
                                        </p:tgtEl>
                                        <p:attrNameLst>
                                          <p:attrName>style.visibility</p:attrName>
                                        </p:attrNameLst>
                                      </p:cBhvr>
                                      <p:to>
                                        <p:strVal val="hidden"/>
                                      </p:to>
                                    </p:set>
                                  </p:childTnLst>
                                </p:cTn>
                              </p:par>
                            </p:childTnLst>
                          </p:cTn>
                        </p:par>
                        <p:par>
                          <p:cTn id="95" fill="hold">
                            <p:stCondLst>
                              <p:cond delay="2000"/>
                            </p:stCondLst>
                            <p:childTnLst>
                              <p:par>
                                <p:cTn id="96" presetID="64" presetClass="path" presetSubtype="0" accel="50000" decel="50000" fill="hold" nodeType="afterEffect">
                                  <p:stCondLst>
                                    <p:cond delay="0"/>
                                  </p:stCondLst>
                                  <p:childTnLst>
                                    <p:animMotion origin="layout" path="M 3.33333E-6 -4.50867E-6 L -0.01667 -0.23329 " pathEditMode="relative" rAng="0" ptsTypes="AA">
                                      <p:cBhvr>
                                        <p:cTn id="97" dur="1000" fill="hold"/>
                                        <p:tgtEl>
                                          <p:spTgt spid="111"/>
                                        </p:tgtEl>
                                        <p:attrNameLst>
                                          <p:attrName>ppt_x</p:attrName>
                                          <p:attrName>ppt_y</p:attrName>
                                        </p:attrNameLst>
                                      </p:cBhvr>
                                      <p:rCtr x="-8" y="-1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7" grpId="1" animBg="1"/>
      <p:bldP spid="198" grpId="0" animBg="1"/>
      <p:bldP spid="198" grpId="1" animBg="1"/>
      <p:bldP spid="203" grpId="0" animBg="1"/>
      <p:bldP spid="203" grpId="1" animBg="1"/>
      <p:bldP spid="204" grpId="0" animBg="1"/>
      <p:bldP spid="204" grpId="1" animBg="1"/>
      <p:bldP spid="205" grpId="0" animBg="1"/>
      <p:bldP spid="205" grpId="1" animBg="1"/>
      <p:bldP spid="206" grpId="0" animBg="1"/>
      <p:bldP spid="206" grpId="1" animBg="1"/>
      <p:bldP spid="199" grpId="0" animBg="1"/>
      <p:bldP spid="199" grpId="1" animBg="1"/>
      <p:bldP spid="200" grpId="0" animBg="1"/>
      <p:bldP spid="200" grpId="1" animBg="1"/>
      <p:bldP spid="201" grpId="0" animBg="1"/>
      <p:bldP spid="201" grpId="1" animBg="1"/>
      <p:bldP spid="202" grpId="0" animBg="1"/>
      <p:bldP spid="20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0"/>
          <p:cNvGrpSpPr/>
          <p:nvPr/>
        </p:nvGrpSpPr>
        <p:grpSpPr>
          <a:xfrm>
            <a:off x="304800" y="1981200"/>
            <a:ext cx="8534400" cy="457200"/>
            <a:chOff x="457200" y="3581400"/>
            <a:chExt cx="8534400" cy="457200"/>
          </a:xfrm>
        </p:grpSpPr>
        <p:cxnSp>
          <p:nvCxnSpPr>
            <p:cNvPr id="106" name="Straight Connector 105"/>
            <p:cNvCxnSpPr>
              <a:stCxn id="87" idx="6"/>
              <a:endCxn id="96" idx="2"/>
            </p:cNvCxnSpPr>
            <p:nvPr/>
          </p:nvCxnSpPr>
          <p:spPr bwMode="auto">
            <a:xfrm>
              <a:off x="914400" y="3810000"/>
              <a:ext cx="76200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87" name="Oval 86"/>
            <p:cNvSpPr/>
            <p:nvPr/>
          </p:nvSpPr>
          <p:spPr bwMode="auto">
            <a:xfrm>
              <a:off x="4572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Oval 87"/>
            <p:cNvSpPr/>
            <p:nvPr/>
          </p:nvSpPr>
          <p:spPr bwMode="auto">
            <a:xfrm>
              <a:off x="1354667"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 name="Oval 88"/>
            <p:cNvSpPr/>
            <p:nvPr/>
          </p:nvSpPr>
          <p:spPr bwMode="auto">
            <a:xfrm>
              <a:off x="2252134"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 name="Oval 89"/>
            <p:cNvSpPr/>
            <p:nvPr/>
          </p:nvSpPr>
          <p:spPr bwMode="auto">
            <a:xfrm>
              <a:off x="3149601"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1" name="Oval 90"/>
            <p:cNvSpPr/>
            <p:nvPr/>
          </p:nvSpPr>
          <p:spPr bwMode="auto">
            <a:xfrm>
              <a:off x="4047068"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2" name="Oval 91"/>
            <p:cNvSpPr/>
            <p:nvPr/>
          </p:nvSpPr>
          <p:spPr bwMode="auto">
            <a:xfrm>
              <a:off x="4944535"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Oval 92"/>
            <p:cNvSpPr/>
            <p:nvPr/>
          </p:nvSpPr>
          <p:spPr bwMode="auto">
            <a:xfrm>
              <a:off x="5842002"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Oval 93"/>
            <p:cNvSpPr/>
            <p:nvPr/>
          </p:nvSpPr>
          <p:spPr bwMode="auto">
            <a:xfrm>
              <a:off x="6739469"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Oval 94"/>
            <p:cNvSpPr/>
            <p:nvPr/>
          </p:nvSpPr>
          <p:spPr bwMode="auto">
            <a:xfrm>
              <a:off x="7636936"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6" name="Oval 95"/>
            <p:cNvSpPr/>
            <p:nvPr/>
          </p:nvSpPr>
          <p:spPr bwMode="auto">
            <a:xfrm>
              <a:off x="85344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15" name="Oval 214"/>
          <p:cNvSpPr/>
          <p:nvPr/>
        </p:nvSpPr>
        <p:spPr bwMode="auto">
          <a:xfrm>
            <a:off x="7481888" y="1976438"/>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sp>
        <p:nvSpPr>
          <p:cNvPr id="216" name="Oval 215"/>
          <p:cNvSpPr/>
          <p:nvPr/>
        </p:nvSpPr>
        <p:spPr bwMode="auto">
          <a:xfrm>
            <a:off x="6581775" y="1981200"/>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sp>
        <p:nvSpPr>
          <p:cNvPr id="214" name="Oval 213"/>
          <p:cNvSpPr/>
          <p:nvPr/>
        </p:nvSpPr>
        <p:spPr bwMode="auto">
          <a:xfrm>
            <a:off x="2109787"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13" name="Oval 212"/>
          <p:cNvSpPr/>
          <p:nvPr/>
        </p:nvSpPr>
        <p:spPr bwMode="auto">
          <a:xfrm>
            <a:off x="1219200"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 name="Title 1"/>
          <p:cNvSpPr>
            <a:spLocks noGrp="1"/>
          </p:cNvSpPr>
          <p:nvPr>
            <p:ph type="title"/>
          </p:nvPr>
        </p:nvSpPr>
        <p:spPr/>
        <p:txBody>
          <a:bodyPr/>
          <a:lstStyle/>
          <a:p>
            <a:r>
              <a:rPr lang="en-US" dirty="0" smtClean="0"/>
              <a:t>Hidden Sequential Structure</a:t>
            </a:r>
            <a:endParaRPr lang="en-US" dirty="0"/>
          </a:p>
        </p:txBody>
      </p:sp>
      <p:sp>
        <p:nvSpPr>
          <p:cNvPr id="192" name="Content Placeholder 191"/>
          <p:cNvSpPr>
            <a:spLocks noGrp="1"/>
          </p:cNvSpPr>
          <p:nvPr>
            <p:ph idx="1"/>
          </p:nvPr>
        </p:nvSpPr>
        <p:spPr>
          <a:xfrm>
            <a:off x="457200" y="3352800"/>
            <a:ext cx="8305800" cy="1331913"/>
          </a:xfrm>
        </p:spPr>
        <p:txBody>
          <a:bodyPr/>
          <a:lstStyle/>
          <a:p>
            <a:r>
              <a:rPr lang="en-US" dirty="0" smtClean="0"/>
              <a:t>Running Time:</a:t>
            </a:r>
            <a:endParaRPr lang="en-US" dirty="0"/>
          </a:p>
        </p:txBody>
      </p:sp>
      <p:sp>
        <p:nvSpPr>
          <p:cNvPr id="35" name="Slide Number Placeholder 34"/>
          <p:cNvSpPr>
            <a:spLocks noGrp="1"/>
          </p:cNvSpPr>
          <p:nvPr>
            <p:ph type="sldNum" sz="quarter" idx="12"/>
          </p:nvPr>
        </p:nvSpPr>
        <p:spPr/>
        <p:txBody>
          <a:bodyPr/>
          <a:lstStyle/>
          <a:p>
            <a:fld id="{29982EE5-C165-4792-B6D9-CAD024C0FAD7}" type="slidenum">
              <a:rPr lang="en-US" smtClean="0"/>
              <a:pPr/>
              <a:t>21</a:t>
            </a:fld>
            <a:endParaRPr lang="en-US" dirty="0"/>
          </a:p>
        </p:txBody>
      </p:sp>
      <p:grpSp>
        <p:nvGrpSpPr>
          <p:cNvPr id="44" name="Group 43"/>
          <p:cNvGrpSpPr/>
          <p:nvPr/>
        </p:nvGrpSpPr>
        <p:grpSpPr>
          <a:xfrm>
            <a:off x="2133600" y="2019300"/>
            <a:ext cx="381000" cy="190500"/>
            <a:chOff x="762000" y="2971800"/>
            <a:chExt cx="838200" cy="381000"/>
          </a:xfrm>
        </p:grpSpPr>
        <p:sp>
          <p:nvSpPr>
            <p:cNvPr id="45" name="Rectangle 4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6" name="Isosceles Triangle 4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47" name="Group 46"/>
          <p:cNvGrpSpPr/>
          <p:nvPr/>
        </p:nvGrpSpPr>
        <p:grpSpPr>
          <a:xfrm>
            <a:off x="3048000" y="2019300"/>
            <a:ext cx="381000" cy="190500"/>
            <a:chOff x="762000" y="2971800"/>
            <a:chExt cx="838200" cy="381000"/>
          </a:xfrm>
        </p:grpSpPr>
        <p:sp>
          <p:nvSpPr>
            <p:cNvPr id="48" name="Rectangle 4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9" name="Isosceles Triangle 4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0" name="Group 49"/>
          <p:cNvGrpSpPr/>
          <p:nvPr/>
        </p:nvGrpSpPr>
        <p:grpSpPr>
          <a:xfrm>
            <a:off x="3886200" y="2019300"/>
            <a:ext cx="381000" cy="190500"/>
            <a:chOff x="762000" y="2971800"/>
            <a:chExt cx="838200" cy="381000"/>
          </a:xfrm>
        </p:grpSpPr>
        <p:sp>
          <p:nvSpPr>
            <p:cNvPr id="51" name="Rectangle 5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2" name="Isosceles Triangle 5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3" name="Group 52"/>
          <p:cNvGrpSpPr/>
          <p:nvPr/>
        </p:nvGrpSpPr>
        <p:grpSpPr>
          <a:xfrm>
            <a:off x="4800600" y="2019300"/>
            <a:ext cx="381000" cy="190500"/>
            <a:chOff x="762000" y="2971800"/>
            <a:chExt cx="838200" cy="381000"/>
          </a:xfrm>
        </p:grpSpPr>
        <p:sp>
          <p:nvSpPr>
            <p:cNvPr id="54" name="Rectangle 5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5" name="Isosceles Triangle 5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6" name="Group 55"/>
          <p:cNvGrpSpPr/>
          <p:nvPr/>
        </p:nvGrpSpPr>
        <p:grpSpPr>
          <a:xfrm>
            <a:off x="5715000" y="2019300"/>
            <a:ext cx="381000" cy="190500"/>
            <a:chOff x="762000" y="2971800"/>
            <a:chExt cx="838200" cy="381000"/>
          </a:xfrm>
        </p:grpSpPr>
        <p:sp>
          <p:nvSpPr>
            <p:cNvPr id="57" name="Rectangle 5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8" name="Isosceles Triangle 5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9" name="Group 58"/>
          <p:cNvGrpSpPr/>
          <p:nvPr/>
        </p:nvGrpSpPr>
        <p:grpSpPr>
          <a:xfrm>
            <a:off x="6629400" y="2019300"/>
            <a:ext cx="381000" cy="190500"/>
            <a:chOff x="762000" y="2971800"/>
            <a:chExt cx="838200" cy="381000"/>
          </a:xfrm>
        </p:grpSpPr>
        <p:sp>
          <p:nvSpPr>
            <p:cNvPr id="60" name="Rectangle 5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1" name="Isosceles Triangle 6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2" name="Group 61"/>
          <p:cNvGrpSpPr/>
          <p:nvPr/>
        </p:nvGrpSpPr>
        <p:grpSpPr>
          <a:xfrm>
            <a:off x="7543800" y="2019300"/>
            <a:ext cx="381000" cy="190500"/>
            <a:chOff x="762000" y="2971800"/>
            <a:chExt cx="838200" cy="381000"/>
          </a:xfrm>
        </p:grpSpPr>
        <p:sp>
          <p:nvSpPr>
            <p:cNvPr id="63" name="Rectangle 6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4" name="Isosceles Triangle 6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8" name="Group 67"/>
          <p:cNvGrpSpPr/>
          <p:nvPr/>
        </p:nvGrpSpPr>
        <p:grpSpPr>
          <a:xfrm>
            <a:off x="1219200" y="2286000"/>
            <a:ext cx="381000" cy="190500"/>
            <a:chOff x="762000" y="2971800"/>
            <a:chExt cx="838200" cy="381000"/>
          </a:xfrm>
        </p:grpSpPr>
        <p:sp>
          <p:nvSpPr>
            <p:cNvPr id="69" name="Rectangle 6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0" name="Isosceles Triangle 6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1" name="Group 70"/>
          <p:cNvGrpSpPr/>
          <p:nvPr/>
        </p:nvGrpSpPr>
        <p:grpSpPr>
          <a:xfrm>
            <a:off x="2133600" y="2286000"/>
            <a:ext cx="381000" cy="190500"/>
            <a:chOff x="762000" y="2971800"/>
            <a:chExt cx="838200" cy="381000"/>
          </a:xfrm>
        </p:grpSpPr>
        <p:sp>
          <p:nvSpPr>
            <p:cNvPr id="72" name="Rectangle 7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3" name="Isosceles Triangle 7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4" name="Group 73"/>
          <p:cNvGrpSpPr/>
          <p:nvPr/>
        </p:nvGrpSpPr>
        <p:grpSpPr>
          <a:xfrm>
            <a:off x="2971800" y="2286000"/>
            <a:ext cx="381000" cy="190500"/>
            <a:chOff x="762000" y="2971800"/>
            <a:chExt cx="838200" cy="381000"/>
          </a:xfrm>
        </p:grpSpPr>
        <p:sp>
          <p:nvSpPr>
            <p:cNvPr id="75" name="Rectangle 7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6" name="Isosceles Triangle 7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7" name="Group 76"/>
          <p:cNvGrpSpPr/>
          <p:nvPr/>
        </p:nvGrpSpPr>
        <p:grpSpPr>
          <a:xfrm>
            <a:off x="3886200" y="2286000"/>
            <a:ext cx="381000" cy="190500"/>
            <a:chOff x="762000" y="2971800"/>
            <a:chExt cx="838200" cy="381000"/>
          </a:xfrm>
        </p:grpSpPr>
        <p:sp>
          <p:nvSpPr>
            <p:cNvPr id="78" name="Rectangle 7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9" name="Isosceles Triangle 7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0" name="Group 79"/>
          <p:cNvGrpSpPr/>
          <p:nvPr/>
        </p:nvGrpSpPr>
        <p:grpSpPr>
          <a:xfrm>
            <a:off x="4724400" y="2286000"/>
            <a:ext cx="381000" cy="190500"/>
            <a:chOff x="762000" y="2971800"/>
            <a:chExt cx="838200" cy="381000"/>
          </a:xfrm>
        </p:grpSpPr>
        <p:sp>
          <p:nvSpPr>
            <p:cNvPr id="81" name="Rectangle 8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2" name="Isosceles Triangle 8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3" name="Group 82"/>
          <p:cNvGrpSpPr/>
          <p:nvPr/>
        </p:nvGrpSpPr>
        <p:grpSpPr>
          <a:xfrm>
            <a:off x="5638800" y="2286000"/>
            <a:ext cx="381000" cy="190500"/>
            <a:chOff x="762000" y="2971800"/>
            <a:chExt cx="838200" cy="381000"/>
          </a:xfrm>
        </p:grpSpPr>
        <p:sp>
          <p:nvSpPr>
            <p:cNvPr id="84" name="Rectangle 8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5" name="Isosceles Triangle 8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6" name="Group 85"/>
          <p:cNvGrpSpPr/>
          <p:nvPr/>
        </p:nvGrpSpPr>
        <p:grpSpPr>
          <a:xfrm>
            <a:off x="6553200" y="2286000"/>
            <a:ext cx="381000" cy="190500"/>
            <a:chOff x="762000" y="2971800"/>
            <a:chExt cx="838200" cy="381000"/>
          </a:xfrm>
        </p:grpSpPr>
        <p:sp>
          <p:nvSpPr>
            <p:cNvPr id="97" name="Rectangle 9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8" name="Isosceles Triangle 9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99" name="Group 98"/>
          <p:cNvGrpSpPr/>
          <p:nvPr/>
        </p:nvGrpSpPr>
        <p:grpSpPr>
          <a:xfrm>
            <a:off x="7467600" y="2286000"/>
            <a:ext cx="381000" cy="190500"/>
            <a:chOff x="762000" y="2971800"/>
            <a:chExt cx="838200" cy="381000"/>
          </a:xfrm>
        </p:grpSpPr>
        <p:sp>
          <p:nvSpPr>
            <p:cNvPr id="101" name="Rectangle 10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Isosceles Triangle 10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08" name="Arc 107"/>
          <p:cNvSpPr/>
          <p:nvPr/>
        </p:nvSpPr>
        <p:spPr bwMode="auto">
          <a:xfrm rot="16200000">
            <a:off x="495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0" name="Arc 109"/>
          <p:cNvSpPr/>
          <p:nvPr/>
        </p:nvSpPr>
        <p:spPr bwMode="auto">
          <a:xfrm rot="16200000">
            <a:off x="14097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Arc 110"/>
          <p:cNvSpPr/>
          <p:nvPr/>
        </p:nvSpPr>
        <p:spPr bwMode="auto">
          <a:xfrm rot="16200000">
            <a:off x="22479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3" name="Arc 112"/>
          <p:cNvSpPr/>
          <p:nvPr/>
        </p:nvSpPr>
        <p:spPr bwMode="auto">
          <a:xfrm rot="16200000">
            <a:off x="3162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4" name="Arc 113"/>
          <p:cNvSpPr/>
          <p:nvPr/>
        </p:nvSpPr>
        <p:spPr bwMode="auto">
          <a:xfrm rot="16200000">
            <a:off x="40005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Arc 114"/>
          <p:cNvSpPr/>
          <p:nvPr/>
        </p:nvSpPr>
        <p:spPr bwMode="auto">
          <a:xfrm rot="16200000">
            <a:off x="49149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7" name="Arc 116"/>
          <p:cNvSpPr/>
          <p:nvPr/>
        </p:nvSpPr>
        <p:spPr bwMode="auto">
          <a:xfrm rot="16200000">
            <a:off x="5829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8" name="Arc 117"/>
          <p:cNvSpPr/>
          <p:nvPr/>
        </p:nvSpPr>
        <p:spPr bwMode="auto">
          <a:xfrm rot="16200000">
            <a:off x="67437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Arc 118"/>
          <p:cNvSpPr/>
          <p:nvPr/>
        </p:nvSpPr>
        <p:spPr bwMode="auto">
          <a:xfrm rot="16200000">
            <a:off x="76581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Arc 119"/>
          <p:cNvSpPr/>
          <p:nvPr/>
        </p:nvSpPr>
        <p:spPr bwMode="auto">
          <a:xfrm rot="5400000">
            <a:off x="7734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1" name="Arc 120"/>
          <p:cNvSpPr/>
          <p:nvPr/>
        </p:nvSpPr>
        <p:spPr bwMode="auto">
          <a:xfrm rot="5400000">
            <a:off x="67437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Arc 121"/>
          <p:cNvSpPr/>
          <p:nvPr/>
        </p:nvSpPr>
        <p:spPr bwMode="auto">
          <a:xfrm rot="5400000">
            <a:off x="5829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Arc 123"/>
          <p:cNvSpPr/>
          <p:nvPr/>
        </p:nvSpPr>
        <p:spPr bwMode="auto">
          <a:xfrm rot="5400000">
            <a:off x="49149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Arc 124"/>
          <p:cNvSpPr/>
          <p:nvPr/>
        </p:nvSpPr>
        <p:spPr bwMode="auto">
          <a:xfrm rot="5400000">
            <a:off x="40005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6" name="Arc 125"/>
          <p:cNvSpPr/>
          <p:nvPr/>
        </p:nvSpPr>
        <p:spPr bwMode="auto">
          <a:xfrm rot="5400000">
            <a:off x="3162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7" name="Arc 126"/>
          <p:cNvSpPr/>
          <p:nvPr/>
        </p:nvSpPr>
        <p:spPr bwMode="auto">
          <a:xfrm rot="5400000">
            <a:off x="22479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8" name="Arc 127"/>
          <p:cNvSpPr/>
          <p:nvPr/>
        </p:nvSpPr>
        <p:spPr bwMode="auto">
          <a:xfrm rot="5400000">
            <a:off x="14097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9" name="Arc 128"/>
          <p:cNvSpPr/>
          <p:nvPr/>
        </p:nvSpPr>
        <p:spPr bwMode="auto">
          <a:xfrm rot="5400000">
            <a:off x="495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41" name="Group 40"/>
          <p:cNvGrpSpPr/>
          <p:nvPr/>
        </p:nvGrpSpPr>
        <p:grpSpPr>
          <a:xfrm>
            <a:off x="1295400" y="2019300"/>
            <a:ext cx="381000" cy="190500"/>
            <a:chOff x="762000" y="2971800"/>
            <a:chExt cx="838200" cy="381000"/>
          </a:xfrm>
        </p:grpSpPr>
        <p:sp>
          <p:nvSpPr>
            <p:cNvPr id="42" name="Rectangle 4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 name="Isosceles Triangle 4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0" name="Group 129"/>
          <p:cNvGrpSpPr/>
          <p:nvPr/>
        </p:nvGrpSpPr>
        <p:grpSpPr>
          <a:xfrm>
            <a:off x="2133600" y="2019300"/>
            <a:ext cx="381000" cy="190500"/>
            <a:chOff x="762000" y="2971800"/>
            <a:chExt cx="838200" cy="381000"/>
          </a:xfrm>
        </p:grpSpPr>
        <p:sp>
          <p:nvSpPr>
            <p:cNvPr id="131" name="Rectangle 13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2" name="Isosceles Triangle 13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3" name="Group 132"/>
          <p:cNvGrpSpPr/>
          <p:nvPr/>
        </p:nvGrpSpPr>
        <p:grpSpPr>
          <a:xfrm>
            <a:off x="3048000" y="2019300"/>
            <a:ext cx="381000" cy="190500"/>
            <a:chOff x="762000" y="2971800"/>
            <a:chExt cx="838200" cy="381000"/>
          </a:xfrm>
        </p:grpSpPr>
        <p:sp>
          <p:nvSpPr>
            <p:cNvPr id="134" name="Rectangle 13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5" name="Isosceles Triangle 13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6" name="Group 135"/>
          <p:cNvGrpSpPr/>
          <p:nvPr/>
        </p:nvGrpSpPr>
        <p:grpSpPr>
          <a:xfrm>
            <a:off x="3886200" y="2019300"/>
            <a:ext cx="381000" cy="190500"/>
            <a:chOff x="762000" y="2971800"/>
            <a:chExt cx="838200" cy="381000"/>
          </a:xfrm>
        </p:grpSpPr>
        <p:sp>
          <p:nvSpPr>
            <p:cNvPr id="137" name="Rectangle 13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8" name="Isosceles Triangle 13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9" name="Group 138"/>
          <p:cNvGrpSpPr/>
          <p:nvPr/>
        </p:nvGrpSpPr>
        <p:grpSpPr>
          <a:xfrm>
            <a:off x="4800600" y="2019300"/>
            <a:ext cx="381000" cy="190500"/>
            <a:chOff x="762000" y="2971800"/>
            <a:chExt cx="838200" cy="381000"/>
          </a:xfrm>
        </p:grpSpPr>
        <p:sp>
          <p:nvSpPr>
            <p:cNvPr id="140" name="Rectangle 13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1" name="Isosceles Triangle 14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42" name="Group 141"/>
          <p:cNvGrpSpPr/>
          <p:nvPr/>
        </p:nvGrpSpPr>
        <p:grpSpPr>
          <a:xfrm>
            <a:off x="5715000" y="2019300"/>
            <a:ext cx="381000" cy="190500"/>
            <a:chOff x="762000" y="2971800"/>
            <a:chExt cx="838200" cy="381000"/>
          </a:xfrm>
        </p:grpSpPr>
        <p:sp>
          <p:nvSpPr>
            <p:cNvPr id="143" name="Rectangle 14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4" name="Isosceles Triangle 14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45" name="Group 144"/>
          <p:cNvGrpSpPr/>
          <p:nvPr/>
        </p:nvGrpSpPr>
        <p:grpSpPr>
          <a:xfrm>
            <a:off x="6629400" y="2019300"/>
            <a:ext cx="381000" cy="190500"/>
            <a:chOff x="762000" y="2971800"/>
            <a:chExt cx="838200" cy="381000"/>
          </a:xfrm>
        </p:grpSpPr>
        <p:sp>
          <p:nvSpPr>
            <p:cNvPr id="146" name="Rectangle 145"/>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7" name="Isosceles Triangle 146"/>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48" name="Group 147"/>
          <p:cNvGrpSpPr/>
          <p:nvPr/>
        </p:nvGrpSpPr>
        <p:grpSpPr>
          <a:xfrm>
            <a:off x="7543800" y="2019300"/>
            <a:ext cx="381000" cy="190500"/>
            <a:chOff x="762000" y="2971800"/>
            <a:chExt cx="838200" cy="381000"/>
          </a:xfrm>
        </p:grpSpPr>
        <p:sp>
          <p:nvSpPr>
            <p:cNvPr id="149" name="Rectangle 14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0" name="Isosceles Triangle 14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54" name="Group 153"/>
          <p:cNvGrpSpPr/>
          <p:nvPr/>
        </p:nvGrpSpPr>
        <p:grpSpPr>
          <a:xfrm>
            <a:off x="2133600" y="2286000"/>
            <a:ext cx="381000" cy="190500"/>
            <a:chOff x="762000" y="2971800"/>
            <a:chExt cx="838200" cy="381000"/>
          </a:xfrm>
        </p:grpSpPr>
        <p:sp>
          <p:nvSpPr>
            <p:cNvPr id="155" name="Rectangle 15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6" name="Isosceles Triangle 15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57" name="Group 156"/>
          <p:cNvGrpSpPr/>
          <p:nvPr/>
        </p:nvGrpSpPr>
        <p:grpSpPr>
          <a:xfrm>
            <a:off x="2971800" y="2286000"/>
            <a:ext cx="381000" cy="190500"/>
            <a:chOff x="762000" y="2971800"/>
            <a:chExt cx="838200" cy="381000"/>
          </a:xfrm>
        </p:grpSpPr>
        <p:sp>
          <p:nvSpPr>
            <p:cNvPr id="158" name="Rectangle 15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9" name="Isosceles Triangle 15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0" name="Group 159"/>
          <p:cNvGrpSpPr/>
          <p:nvPr/>
        </p:nvGrpSpPr>
        <p:grpSpPr>
          <a:xfrm>
            <a:off x="3886200" y="2286000"/>
            <a:ext cx="381000" cy="190500"/>
            <a:chOff x="762000" y="2971800"/>
            <a:chExt cx="838200" cy="381000"/>
          </a:xfrm>
        </p:grpSpPr>
        <p:sp>
          <p:nvSpPr>
            <p:cNvPr id="161" name="Rectangle 16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2" name="Isosceles Triangle 16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3" name="Group 162"/>
          <p:cNvGrpSpPr/>
          <p:nvPr/>
        </p:nvGrpSpPr>
        <p:grpSpPr>
          <a:xfrm>
            <a:off x="4724400" y="2286000"/>
            <a:ext cx="381000" cy="190500"/>
            <a:chOff x="762000" y="2971800"/>
            <a:chExt cx="838200" cy="381000"/>
          </a:xfrm>
        </p:grpSpPr>
        <p:sp>
          <p:nvSpPr>
            <p:cNvPr id="164" name="Rectangle 16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5" name="Isosceles Triangle 16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6" name="Group 165"/>
          <p:cNvGrpSpPr/>
          <p:nvPr/>
        </p:nvGrpSpPr>
        <p:grpSpPr>
          <a:xfrm>
            <a:off x="5638800" y="2286000"/>
            <a:ext cx="381000" cy="190500"/>
            <a:chOff x="762000" y="2971800"/>
            <a:chExt cx="838200" cy="381000"/>
          </a:xfrm>
        </p:grpSpPr>
        <p:sp>
          <p:nvSpPr>
            <p:cNvPr id="167" name="Rectangle 16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8" name="Isosceles Triangle 16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9" name="Group 168"/>
          <p:cNvGrpSpPr/>
          <p:nvPr/>
        </p:nvGrpSpPr>
        <p:grpSpPr>
          <a:xfrm>
            <a:off x="6553200" y="2286000"/>
            <a:ext cx="381000" cy="190500"/>
            <a:chOff x="762000" y="2971800"/>
            <a:chExt cx="838200" cy="381000"/>
          </a:xfrm>
        </p:grpSpPr>
        <p:sp>
          <p:nvSpPr>
            <p:cNvPr id="170" name="Rectangle 16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Isosceles Triangle 17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72" name="Group 171"/>
          <p:cNvGrpSpPr/>
          <p:nvPr/>
        </p:nvGrpSpPr>
        <p:grpSpPr>
          <a:xfrm>
            <a:off x="7239000" y="2095500"/>
            <a:ext cx="838200" cy="419100"/>
            <a:chOff x="762000" y="2971800"/>
            <a:chExt cx="838200" cy="381000"/>
          </a:xfrm>
        </p:grpSpPr>
        <p:sp>
          <p:nvSpPr>
            <p:cNvPr id="173" name="Rectangle 172"/>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74" name="Isosceles Triangle 173"/>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grpSp>
        <p:nvGrpSpPr>
          <p:cNvPr id="175" name="Group 174"/>
          <p:cNvGrpSpPr/>
          <p:nvPr/>
        </p:nvGrpSpPr>
        <p:grpSpPr>
          <a:xfrm>
            <a:off x="8458200" y="2209800"/>
            <a:ext cx="381000" cy="190500"/>
            <a:chOff x="762000" y="2971800"/>
            <a:chExt cx="838200" cy="381000"/>
          </a:xfrm>
        </p:grpSpPr>
        <p:sp>
          <p:nvSpPr>
            <p:cNvPr id="176" name="Rectangle 175"/>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77" name="Isosceles Triangle 176"/>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grpSp>
        <p:nvGrpSpPr>
          <p:cNvPr id="185" name="Group 184"/>
          <p:cNvGrpSpPr/>
          <p:nvPr/>
        </p:nvGrpSpPr>
        <p:grpSpPr>
          <a:xfrm>
            <a:off x="304800" y="1143000"/>
            <a:ext cx="8534400" cy="1295400"/>
            <a:chOff x="304800" y="1143000"/>
            <a:chExt cx="8534400" cy="1295400"/>
          </a:xfrm>
        </p:grpSpPr>
        <p:grpSp>
          <p:nvGrpSpPr>
            <p:cNvPr id="210" name="Group 209"/>
            <p:cNvGrpSpPr/>
            <p:nvPr/>
          </p:nvGrpSpPr>
          <p:grpSpPr>
            <a:xfrm>
              <a:off x="7391400" y="1143000"/>
              <a:ext cx="1371600" cy="914400"/>
              <a:chOff x="7543800" y="2667000"/>
              <a:chExt cx="1371600" cy="914400"/>
            </a:xfrm>
          </p:grpSpPr>
          <p:sp>
            <p:nvSpPr>
              <p:cNvPr id="191" name="Rectangle 190"/>
              <p:cNvSpPr/>
              <p:nvPr/>
            </p:nvSpPr>
            <p:spPr bwMode="auto">
              <a:xfrm>
                <a:off x="8610600" y="2667000"/>
                <a:ext cx="3048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93" name="Straight Connector 192"/>
              <p:cNvCxnSpPr>
                <a:stCxn id="191" idx="2"/>
              </p:cNvCxnSpPr>
              <p:nvPr/>
            </p:nvCxnSpPr>
            <p:spPr bwMode="auto">
              <a:xfrm rot="5400000">
                <a:off x="8496300" y="3314700"/>
                <a:ext cx="533400" cy="0"/>
              </a:xfrm>
              <a:prstGeom prst="line">
                <a:avLst/>
              </a:prstGeom>
              <a:noFill/>
              <a:ln w="38100" cap="flat" cmpd="sng" algn="ctr">
                <a:solidFill>
                  <a:schemeClr val="tx1"/>
                </a:solidFill>
                <a:prstDash val="solid"/>
                <a:round/>
                <a:headEnd type="none" w="med" len="med"/>
                <a:tailEnd type="none" w="med" len="med"/>
              </a:ln>
              <a:effectLst/>
            </p:spPr>
          </p:cxnSp>
          <p:sp>
            <p:nvSpPr>
              <p:cNvPr id="208" name="TextBox 207"/>
              <p:cNvSpPr txBox="1"/>
              <p:nvPr/>
            </p:nvSpPr>
            <p:spPr>
              <a:xfrm>
                <a:off x="7543800" y="2678668"/>
                <a:ext cx="1088760" cy="369332"/>
              </a:xfrm>
              <a:prstGeom prst="rect">
                <a:avLst/>
              </a:prstGeom>
              <a:noFill/>
            </p:spPr>
            <p:txBody>
              <a:bodyPr wrap="none" rtlCol="0">
                <a:spAutoFit/>
              </a:bodyPr>
              <a:lstStyle/>
              <a:p>
                <a:r>
                  <a:rPr lang="en-US" dirty="0" smtClean="0"/>
                  <a:t>Evidence</a:t>
                </a:r>
                <a:endParaRPr lang="en-US" dirty="0"/>
              </a:p>
            </p:txBody>
          </p:sp>
        </p:grpSp>
        <p:sp>
          <p:nvSpPr>
            <p:cNvPr id="212" name="Oval 211"/>
            <p:cNvSpPr/>
            <p:nvPr/>
          </p:nvSpPr>
          <p:spPr bwMode="auto">
            <a:xfrm>
              <a:off x="8382000" y="1981200"/>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grpSp>
          <p:nvGrpSpPr>
            <p:cNvPr id="209" name="Group 208"/>
            <p:cNvGrpSpPr/>
            <p:nvPr/>
          </p:nvGrpSpPr>
          <p:grpSpPr>
            <a:xfrm>
              <a:off x="381000" y="1143000"/>
              <a:ext cx="1393560" cy="838200"/>
              <a:chOff x="533400" y="2667000"/>
              <a:chExt cx="1393560" cy="838200"/>
            </a:xfrm>
          </p:grpSpPr>
          <p:sp>
            <p:nvSpPr>
              <p:cNvPr id="184" name="Rectangle 183"/>
              <p:cNvSpPr/>
              <p:nvPr/>
            </p:nvSpPr>
            <p:spPr bwMode="auto">
              <a:xfrm>
                <a:off x="533400" y="2667000"/>
                <a:ext cx="3048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87" name="Straight Connector 186"/>
              <p:cNvCxnSpPr>
                <a:stCxn id="184" idx="2"/>
                <a:endCxn id="87" idx="0"/>
              </p:cNvCxnSpPr>
              <p:nvPr/>
            </p:nvCxnSpPr>
            <p:spPr bwMode="auto">
              <a:xfrm rot="5400000">
                <a:off x="457200" y="3276600"/>
                <a:ext cx="457200" cy="0"/>
              </a:xfrm>
              <a:prstGeom prst="line">
                <a:avLst/>
              </a:prstGeom>
              <a:noFill/>
              <a:ln w="38100" cap="flat" cmpd="sng" algn="ctr">
                <a:solidFill>
                  <a:schemeClr val="tx1"/>
                </a:solidFill>
                <a:prstDash val="solid"/>
                <a:round/>
                <a:headEnd type="none" w="med" len="med"/>
                <a:tailEnd type="none" w="med" len="med"/>
              </a:ln>
              <a:effectLst/>
            </p:spPr>
          </p:cxnSp>
          <p:sp>
            <p:nvSpPr>
              <p:cNvPr id="207" name="TextBox 206"/>
              <p:cNvSpPr txBox="1"/>
              <p:nvPr/>
            </p:nvSpPr>
            <p:spPr>
              <a:xfrm>
                <a:off x="838200" y="2667000"/>
                <a:ext cx="1088760" cy="369332"/>
              </a:xfrm>
              <a:prstGeom prst="rect">
                <a:avLst/>
              </a:prstGeom>
              <a:noFill/>
            </p:spPr>
            <p:txBody>
              <a:bodyPr wrap="none" rtlCol="0">
                <a:spAutoFit/>
              </a:bodyPr>
              <a:lstStyle/>
              <a:p>
                <a:r>
                  <a:rPr lang="en-US" dirty="0" smtClean="0"/>
                  <a:t>Evidence</a:t>
                </a:r>
                <a:endParaRPr lang="en-US" dirty="0"/>
              </a:p>
            </p:txBody>
          </p:sp>
        </p:grpSp>
        <p:sp>
          <p:nvSpPr>
            <p:cNvPr id="211" name="Oval 210"/>
            <p:cNvSpPr/>
            <p:nvPr/>
          </p:nvSpPr>
          <p:spPr bwMode="auto">
            <a:xfrm>
              <a:off x="304800"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151" name="Group 150"/>
          <p:cNvGrpSpPr/>
          <p:nvPr/>
        </p:nvGrpSpPr>
        <p:grpSpPr>
          <a:xfrm>
            <a:off x="1219200" y="2286000"/>
            <a:ext cx="381000" cy="190500"/>
            <a:chOff x="762000" y="2971800"/>
            <a:chExt cx="838200" cy="381000"/>
          </a:xfrm>
        </p:grpSpPr>
        <p:sp>
          <p:nvSpPr>
            <p:cNvPr id="152" name="Rectangle 15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3" name="Isosceles Triangle 15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78" name="Group 177"/>
          <p:cNvGrpSpPr/>
          <p:nvPr/>
        </p:nvGrpSpPr>
        <p:grpSpPr>
          <a:xfrm>
            <a:off x="381000" y="2057400"/>
            <a:ext cx="381000" cy="190500"/>
            <a:chOff x="762000" y="2971800"/>
            <a:chExt cx="838200" cy="381000"/>
          </a:xfrm>
        </p:grpSpPr>
        <p:sp>
          <p:nvSpPr>
            <p:cNvPr id="179" name="Rectangle 178"/>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80" name="Isosceles Triangle 179"/>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grpSp>
        <p:nvGrpSpPr>
          <p:cNvPr id="36" name="Group 35"/>
          <p:cNvGrpSpPr/>
          <p:nvPr/>
        </p:nvGrpSpPr>
        <p:grpSpPr>
          <a:xfrm>
            <a:off x="0" y="1905000"/>
            <a:ext cx="914400" cy="457200"/>
            <a:chOff x="762000" y="2971800"/>
            <a:chExt cx="838200" cy="381000"/>
          </a:xfrm>
        </p:grpSpPr>
        <p:sp>
          <p:nvSpPr>
            <p:cNvPr id="37" name="Rectangle 36"/>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38" name="Isosceles Triangle 37"/>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pic>
        <p:nvPicPr>
          <p:cNvPr id="190" name="Picture 189" descr="TP_tmp.emf"/>
          <p:cNvPicPr>
            <a:picLocks noChangeAspect="1"/>
          </p:cNvPicPr>
          <p:nvPr>
            <p:custDataLst>
              <p:tags r:id="rId2"/>
            </p:custDataLst>
          </p:nvPr>
        </p:nvPicPr>
        <p:blipFill>
          <a:blip r:embed="rId5" cstate="print"/>
          <a:stretch>
            <a:fillRect/>
          </a:stretch>
        </p:blipFill>
        <p:spPr bwMode="auto">
          <a:xfrm>
            <a:off x="867027" y="4090089"/>
            <a:ext cx="7667373" cy="710511"/>
          </a:xfrm>
          <a:prstGeom prst="rect">
            <a:avLst/>
          </a:prstGeom>
          <a:noFill/>
          <a:ln/>
          <a:effectLst/>
        </p:spPr>
      </p:pic>
      <p:grpSp>
        <p:nvGrpSpPr>
          <p:cNvPr id="104" name="Group 103"/>
          <p:cNvGrpSpPr/>
          <p:nvPr/>
        </p:nvGrpSpPr>
        <p:grpSpPr>
          <a:xfrm>
            <a:off x="8229600" y="2095500"/>
            <a:ext cx="838200" cy="419100"/>
            <a:chOff x="762000" y="2971800"/>
            <a:chExt cx="838200" cy="381000"/>
          </a:xfrm>
        </p:grpSpPr>
        <p:sp>
          <p:nvSpPr>
            <p:cNvPr id="105" name="Rectangle 104"/>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07" name="Isosceles Triangle 106"/>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sp>
        <p:nvSpPr>
          <p:cNvPr id="186" name="Rounded Rectangular Callout 185"/>
          <p:cNvSpPr/>
          <p:nvPr/>
        </p:nvSpPr>
        <p:spPr bwMode="auto">
          <a:xfrm>
            <a:off x="685800" y="5181600"/>
            <a:ext cx="3200400" cy="1143000"/>
          </a:xfrm>
          <a:prstGeom prst="wedgeRoundRectCallout">
            <a:avLst>
              <a:gd name="adj1" fmla="val -11706"/>
              <a:gd name="adj2" fmla="val -7638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Time for a single</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latin typeface="Tahoma" pitchFamily="-64" charset="0"/>
              </a:rPr>
              <a:t>parallel iteration</a:t>
            </a:r>
            <a:endParaRPr kumimoji="0" lang="en-US" sz="2800" b="0" i="0" u="none" strike="noStrike" cap="none" normalizeH="0" baseline="0" dirty="0" smtClean="0">
              <a:ln>
                <a:noFill/>
              </a:ln>
              <a:solidFill>
                <a:schemeClr val="tx1"/>
              </a:solidFill>
              <a:effectLst/>
              <a:latin typeface="Tahoma" pitchFamily="-64" charset="0"/>
            </a:endParaRPr>
          </a:p>
        </p:txBody>
      </p:sp>
      <p:sp>
        <p:nvSpPr>
          <p:cNvPr id="188" name="Rounded Rectangular Callout 187"/>
          <p:cNvSpPr/>
          <p:nvPr/>
        </p:nvSpPr>
        <p:spPr bwMode="auto">
          <a:xfrm>
            <a:off x="4495800" y="5181600"/>
            <a:ext cx="3581400" cy="1143000"/>
          </a:xfrm>
          <a:prstGeom prst="wedgeRoundRectCallout">
            <a:avLst>
              <a:gd name="adj1" fmla="val -7096"/>
              <a:gd name="adj2" fmla="val -92500"/>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Number of Iterations</a:t>
            </a:r>
          </a:p>
        </p:txBody>
      </p:sp>
      <p:sp>
        <p:nvSpPr>
          <p:cNvPr id="189" name="Rectangle 188"/>
          <p:cNvSpPr/>
          <p:nvPr/>
        </p:nvSpPr>
        <p:spPr bwMode="auto">
          <a:xfrm>
            <a:off x="533400" y="3276600"/>
            <a:ext cx="3581400" cy="32004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4" name="Rectangle 193"/>
          <p:cNvSpPr/>
          <p:nvPr/>
        </p:nvSpPr>
        <p:spPr bwMode="auto">
          <a:xfrm>
            <a:off x="4114800" y="3886200"/>
            <a:ext cx="4572000" cy="25908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181" name="Group 180"/>
          <p:cNvGrpSpPr/>
          <p:nvPr/>
        </p:nvGrpSpPr>
        <p:grpSpPr>
          <a:xfrm>
            <a:off x="990600" y="1905000"/>
            <a:ext cx="914400" cy="457200"/>
            <a:chOff x="762000" y="2971800"/>
            <a:chExt cx="838200" cy="381000"/>
          </a:xfrm>
        </p:grpSpPr>
        <p:sp>
          <p:nvSpPr>
            <p:cNvPr id="182" name="Rectangle 181"/>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83" name="Isosceles Triangle 182"/>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spTree>
    <p:custDataLst>
      <p:tags r:id="rId1"/>
    </p:custDataLst>
  </p:cSld>
  <p:clrMapOvr>
    <a:masterClrMapping/>
  </p:clrMapOvr>
  <p:transition advTm="353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500" fill="hold"/>
                                        <p:tgtEl>
                                          <p:spTgt spid="47"/>
                                        </p:tgtEl>
                                        <p:attrNameLst>
                                          <p:attrName>ppt_w</p:attrName>
                                        </p:attrNameLst>
                                      </p:cBhvr>
                                      <p:tavLst>
                                        <p:tav tm="0">
                                          <p:val>
                                            <p:fltVal val="0"/>
                                          </p:val>
                                        </p:tav>
                                        <p:tav tm="100000">
                                          <p:val>
                                            <p:strVal val="#ppt_w"/>
                                          </p:val>
                                        </p:tav>
                                      </p:tavLst>
                                    </p:anim>
                                    <p:anim calcmode="lin" valueType="num">
                                      <p:cBhvr>
                                        <p:cTn id="20" dur="500" fill="hold"/>
                                        <p:tgtEl>
                                          <p:spTgt spid="47"/>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p:cTn id="39" dur="500" fill="hold"/>
                                        <p:tgtEl>
                                          <p:spTgt spid="62"/>
                                        </p:tgtEl>
                                        <p:attrNameLst>
                                          <p:attrName>ppt_w</p:attrName>
                                        </p:attrNameLst>
                                      </p:cBhvr>
                                      <p:tavLst>
                                        <p:tav tm="0">
                                          <p:val>
                                            <p:fltVal val="0"/>
                                          </p:val>
                                        </p:tav>
                                        <p:tav tm="100000">
                                          <p:val>
                                            <p:strVal val="#ppt_w"/>
                                          </p:val>
                                        </p:tav>
                                      </p:tavLst>
                                    </p:anim>
                                    <p:anim calcmode="lin" valueType="num">
                                      <p:cBhvr>
                                        <p:cTn id="40" dur="500" fill="hold"/>
                                        <p:tgtEl>
                                          <p:spTgt spid="62"/>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p:cTn id="43" dur="500" fill="hold"/>
                                        <p:tgtEl>
                                          <p:spTgt spid="68"/>
                                        </p:tgtEl>
                                        <p:attrNameLst>
                                          <p:attrName>ppt_w</p:attrName>
                                        </p:attrNameLst>
                                      </p:cBhvr>
                                      <p:tavLst>
                                        <p:tav tm="0">
                                          <p:val>
                                            <p:fltVal val="0"/>
                                          </p:val>
                                        </p:tav>
                                        <p:tav tm="100000">
                                          <p:val>
                                            <p:strVal val="#ppt_w"/>
                                          </p:val>
                                        </p:tav>
                                      </p:tavLst>
                                    </p:anim>
                                    <p:anim calcmode="lin" valueType="num">
                                      <p:cBhvr>
                                        <p:cTn id="44" dur="500" fill="hold"/>
                                        <p:tgtEl>
                                          <p:spTgt spid="68"/>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p:cTn id="47" dur="500" fill="hold"/>
                                        <p:tgtEl>
                                          <p:spTgt spid="71"/>
                                        </p:tgtEl>
                                        <p:attrNameLst>
                                          <p:attrName>ppt_w</p:attrName>
                                        </p:attrNameLst>
                                      </p:cBhvr>
                                      <p:tavLst>
                                        <p:tav tm="0">
                                          <p:val>
                                            <p:fltVal val="0"/>
                                          </p:val>
                                        </p:tav>
                                        <p:tav tm="100000">
                                          <p:val>
                                            <p:strVal val="#ppt_w"/>
                                          </p:val>
                                        </p:tav>
                                      </p:tavLst>
                                    </p:anim>
                                    <p:anim calcmode="lin" valueType="num">
                                      <p:cBhvr>
                                        <p:cTn id="48" dur="500" fill="hold"/>
                                        <p:tgtEl>
                                          <p:spTgt spid="71"/>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p:cTn id="51" dur="500" fill="hold"/>
                                        <p:tgtEl>
                                          <p:spTgt spid="74"/>
                                        </p:tgtEl>
                                        <p:attrNameLst>
                                          <p:attrName>ppt_w</p:attrName>
                                        </p:attrNameLst>
                                      </p:cBhvr>
                                      <p:tavLst>
                                        <p:tav tm="0">
                                          <p:val>
                                            <p:fltVal val="0"/>
                                          </p:val>
                                        </p:tav>
                                        <p:tav tm="100000">
                                          <p:val>
                                            <p:strVal val="#ppt_w"/>
                                          </p:val>
                                        </p:tav>
                                      </p:tavLst>
                                    </p:anim>
                                    <p:anim calcmode="lin" valueType="num">
                                      <p:cBhvr>
                                        <p:cTn id="52" dur="500" fill="hold"/>
                                        <p:tgtEl>
                                          <p:spTgt spid="74"/>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p:cTn id="59" dur="500" fill="hold"/>
                                        <p:tgtEl>
                                          <p:spTgt spid="80"/>
                                        </p:tgtEl>
                                        <p:attrNameLst>
                                          <p:attrName>ppt_w</p:attrName>
                                        </p:attrNameLst>
                                      </p:cBhvr>
                                      <p:tavLst>
                                        <p:tav tm="0">
                                          <p:val>
                                            <p:fltVal val="0"/>
                                          </p:val>
                                        </p:tav>
                                        <p:tav tm="100000">
                                          <p:val>
                                            <p:strVal val="#ppt_w"/>
                                          </p:val>
                                        </p:tav>
                                      </p:tavLst>
                                    </p:anim>
                                    <p:anim calcmode="lin" valueType="num">
                                      <p:cBhvr>
                                        <p:cTn id="60" dur="500" fill="hold"/>
                                        <p:tgtEl>
                                          <p:spTgt spid="80"/>
                                        </p:tgtEl>
                                        <p:attrNameLst>
                                          <p:attrName>ppt_h</p:attrName>
                                        </p:attrNameLst>
                                      </p:cBhvr>
                                      <p:tavLst>
                                        <p:tav tm="0">
                                          <p:val>
                                            <p:flt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83"/>
                                        </p:tgtEl>
                                        <p:attrNameLst>
                                          <p:attrName>style.visibility</p:attrName>
                                        </p:attrNameLst>
                                      </p:cBhvr>
                                      <p:to>
                                        <p:strVal val="visible"/>
                                      </p:to>
                                    </p:set>
                                    <p:anim calcmode="lin" valueType="num">
                                      <p:cBhvr>
                                        <p:cTn id="63" dur="500" fill="hold"/>
                                        <p:tgtEl>
                                          <p:spTgt spid="83"/>
                                        </p:tgtEl>
                                        <p:attrNameLst>
                                          <p:attrName>ppt_w</p:attrName>
                                        </p:attrNameLst>
                                      </p:cBhvr>
                                      <p:tavLst>
                                        <p:tav tm="0">
                                          <p:val>
                                            <p:fltVal val="0"/>
                                          </p:val>
                                        </p:tav>
                                        <p:tav tm="100000">
                                          <p:val>
                                            <p:strVal val="#ppt_w"/>
                                          </p:val>
                                        </p:tav>
                                      </p:tavLst>
                                    </p:anim>
                                    <p:anim calcmode="lin" valueType="num">
                                      <p:cBhvr>
                                        <p:cTn id="64" dur="500" fill="hold"/>
                                        <p:tgtEl>
                                          <p:spTgt spid="83"/>
                                        </p:tgtEl>
                                        <p:attrNameLst>
                                          <p:attrName>ppt_h</p:attrName>
                                        </p:attrNameLst>
                                      </p:cBhvr>
                                      <p:tavLst>
                                        <p:tav tm="0">
                                          <p:val>
                                            <p:flt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anim calcmode="lin" valueType="num">
                                      <p:cBhvr>
                                        <p:cTn id="67" dur="500" fill="hold"/>
                                        <p:tgtEl>
                                          <p:spTgt spid="86"/>
                                        </p:tgtEl>
                                        <p:attrNameLst>
                                          <p:attrName>ppt_w</p:attrName>
                                        </p:attrNameLst>
                                      </p:cBhvr>
                                      <p:tavLst>
                                        <p:tav tm="0">
                                          <p:val>
                                            <p:fltVal val="0"/>
                                          </p:val>
                                        </p:tav>
                                        <p:tav tm="100000">
                                          <p:val>
                                            <p:strVal val="#ppt_w"/>
                                          </p:val>
                                        </p:tav>
                                      </p:tavLst>
                                    </p:anim>
                                    <p:anim calcmode="lin" valueType="num">
                                      <p:cBhvr>
                                        <p:cTn id="68" dur="500" fill="hold"/>
                                        <p:tgtEl>
                                          <p:spTgt spid="86"/>
                                        </p:tgtEl>
                                        <p:attrNameLst>
                                          <p:attrName>ppt_h</p:attrName>
                                        </p:attrNameLst>
                                      </p:cBhvr>
                                      <p:tavLst>
                                        <p:tav tm="0">
                                          <p:val>
                                            <p:flt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99"/>
                                        </p:tgtEl>
                                        <p:attrNameLst>
                                          <p:attrName>style.visibility</p:attrName>
                                        </p:attrNameLst>
                                      </p:cBhvr>
                                      <p:to>
                                        <p:strVal val="visible"/>
                                      </p:to>
                                    </p:set>
                                    <p:anim calcmode="lin" valueType="num">
                                      <p:cBhvr>
                                        <p:cTn id="71" dur="500" fill="hold"/>
                                        <p:tgtEl>
                                          <p:spTgt spid="99"/>
                                        </p:tgtEl>
                                        <p:attrNameLst>
                                          <p:attrName>ppt_w</p:attrName>
                                        </p:attrNameLst>
                                      </p:cBhvr>
                                      <p:tavLst>
                                        <p:tav tm="0">
                                          <p:val>
                                            <p:fltVal val="0"/>
                                          </p:val>
                                        </p:tav>
                                        <p:tav tm="100000">
                                          <p:val>
                                            <p:strVal val="#ppt_w"/>
                                          </p:val>
                                        </p:tav>
                                      </p:tavLst>
                                    </p:anim>
                                    <p:anim calcmode="lin" valueType="num">
                                      <p:cBhvr>
                                        <p:cTn id="72" dur="500" fill="hold"/>
                                        <p:tgtEl>
                                          <p:spTgt spid="99"/>
                                        </p:tgtEl>
                                        <p:attrNameLst>
                                          <p:attrName>ppt_h</p:attrName>
                                        </p:attrNameLst>
                                      </p:cBhvr>
                                      <p:tavLst>
                                        <p:tav tm="0">
                                          <p:val>
                                            <p:flt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anim calcmode="lin" valueType="num">
                                      <p:cBhvr>
                                        <p:cTn id="75" dur="500" fill="hold"/>
                                        <p:tgtEl>
                                          <p:spTgt spid="104"/>
                                        </p:tgtEl>
                                        <p:attrNameLst>
                                          <p:attrName>ppt_w</p:attrName>
                                        </p:attrNameLst>
                                      </p:cBhvr>
                                      <p:tavLst>
                                        <p:tav tm="0">
                                          <p:val>
                                            <p:fltVal val="0"/>
                                          </p:val>
                                        </p:tav>
                                        <p:tav tm="100000">
                                          <p:val>
                                            <p:strVal val="#ppt_w"/>
                                          </p:val>
                                        </p:tav>
                                      </p:tavLst>
                                    </p:anim>
                                    <p:anim calcmode="lin" valueType="num">
                                      <p:cBhvr>
                                        <p:cTn id="76" dur="500" fill="hold"/>
                                        <p:tgtEl>
                                          <p:spTgt spid="104"/>
                                        </p:tgtEl>
                                        <p:attrNameLst>
                                          <p:attrName>ppt_h</p:attrName>
                                        </p:attrNameLst>
                                      </p:cBhvr>
                                      <p:tavLst>
                                        <p:tav tm="0">
                                          <p:val>
                                            <p:fltVal val="0"/>
                                          </p:val>
                                        </p:tav>
                                        <p:tav tm="100000">
                                          <p:val>
                                            <p:strVal val="#ppt_h"/>
                                          </p:val>
                                        </p:tav>
                                      </p:tavLst>
                                    </p:anim>
                                  </p:childTnLst>
                                </p:cTn>
                              </p:par>
                              <p:par>
                                <p:cTn id="77"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78" dur="2000" fill="hold"/>
                                        <p:tgtEl>
                                          <p:spTgt spid="36"/>
                                        </p:tgtEl>
                                        <p:attrNameLst>
                                          <p:attrName>ppt_x</p:attrName>
                                          <p:attrName>ppt_y</p:attrName>
                                        </p:attrNameLst>
                                      </p:cBhvr>
                                      <p:rCtr x="48" y="-36"/>
                                    </p:animMotion>
                                  </p:childTnLst>
                                </p:cTn>
                              </p:par>
                              <p:par>
                                <p:cTn id="79"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0" dur="2000" fill="hold"/>
                                        <p:tgtEl>
                                          <p:spTgt spid="41"/>
                                        </p:tgtEl>
                                        <p:attrNameLst>
                                          <p:attrName>ppt_x</p:attrName>
                                          <p:attrName>ppt_y</p:attrName>
                                        </p:attrNameLst>
                                      </p:cBhvr>
                                      <p:rCtr x="48" y="-36"/>
                                    </p:animMotion>
                                  </p:childTnLst>
                                </p:cTn>
                              </p:par>
                              <p:par>
                                <p:cTn id="81"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2" dur="2000" fill="hold"/>
                                        <p:tgtEl>
                                          <p:spTgt spid="44"/>
                                        </p:tgtEl>
                                        <p:attrNameLst>
                                          <p:attrName>ppt_x</p:attrName>
                                          <p:attrName>ppt_y</p:attrName>
                                        </p:attrNameLst>
                                      </p:cBhvr>
                                      <p:rCtr x="48" y="-36"/>
                                    </p:animMotion>
                                  </p:childTnLst>
                                </p:cTn>
                              </p:par>
                              <p:par>
                                <p:cTn id="83"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4" dur="2000" fill="hold"/>
                                        <p:tgtEl>
                                          <p:spTgt spid="47"/>
                                        </p:tgtEl>
                                        <p:attrNameLst>
                                          <p:attrName>ppt_x</p:attrName>
                                          <p:attrName>ppt_y</p:attrName>
                                        </p:attrNameLst>
                                      </p:cBhvr>
                                      <p:rCtr x="48" y="-36"/>
                                    </p:animMotion>
                                  </p:childTnLst>
                                </p:cTn>
                              </p:par>
                              <p:par>
                                <p:cTn id="85"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6" dur="2000" fill="hold"/>
                                        <p:tgtEl>
                                          <p:spTgt spid="50"/>
                                        </p:tgtEl>
                                        <p:attrNameLst>
                                          <p:attrName>ppt_x</p:attrName>
                                          <p:attrName>ppt_y</p:attrName>
                                        </p:attrNameLst>
                                      </p:cBhvr>
                                      <p:rCtr x="48" y="-36"/>
                                    </p:animMotion>
                                  </p:childTnLst>
                                </p:cTn>
                              </p:par>
                              <p:par>
                                <p:cTn id="87"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8" dur="2000" fill="hold"/>
                                        <p:tgtEl>
                                          <p:spTgt spid="53"/>
                                        </p:tgtEl>
                                        <p:attrNameLst>
                                          <p:attrName>ppt_x</p:attrName>
                                          <p:attrName>ppt_y</p:attrName>
                                        </p:attrNameLst>
                                      </p:cBhvr>
                                      <p:rCtr x="48" y="-36"/>
                                    </p:animMotion>
                                  </p:childTnLst>
                                </p:cTn>
                              </p:par>
                              <p:par>
                                <p:cTn id="89"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0" dur="2000" fill="hold"/>
                                        <p:tgtEl>
                                          <p:spTgt spid="56"/>
                                        </p:tgtEl>
                                        <p:attrNameLst>
                                          <p:attrName>ppt_x</p:attrName>
                                          <p:attrName>ppt_y</p:attrName>
                                        </p:attrNameLst>
                                      </p:cBhvr>
                                      <p:rCtr x="48" y="-36"/>
                                    </p:animMotion>
                                  </p:childTnLst>
                                </p:cTn>
                              </p:par>
                              <p:par>
                                <p:cTn id="91"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2" dur="2000" fill="hold"/>
                                        <p:tgtEl>
                                          <p:spTgt spid="59"/>
                                        </p:tgtEl>
                                        <p:attrNameLst>
                                          <p:attrName>ppt_x</p:attrName>
                                          <p:attrName>ppt_y</p:attrName>
                                        </p:attrNameLst>
                                      </p:cBhvr>
                                      <p:rCtr x="48" y="-36"/>
                                    </p:animMotion>
                                  </p:childTnLst>
                                </p:cTn>
                              </p:par>
                              <p:par>
                                <p:cTn id="93"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4" dur="2000" fill="hold"/>
                                        <p:tgtEl>
                                          <p:spTgt spid="62"/>
                                        </p:tgtEl>
                                        <p:attrNameLst>
                                          <p:attrName>ppt_x</p:attrName>
                                          <p:attrName>ppt_y</p:attrName>
                                        </p:attrNameLst>
                                      </p:cBhvr>
                                      <p:rCtr x="48" y="-36"/>
                                    </p:animMotion>
                                  </p:childTnLst>
                                </p:cTn>
                              </p:par>
                              <p:par>
                                <p:cTn id="95" presetID="44" presetClass="path" presetSubtype="0" accel="50000" decel="50000" fill="hold" nodeType="withEffect">
                                  <p:stCondLst>
                                    <p:cond delay="0"/>
                                  </p:stCondLst>
                                  <p:childTnLst>
                                    <p:animMotion origin="layout" path="M 3.33333E-6 -2.22222E-6 L -0.02778 0.05533 C -0.03386 0.06783 -0.04254 0.075 -0.05157 0.075 C -0.06198 0.075 -0.07032 0.06783 -0.07639 0.05533 L -0.10417 -2.22222E-6 " pathEditMode="relative" rAng="0" ptsTypes="FffFF">
                                      <p:cBhvr>
                                        <p:cTn id="96" dur="2000" fill="hold"/>
                                        <p:tgtEl>
                                          <p:spTgt spid="68"/>
                                        </p:tgtEl>
                                        <p:attrNameLst>
                                          <p:attrName>ppt_x</p:attrName>
                                          <p:attrName>ppt_y</p:attrName>
                                        </p:attrNameLst>
                                      </p:cBhvr>
                                      <p:rCtr x="-52" y="38"/>
                                    </p:animMotion>
                                  </p:childTnLst>
                                </p:cTn>
                              </p:par>
                              <p:par>
                                <p:cTn id="97"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98" dur="2000" fill="hold"/>
                                        <p:tgtEl>
                                          <p:spTgt spid="71"/>
                                        </p:tgtEl>
                                        <p:attrNameLst>
                                          <p:attrName>ppt_x</p:attrName>
                                          <p:attrName>ppt_y</p:attrName>
                                        </p:attrNameLst>
                                      </p:cBhvr>
                                      <p:rCtr x="-52" y="38"/>
                                    </p:animMotion>
                                  </p:childTnLst>
                                </p:cTn>
                              </p:par>
                              <p:par>
                                <p:cTn id="99"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100" dur="2000" fill="hold"/>
                                        <p:tgtEl>
                                          <p:spTgt spid="74"/>
                                        </p:tgtEl>
                                        <p:attrNameLst>
                                          <p:attrName>ppt_x</p:attrName>
                                          <p:attrName>ppt_y</p:attrName>
                                        </p:attrNameLst>
                                      </p:cBhvr>
                                      <p:rCtr x="-52" y="38"/>
                                    </p:animMotion>
                                  </p:childTnLst>
                                </p:cTn>
                              </p:par>
                              <p:par>
                                <p:cTn id="101" presetID="44" presetClass="path" presetSubtype="0" accel="50000" decel="50000" fill="hold" nodeType="withEffect">
                                  <p:stCondLst>
                                    <p:cond delay="0"/>
                                  </p:stCondLst>
                                  <p:childTnLst>
                                    <p:animMotion origin="layout" path="M 5.55112E-17 -2.22222E-6 L -0.02778 0.05533 C -0.03385 0.06783 -0.04253 0.075 -0.05156 0.075 C -0.06198 0.075 -0.07031 0.06783 -0.07639 0.05533 L -0.10417 -2.22222E-6 " pathEditMode="relative" rAng="0" ptsTypes="FffFF">
                                      <p:cBhvr>
                                        <p:cTn id="102" dur="2000" fill="hold"/>
                                        <p:tgtEl>
                                          <p:spTgt spid="77"/>
                                        </p:tgtEl>
                                        <p:attrNameLst>
                                          <p:attrName>ppt_x</p:attrName>
                                          <p:attrName>ppt_y</p:attrName>
                                        </p:attrNameLst>
                                      </p:cBhvr>
                                      <p:rCtr x="-52" y="38"/>
                                    </p:animMotion>
                                  </p:childTnLst>
                                </p:cTn>
                              </p:par>
                              <p:par>
                                <p:cTn id="103"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04" dur="2000" fill="hold"/>
                                        <p:tgtEl>
                                          <p:spTgt spid="80"/>
                                        </p:tgtEl>
                                        <p:attrNameLst>
                                          <p:attrName>ppt_x</p:attrName>
                                          <p:attrName>ppt_y</p:attrName>
                                        </p:attrNameLst>
                                      </p:cBhvr>
                                      <p:rCtr x="-52" y="38"/>
                                    </p:animMotion>
                                  </p:childTnLst>
                                </p:cTn>
                              </p:par>
                              <p:par>
                                <p:cTn id="105"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06" dur="2000" fill="hold"/>
                                        <p:tgtEl>
                                          <p:spTgt spid="83"/>
                                        </p:tgtEl>
                                        <p:attrNameLst>
                                          <p:attrName>ppt_x</p:attrName>
                                          <p:attrName>ppt_y</p:attrName>
                                        </p:attrNameLst>
                                      </p:cBhvr>
                                      <p:rCtr x="-52" y="38"/>
                                    </p:animMotion>
                                  </p:childTnLst>
                                </p:cTn>
                              </p:par>
                              <p:par>
                                <p:cTn id="107" presetID="44" presetClass="path" presetSubtype="0" accel="50000" decel="50000" fill="hold" nodeType="withEffect">
                                  <p:stCondLst>
                                    <p:cond delay="0"/>
                                  </p:stCondLst>
                                  <p:childTnLst>
                                    <p:animMotion origin="layout" path="M 1.11022E-16 -2.22222E-6 L -0.02778 0.05533 C -0.03385 0.06783 -0.04253 0.075 -0.05156 0.075 C -0.06198 0.075 -0.07031 0.06783 -0.07639 0.05533 L -0.10417 -2.22222E-6 " pathEditMode="relative" rAng="0" ptsTypes="FffFF">
                                      <p:cBhvr>
                                        <p:cTn id="108" dur="2000" fill="hold"/>
                                        <p:tgtEl>
                                          <p:spTgt spid="86"/>
                                        </p:tgtEl>
                                        <p:attrNameLst>
                                          <p:attrName>ppt_x</p:attrName>
                                          <p:attrName>ppt_y</p:attrName>
                                        </p:attrNameLst>
                                      </p:cBhvr>
                                      <p:rCtr x="-52" y="38"/>
                                    </p:animMotion>
                                  </p:childTnLst>
                                </p:cTn>
                              </p:par>
                              <p:par>
                                <p:cTn id="109"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10" dur="2000" fill="hold"/>
                                        <p:tgtEl>
                                          <p:spTgt spid="99"/>
                                        </p:tgtEl>
                                        <p:attrNameLst>
                                          <p:attrName>ppt_x</p:attrName>
                                          <p:attrName>ppt_y</p:attrName>
                                        </p:attrNameLst>
                                      </p:cBhvr>
                                      <p:rCtr x="-52" y="38"/>
                                    </p:animMotion>
                                  </p:childTnLst>
                                </p:cTn>
                              </p:par>
                              <p:par>
                                <p:cTn id="111" presetID="44" presetClass="path" presetSubtype="0" accel="50000" decel="50000" fill="hold" nodeType="withEffect">
                                  <p:stCondLst>
                                    <p:cond delay="0"/>
                                  </p:stCondLst>
                                  <p:childTnLst>
                                    <p:animMotion origin="layout" path="M 0.00417 -2.22222E-6 L -0.02361 0.05533 C -0.02969 0.06783 -0.03837 0.075 -0.0474 0.075 C -0.05781 0.075 -0.06615 0.06783 -0.07222 0.05533 L -0.1 -2.22222E-6 " pathEditMode="relative" rAng="0" ptsTypes="FffFF">
                                      <p:cBhvr>
                                        <p:cTn id="112" dur="2000" fill="hold"/>
                                        <p:tgtEl>
                                          <p:spTgt spid="104"/>
                                        </p:tgtEl>
                                        <p:attrNameLst>
                                          <p:attrName>ppt_x</p:attrName>
                                          <p:attrName>ppt_y</p:attrName>
                                        </p:attrNameLst>
                                      </p:cBhvr>
                                      <p:rCtr x="-52" y="38"/>
                                    </p:animMotion>
                                  </p:childTnLst>
                                </p:cTn>
                              </p:par>
                              <p:par>
                                <p:cTn id="113" presetID="22" presetClass="entr" presetSubtype="8" fill="hold" grpId="0" nodeType="withEffect">
                                  <p:stCondLst>
                                    <p:cond delay="500"/>
                                  </p:stCondLst>
                                  <p:childTnLst>
                                    <p:set>
                                      <p:cBhvr>
                                        <p:cTn id="114" dur="1" fill="hold">
                                          <p:stCondLst>
                                            <p:cond delay="0"/>
                                          </p:stCondLst>
                                        </p:cTn>
                                        <p:tgtEl>
                                          <p:spTgt spid="108"/>
                                        </p:tgtEl>
                                        <p:attrNameLst>
                                          <p:attrName>style.visibility</p:attrName>
                                        </p:attrNameLst>
                                      </p:cBhvr>
                                      <p:to>
                                        <p:strVal val="visible"/>
                                      </p:to>
                                    </p:set>
                                    <p:animEffect transition="in" filter="wipe(left)">
                                      <p:cBhvr>
                                        <p:cTn id="115" dur="500"/>
                                        <p:tgtEl>
                                          <p:spTgt spid="108"/>
                                        </p:tgtEl>
                                      </p:cBhvr>
                                    </p:animEffect>
                                  </p:childTnLst>
                                </p:cTn>
                              </p:par>
                              <p:par>
                                <p:cTn id="116" presetID="22" presetClass="entr" presetSubtype="8" fill="hold" grpId="0" nodeType="withEffect">
                                  <p:stCondLst>
                                    <p:cond delay="500"/>
                                  </p:stCondLst>
                                  <p:childTnLst>
                                    <p:set>
                                      <p:cBhvr>
                                        <p:cTn id="117" dur="1" fill="hold">
                                          <p:stCondLst>
                                            <p:cond delay="0"/>
                                          </p:stCondLst>
                                        </p:cTn>
                                        <p:tgtEl>
                                          <p:spTgt spid="110"/>
                                        </p:tgtEl>
                                        <p:attrNameLst>
                                          <p:attrName>style.visibility</p:attrName>
                                        </p:attrNameLst>
                                      </p:cBhvr>
                                      <p:to>
                                        <p:strVal val="visible"/>
                                      </p:to>
                                    </p:set>
                                    <p:animEffect transition="in" filter="wipe(left)">
                                      <p:cBhvr>
                                        <p:cTn id="118" dur="500"/>
                                        <p:tgtEl>
                                          <p:spTgt spid="110"/>
                                        </p:tgtEl>
                                      </p:cBhvr>
                                    </p:animEffect>
                                  </p:childTnLst>
                                </p:cTn>
                              </p:par>
                              <p:par>
                                <p:cTn id="119" presetID="22" presetClass="entr" presetSubtype="8" fill="hold" grpId="0" nodeType="withEffect">
                                  <p:stCondLst>
                                    <p:cond delay="500"/>
                                  </p:stCondLst>
                                  <p:childTnLst>
                                    <p:set>
                                      <p:cBhvr>
                                        <p:cTn id="120" dur="1" fill="hold">
                                          <p:stCondLst>
                                            <p:cond delay="0"/>
                                          </p:stCondLst>
                                        </p:cTn>
                                        <p:tgtEl>
                                          <p:spTgt spid="111"/>
                                        </p:tgtEl>
                                        <p:attrNameLst>
                                          <p:attrName>style.visibility</p:attrName>
                                        </p:attrNameLst>
                                      </p:cBhvr>
                                      <p:to>
                                        <p:strVal val="visible"/>
                                      </p:to>
                                    </p:set>
                                    <p:animEffect transition="in" filter="wipe(left)">
                                      <p:cBhvr>
                                        <p:cTn id="121" dur="500"/>
                                        <p:tgtEl>
                                          <p:spTgt spid="111"/>
                                        </p:tgtEl>
                                      </p:cBhvr>
                                    </p:animEffect>
                                  </p:childTnLst>
                                </p:cTn>
                              </p:par>
                              <p:par>
                                <p:cTn id="122" presetID="22" presetClass="entr" presetSubtype="8" fill="hold" grpId="0" nodeType="withEffect">
                                  <p:stCondLst>
                                    <p:cond delay="500"/>
                                  </p:stCondLst>
                                  <p:childTnLst>
                                    <p:set>
                                      <p:cBhvr>
                                        <p:cTn id="123" dur="1" fill="hold">
                                          <p:stCondLst>
                                            <p:cond delay="0"/>
                                          </p:stCondLst>
                                        </p:cTn>
                                        <p:tgtEl>
                                          <p:spTgt spid="113"/>
                                        </p:tgtEl>
                                        <p:attrNameLst>
                                          <p:attrName>style.visibility</p:attrName>
                                        </p:attrNameLst>
                                      </p:cBhvr>
                                      <p:to>
                                        <p:strVal val="visible"/>
                                      </p:to>
                                    </p:set>
                                    <p:animEffect transition="in" filter="wipe(left)">
                                      <p:cBhvr>
                                        <p:cTn id="124" dur="500"/>
                                        <p:tgtEl>
                                          <p:spTgt spid="113"/>
                                        </p:tgtEl>
                                      </p:cBhvr>
                                    </p:animEffect>
                                  </p:childTnLst>
                                </p:cTn>
                              </p:par>
                              <p:par>
                                <p:cTn id="125" presetID="22" presetClass="entr" presetSubtype="8" fill="hold" grpId="0" nodeType="withEffect">
                                  <p:stCondLst>
                                    <p:cond delay="500"/>
                                  </p:stCondLst>
                                  <p:childTnLst>
                                    <p:set>
                                      <p:cBhvr>
                                        <p:cTn id="126" dur="1" fill="hold">
                                          <p:stCondLst>
                                            <p:cond delay="0"/>
                                          </p:stCondLst>
                                        </p:cTn>
                                        <p:tgtEl>
                                          <p:spTgt spid="114"/>
                                        </p:tgtEl>
                                        <p:attrNameLst>
                                          <p:attrName>style.visibility</p:attrName>
                                        </p:attrNameLst>
                                      </p:cBhvr>
                                      <p:to>
                                        <p:strVal val="visible"/>
                                      </p:to>
                                    </p:set>
                                    <p:animEffect transition="in" filter="wipe(left)">
                                      <p:cBhvr>
                                        <p:cTn id="127" dur="500"/>
                                        <p:tgtEl>
                                          <p:spTgt spid="114"/>
                                        </p:tgtEl>
                                      </p:cBhvr>
                                    </p:animEffect>
                                  </p:childTnLst>
                                </p:cTn>
                              </p:par>
                              <p:par>
                                <p:cTn id="128" presetID="22" presetClass="entr" presetSubtype="8" fill="hold" grpId="0" nodeType="withEffect">
                                  <p:stCondLst>
                                    <p:cond delay="500"/>
                                  </p:stCondLst>
                                  <p:childTnLst>
                                    <p:set>
                                      <p:cBhvr>
                                        <p:cTn id="129" dur="1" fill="hold">
                                          <p:stCondLst>
                                            <p:cond delay="0"/>
                                          </p:stCondLst>
                                        </p:cTn>
                                        <p:tgtEl>
                                          <p:spTgt spid="115"/>
                                        </p:tgtEl>
                                        <p:attrNameLst>
                                          <p:attrName>style.visibility</p:attrName>
                                        </p:attrNameLst>
                                      </p:cBhvr>
                                      <p:to>
                                        <p:strVal val="visible"/>
                                      </p:to>
                                    </p:set>
                                    <p:animEffect transition="in" filter="wipe(left)">
                                      <p:cBhvr>
                                        <p:cTn id="130" dur="500"/>
                                        <p:tgtEl>
                                          <p:spTgt spid="115"/>
                                        </p:tgtEl>
                                      </p:cBhvr>
                                    </p:animEffect>
                                  </p:childTnLst>
                                </p:cTn>
                              </p:par>
                              <p:par>
                                <p:cTn id="131" presetID="22" presetClass="entr" presetSubtype="8" fill="hold" grpId="0" nodeType="withEffect">
                                  <p:stCondLst>
                                    <p:cond delay="500"/>
                                  </p:stCondLst>
                                  <p:childTnLst>
                                    <p:set>
                                      <p:cBhvr>
                                        <p:cTn id="132" dur="1" fill="hold">
                                          <p:stCondLst>
                                            <p:cond delay="0"/>
                                          </p:stCondLst>
                                        </p:cTn>
                                        <p:tgtEl>
                                          <p:spTgt spid="117"/>
                                        </p:tgtEl>
                                        <p:attrNameLst>
                                          <p:attrName>style.visibility</p:attrName>
                                        </p:attrNameLst>
                                      </p:cBhvr>
                                      <p:to>
                                        <p:strVal val="visible"/>
                                      </p:to>
                                    </p:set>
                                    <p:animEffect transition="in" filter="wipe(left)">
                                      <p:cBhvr>
                                        <p:cTn id="133" dur="500"/>
                                        <p:tgtEl>
                                          <p:spTgt spid="117"/>
                                        </p:tgtEl>
                                      </p:cBhvr>
                                    </p:animEffect>
                                  </p:childTnLst>
                                </p:cTn>
                              </p:par>
                              <p:par>
                                <p:cTn id="134" presetID="22" presetClass="entr" presetSubtype="8" fill="hold" grpId="0" nodeType="withEffect">
                                  <p:stCondLst>
                                    <p:cond delay="500"/>
                                  </p:stCondLst>
                                  <p:childTnLst>
                                    <p:set>
                                      <p:cBhvr>
                                        <p:cTn id="135" dur="1" fill="hold">
                                          <p:stCondLst>
                                            <p:cond delay="0"/>
                                          </p:stCondLst>
                                        </p:cTn>
                                        <p:tgtEl>
                                          <p:spTgt spid="118"/>
                                        </p:tgtEl>
                                        <p:attrNameLst>
                                          <p:attrName>style.visibility</p:attrName>
                                        </p:attrNameLst>
                                      </p:cBhvr>
                                      <p:to>
                                        <p:strVal val="visible"/>
                                      </p:to>
                                    </p:set>
                                    <p:animEffect transition="in" filter="wipe(left)">
                                      <p:cBhvr>
                                        <p:cTn id="136" dur="500"/>
                                        <p:tgtEl>
                                          <p:spTgt spid="118"/>
                                        </p:tgtEl>
                                      </p:cBhvr>
                                    </p:animEffect>
                                  </p:childTnLst>
                                </p:cTn>
                              </p:par>
                              <p:par>
                                <p:cTn id="137" presetID="22" presetClass="entr" presetSubtype="8" fill="hold" grpId="0" nodeType="withEffect">
                                  <p:stCondLst>
                                    <p:cond delay="500"/>
                                  </p:stCondLst>
                                  <p:childTnLst>
                                    <p:set>
                                      <p:cBhvr>
                                        <p:cTn id="138" dur="1" fill="hold">
                                          <p:stCondLst>
                                            <p:cond delay="0"/>
                                          </p:stCondLst>
                                        </p:cTn>
                                        <p:tgtEl>
                                          <p:spTgt spid="119"/>
                                        </p:tgtEl>
                                        <p:attrNameLst>
                                          <p:attrName>style.visibility</p:attrName>
                                        </p:attrNameLst>
                                      </p:cBhvr>
                                      <p:to>
                                        <p:strVal val="visible"/>
                                      </p:to>
                                    </p:set>
                                    <p:animEffect transition="in" filter="wipe(left)">
                                      <p:cBhvr>
                                        <p:cTn id="139" dur="500"/>
                                        <p:tgtEl>
                                          <p:spTgt spid="119"/>
                                        </p:tgtEl>
                                      </p:cBhvr>
                                    </p:animEffect>
                                  </p:childTnLst>
                                </p:cTn>
                              </p:par>
                              <p:par>
                                <p:cTn id="140" presetID="22" presetClass="entr" presetSubtype="2" fill="hold" grpId="0" nodeType="withEffect">
                                  <p:stCondLst>
                                    <p:cond delay="500"/>
                                  </p:stCondLst>
                                  <p:childTnLst>
                                    <p:set>
                                      <p:cBhvr>
                                        <p:cTn id="141" dur="1" fill="hold">
                                          <p:stCondLst>
                                            <p:cond delay="0"/>
                                          </p:stCondLst>
                                        </p:cTn>
                                        <p:tgtEl>
                                          <p:spTgt spid="120"/>
                                        </p:tgtEl>
                                        <p:attrNameLst>
                                          <p:attrName>style.visibility</p:attrName>
                                        </p:attrNameLst>
                                      </p:cBhvr>
                                      <p:to>
                                        <p:strVal val="visible"/>
                                      </p:to>
                                    </p:set>
                                    <p:animEffect transition="in" filter="wipe(right)">
                                      <p:cBhvr>
                                        <p:cTn id="142" dur="500"/>
                                        <p:tgtEl>
                                          <p:spTgt spid="120"/>
                                        </p:tgtEl>
                                      </p:cBhvr>
                                    </p:animEffect>
                                  </p:childTnLst>
                                </p:cTn>
                              </p:par>
                              <p:par>
                                <p:cTn id="143" presetID="22" presetClass="entr" presetSubtype="2" fill="hold" grpId="0" nodeType="withEffect">
                                  <p:stCondLst>
                                    <p:cond delay="500"/>
                                  </p:stCondLst>
                                  <p:childTnLst>
                                    <p:set>
                                      <p:cBhvr>
                                        <p:cTn id="144" dur="1" fill="hold">
                                          <p:stCondLst>
                                            <p:cond delay="0"/>
                                          </p:stCondLst>
                                        </p:cTn>
                                        <p:tgtEl>
                                          <p:spTgt spid="121"/>
                                        </p:tgtEl>
                                        <p:attrNameLst>
                                          <p:attrName>style.visibility</p:attrName>
                                        </p:attrNameLst>
                                      </p:cBhvr>
                                      <p:to>
                                        <p:strVal val="visible"/>
                                      </p:to>
                                    </p:set>
                                    <p:animEffect transition="in" filter="wipe(right)">
                                      <p:cBhvr>
                                        <p:cTn id="145" dur="500"/>
                                        <p:tgtEl>
                                          <p:spTgt spid="121"/>
                                        </p:tgtEl>
                                      </p:cBhvr>
                                    </p:animEffect>
                                  </p:childTnLst>
                                </p:cTn>
                              </p:par>
                              <p:par>
                                <p:cTn id="146" presetID="22" presetClass="entr" presetSubtype="2" fill="hold" grpId="0" nodeType="withEffect">
                                  <p:stCondLst>
                                    <p:cond delay="500"/>
                                  </p:stCondLst>
                                  <p:childTnLst>
                                    <p:set>
                                      <p:cBhvr>
                                        <p:cTn id="147" dur="1" fill="hold">
                                          <p:stCondLst>
                                            <p:cond delay="0"/>
                                          </p:stCondLst>
                                        </p:cTn>
                                        <p:tgtEl>
                                          <p:spTgt spid="122"/>
                                        </p:tgtEl>
                                        <p:attrNameLst>
                                          <p:attrName>style.visibility</p:attrName>
                                        </p:attrNameLst>
                                      </p:cBhvr>
                                      <p:to>
                                        <p:strVal val="visible"/>
                                      </p:to>
                                    </p:set>
                                    <p:animEffect transition="in" filter="wipe(right)">
                                      <p:cBhvr>
                                        <p:cTn id="148" dur="500"/>
                                        <p:tgtEl>
                                          <p:spTgt spid="122"/>
                                        </p:tgtEl>
                                      </p:cBhvr>
                                    </p:animEffect>
                                  </p:childTnLst>
                                </p:cTn>
                              </p:par>
                              <p:par>
                                <p:cTn id="149" presetID="22" presetClass="entr" presetSubtype="2" fill="hold" grpId="0" nodeType="withEffect">
                                  <p:stCondLst>
                                    <p:cond delay="500"/>
                                  </p:stCondLst>
                                  <p:childTnLst>
                                    <p:set>
                                      <p:cBhvr>
                                        <p:cTn id="150" dur="1" fill="hold">
                                          <p:stCondLst>
                                            <p:cond delay="0"/>
                                          </p:stCondLst>
                                        </p:cTn>
                                        <p:tgtEl>
                                          <p:spTgt spid="124"/>
                                        </p:tgtEl>
                                        <p:attrNameLst>
                                          <p:attrName>style.visibility</p:attrName>
                                        </p:attrNameLst>
                                      </p:cBhvr>
                                      <p:to>
                                        <p:strVal val="visible"/>
                                      </p:to>
                                    </p:set>
                                    <p:animEffect transition="in" filter="wipe(right)">
                                      <p:cBhvr>
                                        <p:cTn id="151" dur="500"/>
                                        <p:tgtEl>
                                          <p:spTgt spid="124"/>
                                        </p:tgtEl>
                                      </p:cBhvr>
                                    </p:animEffect>
                                  </p:childTnLst>
                                </p:cTn>
                              </p:par>
                              <p:par>
                                <p:cTn id="152" presetID="22" presetClass="entr" presetSubtype="2" fill="hold" grpId="0" nodeType="withEffect">
                                  <p:stCondLst>
                                    <p:cond delay="500"/>
                                  </p:stCondLst>
                                  <p:childTnLst>
                                    <p:set>
                                      <p:cBhvr>
                                        <p:cTn id="153" dur="1" fill="hold">
                                          <p:stCondLst>
                                            <p:cond delay="0"/>
                                          </p:stCondLst>
                                        </p:cTn>
                                        <p:tgtEl>
                                          <p:spTgt spid="125"/>
                                        </p:tgtEl>
                                        <p:attrNameLst>
                                          <p:attrName>style.visibility</p:attrName>
                                        </p:attrNameLst>
                                      </p:cBhvr>
                                      <p:to>
                                        <p:strVal val="visible"/>
                                      </p:to>
                                    </p:set>
                                    <p:animEffect transition="in" filter="wipe(right)">
                                      <p:cBhvr>
                                        <p:cTn id="154" dur="500"/>
                                        <p:tgtEl>
                                          <p:spTgt spid="125"/>
                                        </p:tgtEl>
                                      </p:cBhvr>
                                    </p:animEffect>
                                  </p:childTnLst>
                                </p:cTn>
                              </p:par>
                              <p:par>
                                <p:cTn id="155" presetID="22" presetClass="entr" presetSubtype="2" fill="hold" grpId="0" nodeType="withEffect">
                                  <p:stCondLst>
                                    <p:cond delay="500"/>
                                  </p:stCondLst>
                                  <p:childTnLst>
                                    <p:set>
                                      <p:cBhvr>
                                        <p:cTn id="156" dur="1" fill="hold">
                                          <p:stCondLst>
                                            <p:cond delay="0"/>
                                          </p:stCondLst>
                                        </p:cTn>
                                        <p:tgtEl>
                                          <p:spTgt spid="126"/>
                                        </p:tgtEl>
                                        <p:attrNameLst>
                                          <p:attrName>style.visibility</p:attrName>
                                        </p:attrNameLst>
                                      </p:cBhvr>
                                      <p:to>
                                        <p:strVal val="visible"/>
                                      </p:to>
                                    </p:set>
                                    <p:animEffect transition="in" filter="wipe(right)">
                                      <p:cBhvr>
                                        <p:cTn id="157" dur="500"/>
                                        <p:tgtEl>
                                          <p:spTgt spid="126"/>
                                        </p:tgtEl>
                                      </p:cBhvr>
                                    </p:animEffect>
                                  </p:childTnLst>
                                </p:cTn>
                              </p:par>
                              <p:par>
                                <p:cTn id="158" presetID="22" presetClass="entr" presetSubtype="2" fill="hold" grpId="0" nodeType="withEffect">
                                  <p:stCondLst>
                                    <p:cond delay="500"/>
                                  </p:stCondLst>
                                  <p:childTnLst>
                                    <p:set>
                                      <p:cBhvr>
                                        <p:cTn id="159" dur="1" fill="hold">
                                          <p:stCondLst>
                                            <p:cond delay="0"/>
                                          </p:stCondLst>
                                        </p:cTn>
                                        <p:tgtEl>
                                          <p:spTgt spid="127"/>
                                        </p:tgtEl>
                                        <p:attrNameLst>
                                          <p:attrName>style.visibility</p:attrName>
                                        </p:attrNameLst>
                                      </p:cBhvr>
                                      <p:to>
                                        <p:strVal val="visible"/>
                                      </p:to>
                                    </p:set>
                                    <p:animEffect transition="in" filter="wipe(right)">
                                      <p:cBhvr>
                                        <p:cTn id="160" dur="500"/>
                                        <p:tgtEl>
                                          <p:spTgt spid="127"/>
                                        </p:tgtEl>
                                      </p:cBhvr>
                                    </p:animEffect>
                                  </p:childTnLst>
                                </p:cTn>
                              </p:par>
                              <p:par>
                                <p:cTn id="161" presetID="22" presetClass="entr" presetSubtype="2" fill="hold" grpId="0" nodeType="withEffect">
                                  <p:stCondLst>
                                    <p:cond delay="500"/>
                                  </p:stCondLst>
                                  <p:childTnLst>
                                    <p:set>
                                      <p:cBhvr>
                                        <p:cTn id="162" dur="1" fill="hold">
                                          <p:stCondLst>
                                            <p:cond delay="0"/>
                                          </p:stCondLst>
                                        </p:cTn>
                                        <p:tgtEl>
                                          <p:spTgt spid="128"/>
                                        </p:tgtEl>
                                        <p:attrNameLst>
                                          <p:attrName>style.visibility</p:attrName>
                                        </p:attrNameLst>
                                      </p:cBhvr>
                                      <p:to>
                                        <p:strVal val="visible"/>
                                      </p:to>
                                    </p:set>
                                    <p:animEffect transition="in" filter="wipe(right)">
                                      <p:cBhvr>
                                        <p:cTn id="163" dur="500"/>
                                        <p:tgtEl>
                                          <p:spTgt spid="128"/>
                                        </p:tgtEl>
                                      </p:cBhvr>
                                    </p:animEffect>
                                  </p:childTnLst>
                                </p:cTn>
                              </p:par>
                              <p:par>
                                <p:cTn id="164" presetID="22" presetClass="entr" presetSubtype="2" fill="hold" grpId="0" nodeType="withEffect">
                                  <p:stCondLst>
                                    <p:cond delay="500"/>
                                  </p:stCondLst>
                                  <p:childTnLst>
                                    <p:set>
                                      <p:cBhvr>
                                        <p:cTn id="165" dur="1" fill="hold">
                                          <p:stCondLst>
                                            <p:cond delay="0"/>
                                          </p:stCondLst>
                                        </p:cTn>
                                        <p:tgtEl>
                                          <p:spTgt spid="129"/>
                                        </p:tgtEl>
                                        <p:attrNameLst>
                                          <p:attrName>style.visibility</p:attrName>
                                        </p:attrNameLst>
                                      </p:cBhvr>
                                      <p:to>
                                        <p:strVal val="visible"/>
                                      </p:to>
                                    </p:set>
                                    <p:animEffect transition="in" filter="wipe(right)">
                                      <p:cBhvr>
                                        <p:cTn id="166" dur="500"/>
                                        <p:tgtEl>
                                          <p:spTgt spid="129"/>
                                        </p:tgtEl>
                                      </p:cBhvr>
                                    </p:animEffect>
                                  </p:childTnLst>
                                </p:cTn>
                              </p:par>
                            </p:childTnLst>
                          </p:cTn>
                        </p:par>
                        <p:par>
                          <p:cTn id="167" fill="hold">
                            <p:stCondLst>
                              <p:cond delay="2000"/>
                            </p:stCondLst>
                            <p:childTnLst>
                              <p:par>
                                <p:cTn id="168" presetID="23" presetClass="exit" presetSubtype="32" fill="hold" nodeType="afterEffect">
                                  <p:stCondLst>
                                    <p:cond delay="0"/>
                                  </p:stCondLst>
                                  <p:childTnLst>
                                    <p:anim calcmode="lin" valueType="num">
                                      <p:cBhvr>
                                        <p:cTn id="169" dur="500"/>
                                        <p:tgtEl>
                                          <p:spTgt spid="36"/>
                                        </p:tgtEl>
                                        <p:attrNameLst>
                                          <p:attrName>ppt_w</p:attrName>
                                        </p:attrNameLst>
                                      </p:cBhvr>
                                      <p:tavLst>
                                        <p:tav tm="0">
                                          <p:val>
                                            <p:strVal val="ppt_w"/>
                                          </p:val>
                                        </p:tav>
                                        <p:tav tm="100000">
                                          <p:val>
                                            <p:fltVal val="0"/>
                                          </p:val>
                                        </p:tav>
                                      </p:tavLst>
                                    </p:anim>
                                    <p:anim calcmode="lin" valueType="num">
                                      <p:cBhvr>
                                        <p:cTn id="170" dur="500"/>
                                        <p:tgtEl>
                                          <p:spTgt spid="36"/>
                                        </p:tgtEl>
                                        <p:attrNameLst>
                                          <p:attrName>ppt_h</p:attrName>
                                        </p:attrNameLst>
                                      </p:cBhvr>
                                      <p:tavLst>
                                        <p:tav tm="0">
                                          <p:val>
                                            <p:strVal val="ppt_h"/>
                                          </p:val>
                                        </p:tav>
                                        <p:tav tm="100000">
                                          <p:val>
                                            <p:fltVal val="0"/>
                                          </p:val>
                                        </p:tav>
                                      </p:tavLst>
                                    </p:anim>
                                    <p:set>
                                      <p:cBhvr>
                                        <p:cTn id="171" dur="1" fill="hold">
                                          <p:stCondLst>
                                            <p:cond delay="499"/>
                                          </p:stCondLst>
                                        </p:cTn>
                                        <p:tgtEl>
                                          <p:spTgt spid="36"/>
                                        </p:tgtEl>
                                        <p:attrNameLst>
                                          <p:attrName>style.visibility</p:attrName>
                                        </p:attrNameLst>
                                      </p:cBhvr>
                                      <p:to>
                                        <p:strVal val="hidden"/>
                                      </p:to>
                                    </p:set>
                                  </p:childTnLst>
                                </p:cTn>
                              </p:par>
                              <p:par>
                                <p:cTn id="172" presetID="23" presetClass="exit" presetSubtype="32" fill="hold" nodeType="withEffect">
                                  <p:stCondLst>
                                    <p:cond delay="0"/>
                                  </p:stCondLst>
                                  <p:childTnLst>
                                    <p:anim calcmode="lin" valueType="num">
                                      <p:cBhvr>
                                        <p:cTn id="173" dur="500"/>
                                        <p:tgtEl>
                                          <p:spTgt spid="41"/>
                                        </p:tgtEl>
                                        <p:attrNameLst>
                                          <p:attrName>ppt_w</p:attrName>
                                        </p:attrNameLst>
                                      </p:cBhvr>
                                      <p:tavLst>
                                        <p:tav tm="0">
                                          <p:val>
                                            <p:strVal val="ppt_w"/>
                                          </p:val>
                                        </p:tav>
                                        <p:tav tm="100000">
                                          <p:val>
                                            <p:fltVal val="0"/>
                                          </p:val>
                                        </p:tav>
                                      </p:tavLst>
                                    </p:anim>
                                    <p:anim calcmode="lin" valueType="num">
                                      <p:cBhvr>
                                        <p:cTn id="174" dur="500"/>
                                        <p:tgtEl>
                                          <p:spTgt spid="41"/>
                                        </p:tgtEl>
                                        <p:attrNameLst>
                                          <p:attrName>ppt_h</p:attrName>
                                        </p:attrNameLst>
                                      </p:cBhvr>
                                      <p:tavLst>
                                        <p:tav tm="0">
                                          <p:val>
                                            <p:strVal val="ppt_h"/>
                                          </p:val>
                                        </p:tav>
                                        <p:tav tm="100000">
                                          <p:val>
                                            <p:fltVal val="0"/>
                                          </p:val>
                                        </p:tav>
                                      </p:tavLst>
                                    </p:anim>
                                    <p:set>
                                      <p:cBhvr>
                                        <p:cTn id="175" dur="1" fill="hold">
                                          <p:stCondLst>
                                            <p:cond delay="499"/>
                                          </p:stCondLst>
                                        </p:cTn>
                                        <p:tgtEl>
                                          <p:spTgt spid="41"/>
                                        </p:tgtEl>
                                        <p:attrNameLst>
                                          <p:attrName>style.visibility</p:attrName>
                                        </p:attrNameLst>
                                      </p:cBhvr>
                                      <p:to>
                                        <p:strVal val="hidden"/>
                                      </p:to>
                                    </p:set>
                                  </p:childTnLst>
                                </p:cTn>
                              </p:par>
                              <p:par>
                                <p:cTn id="176" presetID="23" presetClass="exit" presetSubtype="32" fill="hold" nodeType="withEffect">
                                  <p:stCondLst>
                                    <p:cond delay="0"/>
                                  </p:stCondLst>
                                  <p:childTnLst>
                                    <p:anim calcmode="lin" valueType="num">
                                      <p:cBhvr>
                                        <p:cTn id="177" dur="500"/>
                                        <p:tgtEl>
                                          <p:spTgt spid="44"/>
                                        </p:tgtEl>
                                        <p:attrNameLst>
                                          <p:attrName>ppt_w</p:attrName>
                                        </p:attrNameLst>
                                      </p:cBhvr>
                                      <p:tavLst>
                                        <p:tav tm="0">
                                          <p:val>
                                            <p:strVal val="ppt_w"/>
                                          </p:val>
                                        </p:tav>
                                        <p:tav tm="100000">
                                          <p:val>
                                            <p:fltVal val="0"/>
                                          </p:val>
                                        </p:tav>
                                      </p:tavLst>
                                    </p:anim>
                                    <p:anim calcmode="lin" valueType="num">
                                      <p:cBhvr>
                                        <p:cTn id="178" dur="500"/>
                                        <p:tgtEl>
                                          <p:spTgt spid="44"/>
                                        </p:tgtEl>
                                        <p:attrNameLst>
                                          <p:attrName>ppt_h</p:attrName>
                                        </p:attrNameLst>
                                      </p:cBhvr>
                                      <p:tavLst>
                                        <p:tav tm="0">
                                          <p:val>
                                            <p:strVal val="ppt_h"/>
                                          </p:val>
                                        </p:tav>
                                        <p:tav tm="100000">
                                          <p:val>
                                            <p:fltVal val="0"/>
                                          </p:val>
                                        </p:tav>
                                      </p:tavLst>
                                    </p:anim>
                                    <p:set>
                                      <p:cBhvr>
                                        <p:cTn id="179" dur="1" fill="hold">
                                          <p:stCondLst>
                                            <p:cond delay="499"/>
                                          </p:stCondLst>
                                        </p:cTn>
                                        <p:tgtEl>
                                          <p:spTgt spid="44"/>
                                        </p:tgtEl>
                                        <p:attrNameLst>
                                          <p:attrName>style.visibility</p:attrName>
                                        </p:attrNameLst>
                                      </p:cBhvr>
                                      <p:to>
                                        <p:strVal val="hidden"/>
                                      </p:to>
                                    </p:set>
                                  </p:childTnLst>
                                </p:cTn>
                              </p:par>
                              <p:par>
                                <p:cTn id="180" presetID="23" presetClass="exit" presetSubtype="32" fill="hold" nodeType="withEffect">
                                  <p:stCondLst>
                                    <p:cond delay="0"/>
                                  </p:stCondLst>
                                  <p:childTnLst>
                                    <p:anim calcmode="lin" valueType="num">
                                      <p:cBhvr>
                                        <p:cTn id="181" dur="500"/>
                                        <p:tgtEl>
                                          <p:spTgt spid="47"/>
                                        </p:tgtEl>
                                        <p:attrNameLst>
                                          <p:attrName>ppt_w</p:attrName>
                                        </p:attrNameLst>
                                      </p:cBhvr>
                                      <p:tavLst>
                                        <p:tav tm="0">
                                          <p:val>
                                            <p:strVal val="ppt_w"/>
                                          </p:val>
                                        </p:tav>
                                        <p:tav tm="100000">
                                          <p:val>
                                            <p:fltVal val="0"/>
                                          </p:val>
                                        </p:tav>
                                      </p:tavLst>
                                    </p:anim>
                                    <p:anim calcmode="lin" valueType="num">
                                      <p:cBhvr>
                                        <p:cTn id="182" dur="500"/>
                                        <p:tgtEl>
                                          <p:spTgt spid="47"/>
                                        </p:tgtEl>
                                        <p:attrNameLst>
                                          <p:attrName>ppt_h</p:attrName>
                                        </p:attrNameLst>
                                      </p:cBhvr>
                                      <p:tavLst>
                                        <p:tav tm="0">
                                          <p:val>
                                            <p:strVal val="ppt_h"/>
                                          </p:val>
                                        </p:tav>
                                        <p:tav tm="100000">
                                          <p:val>
                                            <p:fltVal val="0"/>
                                          </p:val>
                                        </p:tav>
                                      </p:tavLst>
                                    </p:anim>
                                    <p:set>
                                      <p:cBhvr>
                                        <p:cTn id="183" dur="1" fill="hold">
                                          <p:stCondLst>
                                            <p:cond delay="499"/>
                                          </p:stCondLst>
                                        </p:cTn>
                                        <p:tgtEl>
                                          <p:spTgt spid="47"/>
                                        </p:tgtEl>
                                        <p:attrNameLst>
                                          <p:attrName>style.visibility</p:attrName>
                                        </p:attrNameLst>
                                      </p:cBhvr>
                                      <p:to>
                                        <p:strVal val="hidden"/>
                                      </p:to>
                                    </p:set>
                                  </p:childTnLst>
                                </p:cTn>
                              </p:par>
                              <p:par>
                                <p:cTn id="184" presetID="23" presetClass="exit" presetSubtype="32" fill="hold" nodeType="withEffect">
                                  <p:stCondLst>
                                    <p:cond delay="0"/>
                                  </p:stCondLst>
                                  <p:childTnLst>
                                    <p:anim calcmode="lin" valueType="num">
                                      <p:cBhvr>
                                        <p:cTn id="185" dur="500"/>
                                        <p:tgtEl>
                                          <p:spTgt spid="50"/>
                                        </p:tgtEl>
                                        <p:attrNameLst>
                                          <p:attrName>ppt_w</p:attrName>
                                        </p:attrNameLst>
                                      </p:cBhvr>
                                      <p:tavLst>
                                        <p:tav tm="0">
                                          <p:val>
                                            <p:strVal val="ppt_w"/>
                                          </p:val>
                                        </p:tav>
                                        <p:tav tm="100000">
                                          <p:val>
                                            <p:fltVal val="0"/>
                                          </p:val>
                                        </p:tav>
                                      </p:tavLst>
                                    </p:anim>
                                    <p:anim calcmode="lin" valueType="num">
                                      <p:cBhvr>
                                        <p:cTn id="186" dur="500"/>
                                        <p:tgtEl>
                                          <p:spTgt spid="50"/>
                                        </p:tgtEl>
                                        <p:attrNameLst>
                                          <p:attrName>ppt_h</p:attrName>
                                        </p:attrNameLst>
                                      </p:cBhvr>
                                      <p:tavLst>
                                        <p:tav tm="0">
                                          <p:val>
                                            <p:strVal val="ppt_h"/>
                                          </p:val>
                                        </p:tav>
                                        <p:tav tm="100000">
                                          <p:val>
                                            <p:fltVal val="0"/>
                                          </p:val>
                                        </p:tav>
                                      </p:tavLst>
                                    </p:anim>
                                    <p:set>
                                      <p:cBhvr>
                                        <p:cTn id="187" dur="1" fill="hold">
                                          <p:stCondLst>
                                            <p:cond delay="499"/>
                                          </p:stCondLst>
                                        </p:cTn>
                                        <p:tgtEl>
                                          <p:spTgt spid="50"/>
                                        </p:tgtEl>
                                        <p:attrNameLst>
                                          <p:attrName>style.visibility</p:attrName>
                                        </p:attrNameLst>
                                      </p:cBhvr>
                                      <p:to>
                                        <p:strVal val="hidden"/>
                                      </p:to>
                                    </p:set>
                                  </p:childTnLst>
                                </p:cTn>
                              </p:par>
                              <p:par>
                                <p:cTn id="188" presetID="23" presetClass="exit" presetSubtype="32" fill="hold" nodeType="withEffect">
                                  <p:stCondLst>
                                    <p:cond delay="0"/>
                                  </p:stCondLst>
                                  <p:childTnLst>
                                    <p:anim calcmode="lin" valueType="num">
                                      <p:cBhvr>
                                        <p:cTn id="189" dur="500"/>
                                        <p:tgtEl>
                                          <p:spTgt spid="53"/>
                                        </p:tgtEl>
                                        <p:attrNameLst>
                                          <p:attrName>ppt_w</p:attrName>
                                        </p:attrNameLst>
                                      </p:cBhvr>
                                      <p:tavLst>
                                        <p:tav tm="0">
                                          <p:val>
                                            <p:strVal val="ppt_w"/>
                                          </p:val>
                                        </p:tav>
                                        <p:tav tm="100000">
                                          <p:val>
                                            <p:fltVal val="0"/>
                                          </p:val>
                                        </p:tav>
                                      </p:tavLst>
                                    </p:anim>
                                    <p:anim calcmode="lin" valueType="num">
                                      <p:cBhvr>
                                        <p:cTn id="190" dur="500"/>
                                        <p:tgtEl>
                                          <p:spTgt spid="53"/>
                                        </p:tgtEl>
                                        <p:attrNameLst>
                                          <p:attrName>ppt_h</p:attrName>
                                        </p:attrNameLst>
                                      </p:cBhvr>
                                      <p:tavLst>
                                        <p:tav tm="0">
                                          <p:val>
                                            <p:strVal val="ppt_h"/>
                                          </p:val>
                                        </p:tav>
                                        <p:tav tm="100000">
                                          <p:val>
                                            <p:fltVal val="0"/>
                                          </p:val>
                                        </p:tav>
                                      </p:tavLst>
                                    </p:anim>
                                    <p:set>
                                      <p:cBhvr>
                                        <p:cTn id="191" dur="1" fill="hold">
                                          <p:stCondLst>
                                            <p:cond delay="499"/>
                                          </p:stCondLst>
                                        </p:cTn>
                                        <p:tgtEl>
                                          <p:spTgt spid="53"/>
                                        </p:tgtEl>
                                        <p:attrNameLst>
                                          <p:attrName>style.visibility</p:attrName>
                                        </p:attrNameLst>
                                      </p:cBhvr>
                                      <p:to>
                                        <p:strVal val="hidden"/>
                                      </p:to>
                                    </p:set>
                                  </p:childTnLst>
                                </p:cTn>
                              </p:par>
                              <p:par>
                                <p:cTn id="192" presetID="23" presetClass="exit" presetSubtype="32" fill="hold" nodeType="withEffect">
                                  <p:stCondLst>
                                    <p:cond delay="0"/>
                                  </p:stCondLst>
                                  <p:childTnLst>
                                    <p:anim calcmode="lin" valueType="num">
                                      <p:cBhvr>
                                        <p:cTn id="193" dur="500"/>
                                        <p:tgtEl>
                                          <p:spTgt spid="56"/>
                                        </p:tgtEl>
                                        <p:attrNameLst>
                                          <p:attrName>ppt_w</p:attrName>
                                        </p:attrNameLst>
                                      </p:cBhvr>
                                      <p:tavLst>
                                        <p:tav tm="0">
                                          <p:val>
                                            <p:strVal val="ppt_w"/>
                                          </p:val>
                                        </p:tav>
                                        <p:tav tm="100000">
                                          <p:val>
                                            <p:fltVal val="0"/>
                                          </p:val>
                                        </p:tav>
                                      </p:tavLst>
                                    </p:anim>
                                    <p:anim calcmode="lin" valueType="num">
                                      <p:cBhvr>
                                        <p:cTn id="194" dur="500"/>
                                        <p:tgtEl>
                                          <p:spTgt spid="56"/>
                                        </p:tgtEl>
                                        <p:attrNameLst>
                                          <p:attrName>ppt_h</p:attrName>
                                        </p:attrNameLst>
                                      </p:cBhvr>
                                      <p:tavLst>
                                        <p:tav tm="0">
                                          <p:val>
                                            <p:strVal val="ppt_h"/>
                                          </p:val>
                                        </p:tav>
                                        <p:tav tm="100000">
                                          <p:val>
                                            <p:fltVal val="0"/>
                                          </p:val>
                                        </p:tav>
                                      </p:tavLst>
                                    </p:anim>
                                    <p:set>
                                      <p:cBhvr>
                                        <p:cTn id="195" dur="1" fill="hold">
                                          <p:stCondLst>
                                            <p:cond delay="499"/>
                                          </p:stCondLst>
                                        </p:cTn>
                                        <p:tgtEl>
                                          <p:spTgt spid="56"/>
                                        </p:tgtEl>
                                        <p:attrNameLst>
                                          <p:attrName>style.visibility</p:attrName>
                                        </p:attrNameLst>
                                      </p:cBhvr>
                                      <p:to>
                                        <p:strVal val="hidden"/>
                                      </p:to>
                                    </p:set>
                                  </p:childTnLst>
                                </p:cTn>
                              </p:par>
                              <p:par>
                                <p:cTn id="196" presetID="23" presetClass="exit" presetSubtype="32" fill="hold" nodeType="withEffect">
                                  <p:stCondLst>
                                    <p:cond delay="0"/>
                                  </p:stCondLst>
                                  <p:childTnLst>
                                    <p:anim calcmode="lin" valueType="num">
                                      <p:cBhvr>
                                        <p:cTn id="197" dur="500"/>
                                        <p:tgtEl>
                                          <p:spTgt spid="59"/>
                                        </p:tgtEl>
                                        <p:attrNameLst>
                                          <p:attrName>ppt_w</p:attrName>
                                        </p:attrNameLst>
                                      </p:cBhvr>
                                      <p:tavLst>
                                        <p:tav tm="0">
                                          <p:val>
                                            <p:strVal val="ppt_w"/>
                                          </p:val>
                                        </p:tav>
                                        <p:tav tm="100000">
                                          <p:val>
                                            <p:fltVal val="0"/>
                                          </p:val>
                                        </p:tav>
                                      </p:tavLst>
                                    </p:anim>
                                    <p:anim calcmode="lin" valueType="num">
                                      <p:cBhvr>
                                        <p:cTn id="198" dur="500"/>
                                        <p:tgtEl>
                                          <p:spTgt spid="59"/>
                                        </p:tgtEl>
                                        <p:attrNameLst>
                                          <p:attrName>ppt_h</p:attrName>
                                        </p:attrNameLst>
                                      </p:cBhvr>
                                      <p:tavLst>
                                        <p:tav tm="0">
                                          <p:val>
                                            <p:strVal val="ppt_h"/>
                                          </p:val>
                                        </p:tav>
                                        <p:tav tm="100000">
                                          <p:val>
                                            <p:fltVal val="0"/>
                                          </p:val>
                                        </p:tav>
                                      </p:tavLst>
                                    </p:anim>
                                    <p:set>
                                      <p:cBhvr>
                                        <p:cTn id="199" dur="1" fill="hold">
                                          <p:stCondLst>
                                            <p:cond delay="499"/>
                                          </p:stCondLst>
                                        </p:cTn>
                                        <p:tgtEl>
                                          <p:spTgt spid="59"/>
                                        </p:tgtEl>
                                        <p:attrNameLst>
                                          <p:attrName>style.visibility</p:attrName>
                                        </p:attrNameLst>
                                      </p:cBhvr>
                                      <p:to>
                                        <p:strVal val="hidden"/>
                                      </p:to>
                                    </p:set>
                                  </p:childTnLst>
                                </p:cTn>
                              </p:par>
                              <p:par>
                                <p:cTn id="200" presetID="23" presetClass="exit" presetSubtype="32" fill="hold" nodeType="withEffect">
                                  <p:stCondLst>
                                    <p:cond delay="0"/>
                                  </p:stCondLst>
                                  <p:childTnLst>
                                    <p:anim calcmode="lin" valueType="num">
                                      <p:cBhvr>
                                        <p:cTn id="201" dur="500"/>
                                        <p:tgtEl>
                                          <p:spTgt spid="62"/>
                                        </p:tgtEl>
                                        <p:attrNameLst>
                                          <p:attrName>ppt_w</p:attrName>
                                        </p:attrNameLst>
                                      </p:cBhvr>
                                      <p:tavLst>
                                        <p:tav tm="0">
                                          <p:val>
                                            <p:strVal val="ppt_w"/>
                                          </p:val>
                                        </p:tav>
                                        <p:tav tm="100000">
                                          <p:val>
                                            <p:fltVal val="0"/>
                                          </p:val>
                                        </p:tav>
                                      </p:tavLst>
                                    </p:anim>
                                    <p:anim calcmode="lin" valueType="num">
                                      <p:cBhvr>
                                        <p:cTn id="202" dur="500"/>
                                        <p:tgtEl>
                                          <p:spTgt spid="62"/>
                                        </p:tgtEl>
                                        <p:attrNameLst>
                                          <p:attrName>ppt_h</p:attrName>
                                        </p:attrNameLst>
                                      </p:cBhvr>
                                      <p:tavLst>
                                        <p:tav tm="0">
                                          <p:val>
                                            <p:strVal val="ppt_h"/>
                                          </p:val>
                                        </p:tav>
                                        <p:tav tm="100000">
                                          <p:val>
                                            <p:fltVal val="0"/>
                                          </p:val>
                                        </p:tav>
                                      </p:tavLst>
                                    </p:anim>
                                    <p:set>
                                      <p:cBhvr>
                                        <p:cTn id="203" dur="1" fill="hold">
                                          <p:stCondLst>
                                            <p:cond delay="499"/>
                                          </p:stCondLst>
                                        </p:cTn>
                                        <p:tgtEl>
                                          <p:spTgt spid="62"/>
                                        </p:tgtEl>
                                        <p:attrNameLst>
                                          <p:attrName>style.visibility</p:attrName>
                                        </p:attrNameLst>
                                      </p:cBhvr>
                                      <p:to>
                                        <p:strVal val="hidden"/>
                                      </p:to>
                                    </p:set>
                                  </p:childTnLst>
                                </p:cTn>
                              </p:par>
                              <p:par>
                                <p:cTn id="204" presetID="23" presetClass="exit" presetSubtype="32" fill="hold" nodeType="withEffect">
                                  <p:stCondLst>
                                    <p:cond delay="0"/>
                                  </p:stCondLst>
                                  <p:childTnLst>
                                    <p:anim calcmode="lin" valueType="num">
                                      <p:cBhvr>
                                        <p:cTn id="205" dur="500"/>
                                        <p:tgtEl>
                                          <p:spTgt spid="68"/>
                                        </p:tgtEl>
                                        <p:attrNameLst>
                                          <p:attrName>ppt_w</p:attrName>
                                        </p:attrNameLst>
                                      </p:cBhvr>
                                      <p:tavLst>
                                        <p:tav tm="0">
                                          <p:val>
                                            <p:strVal val="ppt_w"/>
                                          </p:val>
                                        </p:tav>
                                        <p:tav tm="100000">
                                          <p:val>
                                            <p:fltVal val="0"/>
                                          </p:val>
                                        </p:tav>
                                      </p:tavLst>
                                    </p:anim>
                                    <p:anim calcmode="lin" valueType="num">
                                      <p:cBhvr>
                                        <p:cTn id="206" dur="500"/>
                                        <p:tgtEl>
                                          <p:spTgt spid="68"/>
                                        </p:tgtEl>
                                        <p:attrNameLst>
                                          <p:attrName>ppt_h</p:attrName>
                                        </p:attrNameLst>
                                      </p:cBhvr>
                                      <p:tavLst>
                                        <p:tav tm="0">
                                          <p:val>
                                            <p:strVal val="ppt_h"/>
                                          </p:val>
                                        </p:tav>
                                        <p:tav tm="100000">
                                          <p:val>
                                            <p:fltVal val="0"/>
                                          </p:val>
                                        </p:tav>
                                      </p:tavLst>
                                    </p:anim>
                                    <p:set>
                                      <p:cBhvr>
                                        <p:cTn id="207" dur="1" fill="hold">
                                          <p:stCondLst>
                                            <p:cond delay="499"/>
                                          </p:stCondLst>
                                        </p:cTn>
                                        <p:tgtEl>
                                          <p:spTgt spid="68"/>
                                        </p:tgtEl>
                                        <p:attrNameLst>
                                          <p:attrName>style.visibility</p:attrName>
                                        </p:attrNameLst>
                                      </p:cBhvr>
                                      <p:to>
                                        <p:strVal val="hidden"/>
                                      </p:to>
                                    </p:set>
                                  </p:childTnLst>
                                </p:cTn>
                              </p:par>
                              <p:par>
                                <p:cTn id="208" presetID="23" presetClass="exit" presetSubtype="32" fill="hold" nodeType="withEffect">
                                  <p:stCondLst>
                                    <p:cond delay="0"/>
                                  </p:stCondLst>
                                  <p:childTnLst>
                                    <p:anim calcmode="lin" valueType="num">
                                      <p:cBhvr>
                                        <p:cTn id="209" dur="500"/>
                                        <p:tgtEl>
                                          <p:spTgt spid="71"/>
                                        </p:tgtEl>
                                        <p:attrNameLst>
                                          <p:attrName>ppt_w</p:attrName>
                                        </p:attrNameLst>
                                      </p:cBhvr>
                                      <p:tavLst>
                                        <p:tav tm="0">
                                          <p:val>
                                            <p:strVal val="ppt_w"/>
                                          </p:val>
                                        </p:tav>
                                        <p:tav tm="100000">
                                          <p:val>
                                            <p:fltVal val="0"/>
                                          </p:val>
                                        </p:tav>
                                      </p:tavLst>
                                    </p:anim>
                                    <p:anim calcmode="lin" valueType="num">
                                      <p:cBhvr>
                                        <p:cTn id="210" dur="500"/>
                                        <p:tgtEl>
                                          <p:spTgt spid="71"/>
                                        </p:tgtEl>
                                        <p:attrNameLst>
                                          <p:attrName>ppt_h</p:attrName>
                                        </p:attrNameLst>
                                      </p:cBhvr>
                                      <p:tavLst>
                                        <p:tav tm="0">
                                          <p:val>
                                            <p:strVal val="ppt_h"/>
                                          </p:val>
                                        </p:tav>
                                        <p:tav tm="100000">
                                          <p:val>
                                            <p:fltVal val="0"/>
                                          </p:val>
                                        </p:tav>
                                      </p:tavLst>
                                    </p:anim>
                                    <p:set>
                                      <p:cBhvr>
                                        <p:cTn id="211" dur="1" fill="hold">
                                          <p:stCondLst>
                                            <p:cond delay="499"/>
                                          </p:stCondLst>
                                        </p:cTn>
                                        <p:tgtEl>
                                          <p:spTgt spid="71"/>
                                        </p:tgtEl>
                                        <p:attrNameLst>
                                          <p:attrName>style.visibility</p:attrName>
                                        </p:attrNameLst>
                                      </p:cBhvr>
                                      <p:to>
                                        <p:strVal val="hidden"/>
                                      </p:to>
                                    </p:set>
                                  </p:childTnLst>
                                </p:cTn>
                              </p:par>
                              <p:par>
                                <p:cTn id="212" presetID="23" presetClass="exit" presetSubtype="32" fill="hold" nodeType="withEffect">
                                  <p:stCondLst>
                                    <p:cond delay="0"/>
                                  </p:stCondLst>
                                  <p:childTnLst>
                                    <p:anim calcmode="lin" valueType="num">
                                      <p:cBhvr>
                                        <p:cTn id="213" dur="500"/>
                                        <p:tgtEl>
                                          <p:spTgt spid="74"/>
                                        </p:tgtEl>
                                        <p:attrNameLst>
                                          <p:attrName>ppt_w</p:attrName>
                                        </p:attrNameLst>
                                      </p:cBhvr>
                                      <p:tavLst>
                                        <p:tav tm="0">
                                          <p:val>
                                            <p:strVal val="ppt_w"/>
                                          </p:val>
                                        </p:tav>
                                        <p:tav tm="100000">
                                          <p:val>
                                            <p:fltVal val="0"/>
                                          </p:val>
                                        </p:tav>
                                      </p:tavLst>
                                    </p:anim>
                                    <p:anim calcmode="lin" valueType="num">
                                      <p:cBhvr>
                                        <p:cTn id="214" dur="500"/>
                                        <p:tgtEl>
                                          <p:spTgt spid="74"/>
                                        </p:tgtEl>
                                        <p:attrNameLst>
                                          <p:attrName>ppt_h</p:attrName>
                                        </p:attrNameLst>
                                      </p:cBhvr>
                                      <p:tavLst>
                                        <p:tav tm="0">
                                          <p:val>
                                            <p:strVal val="ppt_h"/>
                                          </p:val>
                                        </p:tav>
                                        <p:tav tm="100000">
                                          <p:val>
                                            <p:fltVal val="0"/>
                                          </p:val>
                                        </p:tav>
                                      </p:tavLst>
                                    </p:anim>
                                    <p:set>
                                      <p:cBhvr>
                                        <p:cTn id="215" dur="1" fill="hold">
                                          <p:stCondLst>
                                            <p:cond delay="499"/>
                                          </p:stCondLst>
                                        </p:cTn>
                                        <p:tgtEl>
                                          <p:spTgt spid="74"/>
                                        </p:tgtEl>
                                        <p:attrNameLst>
                                          <p:attrName>style.visibility</p:attrName>
                                        </p:attrNameLst>
                                      </p:cBhvr>
                                      <p:to>
                                        <p:strVal val="hidden"/>
                                      </p:to>
                                    </p:set>
                                  </p:childTnLst>
                                </p:cTn>
                              </p:par>
                              <p:par>
                                <p:cTn id="216" presetID="23" presetClass="exit" presetSubtype="32" fill="hold" nodeType="withEffect">
                                  <p:stCondLst>
                                    <p:cond delay="0"/>
                                  </p:stCondLst>
                                  <p:childTnLst>
                                    <p:anim calcmode="lin" valueType="num">
                                      <p:cBhvr>
                                        <p:cTn id="217" dur="500"/>
                                        <p:tgtEl>
                                          <p:spTgt spid="77"/>
                                        </p:tgtEl>
                                        <p:attrNameLst>
                                          <p:attrName>ppt_w</p:attrName>
                                        </p:attrNameLst>
                                      </p:cBhvr>
                                      <p:tavLst>
                                        <p:tav tm="0">
                                          <p:val>
                                            <p:strVal val="ppt_w"/>
                                          </p:val>
                                        </p:tav>
                                        <p:tav tm="100000">
                                          <p:val>
                                            <p:fltVal val="0"/>
                                          </p:val>
                                        </p:tav>
                                      </p:tavLst>
                                    </p:anim>
                                    <p:anim calcmode="lin" valueType="num">
                                      <p:cBhvr>
                                        <p:cTn id="218" dur="500"/>
                                        <p:tgtEl>
                                          <p:spTgt spid="77"/>
                                        </p:tgtEl>
                                        <p:attrNameLst>
                                          <p:attrName>ppt_h</p:attrName>
                                        </p:attrNameLst>
                                      </p:cBhvr>
                                      <p:tavLst>
                                        <p:tav tm="0">
                                          <p:val>
                                            <p:strVal val="ppt_h"/>
                                          </p:val>
                                        </p:tav>
                                        <p:tav tm="100000">
                                          <p:val>
                                            <p:fltVal val="0"/>
                                          </p:val>
                                        </p:tav>
                                      </p:tavLst>
                                    </p:anim>
                                    <p:set>
                                      <p:cBhvr>
                                        <p:cTn id="219" dur="1" fill="hold">
                                          <p:stCondLst>
                                            <p:cond delay="499"/>
                                          </p:stCondLst>
                                        </p:cTn>
                                        <p:tgtEl>
                                          <p:spTgt spid="77"/>
                                        </p:tgtEl>
                                        <p:attrNameLst>
                                          <p:attrName>style.visibility</p:attrName>
                                        </p:attrNameLst>
                                      </p:cBhvr>
                                      <p:to>
                                        <p:strVal val="hidden"/>
                                      </p:to>
                                    </p:set>
                                  </p:childTnLst>
                                </p:cTn>
                              </p:par>
                              <p:par>
                                <p:cTn id="220" presetID="23" presetClass="exit" presetSubtype="32" fill="hold" nodeType="withEffect">
                                  <p:stCondLst>
                                    <p:cond delay="0"/>
                                  </p:stCondLst>
                                  <p:childTnLst>
                                    <p:anim calcmode="lin" valueType="num">
                                      <p:cBhvr>
                                        <p:cTn id="221" dur="500"/>
                                        <p:tgtEl>
                                          <p:spTgt spid="80"/>
                                        </p:tgtEl>
                                        <p:attrNameLst>
                                          <p:attrName>ppt_w</p:attrName>
                                        </p:attrNameLst>
                                      </p:cBhvr>
                                      <p:tavLst>
                                        <p:tav tm="0">
                                          <p:val>
                                            <p:strVal val="ppt_w"/>
                                          </p:val>
                                        </p:tav>
                                        <p:tav tm="100000">
                                          <p:val>
                                            <p:fltVal val="0"/>
                                          </p:val>
                                        </p:tav>
                                      </p:tavLst>
                                    </p:anim>
                                    <p:anim calcmode="lin" valueType="num">
                                      <p:cBhvr>
                                        <p:cTn id="222" dur="500"/>
                                        <p:tgtEl>
                                          <p:spTgt spid="80"/>
                                        </p:tgtEl>
                                        <p:attrNameLst>
                                          <p:attrName>ppt_h</p:attrName>
                                        </p:attrNameLst>
                                      </p:cBhvr>
                                      <p:tavLst>
                                        <p:tav tm="0">
                                          <p:val>
                                            <p:strVal val="ppt_h"/>
                                          </p:val>
                                        </p:tav>
                                        <p:tav tm="100000">
                                          <p:val>
                                            <p:fltVal val="0"/>
                                          </p:val>
                                        </p:tav>
                                      </p:tavLst>
                                    </p:anim>
                                    <p:set>
                                      <p:cBhvr>
                                        <p:cTn id="223" dur="1" fill="hold">
                                          <p:stCondLst>
                                            <p:cond delay="499"/>
                                          </p:stCondLst>
                                        </p:cTn>
                                        <p:tgtEl>
                                          <p:spTgt spid="80"/>
                                        </p:tgtEl>
                                        <p:attrNameLst>
                                          <p:attrName>style.visibility</p:attrName>
                                        </p:attrNameLst>
                                      </p:cBhvr>
                                      <p:to>
                                        <p:strVal val="hidden"/>
                                      </p:to>
                                    </p:set>
                                  </p:childTnLst>
                                </p:cTn>
                              </p:par>
                              <p:par>
                                <p:cTn id="224" presetID="23" presetClass="exit" presetSubtype="32" fill="hold" nodeType="withEffect">
                                  <p:stCondLst>
                                    <p:cond delay="0"/>
                                  </p:stCondLst>
                                  <p:childTnLst>
                                    <p:anim calcmode="lin" valueType="num">
                                      <p:cBhvr>
                                        <p:cTn id="225" dur="500"/>
                                        <p:tgtEl>
                                          <p:spTgt spid="83"/>
                                        </p:tgtEl>
                                        <p:attrNameLst>
                                          <p:attrName>ppt_w</p:attrName>
                                        </p:attrNameLst>
                                      </p:cBhvr>
                                      <p:tavLst>
                                        <p:tav tm="0">
                                          <p:val>
                                            <p:strVal val="ppt_w"/>
                                          </p:val>
                                        </p:tav>
                                        <p:tav tm="100000">
                                          <p:val>
                                            <p:fltVal val="0"/>
                                          </p:val>
                                        </p:tav>
                                      </p:tavLst>
                                    </p:anim>
                                    <p:anim calcmode="lin" valueType="num">
                                      <p:cBhvr>
                                        <p:cTn id="226" dur="500"/>
                                        <p:tgtEl>
                                          <p:spTgt spid="83"/>
                                        </p:tgtEl>
                                        <p:attrNameLst>
                                          <p:attrName>ppt_h</p:attrName>
                                        </p:attrNameLst>
                                      </p:cBhvr>
                                      <p:tavLst>
                                        <p:tav tm="0">
                                          <p:val>
                                            <p:strVal val="ppt_h"/>
                                          </p:val>
                                        </p:tav>
                                        <p:tav tm="100000">
                                          <p:val>
                                            <p:fltVal val="0"/>
                                          </p:val>
                                        </p:tav>
                                      </p:tavLst>
                                    </p:anim>
                                    <p:set>
                                      <p:cBhvr>
                                        <p:cTn id="227" dur="1" fill="hold">
                                          <p:stCondLst>
                                            <p:cond delay="499"/>
                                          </p:stCondLst>
                                        </p:cTn>
                                        <p:tgtEl>
                                          <p:spTgt spid="83"/>
                                        </p:tgtEl>
                                        <p:attrNameLst>
                                          <p:attrName>style.visibility</p:attrName>
                                        </p:attrNameLst>
                                      </p:cBhvr>
                                      <p:to>
                                        <p:strVal val="hidden"/>
                                      </p:to>
                                    </p:set>
                                  </p:childTnLst>
                                </p:cTn>
                              </p:par>
                              <p:par>
                                <p:cTn id="228" presetID="23" presetClass="exit" presetSubtype="32" fill="hold" nodeType="withEffect">
                                  <p:stCondLst>
                                    <p:cond delay="0"/>
                                  </p:stCondLst>
                                  <p:childTnLst>
                                    <p:anim calcmode="lin" valueType="num">
                                      <p:cBhvr>
                                        <p:cTn id="229" dur="500"/>
                                        <p:tgtEl>
                                          <p:spTgt spid="86"/>
                                        </p:tgtEl>
                                        <p:attrNameLst>
                                          <p:attrName>ppt_w</p:attrName>
                                        </p:attrNameLst>
                                      </p:cBhvr>
                                      <p:tavLst>
                                        <p:tav tm="0">
                                          <p:val>
                                            <p:strVal val="ppt_w"/>
                                          </p:val>
                                        </p:tav>
                                        <p:tav tm="100000">
                                          <p:val>
                                            <p:fltVal val="0"/>
                                          </p:val>
                                        </p:tav>
                                      </p:tavLst>
                                    </p:anim>
                                    <p:anim calcmode="lin" valueType="num">
                                      <p:cBhvr>
                                        <p:cTn id="230" dur="500"/>
                                        <p:tgtEl>
                                          <p:spTgt spid="86"/>
                                        </p:tgtEl>
                                        <p:attrNameLst>
                                          <p:attrName>ppt_h</p:attrName>
                                        </p:attrNameLst>
                                      </p:cBhvr>
                                      <p:tavLst>
                                        <p:tav tm="0">
                                          <p:val>
                                            <p:strVal val="ppt_h"/>
                                          </p:val>
                                        </p:tav>
                                        <p:tav tm="100000">
                                          <p:val>
                                            <p:fltVal val="0"/>
                                          </p:val>
                                        </p:tav>
                                      </p:tavLst>
                                    </p:anim>
                                    <p:set>
                                      <p:cBhvr>
                                        <p:cTn id="231" dur="1" fill="hold">
                                          <p:stCondLst>
                                            <p:cond delay="499"/>
                                          </p:stCondLst>
                                        </p:cTn>
                                        <p:tgtEl>
                                          <p:spTgt spid="86"/>
                                        </p:tgtEl>
                                        <p:attrNameLst>
                                          <p:attrName>style.visibility</p:attrName>
                                        </p:attrNameLst>
                                      </p:cBhvr>
                                      <p:to>
                                        <p:strVal val="hidden"/>
                                      </p:to>
                                    </p:set>
                                  </p:childTnLst>
                                </p:cTn>
                              </p:par>
                              <p:par>
                                <p:cTn id="232" presetID="23" presetClass="exit" presetSubtype="32" fill="hold" nodeType="withEffect">
                                  <p:stCondLst>
                                    <p:cond delay="0"/>
                                  </p:stCondLst>
                                  <p:childTnLst>
                                    <p:anim calcmode="lin" valueType="num">
                                      <p:cBhvr>
                                        <p:cTn id="233" dur="500"/>
                                        <p:tgtEl>
                                          <p:spTgt spid="99"/>
                                        </p:tgtEl>
                                        <p:attrNameLst>
                                          <p:attrName>ppt_w</p:attrName>
                                        </p:attrNameLst>
                                      </p:cBhvr>
                                      <p:tavLst>
                                        <p:tav tm="0">
                                          <p:val>
                                            <p:strVal val="ppt_w"/>
                                          </p:val>
                                        </p:tav>
                                        <p:tav tm="100000">
                                          <p:val>
                                            <p:fltVal val="0"/>
                                          </p:val>
                                        </p:tav>
                                      </p:tavLst>
                                    </p:anim>
                                    <p:anim calcmode="lin" valueType="num">
                                      <p:cBhvr>
                                        <p:cTn id="234" dur="500"/>
                                        <p:tgtEl>
                                          <p:spTgt spid="99"/>
                                        </p:tgtEl>
                                        <p:attrNameLst>
                                          <p:attrName>ppt_h</p:attrName>
                                        </p:attrNameLst>
                                      </p:cBhvr>
                                      <p:tavLst>
                                        <p:tav tm="0">
                                          <p:val>
                                            <p:strVal val="ppt_h"/>
                                          </p:val>
                                        </p:tav>
                                        <p:tav tm="100000">
                                          <p:val>
                                            <p:fltVal val="0"/>
                                          </p:val>
                                        </p:tav>
                                      </p:tavLst>
                                    </p:anim>
                                    <p:set>
                                      <p:cBhvr>
                                        <p:cTn id="235" dur="1" fill="hold">
                                          <p:stCondLst>
                                            <p:cond delay="499"/>
                                          </p:stCondLst>
                                        </p:cTn>
                                        <p:tgtEl>
                                          <p:spTgt spid="99"/>
                                        </p:tgtEl>
                                        <p:attrNameLst>
                                          <p:attrName>style.visibility</p:attrName>
                                        </p:attrNameLst>
                                      </p:cBhvr>
                                      <p:to>
                                        <p:strVal val="hidden"/>
                                      </p:to>
                                    </p:set>
                                  </p:childTnLst>
                                </p:cTn>
                              </p:par>
                              <p:par>
                                <p:cTn id="236" presetID="23" presetClass="exit" presetSubtype="32" fill="hold" nodeType="withEffect">
                                  <p:stCondLst>
                                    <p:cond delay="0"/>
                                  </p:stCondLst>
                                  <p:childTnLst>
                                    <p:anim calcmode="lin" valueType="num">
                                      <p:cBhvr>
                                        <p:cTn id="237" dur="500"/>
                                        <p:tgtEl>
                                          <p:spTgt spid="104"/>
                                        </p:tgtEl>
                                        <p:attrNameLst>
                                          <p:attrName>ppt_w</p:attrName>
                                        </p:attrNameLst>
                                      </p:cBhvr>
                                      <p:tavLst>
                                        <p:tav tm="0">
                                          <p:val>
                                            <p:strVal val="ppt_w"/>
                                          </p:val>
                                        </p:tav>
                                        <p:tav tm="100000">
                                          <p:val>
                                            <p:fltVal val="0"/>
                                          </p:val>
                                        </p:tav>
                                      </p:tavLst>
                                    </p:anim>
                                    <p:anim calcmode="lin" valueType="num">
                                      <p:cBhvr>
                                        <p:cTn id="238" dur="500"/>
                                        <p:tgtEl>
                                          <p:spTgt spid="104"/>
                                        </p:tgtEl>
                                        <p:attrNameLst>
                                          <p:attrName>ppt_h</p:attrName>
                                        </p:attrNameLst>
                                      </p:cBhvr>
                                      <p:tavLst>
                                        <p:tav tm="0">
                                          <p:val>
                                            <p:strVal val="ppt_h"/>
                                          </p:val>
                                        </p:tav>
                                        <p:tav tm="100000">
                                          <p:val>
                                            <p:fltVal val="0"/>
                                          </p:val>
                                        </p:tav>
                                      </p:tavLst>
                                    </p:anim>
                                    <p:set>
                                      <p:cBhvr>
                                        <p:cTn id="239" dur="1" fill="hold">
                                          <p:stCondLst>
                                            <p:cond delay="499"/>
                                          </p:stCondLst>
                                        </p:cTn>
                                        <p:tgtEl>
                                          <p:spTgt spid="104"/>
                                        </p:tgtEl>
                                        <p:attrNameLst>
                                          <p:attrName>style.visibility</p:attrName>
                                        </p:attrNameLst>
                                      </p:cBhvr>
                                      <p:to>
                                        <p:strVal val="hidden"/>
                                      </p:to>
                                    </p:set>
                                  </p:childTnLst>
                                </p:cTn>
                              </p:par>
                              <p:par>
                                <p:cTn id="240" presetID="10" presetClass="entr" presetSubtype="0" fill="hold" grpId="0" nodeType="withEffect">
                                  <p:stCondLst>
                                    <p:cond delay="0"/>
                                  </p:stCondLst>
                                  <p:childTnLst>
                                    <p:set>
                                      <p:cBhvr>
                                        <p:cTn id="241" dur="1" fill="hold">
                                          <p:stCondLst>
                                            <p:cond delay="0"/>
                                          </p:stCondLst>
                                        </p:cTn>
                                        <p:tgtEl>
                                          <p:spTgt spid="213"/>
                                        </p:tgtEl>
                                        <p:attrNameLst>
                                          <p:attrName>style.visibility</p:attrName>
                                        </p:attrNameLst>
                                      </p:cBhvr>
                                      <p:to>
                                        <p:strVal val="visible"/>
                                      </p:to>
                                    </p:set>
                                    <p:animEffect transition="in" filter="fade">
                                      <p:cBhvr>
                                        <p:cTn id="242" dur="500"/>
                                        <p:tgtEl>
                                          <p:spTgt spid="213"/>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215"/>
                                        </p:tgtEl>
                                        <p:attrNameLst>
                                          <p:attrName>style.visibility</p:attrName>
                                        </p:attrNameLst>
                                      </p:cBhvr>
                                      <p:to>
                                        <p:strVal val="visible"/>
                                      </p:to>
                                    </p:set>
                                    <p:animEffect transition="in" filter="fade">
                                      <p:cBhvr>
                                        <p:cTn id="245" dur="500"/>
                                        <p:tgtEl>
                                          <p:spTgt spid="215"/>
                                        </p:tgtEl>
                                      </p:cBhvr>
                                    </p:animEffect>
                                  </p:childTnLst>
                                </p:cTn>
                              </p:par>
                            </p:childTnLst>
                          </p:cTn>
                        </p:par>
                        <p:par>
                          <p:cTn id="246" fill="hold">
                            <p:stCondLst>
                              <p:cond delay="2500"/>
                            </p:stCondLst>
                            <p:childTnLst>
                              <p:par>
                                <p:cTn id="247" presetID="1" presetClass="exit" presetSubtype="0" fill="hold" grpId="0" nodeType="afterEffect">
                                  <p:stCondLst>
                                    <p:cond delay="0"/>
                                  </p:stCondLst>
                                  <p:childTnLst>
                                    <p:set>
                                      <p:cBhvr>
                                        <p:cTn id="248" dur="1" fill="hold">
                                          <p:stCondLst>
                                            <p:cond delay="0"/>
                                          </p:stCondLst>
                                        </p:cTn>
                                        <p:tgtEl>
                                          <p:spTgt spid="189"/>
                                        </p:tgtEl>
                                        <p:attrNameLst>
                                          <p:attrName>style.visibility</p:attrName>
                                        </p:attrNameLst>
                                      </p:cBhvr>
                                      <p:to>
                                        <p:strVal val="hidden"/>
                                      </p:to>
                                    </p:set>
                                  </p:childTnLst>
                                </p:cTn>
                              </p:par>
                            </p:childTnLst>
                          </p:cTn>
                        </p:par>
                        <p:par>
                          <p:cTn id="249" fill="hold">
                            <p:stCondLst>
                              <p:cond delay="2500"/>
                            </p:stCondLst>
                            <p:childTnLst>
                              <p:par>
                                <p:cTn id="250" presetID="1" presetClass="entr" presetSubtype="0" fill="hold" grpId="0" nodeType="afterEffect">
                                  <p:stCondLst>
                                    <p:cond delay="0"/>
                                  </p:stCondLst>
                                  <p:childTnLst>
                                    <p:set>
                                      <p:cBhvr>
                                        <p:cTn id="251" dur="1" fill="hold">
                                          <p:stCondLst>
                                            <p:cond delay="0"/>
                                          </p:stCondLst>
                                        </p:cTn>
                                        <p:tgtEl>
                                          <p:spTgt spid="186"/>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3" presetClass="entr" presetSubtype="16" fill="hold" nodeType="clickEffect">
                                  <p:stCondLst>
                                    <p:cond delay="0"/>
                                  </p:stCondLst>
                                  <p:childTnLst>
                                    <p:set>
                                      <p:cBhvr>
                                        <p:cTn id="255" dur="1" fill="hold">
                                          <p:stCondLst>
                                            <p:cond delay="0"/>
                                          </p:stCondLst>
                                        </p:cTn>
                                        <p:tgtEl>
                                          <p:spTgt spid="178"/>
                                        </p:tgtEl>
                                        <p:attrNameLst>
                                          <p:attrName>style.visibility</p:attrName>
                                        </p:attrNameLst>
                                      </p:cBhvr>
                                      <p:to>
                                        <p:strVal val="visible"/>
                                      </p:to>
                                    </p:set>
                                    <p:anim calcmode="lin" valueType="num">
                                      <p:cBhvr>
                                        <p:cTn id="256" dur="500" fill="hold"/>
                                        <p:tgtEl>
                                          <p:spTgt spid="178"/>
                                        </p:tgtEl>
                                        <p:attrNameLst>
                                          <p:attrName>ppt_w</p:attrName>
                                        </p:attrNameLst>
                                      </p:cBhvr>
                                      <p:tavLst>
                                        <p:tav tm="0">
                                          <p:val>
                                            <p:fltVal val="0"/>
                                          </p:val>
                                        </p:tav>
                                        <p:tav tm="100000">
                                          <p:val>
                                            <p:strVal val="#ppt_w"/>
                                          </p:val>
                                        </p:tav>
                                      </p:tavLst>
                                    </p:anim>
                                    <p:anim calcmode="lin" valueType="num">
                                      <p:cBhvr>
                                        <p:cTn id="257" dur="500" fill="hold"/>
                                        <p:tgtEl>
                                          <p:spTgt spid="178"/>
                                        </p:tgtEl>
                                        <p:attrNameLst>
                                          <p:attrName>ppt_h</p:attrName>
                                        </p:attrNameLst>
                                      </p:cBhvr>
                                      <p:tavLst>
                                        <p:tav tm="0">
                                          <p:val>
                                            <p:fltVal val="0"/>
                                          </p:val>
                                        </p:tav>
                                        <p:tav tm="100000">
                                          <p:val>
                                            <p:strVal val="#ppt_h"/>
                                          </p:val>
                                        </p:tav>
                                      </p:tavLst>
                                    </p:anim>
                                  </p:childTnLst>
                                </p:cTn>
                              </p:par>
                              <p:par>
                                <p:cTn id="258" presetID="23" presetClass="entr" presetSubtype="16" fill="hold" nodeType="withEffect">
                                  <p:stCondLst>
                                    <p:cond delay="0"/>
                                  </p:stCondLst>
                                  <p:childTnLst>
                                    <p:set>
                                      <p:cBhvr>
                                        <p:cTn id="259" dur="1" fill="hold">
                                          <p:stCondLst>
                                            <p:cond delay="0"/>
                                          </p:stCondLst>
                                        </p:cTn>
                                        <p:tgtEl>
                                          <p:spTgt spid="181"/>
                                        </p:tgtEl>
                                        <p:attrNameLst>
                                          <p:attrName>style.visibility</p:attrName>
                                        </p:attrNameLst>
                                      </p:cBhvr>
                                      <p:to>
                                        <p:strVal val="visible"/>
                                      </p:to>
                                    </p:set>
                                    <p:anim calcmode="lin" valueType="num">
                                      <p:cBhvr>
                                        <p:cTn id="260" dur="500" fill="hold"/>
                                        <p:tgtEl>
                                          <p:spTgt spid="181"/>
                                        </p:tgtEl>
                                        <p:attrNameLst>
                                          <p:attrName>ppt_w</p:attrName>
                                        </p:attrNameLst>
                                      </p:cBhvr>
                                      <p:tavLst>
                                        <p:tav tm="0">
                                          <p:val>
                                            <p:fltVal val="0"/>
                                          </p:val>
                                        </p:tav>
                                        <p:tav tm="100000">
                                          <p:val>
                                            <p:strVal val="#ppt_w"/>
                                          </p:val>
                                        </p:tav>
                                      </p:tavLst>
                                    </p:anim>
                                    <p:anim calcmode="lin" valueType="num">
                                      <p:cBhvr>
                                        <p:cTn id="261" dur="500" fill="hold"/>
                                        <p:tgtEl>
                                          <p:spTgt spid="181"/>
                                        </p:tgtEl>
                                        <p:attrNameLst>
                                          <p:attrName>ppt_h</p:attrName>
                                        </p:attrNameLst>
                                      </p:cBhvr>
                                      <p:tavLst>
                                        <p:tav tm="0">
                                          <p:val>
                                            <p:fltVal val="0"/>
                                          </p:val>
                                        </p:tav>
                                        <p:tav tm="100000">
                                          <p:val>
                                            <p:strVal val="#ppt_h"/>
                                          </p:val>
                                        </p:tav>
                                      </p:tavLst>
                                    </p:anim>
                                  </p:childTnLst>
                                </p:cTn>
                              </p:par>
                              <p:par>
                                <p:cTn id="262" presetID="23" presetClass="entr" presetSubtype="16" fill="hold" nodeType="withEffect">
                                  <p:stCondLst>
                                    <p:cond delay="0"/>
                                  </p:stCondLst>
                                  <p:childTnLst>
                                    <p:set>
                                      <p:cBhvr>
                                        <p:cTn id="263" dur="1" fill="hold">
                                          <p:stCondLst>
                                            <p:cond delay="0"/>
                                          </p:stCondLst>
                                        </p:cTn>
                                        <p:tgtEl>
                                          <p:spTgt spid="130"/>
                                        </p:tgtEl>
                                        <p:attrNameLst>
                                          <p:attrName>style.visibility</p:attrName>
                                        </p:attrNameLst>
                                      </p:cBhvr>
                                      <p:to>
                                        <p:strVal val="visible"/>
                                      </p:to>
                                    </p:set>
                                    <p:anim calcmode="lin" valueType="num">
                                      <p:cBhvr>
                                        <p:cTn id="264" dur="500" fill="hold"/>
                                        <p:tgtEl>
                                          <p:spTgt spid="130"/>
                                        </p:tgtEl>
                                        <p:attrNameLst>
                                          <p:attrName>ppt_w</p:attrName>
                                        </p:attrNameLst>
                                      </p:cBhvr>
                                      <p:tavLst>
                                        <p:tav tm="0">
                                          <p:val>
                                            <p:fltVal val="0"/>
                                          </p:val>
                                        </p:tav>
                                        <p:tav tm="100000">
                                          <p:val>
                                            <p:strVal val="#ppt_w"/>
                                          </p:val>
                                        </p:tav>
                                      </p:tavLst>
                                    </p:anim>
                                    <p:anim calcmode="lin" valueType="num">
                                      <p:cBhvr>
                                        <p:cTn id="265" dur="500" fill="hold"/>
                                        <p:tgtEl>
                                          <p:spTgt spid="130"/>
                                        </p:tgtEl>
                                        <p:attrNameLst>
                                          <p:attrName>ppt_h</p:attrName>
                                        </p:attrNameLst>
                                      </p:cBhvr>
                                      <p:tavLst>
                                        <p:tav tm="0">
                                          <p:val>
                                            <p:fltVal val="0"/>
                                          </p:val>
                                        </p:tav>
                                        <p:tav tm="100000">
                                          <p:val>
                                            <p:strVal val="#ppt_h"/>
                                          </p:val>
                                        </p:tav>
                                      </p:tavLst>
                                    </p:anim>
                                  </p:childTnLst>
                                </p:cTn>
                              </p:par>
                              <p:par>
                                <p:cTn id="266" presetID="23" presetClass="entr" presetSubtype="16" fill="hold" nodeType="withEffect">
                                  <p:stCondLst>
                                    <p:cond delay="0"/>
                                  </p:stCondLst>
                                  <p:childTnLst>
                                    <p:set>
                                      <p:cBhvr>
                                        <p:cTn id="267" dur="1" fill="hold">
                                          <p:stCondLst>
                                            <p:cond delay="0"/>
                                          </p:stCondLst>
                                        </p:cTn>
                                        <p:tgtEl>
                                          <p:spTgt spid="133"/>
                                        </p:tgtEl>
                                        <p:attrNameLst>
                                          <p:attrName>style.visibility</p:attrName>
                                        </p:attrNameLst>
                                      </p:cBhvr>
                                      <p:to>
                                        <p:strVal val="visible"/>
                                      </p:to>
                                    </p:set>
                                    <p:anim calcmode="lin" valueType="num">
                                      <p:cBhvr>
                                        <p:cTn id="268" dur="500" fill="hold"/>
                                        <p:tgtEl>
                                          <p:spTgt spid="133"/>
                                        </p:tgtEl>
                                        <p:attrNameLst>
                                          <p:attrName>ppt_w</p:attrName>
                                        </p:attrNameLst>
                                      </p:cBhvr>
                                      <p:tavLst>
                                        <p:tav tm="0">
                                          <p:val>
                                            <p:fltVal val="0"/>
                                          </p:val>
                                        </p:tav>
                                        <p:tav tm="100000">
                                          <p:val>
                                            <p:strVal val="#ppt_w"/>
                                          </p:val>
                                        </p:tav>
                                      </p:tavLst>
                                    </p:anim>
                                    <p:anim calcmode="lin" valueType="num">
                                      <p:cBhvr>
                                        <p:cTn id="269" dur="500" fill="hold"/>
                                        <p:tgtEl>
                                          <p:spTgt spid="133"/>
                                        </p:tgtEl>
                                        <p:attrNameLst>
                                          <p:attrName>ppt_h</p:attrName>
                                        </p:attrNameLst>
                                      </p:cBhvr>
                                      <p:tavLst>
                                        <p:tav tm="0">
                                          <p:val>
                                            <p:fltVal val="0"/>
                                          </p:val>
                                        </p:tav>
                                        <p:tav tm="100000">
                                          <p:val>
                                            <p:strVal val="#ppt_h"/>
                                          </p:val>
                                        </p:tav>
                                      </p:tavLst>
                                    </p:anim>
                                  </p:childTnLst>
                                </p:cTn>
                              </p:par>
                              <p:par>
                                <p:cTn id="270" presetID="23" presetClass="entr" presetSubtype="16" fill="hold" nodeType="withEffect">
                                  <p:stCondLst>
                                    <p:cond delay="0"/>
                                  </p:stCondLst>
                                  <p:childTnLst>
                                    <p:set>
                                      <p:cBhvr>
                                        <p:cTn id="271" dur="1" fill="hold">
                                          <p:stCondLst>
                                            <p:cond delay="0"/>
                                          </p:stCondLst>
                                        </p:cTn>
                                        <p:tgtEl>
                                          <p:spTgt spid="136"/>
                                        </p:tgtEl>
                                        <p:attrNameLst>
                                          <p:attrName>style.visibility</p:attrName>
                                        </p:attrNameLst>
                                      </p:cBhvr>
                                      <p:to>
                                        <p:strVal val="visible"/>
                                      </p:to>
                                    </p:set>
                                    <p:anim calcmode="lin" valueType="num">
                                      <p:cBhvr>
                                        <p:cTn id="272" dur="500" fill="hold"/>
                                        <p:tgtEl>
                                          <p:spTgt spid="136"/>
                                        </p:tgtEl>
                                        <p:attrNameLst>
                                          <p:attrName>ppt_w</p:attrName>
                                        </p:attrNameLst>
                                      </p:cBhvr>
                                      <p:tavLst>
                                        <p:tav tm="0">
                                          <p:val>
                                            <p:fltVal val="0"/>
                                          </p:val>
                                        </p:tav>
                                        <p:tav tm="100000">
                                          <p:val>
                                            <p:strVal val="#ppt_w"/>
                                          </p:val>
                                        </p:tav>
                                      </p:tavLst>
                                    </p:anim>
                                    <p:anim calcmode="lin" valueType="num">
                                      <p:cBhvr>
                                        <p:cTn id="273" dur="500" fill="hold"/>
                                        <p:tgtEl>
                                          <p:spTgt spid="136"/>
                                        </p:tgtEl>
                                        <p:attrNameLst>
                                          <p:attrName>ppt_h</p:attrName>
                                        </p:attrNameLst>
                                      </p:cBhvr>
                                      <p:tavLst>
                                        <p:tav tm="0">
                                          <p:val>
                                            <p:fltVal val="0"/>
                                          </p:val>
                                        </p:tav>
                                        <p:tav tm="100000">
                                          <p:val>
                                            <p:strVal val="#ppt_h"/>
                                          </p:val>
                                        </p:tav>
                                      </p:tavLst>
                                    </p:anim>
                                  </p:childTnLst>
                                </p:cTn>
                              </p:par>
                              <p:par>
                                <p:cTn id="274" presetID="23" presetClass="entr" presetSubtype="16" fill="hold" nodeType="withEffect">
                                  <p:stCondLst>
                                    <p:cond delay="0"/>
                                  </p:stCondLst>
                                  <p:childTnLst>
                                    <p:set>
                                      <p:cBhvr>
                                        <p:cTn id="275" dur="1" fill="hold">
                                          <p:stCondLst>
                                            <p:cond delay="0"/>
                                          </p:stCondLst>
                                        </p:cTn>
                                        <p:tgtEl>
                                          <p:spTgt spid="139"/>
                                        </p:tgtEl>
                                        <p:attrNameLst>
                                          <p:attrName>style.visibility</p:attrName>
                                        </p:attrNameLst>
                                      </p:cBhvr>
                                      <p:to>
                                        <p:strVal val="visible"/>
                                      </p:to>
                                    </p:set>
                                    <p:anim calcmode="lin" valueType="num">
                                      <p:cBhvr>
                                        <p:cTn id="276" dur="500" fill="hold"/>
                                        <p:tgtEl>
                                          <p:spTgt spid="139"/>
                                        </p:tgtEl>
                                        <p:attrNameLst>
                                          <p:attrName>ppt_w</p:attrName>
                                        </p:attrNameLst>
                                      </p:cBhvr>
                                      <p:tavLst>
                                        <p:tav tm="0">
                                          <p:val>
                                            <p:fltVal val="0"/>
                                          </p:val>
                                        </p:tav>
                                        <p:tav tm="100000">
                                          <p:val>
                                            <p:strVal val="#ppt_w"/>
                                          </p:val>
                                        </p:tav>
                                      </p:tavLst>
                                    </p:anim>
                                    <p:anim calcmode="lin" valueType="num">
                                      <p:cBhvr>
                                        <p:cTn id="277" dur="500" fill="hold"/>
                                        <p:tgtEl>
                                          <p:spTgt spid="139"/>
                                        </p:tgtEl>
                                        <p:attrNameLst>
                                          <p:attrName>ppt_h</p:attrName>
                                        </p:attrNameLst>
                                      </p:cBhvr>
                                      <p:tavLst>
                                        <p:tav tm="0">
                                          <p:val>
                                            <p:fltVal val="0"/>
                                          </p:val>
                                        </p:tav>
                                        <p:tav tm="100000">
                                          <p:val>
                                            <p:strVal val="#ppt_h"/>
                                          </p:val>
                                        </p:tav>
                                      </p:tavLst>
                                    </p:anim>
                                  </p:childTnLst>
                                </p:cTn>
                              </p:par>
                              <p:par>
                                <p:cTn id="278" presetID="23" presetClass="entr" presetSubtype="16" fill="hold" nodeType="withEffect">
                                  <p:stCondLst>
                                    <p:cond delay="0"/>
                                  </p:stCondLst>
                                  <p:childTnLst>
                                    <p:set>
                                      <p:cBhvr>
                                        <p:cTn id="279" dur="1" fill="hold">
                                          <p:stCondLst>
                                            <p:cond delay="0"/>
                                          </p:stCondLst>
                                        </p:cTn>
                                        <p:tgtEl>
                                          <p:spTgt spid="142"/>
                                        </p:tgtEl>
                                        <p:attrNameLst>
                                          <p:attrName>style.visibility</p:attrName>
                                        </p:attrNameLst>
                                      </p:cBhvr>
                                      <p:to>
                                        <p:strVal val="visible"/>
                                      </p:to>
                                    </p:set>
                                    <p:anim calcmode="lin" valueType="num">
                                      <p:cBhvr>
                                        <p:cTn id="280" dur="500" fill="hold"/>
                                        <p:tgtEl>
                                          <p:spTgt spid="142"/>
                                        </p:tgtEl>
                                        <p:attrNameLst>
                                          <p:attrName>ppt_w</p:attrName>
                                        </p:attrNameLst>
                                      </p:cBhvr>
                                      <p:tavLst>
                                        <p:tav tm="0">
                                          <p:val>
                                            <p:fltVal val="0"/>
                                          </p:val>
                                        </p:tav>
                                        <p:tav tm="100000">
                                          <p:val>
                                            <p:strVal val="#ppt_w"/>
                                          </p:val>
                                        </p:tav>
                                      </p:tavLst>
                                    </p:anim>
                                    <p:anim calcmode="lin" valueType="num">
                                      <p:cBhvr>
                                        <p:cTn id="281" dur="500" fill="hold"/>
                                        <p:tgtEl>
                                          <p:spTgt spid="142"/>
                                        </p:tgtEl>
                                        <p:attrNameLst>
                                          <p:attrName>ppt_h</p:attrName>
                                        </p:attrNameLst>
                                      </p:cBhvr>
                                      <p:tavLst>
                                        <p:tav tm="0">
                                          <p:val>
                                            <p:fltVal val="0"/>
                                          </p:val>
                                        </p:tav>
                                        <p:tav tm="100000">
                                          <p:val>
                                            <p:strVal val="#ppt_h"/>
                                          </p:val>
                                        </p:tav>
                                      </p:tavLst>
                                    </p:anim>
                                  </p:childTnLst>
                                </p:cTn>
                              </p:par>
                              <p:par>
                                <p:cTn id="282" presetID="23" presetClass="entr" presetSubtype="16" fill="hold" nodeType="withEffect">
                                  <p:stCondLst>
                                    <p:cond delay="0"/>
                                  </p:stCondLst>
                                  <p:childTnLst>
                                    <p:set>
                                      <p:cBhvr>
                                        <p:cTn id="283" dur="1" fill="hold">
                                          <p:stCondLst>
                                            <p:cond delay="0"/>
                                          </p:stCondLst>
                                        </p:cTn>
                                        <p:tgtEl>
                                          <p:spTgt spid="145"/>
                                        </p:tgtEl>
                                        <p:attrNameLst>
                                          <p:attrName>style.visibility</p:attrName>
                                        </p:attrNameLst>
                                      </p:cBhvr>
                                      <p:to>
                                        <p:strVal val="visible"/>
                                      </p:to>
                                    </p:set>
                                    <p:anim calcmode="lin" valueType="num">
                                      <p:cBhvr>
                                        <p:cTn id="284" dur="500" fill="hold"/>
                                        <p:tgtEl>
                                          <p:spTgt spid="145"/>
                                        </p:tgtEl>
                                        <p:attrNameLst>
                                          <p:attrName>ppt_w</p:attrName>
                                        </p:attrNameLst>
                                      </p:cBhvr>
                                      <p:tavLst>
                                        <p:tav tm="0">
                                          <p:val>
                                            <p:fltVal val="0"/>
                                          </p:val>
                                        </p:tav>
                                        <p:tav tm="100000">
                                          <p:val>
                                            <p:strVal val="#ppt_w"/>
                                          </p:val>
                                        </p:tav>
                                      </p:tavLst>
                                    </p:anim>
                                    <p:anim calcmode="lin" valueType="num">
                                      <p:cBhvr>
                                        <p:cTn id="285" dur="500" fill="hold"/>
                                        <p:tgtEl>
                                          <p:spTgt spid="145"/>
                                        </p:tgtEl>
                                        <p:attrNameLst>
                                          <p:attrName>ppt_h</p:attrName>
                                        </p:attrNameLst>
                                      </p:cBhvr>
                                      <p:tavLst>
                                        <p:tav tm="0">
                                          <p:val>
                                            <p:fltVal val="0"/>
                                          </p:val>
                                        </p:tav>
                                        <p:tav tm="100000">
                                          <p:val>
                                            <p:strVal val="#ppt_h"/>
                                          </p:val>
                                        </p:tav>
                                      </p:tavLst>
                                    </p:anim>
                                  </p:childTnLst>
                                </p:cTn>
                              </p:par>
                              <p:par>
                                <p:cTn id="286" presetID="23" presetClass="entr" presetSubtype="16" fill="hold" nodeType="withEffect">
                                  <p:stCondLst>
                                    <p:cond delay="0"/>
                                  </p:stCondLst>
                                  <p:childTnLst>
                                    <p:set>
                                      <p:cBhvr>
                                        <p:cTn id="287" dur="1" fill="hold">
                                          <p:stCondLst>
                                            <p:cond delay="0"/>
                                          </p:stCondLst>
                                        </p:cTn>
                                        <p:tgtEl>
                                          <p:spTgt spid="148"/>
                                        </p:tgtEl>
                                        <p:attrNameLst>
                                          <p:attrName>style.visibility</p:attrName>
                                        </p:attrNameLst>
                                      </p:cBhvr>
                                      <p:to>
                                        <p:strVal val="visible"/>
                                      </p:to>
                                    </p:set>
                                    <p:anim calcmode="lin" valueType="num">
                                      <p:cBhvr>
                                        <p:cTn id="288" dur="500" fill="hold"/>
                                        <p:tgtEl>
                                          <p:spTgt spid="148"/>
                                        </p:tgtEl>
                                        <p:attrNameLst>
                                          <p:attrName>ppt_w</p:attrName>
                                        </p:attrNameLst>
                                      </p:cBhvr>
                                      <p:tavLst>
                                        <p:tav tm="0">
                                          <p:val>
                                            <p:fltVal val="0"/>
                                          </p:val>
                                        </p:tav>
                                        <p:tav tm="100000">
                                          <p:val>
                                            <p:strVal val="#ppt_w"/>
                                          </p:val>
                                        </p:tav>
                                      </p:tavLst>
                                    </p:anim>
                                    <p:anim calcmode="lin" valueType="num">
                                      <p:cBhvr>
                                        <p:cTn id="289" dur="500" fill="hold"/>
                                        <p:tgtEl>
                                          <p:spTgt spid="148"/>
                                        </p:tgtEl>
                                        <p:attrNameLst>
                                          <p:attrName>ppt_h</p:attrName>
                                        </p:attrNameLst>
                                      </p:cBhvr>
                                      <p:tavLst>
                                        <p:tav tm="0">
                                          <p:val>
                                            <p:fltVal val="0"/>
                                          </p:val>
                                        </p:tav>
                                        <p:tav tm="100000">
                                          <p:val>
                                            <p:strVal val="#ppt_h"/>
                                          </p:val>
                                        </p:tav>
                                      </p:tavLst>
                                    </p:anim>
                                  </p:childTnLst>
                                </p:cTn>
                              </p:par>
                              <p:par>
                                <p:cTn id="290" presetID="23" presetClass="entr" presetSubtype="16" fill="hold" nodeType="withEffect">
                                  <p:stCondLst>
                                    <p:cond delay="0"/>
                                  </p:stCondLst>
                                  <p:childTnLst>
                                    <p:set>
                                      <p:cBhvr>
                                        <p:cTn id="291" dur="1" fill="hold">
                                          <p:stCondLst>
                                            <p:cond delay="0"/>
                                          </p:stCondLst>
                                        </p:cTn>
                                        <p:tgtEl>
                                          <p:spTgt spid="151"/>
                                        </p:tgtEl>
                                        <p:attrNameLst>
                                          <p:attrName>style.visibility</p:attrName>
                                        </p:attrNameLst>
                                      </p:cBhvr>
                                      <p:to>
                                        <p:strVal val="visible"/>
                                      </p:to>
                                    </p:set>
                                    <p:anim calcmode="lin" valueType="num">
                                      <p:cBhvr>
                                        <p:cTn id="292" dur="500" fill="hold"/>
                                        <p:tgtEl>
                                          <p:spTgt spid="151"/>
                                        </p:tgtEl>
                                        <p:attrNameLst>
                                          <p:attrName>ppt_w</p:attrName>
                                        </p:attrNameLst>
                                      </p:cBhvr>
                                      <p:tavLst>
                                        <p:tav tm="0">
                                          <p:val>
                                            <p:fltVal val="0"/>
                                          </p:val>
                                        </p:tav>
                                        <p:tav tm="100000">
                                          <p:val>
                                            <p:strVal val="#ppt_w"/>
                                          </p:val>
                                        </p:tav>
                                      </p:tavLst>
                                    </p:anim>
                                    <p:anim calcmode="lin" valueType="num">
                                      <p:cBhvr>
                                        <p:cTn id="293" dur="500" fill="hold"/>
                                        <p:tgtEl>
                                          <p:spTgt spid="151"/>
                                        </p:tgtEl>
                                        <p:attrNameLst>
                                          <p:attrName>ppt_h</p:attrName>
                                        </p:attrNameLst>
                                      </p:cBhvr>
                                      <p:tavLst>
                                        <p:tav tm="0">
                                          <p:val>
                                            <p:fltVal val="0"/>
                                          </p:val>
                                        </p:tav>
                                        <p:tav tm="100000">
                                          <p:val>
                                            <p:strVal val="#ppt_h"/>
                                          </p:val>
                                        </p:tav>
                                      </p:tavLst>
                                    </p:anim>
                                  </p:childTnLst>
                                </p:cTn>
                              </p:par>
                              <p:par>
                                <p:cTn id="294" presetID="23" presetClass="entr" presetSubtype="16" fill="hold" nodeType="withEffect">
                                  <p:stCondLst>
                                    <p:cond delay="0"/>
                                  </p:stCondLst>
                                  <p:childTnLst>
                                    <p:set>
                                      <p:cBhvr>
                                        <p:cTn id="295" dur="1" fill="hold">
                                          <p:stCondLst>
                                            <p:cond delay="0"/>
                                          </p:stCondLst>
                                        </p:cTn>
                                        <p:tgtEl>
                                          <p:spTgt spid="154"/>
                                        </p:tgtEl>
                                        <p:attrNameLst>
                                          <p:attrName>style.visibility</p:attrName>
                                        </p:attrNameLst>
                                      </p:cBhvr>
                                      <p:to>
                                        <p:strVal val="visible"/>
                                      </p:to>
                                    </p:set>
                                    <p:anim calcmode="lin" valueType="num">
                                      <p:cBhvr>
                                        <p:cTn id="296" dur="500" fill="hold"/>
                                        <p:tgtEl>
                                          <p:spTgt spid="154"/>
                                        </p:tgtEl>
                                        <p:attrNameLst>
                                          <p:attrName>ppt_w</p:attrName>
                                        </p:attrNameLst>
                                      </p:cBhvr>
                                      <p:tavLst>
                                        <p:tav tm="0">
                                          <p:val>
                                            <p:fltVal val="0"/>
                                          </p:val>
                                        </p:tav>
                                        <p:tav tm="100000">
                                          <p:val>
                                            <p:strVal val="#ppt_w"/>
                                          </p:val>
                                        </p:tav>
                                      </p:tavLst>
                                    </p:anim>
                                    <p:anim calcmode="lin" valueType="num">
                                      <p:cBhvr>
                                        <p:cTn id="297" dur="500" fill="hold"/>
                                        <p:tgtEl>
                                          <p:spTgt spid="154"/>
                                        </p:tgtEl>
                                        <p:attrNameLst>
                                          <p:attrName>ppt_h</p:attrName>
                                        </p:attrNameLst>
                                      </p:cBhvr>
                                      <p:tavLst>
                                        <p:tav tm="0">
                                          <p:val>
                                            <p:fltVal val="0"/>
                                          </p:val>
                                        </p:tav>
                                        <p:tav tm="100000">
                                          <p:val>
                                            <p:strVal val="#ppt_h"/>
                                          </p:val>
                                        </p:tav>
                                      </p:tavLst>
                                    </p:anim>
                                  </p:childTnLst>
                                </p:cTn>
                              </p:par>
                              <p:par>
                                <p:cTn id="298" presetID="23" presetClass="entr" presetSubtype="16" fill="hold" nodeType="withEffect">
                                  <p:stCondLst>
                                    <p:cond delay="0"/>
                                  </p:stCondLst>
                                  <p:childTnLst>
                                    <p:set>
                                      <p:cBhvr>
                                        <p:cTn id="299" dur="1" fill="hold">
                                          <p:stCondLst>
                                            <p:cond delay="0"/>
                                          </p:stCondLst>
                                        </p:cTn>
                                        <p:tgtEl>
                                          <p:spTgt spid="157"/>
                                        </p:tgtEl>
                                        <p:attrNameLst>
                                          <p:attrName>style.visibility</p:attrName>
                                        </p:attrNameLst>
                                      </p:cBhvr>
                                      <p:to>
                                        <p:strVal val="visible"/>
                                      </p:to>
                                    </p:set>
                                    <p:anim calcmode="lin" valueType="num">
                                      <p:cBhvr>
                                        <p:cTn id="300" dur="500" fill="hold"/>
                                        <p:tgtEl>
                                          <p:spTgt spid="157"/>
                                        </p:tgtEl>
                                        <p:attrNameLst>
                                          <p:attrName>ppt_w</p:attrName>
                                        </p:attrNameLst>
                                      </p:cBhvr>
                                      <p:tavLst>
                                        <p:tav tm="0">
                                          <p:val>
                                            <p:fltVal val="0"/>
                                          </p:val>
                                        </p:tav>
                                        <p:tav tm="100000">
                                          <p:val>
                                            <p:strVal val="#ppt_w"/>
                                          </p:val>
                                        </p:tav>
                                      </p:tavLst>
                                    </p:anim>
                                    <p:anim calcmode="lin" valueType="num">
                                      <p:cBhvr>
                                        <p:cTn id="301" dur="500" fill="hold"/>
                                        <p:tgtEl>
                                          <p:spTgt spid="157"/>
                                        </p:tgtEl>
                                        <p:attrNameLst>
                                          <p:attrName>ppt_h</p:attrName>
                                        </p:attrNameLst>
                                      </p:cBhvr>
                                      <p:tavLst>
                                        <p:tav tm="0">
                                          <p:val>
                                            <p:fltVal val="0"/>
                                          </p:val>
                                        </p:tav>
                                        <p:tav tm="100000">
                                          <p:val>
                                            <p:strVal val="#ppt_h"/>
                                          </p:val>
                                        </p:tav>
                                      </p:tavLst>
                                    </p:anim>
                                  </p:childTnLst>
                                </p:cTn>
                              </p:par>
                              <p:par>
                                <p:cTn id="302" presetID="23" presetClass="entr" presetSubtype="16" fill="hold" nodeType="withEffect">
                                  <p:stCondLst>
                                    <p:cond delay="0"/>
                                  </p:stCondLst>
                                  <p:childTnLst>
                                    <p:set>
                                      <p:cBhvr>
                                        <p:cTn id="303" dur="1" fill="hold">
                                          <p:stCondLst>
                                            <p:cond delay="0"/>
                                          </p:stCondLst>
                                        </p:cTn>
                                        <p:tgtEl>
                                          <p:spTgt spid="160"/>
                                        </p:tgtEl>
                                        <p:attrNameLst>
                                          <p:attrName>style.visibility</p:attrName>
                                        </p:attrNameLst>
                                      </p:cBhvr>
                                      <p:to>
                                        <p:strVal val="visible"/>
                                      </p:to>
                                    </p:set>
                                    <p:anim calcmode="lin" valueType="num">
                                      <p:cBhvr>
                                        <p:cTn id="304" dur="500" fill="hold"/>
                                        <p:tgtEl>
                                          <p:spTgt spid="160"/>
                                        </p:tgtEl>
                                        <p:attrNameLst>
                                          <p:attrName>ppt_w</p:attrName>
                                        </p:attrNameLst>
                                      </p:cBhvr>
                                      <p:tavLst>
                                        <p:tav tm="0">
                                          <p:val>
                                            <p:fltVal val="0"/>
                                          </p:val>
                                        </p:tav>
                                        <p:tav tm="100000">
                                          <p:val>
                                            <p:strVal val="#ppt_w"/>
                                          </p:val>
                                        </p:tav>
                                      </p:tavLst>
                                    </p:anim>
                                    <p:anim calcmode="lin" valueType="num">
                                      <p:cBhvr>
                                        <p:cTn id="305" dur="500" fill="hold"/>
                                        <p:tgtEl>
                                          <p:spTgt spid="160"/>
                                        </p:tgtEl>
                                        <p:attrNameLst>
                                          <p:attrName>ppt_h</p:attrName>
                                        </p:attrNameLst>
                                      </p:cBhvr>
                                      <p:tavLst>
                                        <p:tav tm="0">
                                          <p:val>
                                            <p:fltVal val="0"/>
                                          </p:val>
                                        </p:tav>
                                        <p:tav tm="100000">
                                          <p:val>
                                            <p:strVal val="#ppt_h"/>
                                          </p:val>
                                        </p:tav>
                                      </p:tavLst>
                                    </p:anim>
                                  </p:childTnLst>
                                </p:cTn>
                              </p:par>
                              <p:par>
                                <p:cTn id="306" presetID="23" presetClass="entr" presetSubtype="16" fill="hold" nodeType="withEffect">
                                  <p:stCondLst>
                                    <p:cond delay="0"/>
                                  </p:stCondLst>
                                  <p:childTnLst>
                                    <p:set>
                                      <p:cBhvr>
                                        <p:cTn id="307" dur="1" fill="hold">
                                          <p:stCondLst>
                                            <p:cond delay="0"/>
                                          </p:stCondLst>
                                        </p:cTn>
                                        <p:tgtEl>
                                          <p:spTgt spid="163"/>
                                        </p:tgtEl>
                                        <p:attrNameLst>
                                          <p:attrName>style.visibility</p:attrName>
                                        </p:attrNameLst>
                                      </p:cBhvr>
                                      <p:to>
                                        <p:strVal val="visible"/>
                                      </p:to>
                                    </p:set>
                                    <p:anim calcmode="lin" valueType="num">
                                      <p:cBhvr>
                                        <p:cTn id="308" dur="500" fill="hold"/>
                                        <p:tgtEl>
                                          <p:spTgt spid="163"/>
                                        </p:tgtEl>
                                        <p:attrNameLst>
                                          <p:attrName>ppt_w</p:attrName>
                                        </p:attrNameLst>
                                      </p:cBhvr>
                                      <p:tavLst>
                                        <p:tav tm="0">
                                          <p:val>
                                            <p:fltVal val="0"/>
                                          </p:val>
                                        </p:tav>
                                        <p:tav tm="100000">
                                          <p:val>
                                            <p:strVal val="#ppt_w"/>
                                          </p:val>
                                        </p:tav>
                                      </p:tavLst>
                                    </p:anim>
                                    <p:anim calcmode="lin" valueType="num">
                                      <p:cBhvr>
                                        <p:cTn id="309" dur="500" fill="hold"/>
                                        <p:tgtEl>
                                          <p:spTgt spid="163"/>
                                        </p:tgtEl>
                                        <p:attrNameLst>
                                          <p:attrName>ppt_h</p:attrName>
                                        </p:attrNameLst>
                                      </p:cBhvr>
                                      <p:tavLst>
                                        <p:tav tm="0">
                                          <p:val>
                                            <p:fltVal val="0"/>
                                          </p:val>
                                        </p:tav>
                                        <p:tav tm="100000">
                                          <p:val>
                                            <p:strVal val="#ppt_h"/>
                                          </p:val>
                                        </p:tav>
                                      </p:tavLst>
                                    </p:anim>
                                  </p:childTnLst>
                                </p:cTn>
                              </p:par>
                              <p:par>
                                <p:cTn id="310" presetID="23" presetClass="entr" presetSubtype="16" fill="hold" nodeType="withEffect">
                                  <p:stCondLst>
                                    <p:cond delay="0"/>
                                  </p:stCondLst>
                                  <p:childTnLst>
                                    <p:set>
                                      <p:cBhvr>
                                        <p:cTn id="311" dur="1" fill="hold">
                                          <p:stCondLst>
                                            <p:cond delay="0"/>
                                          </p:stCondLst>
                                        </p:cTn>
                                        <p:tgtEl>
                                          <p:spTgt spid="166"/>
                                        </p:tgtEl>
                                        <p:attrNameLst>
                                          <p:attrName>style.visibility</p:attrName>
                                        </p:attrNameLst>
                                      </p:cBhvr>
                                      <p:to>
                                        <p:strVal val="visible"/>
                                      </p:to>
                                    </p:set>
                                    <p:anim calcmode="lin" valueType="num">
                                      <p:cBhvr>
                                        <p:cTn id="312" dur="500" fill="hold"/>
                                        <p:tgtEl>
                                          <p:spTgt spid="166"/>
                                        </p:tgtEl>
                                        <p:attrNameLst>
                                          <p:attrName>ppt_w</p:attrName>
                                        </p:attrNameLst>
                                      </p:cBhvr>
                                      <p:tavLst>
                                        <p:tav tm="0">
                                          <p:val>
                                            <p:fltVal val="0"/>
                                          </p:val>
                                        </p:tav>
                                        <p:tav tm="100000">
                                          <p:val>
                                            <p:strVal val="#ppt_w"/>
                                          </p:val>
                                        </p:tav>
                                      </p:tavLst>
                                    </p:anim>
                                    <p:anim calcmode="lin" valueType="num">
                                      <p:cBhvr>
                                        <p:cTn id="313" dur="500" fill="hold"/>
                                        <p:tgtEl>
                                          <p:spTgt spid="166"/>
                                        </p:tgtEl>
                                        <p:attrNameLst>
                                          <p:attrName>ppt_h</p:attrName>
                                        </p:attrNameLst>
                                      </p:cBhvr>
                                      <p:tavLst>
                                        <p:tav tm="0">
                                          <p:val>
                                            <p:fltVal val="0"/>
                                          </p:val>
                                        </p:tav>
                                        <p:tav tm="100000">
                                          <p:val>
                                            <p:strVal val="#ppt_h"/>
                                          </p:val>
                                        </p:tav>
                                      </p:tavLst>
                                    </p:anim>
                                  </p:childTnLst>
                                </p:cTn>
                              </p:par>
                              <p:par>
                                <p:cTn id="314" presetID="23" presetClass="entr" presetSubtype="16" fill="hold" nodeType="withEffect">
                                  <p:stCondLst>
                                    <p:cond delay="0"/>
                                  </p:stCondLst>
                                  <p:childTnLst>
                                    <p:set>
                                      <p:cBhvr>
                                        <p:cTn id="315" dur="1" fill="hold">
                                          <p:stCondLst>
                                            <p:cond delay="0"/>
                                          </p:stCondLst>
                                        </p:cTn>
                                        <p:tgtEl>
                                          <p:spTgt spid="169"/>
                                        </p:tgtEl>
                                        <p:attrNameLst>
                                          <p:attrName>style.visibility</p:attrName>
                                        </p:attrNameLst>
                                      </p:cBhvr>
                                      <p:to>
                                        <p:strVal val="visible"/>
                                      </p:to>
                                    </p:set>
                                    <p:anim calcmode="lin" valueType="num">
                                      <p:cBhvr>
                                        <p:cTn id="316" dur="500" fill="hold"/>
                                        <p:tgtEl>
                                          <p:spTgt spid="169"/>
                                        </p:tgtEl>
                                        <p:attrNameLst>
                                          <p:attrName>ppt_w</p:attrName>
                                        </p:attrNameLst>
                                      </p:cBhvr>
                                      <p:tavLst>
                                        <p:tav tm="0">
                                          <p:val>
                                            <p:fltVal val="0"/>
                                          </p:val>
                                        </p:tav>
                                        <p:tav tm="100000">
                                          <p:val>
                                            <p:strVal val="#ppt_w"/>
                                          </p:val>
                                        </p:tav>
                                      </p:tavLst>
                                    </p:anim>
                                    <p:anim calcmode="lin" valueType="num">
                                      <p:cBhvr>
                                        <p:cTn id="317" dur="500" fill="hold"/>
                                        <p:tgtEl>
                                          <p:spTgt spid="169"/>
                                        </p:tgtEl>
                                        <p:attrNameLst>
                                          <p:attrName>ppt_h</p:attrName>
                                        </p:attrNameLst>
                                      </p:cBhvr>
                                      <p:tavLst>
                                        <p:tav tm="0">
                                          <p:val>
                                            <p:fltVal val="0"/>
                                          </p:val>
                                        </p:tav>
                                        <p:tav tm="100000">
                                          <p:val>
                                            <p:strVal val="#ppt_h"/>
                                          </p:val>
                                        </p:tav>
                                      </p:tavLst>
                                    </p:anim>
                                  </p:childTnLst>
                                </p:cTn>
                              </p:par>
                              <p:par>
                                <p:cTn id="318" presetID="23" presetClass="entr" presetSubtype="16" fill="hold" nodeType="withEffect">
                                  <p:stCondLst>
                                    <p:cond delay="0"/>
                                  </p:stCondLst>
                                  <p:childTnLst>
                                    <p:set>
                                      <p:cBhvr>
                                        <p:cTn id="319" dur="1" fill="hold">
                                          <p:stCondLst>
                                            <p:cond delay="0"/>
                                          </p:stCondLst>
                                        </p:cTn>
                                        <p:tgtEl>
                                          <p:spTgt spid="172"/>
                                        </p:tgtEl>
                                        <p:attrNameLst>
                                          <p:attrName>style.visibility</p:attrName>
                                        </p:attrNameLst>
                                      </p:cBhvr>
                                      <p:to>
                                        <p:strVal val="visible"/>
                                      </p:to>
                                    </p:set>
                                    <p:anim calcmode="lin" valueType="num">
                                      <p:cBhvr>
                                        <p:cTn id="320" dur="500" fill="hold"/>
                                        <p:tgtEl>
                                          <p:spTgt spid="172"/>
                                        </p:tgtEl>
                                        <p:attrNameLst>
                                          <p:attrName>ppt_w</p:attrName>
                                        </p:attrNameLst>
                                      </p:cBhvr>
                                      <p:tavLst>
                                        <p:tav tm="0">
                                          <p:val>
                                            <p:fltVal val="0"/>
                                          </p:val>
                                        </p:tav>
                                        <p:tav tm="100000">
                                          <p:val>
                                            <p:strVal val="#ppt_w"/>
                                          </p:val>
                                        </p:tav>
                                      </p:tavLst>
                                    </p:anim>
                                    <p:anim calcmode="lin" valueType="num">
                                      <p:cBhvr>
                                        <p:cTn id="321" dur="500" fill="hold"/>
                                        <p:tgtEl>
                                          <p:spTgt spid="172"/>
                                        </p:tgtEl>
                                        <p:attrNameLst>
                                          <p:attrName>ppt_h</p:attrName>
                                        </p:attrNameLst>
                                      </p:cBhvr>
                                      <p:tavLst>
                                        <p:tav tm="0">
                                          <p:val>
                                            <p:fltVal val="0"/>
                                          </p:val>
                                        </p:tav>
                                        <p:tav tm="100000">
                                          <p:val>
                                            <p:strVal val="#ppt_h"/>
                                          </p:val>
                                        </p:tav>
                                      </p:tavLst>
                                    </p:anim>
                                  </p:childTnLst>
                                </p:cTn>
                              </p:par>
                              <p:par>
                                <p:cTn id="322" presetID="23" presetClass="entr" presetSubtype="16" fill="hold" nodeType="withEffect">
                                  <p:stCondLst>
                                    <p:cond delay="0"/>
                                  </p:stCondLst>
                                  <p:childTnLst>
                                    <p:set>
                                      <p:cBhvr>
                                        <p:cTn id="323" dur="1" fill="hold">
                                          <p:stCondLst>
                                            <p:cond delay="0"/>
                                          </p:stCondLst>
                                        </p:cTn>
                                        <p:tgtEl>
                                          <p:spTgt spid="175"/>
                                        </p:tgtEl>
                                        <p:attrNameLst>
                                          <p:attrName>style.visibility</p:attrName>
                                        </p:attrNameLst>
                                      </p:cBhvr>
                                      <p:to>
                                        <p:strVal val="visible"/>
                                      </p:to>
                                    </p:set>
                                    <p:anim calcmode="lin" valueType="num">
                                      <p:cBhvr>
                                        <p:cTn id="324" dur="500" fill="hold"/>
                                        <p:tgtEl>
                                          <p:spTgt spid="175"/>
                                        </p:tgtEl>
                                        <p:attrNameLst>
                                          <p:attrName>ppt_w</p:attrName>
                                        </p:attrNameLst>
                                      </p:cBhvr>
                                      <p:tavLst>
                                        <p:tav tm="0">
                                          <p:val>
                                            <p:fltVal val="0"/>
                                          </p:val>
                                        </p:tav>
                                        <p:tav tm="100000">
                                          <p:val>
                                            <p:strVal val="#ppt_w"/>
                                          </p:val>
                                        </p:tav>
                                      </p:tavLst>
                                    </p:anim>
                                    <p:anim calcmode="lin" valueType="num">
                                      <p:cBhvr>
                                        <p:cTn id="325" dur="500" fill="hold"/>
                                        <p:tgtEl>
                                          <p:spTgt spid="175"/>
                                        </p:tgtEl>
                                        <p:attrNameLst>
                                          <p:attrName>ppt_h</p:attrName>
                                        </p:attrNameLst>
                                      </p:cBhvr>
                                      <p:tavLst>
                                        <p:tav tm="0">
                                          <p:val>
                                            <p:fltVal val="0"/>
                                          </p:val>
                                        </p:tav>
                                        <p:tav tm="100000">
                                          <p:val>
                                            <p:strVal val="#ppt_h"/>
                                          </p:val>
                                        </p:tav>
                                      </p:tavLst>
                                    </p:anim>
                                  </p:childTnLst>
                                </p:cTn>
                              </p:par>
                              <p:par>
                                <p:cTn id="326"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27" dur="2000" fill="hold"/>
                                        <p:tgtEl>
                                          <p:spTgt spid="178"/>
                                        </p:tgtEl>
                                        <p:attrNameLst>
                                          <p:attrName>ppt_x</p:attrName>
                                          <p:attrName>ppt_y</p:attrName>
                                        </p:attrNameLst>
                                      </p:cBhvr>
                                      <p:rCtr x="48" y="-36"/>
                                    </p:animMotion>
                                  </p:childTnLst>
                                </p:cTn>
                              </p:par>
                              <p:par>
                                <p:cTn id="328"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29" dur="2000" fill="hold"/>
                                        <p:tgtEl>
                                          <p:spTgt spid="181"/>
                                        </p:tgtEl>
                                        <p:attrNameLst>
                                          <p:attrName>ppt_x</p:attrName>
                                          <p:attrName>ppt_y</p:attrName>
                                        </p:attrNameLst>
                                      </p:cBhvr>
                                      <p:rCtr x="48" y="-36"/>
                                    </p:animMotion>
                                  </p:childTnLst>
                                </p:cTn>
                              </p:par>
                              <p:par>
                                <p:cTn id="330"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1" dur="2000" fill="hold"/>
                                        <p:tgtEl>
                                          <p:spTgt spid="130"/>
                                        </p:tgtEl>
                                        <p:attrNameLst>
                                          <p:attrName>ppt_x</p:attrName>
                                          <p:attrName>ppt_y</p:attrName>
                                        </p:attrNameLst>
                                      </p:cBhvr>
                                      <p:rCtr x="48" y="-36"/>
                                    </p:animMotion>
                                  </p:childTnLst>
                                </p:cTn>
                              </p:par>
                              <p:par>
                                <p:cTn id="332"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3" dur="2000" fill="hold"/>
                                        <p:tgtEl>
                                          <p:spTgt spid="133"/>
                                        </p:tgtEl>
                                        <p:attrNameLst>
                                          <p:attrName>ppt_x</p:attrName>
                                          <p:attrName>ppt_y</p:attrName>
                                        </p:attrNameLst>
                                      </p:cBhvr>
                                      <p:rCtr x="48" y="-36"/>
                                    </p:animMotion>
                                  </p:childTnLst>
                                </p:cTn>
                              </p:par>
                              <p:par>
                                <p:cTn id="334"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5" dur="2000" fill="hold"/>
                                        <p:tgtEl>
                                          <p:spTgt spid="136"/>
                                        </p:tgtEl>
                                        <p:attrNameLst>
                                          <p:attrName>ppt_x</p:attrName>
                                          <p:attrName>ppt_y</p:attrName>
                                        </p:attrNameLst>
                                      </p:cBhvr>
                                      <p:rCtr x="48" y="-36"/>
                                    </p:animMotion>
                                  </p:childTnLst>
                                </p:cTn>
                              </p:par>
                              <p:par>
                                <p:cTn id="336"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7" dur="2000" fill="hold"/>
                                        <p:tgtEl>
                                          <p:spTgt spid="139"/>
                                        </p:tgtEl>
                                        <p:attrNameLst>
                                          <p:attrName>ppt_x</p:attrName>
                                          <p:attrName>ppt_y</p:attrName>
                                        </p:attrNameLst>
                                      </p:cBhvr>
                                      <p:rCtr x="48" y="-36"/>
                                    </p:animMotion>
                                  </p:childTnLst>
                                </p:cTn>
                              </p:par>
                              <p:par>
                                <p:cTn id="338"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9" dur="2000" fill="hold"/>
                                        <p:tgtEl>
                                          <p:spTgt spid="142"/>
                                        </p:tgtEl>
                                        <p:attrNameLst>
                                          <p:attrName>ppt_x</p:attrName>
                                          <p:attrName>ppt_y</p:attrName>
                                        </p:attrNameLst>
                                      </p:cBhvr>
                                      <p:rCtr x="48" y="-36"/>
                                    </p:animMotion>
                                  </p:childTnLst>
                                </p:cTn>
                              </p:par>
                              <p:par>
                                <p:cTn id="340"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41" dur="2000" fill="hold"/>
                                        <p:tgtEl>
                                          <p:spTgt spid="145"/>
                                        </p:tgtEl>
                                        <p:attrNameLst>
                                          <p:attrName>ppt_x</p:attrName>
                                          <p:attrName>ppt_y</p:attrName>
                                        </p:attrNameLst>
                                      </p:cBhvr>
                                      <p:rCtr x="48" y="-36"/>
                                    </p:animMotion>
                                  </p:childTnLst>
                                </p:cTn>
                              </p:par>
                              <p:par>
                                <p:cTn id="342"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43" dur="2000" fill="hold"/>
                                        <p:tgtEl>
                                          <p:spTgt spid="148"/>
                                        </p:tgtEl>
                                        <p:attrNameLst>
                                          <p:attrName>ppt_x</p:attrName>
                                          <p:attrName>ppt_y</p:attrName>
                                        </p:attrNameLst>
                                      </p:cBhvr>
                                      <p:rCtr x="48" y="-36"/>
                                    </p:animMotion>
                                  </p:childTnLst>
                                </p:cTn>
                              </p:par>
                              <p:par>
                                <p:cTn id="344" presetID="44" presetClass="path" presetSubtype="0" accel="50000" decel="50000" fill="hold" nodeType="withEffect">
                                  <p:stCondLst>
                                    <p:cond delay="0"/>
                                  </p:stCondLst>
                                  <p:childTnLst>
                                    <p:animMotion origin="layout" path="M 3.33333E-6 -2.22222E-6 L -0.02778 0.05533 C -0.03386 0.06783 -0.04254 0.075 -0.05157 0.075 C -0.06198 0.075 -0.07032 0.06783 -0.07639 0.05533 L -0.10417 -2.22222E-6 " pathEditMode="relative" rAng="0" ptsTypes="FffFF">
                                      <p:cBhvr>
                                        <p:cTn id="345" dur="2000" fill="hold"/>
                                        <p:tgtEl>
                                          <p:spTgt spid="151"/>
                                        </p:tgtEl>
                                        <p:attrNameLst>
                                          <p:attrName>ppt_x</p:attrName>
                                          <p:attrName>ppt_y</p:attrName>
                                        </p:attrNameLst>
                                      </p:cBhvr>
                                      <p:rCtr x="-52" y="38"/>
                                    </p:animMotion>
                                  </p:childTnLst>
                                </p:cTn>
                              </p:par>
                              <p:par>
                                <p:cTn id="346"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347" dur="2000" fill="hold"/>
                                        <p:tgtEl>
                                          <p:spTgt spid="154"/>
                                        </p:tgtEl>
                                        <p:attrNameLst>
                                          <p:attrName>ppt_x</p:attrName>
                                          <p:attrName>ppt_y</p:attrName>
                                        </p:attrNameLst>
                                      </p:cBhvr>
                                      <p:rCtr x="-52" y="38"/>
                                    </p:animMotion>
                                  </p:childTnLst>
                                </p:cTn>
                              </p:par>
                              <p:par>
                                <p:cTn id="348"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349" dur="2000" fill="hold"/>
                                        <p:tgtEl>
                                          <p:spTgt spid="157"/>
                                        </p:tgtEl>
                                        <p:attrNameLst>
                                          <p:attrName>ppt_x</p:attrName>
                                          <p:attrName>ppt_y</p:attrName>
                                        </p:attrNameLst>
                                      </p:cBhvr>
                                      <p:rCtr x="-52" y="38"/>
                                    </p:animMotion>
                                  </p:childTnLst>
                                </p:cTn>
                              </p:par>
                              <p:par>
                                <p:cTn id="350" presetID="44" presetClass="path" presetSubtype="0" accel="50000" decel="50000" fill="hold" nodeType="withEffect">
                                  <p:stCondLst>
                                    <p:cond delay="0"/>
                                  </p:stCondLst>
                                  <p:childTnLst>
                                    <p:animMotion origin="layout" path="M 5.55112E-17 -2.22222E-6 L -0.02778 0.05533 C -0.03385 0.06783 -0.04253 0.075 -0.05156 0.075 C -0.06198 0.075 -0.07031 0.06783 -0.07639 0.05533 L -0.10417 -2.22222E-6 " pathEditMode="relative" rAng="0" ptsTypes="FffFF">
                                      <p:cBhvr>
                                        <p:cTn id="351" dur="2000" fill="hold"/>
                                        <p:tgtEl>
                                          <p:spTgt spid="160"/>
                                        </p:tgtEl>
                                        <p:attrNameLst>
                                          <p:attrName>ppt_x</p:attrName>
                                          <p:attrName>ppt_y</p:attrName>
                                        </p:attrNameLst>
                                      </p:cBhvr>
                                      <p:rCtr x="-52" y="38"/>
                                    </p:animMotion>
                                  </p:childTnLst>
                                </p:cTn>
                              </p:par>
                              <p:par>
                                <p:cTn id="352"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3" dur="2000" fill="hold"/>
                                        <p:tgtEl>
                                          <p:spTgt spid="163"/>
                                        </p:tgtEl>
                                        <p:attrNameLst>
                                          <p:attrName>ppt_x</p:attrName>
                                          <p:attrName>ppt_y</p:attrName>
                                        </p:attrNameLst>
                                      </p:cBhvr>
                                      <p:rCtr x="-52" y="38"/>
                                    </p:animMotion>
                                  </p:childTnLst>
                                </p:cTn>
                              </p:par>
                              <p:par>
                                <p:cTn id="354"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5" dur="2000" fill="hold"/>
                                        <p:tgtEl>
                                          <p:spTgt spid="166"/>
                                        </p:tgtEl>
                                        <p:attrNameLst>
                                          <p:attrName>ppt_x</p:attrName>
                                          <p:attrName>ppt_y</p:attrName>
                                        </p:attrNameLst>
                                      </p:cBhvr>
                                      <p:rCtr x="-52" y="38"/>
                                    </p:animMotion>
                                  </p:childTnLst>
                                </p:cTn>
                              </p:par>
                              <p:par>
                                <p:cTn id="356" presetID="44" presetClass="path" presetSubtype="0" accel="50000" decel="50000" fill="hold" nodeType="withEffect">
                                  <p:stCondLst>
                                    <p:cond delay="0"/>
                                  </p:stCondLst>
                                  <p:childTnLst>
                                    <p:animMotion origin="layout" path="M 1.11022E-16 -2.22222E-6 L -0.02778 0.05533 C -0.03385 0.06783 -0.04253 0.075 -0.05156 0.075 C -0.06198 0.075 -0.07031 0.06783 -0.07639 0.05533 L -0.10417 -2.22222E-6 " pathEditMode="relative" rAng="0" ptsTypes="FffFF">
                                      <p:cBhvr>
                                        <p:cTn id="357" dur="2000" fill="hold"/>
                                        <p:tgtEl>
                                          <p:spTgt spid="169"/>
                                        </p:tgtEl>
                                        <p:attrNameLst>
                                          <p:attrName>ppt_x</p:attrName>
                                          <p:attrName>ppt_y</p:attrName>
                                        </p:attrNameLst>
                                      </p:cBhvr>
                                      <p:rCtr x="-52" y="38"/>
                                    </p:animMotion>
                                  </p:childTnLst>
                                </p:cTn>
                              </p:par>
                              <p:par>
                                <p:cTn id="358"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9" dur="2000" fill="hold"/>
                                        <p:tgtEl>
                                          <p:spTgt spid="172"/>
                                        </p:tgtEl>
                                        <p:attrNameLst>
                                          <p:attrName>ppt_x</p:attrName>
                                          <p:attrName>ppt_y</p:attrName>
                                        </p:attrNameLst>
                                      </p:cBhvr>
                                      <p:rCtr x="-52" y="38"/>
                                    </p:animMotion>
                                  </p:childTnLst>
                                </p:cTn>
                              </p:par>
                              <p:par>
                                <p:cTn id="360" presetID="44" presetClass="path" presetSubtype="0" accel="50000" decel="50000" fill="hold" nodeType="withEffect">
                                  <p:stCondLst>
                                    <p:cond delay="0"/>
                                  </p:stCondLst>
                                  <p:childTnLst>
                                    <p:animMotion origin="layout" path="M 0.00417 -2.22222E-6 L -0.02361 0.05533 C -0.02969 0.06783 -0.03837 0.075 -0.0474 0.075 C -0.05781 0.075 -0.06615 0.06783 -0.07222 0.05533 L -0.1 -2.22222E-6 " pathEditMode="relative" rAng="0" ptsTypes="FffFF">
                                      <p:cBhvr>
                                        <p:cTn id="361" dur="2000" fill="hold"/>
                                        <p:tgtEl>
                                          <p:spTgt spid="175"/>
                                        </p:tgtEl>
                                        <p:attrNameLst>
                                          <p:attrName>ppt_x</p:attrName>
                                          <p:attrName>ppt_y</p:attrName>
                                        </p:attrNameLst>
                                      </p:cBhvr>
                                      <p:rCtr x="-52" y="38"/>
                                    </p:animMotion>
                                  </p:childTnLst>
                                </p:cTn>
                              </p:par>
                            </p:childTnLst>
                          </p:cTn>
                        </p:par>
                        <p:par>
                          <p:cTn id="362" fill="hold">
                            <p:stCondLst>
                              <p:cond delay="2000"/>
                            </p:stCondLst>
                            <p:childTnLst>
                              <p:par>
                                <p:cTn id="363" presetID="23" presetClass="exit" presetSubtype="32" fill="hold" nodeType="afterEffect">
                                  <p:stCondLst>
                                    <p:cond delay="0"/>
                                  </p:stCondLst>
                                  <p:childTnLst>
                                    <p:anim calcmode="lin" valueType="num">
                                      <p:cBhvr>
                                        <p:cTn id="364" dur="500"/>
                                        <p:tgtEl>
                                          <p:spTgt spid="178"/>
                                        </p:tgtEl>
                                        <p:attrNameLst>
                                          <p:attrName>ppt_w</p:attrName>
                                        </p:attrNameLst>
                                      </p:cBhvr>
                                      <p:tavLst>
                                        <p:tav tm="0">
                                          <p:val>
                                            <p:strVal val="ppt_w"/>
                                          </p:val>
                                        </p:tav>
                                        <p:tav tm="100000">
                                          <p:val>
                                            <p:fltVal val="0"/>
                                          </p:val>
                                        </p:tav>
                                      </p:tavLst>
                                    </p:anim>
                                    <p:anim calcmode="lin" valueType="num">
                                      <p:cBhvr>
                                        <p:cTn id="365" dur="500"/>
                                        <p:tgtEl>
                                          <p:spTgt spid="178"/>
                                        </p:tgtEl>
                                        <p:attrNameLst>
                                          <p:attrName>ppt_h</p:attrName>
                                        </p:attrNameLst>
                                      </p:cBhvr>
                                      <p:tavLst>
                                        <p:tav tm="0">
                                          <p:val>
                                            <p:strVal val="ppt_h"/>
                                          </p:val>
                                        </p:tav>
                                        <p:tav tm="100000">
                                          <p:val>
                                            <p:fltVal val="0"/>
                                          </p:val>
                                        </p:tav>
                                      </p:tavLst>
                                    </p:anim>
                                    <p:set>
                                      <p:cBhvr>
                                        <p:cTn id="366" dur="1" fill="hold">
                                          <p:stCondLst>
                                            <p:cond delay="499"/>
                                          </p:stCondLst>
                                        </p:cTn>
                                        <p:tgtEl>
                                          <p:spTgt spid="178"/>
                                        </p:tgtEl>
                                        <p:attrNameLst>
                                          <p:attrName>style.visibility</p:attrName>
                                        </p:attrNameLst>
                                      </p:cBhvr>
                                      <p:to>
                                        <p:strVal val="hidden"/>
                                      </p:to>
                                    </p:set>
                                  </p:childTnLst>
                                </p:cTn>
                              </p:par>
                              <p:par>
                                <p:cTn id="367" presetID="23" presetClass="exit" presetSubtype="32" fill="hold" nodeType="withEffect">
                                  <p:stCondLst>
                                    <p:cond delay="0"/>
                                  </p:stCondLst>
                                  <p:childTnLst>
                                    <p:anim calcmode="lin" valueType="num">
                                      <p:cBhvr>
                                        <p:cTn id="368" dur="500"/>
                                        <p:tgtEl>
                                          <p:spTgt spid="181"/>
                                        </p:tgtEl>
                                        <p:attrNameLst>
                                          <p:attrName>ppt_w</p:attrName>
                                        </p:attrNameLst>
                                      </p:cBhvr>
                                      <p:tavLst>
                                        <p:tav tm="0">
                                          <p:val>
                                            <p:strVal val="ppt_w"/>
                                          </p:val>
                                        </p:tav>
                                        <p:tav tm="100000">
                                          <p:val>
                                            <p:fltVal val="0"/>
                                          </p:val>
                                        </p:tav>
                                      </p:tavLst>
                                    </p:anim>
                                    <p:anim calcmode="lin" valueType="num">
                                      <p:cBhvr>
                                        <p:cTn id="369" dur="500"/>
                                        <p:tgtEl>
                                          <p:spTgt spid="181"/>
                                        </p:tgtEl>
                                        <p:attrNameLst>
                                          <p:attrName>ppt_h</p:attrName>
                                        </p:attrNameLst>
                                      </p:cBhvr>
                                      <p:tavLst>
                                        <p:tav tm="0">
                                          <p:val>
                                            <p:strVal val="ppt_h"/>
                                          </p:val>
                                        </p:tav>
                                        <p:tav tm="100000">
                                          <p:val>
                                            <p:fltVal val="0"/>
                                          </p:val>
                                        </p:tav>
                                      </p:tavLst>
                                    </p:anim>
                                    <p:set>
                                      <p:cBhvr>
                                        <p:cTn id="370" dur="1" fill="hold">
                                          <p:stCondLst>
                                            <p:cond delay="499"/>
                                          </p:stCondLst>
                                        </p:cTn>
                                        <p:tgtEl>
                                          <p:spTgt spid="181"/>
                                        </p:tgtEl>
                                        <p:attrNameLst>
                                          <p:attrName>style.visibility</p:attrName>
                                        </p:attrNameLst>
                                      </p:cBhvr>
                                      <p:to>
                                        <p:strVal val="hidden"/>
                                      </p:to>
                                    </p:set>
                                  </p:childTnLst>
                                </p:cTn>
                              </p:par>
                              <p:par>
                                <p:cTn id="371" presetID="23" presetClass="exit" presetSubtype="32" fill="hold" nodeType="withEffect">
                                  <p:stCondLst>
                                    <p:cond delay="0"/>
                                  </p:stCondLst>
                                  <p:childTnLst>
                                    <p:anim calcmode="lin" valueType="num">
                                      <p:cBhvr>
                                        <p:cTn id="372" dur="500"/>
                                        <p:tgtEl>
                                          <p:spTgt spid="130"/>
                                        </p:tgtEl>
                                        <p:attrNameLst>
                                          <p:attrName>ppt_w</p:attrName>
                                        </p:attrNameLst>
                                      </p:cBhvr>
                                      <p:tavLst>
                                        <p:tav tm="0">
                                          <p:val>
                                            <p:strVal val="ppt_w"/>
                                          </p:val>
                                        </p:tav>
                                        <p:tav tm="100000">
                                          <p:val>
                                            <p:fltVal val="0"/>
                                          </p:val>
                                        </p:tav>
                                      </p:tavLst>
                                    </p:anim>
                                    <p:anim calcmode="lin" valueType="num">
                                      <p:cBhvr>
                                        <p:cTn id="373" dur="500"/>
                                        <p:tgtEl>
                                          <p:spTgt spid="130"/>
                                        </p:tgtEl>
                                        <p:attrNameLst>
                                          <p:attrName>ppt_h</p:attrName>
                                        </p:attrNameLst>
                                      </p:cBhvr>
                                      <p:tavLst>
                                        <p:tav tm="0">
                                          <p:val>
                                            <p:strVal val="ppt_h"/>
                                          </p:val>
                                        </p:tav>
                                        <p:tav tm="100000">
                                          <p:val>
                                            <p:fltVal val="0"/>
                                          </p:val>
                                        </p:tav>
                                      </p:tavLst>
                                    </p:anim>
                                    <p:set>
                                      <p:cBhvr>
                                        <p:cTn id="374" dur="1" fill="hold">
                                          <p:stCondLst>
                                            <p:cond delay="499"/>
                                          </p:stCondLst>
                                        </p:cTn>
                                        <p:tgtEl>
                                          <p:spTgt spid="130"/>
                                        </p:tgtEl>
                                        <p:attrNameLst>
                                          <p:attrName>style.visibility</p:attrName>
                                        </p:attrNameLst>
                                      </p:cBhvr>
                                      <p:to>
                                        <p:strVal val="hidden"/>
                                      </p:to>
                                    </p:set>
                                  </p:childTnLst>
                                </p:cTn>
                              </p:par>
                              <p:par>
                                <p:cTn id="375" presetID="23" presetClass="exit" presetSubtype="32" fill="hold" nodeType="withEffect">
                                  <p:stCondLst>
                                    <p:cond delay="0"/>
                                  </p:stCondLst>
                                  <p:childTnLst>
                                    <p:anim calcmode="lin" valueType="num">
                                      <p:cBhvr>
                                        <p:cTn id="376" dur="500"/>
                                        <p:tgtEl>
                                          <p:spTgt spid="133"/>
                                        </p:tgtEl>
                                        <p:attrNameLst>
                                          <p:attrName>ppt_w</p:attrName>
                                        </p:attrNameLst>
                                      </p:cBhvr>
                                      <p:tavLst>
                                        <p:tav tm="0">
                                          <p:val>
                                            <p:strVal val="ppt_w"/>
                                          </p:val>
                                        </p:tav>
                                        <p:tav tm="100000">
                                          <p:val>
                                            <p:fltVal val="0"/>
                                          </p:val>
                                        </p:tav>
                                      </p:tavLst>
                                    </p:anim>
                                    <p:anim calcmode="lin" valueType="num">
                                      <p:cBhvr>
                                        <p:cTn id="377" dur="500"/>
                                        <p:tgtEl>
                                          <p:spTgt spid="133"/>
                                        </p:tgtEl>
                                        <p:attrNameLst>
                                          <p:attrName>ppt_h</p:attrName>
                                        </p:attrNameLst>
                                      </p:cBhvr>
                                      <p:tavLst>
                                        <p:tav tm="0">
                                          <p:val>
                                            <p:strVal val="ppt_h"/>
                                          </p:val>
                                        </p:tav>
                                        <p:tav tm="100000">
                                          <p:val>
                                            <p:fltVal val="0"/>
                                          </p:val>
                                        </p:tav>
                                      </p:tavLst>
                                    </p:anim>
                                    <p:set>
                                      <p:cBhvr>
                                        <p:cTn id="378" dur="1" fill="hold">
                                          <p:stCondLst>
                                            <p:cond delay="499"/>
                                          </p:stCondLst>
                                        </p:cTn>
                                        <p:tgtEl>
                                          <p:spTgt spid="133"/>
                                        </p:tgtEl>
                                        <p:attrNameLst>
                                          <p:attrName>style.visibility</p:attrName>
                                        </p:attrNameLst>
                                      </p:cBhvr>
                                      <p:to>
                                        <p:strVal val="hidden"/>
                                      </p:to>
                                    </p:set>
                                  </p:childTnLst>
                                </p:cTn>
                              </p:par>
                              <p:par>
                                <p:cTn id="379" presetID="23" presetClass="exit" presetSubtype="32" fill="hold" nodeType="withEffect">
                                  <p:stCondLst>
                                    <p:cond delay="0"/>
                                  </p:stCondLst>
                                  <p:childTnLst>
                                    <p:anim calcmode="lin" valueType="num">
                                      <p:cBhvr>
                                        <p:cTn id="380" dur="500"/>
                                        <p:tgtEl>
                                          <p:spTgt spid="136"/>
                                        </p:tgtEl>
                                        <p:attrNameLst>
                                          <p:attrName>ppt_w</p:attrName>
                                        </p:attrNameLst>
                                      </p:cBhvr>
                                      <p:tavLst>
                                        <p:tav tm="0">
                                          <p:val>
                                            <p:strVal val="ppt_w"/>
                                          </p:val>
                                        </p:tav>
                                        <p:tav tm="100000">
                                          <p:val>
                                            <p:fltVal val="0"/>
                                          </p:val>
                                        </p:tav>
                                      </p:tavLst>
                                    </p:anim>
                                    <p:anim calcmode="lin" valueType="num">
                                      <p:cBhvr>
                                        <p:cTn id="381" dur="500"/>
                                        <p:tgtEl>
                                          <p:spTgt spid="136"/>
                                        </p:tgtEl>
                                        <p:attrNameLst>
                                          <p:attrName>ppt_h</p:attrName>
                                        </p:attrNameLst>
                                      </p:cBhvr>
                                      <p:tavLst>
                                        <p:tav tm="0">
                                          <p:val>
                                            <p:strVal val="ppt_h"/>
                                          </p:val>
                                        </p:tav>
                                        <p:tav tm="100000">
                                          <p:val>
                                            <p:fltVal val="0"/>
                                          </p:val>
                                        </p:tav>
                                      </p:tavLst>
                                    </p:anim>
                                    <p:set>
                                      <p:cBhvr>
                                        <p:cTn id="382" dur="1" fill="hold">
                                          <p:stCondLst>
                                            <p:cond delay="499"/>
                                          </p:stCondLst>
                                        </p:cTn>
                                        <p:tgtEl>
                                          <p:spTgt spid="136"/>
                                        </p:tgtEl>
                                        <p:attrNameLst>
                                          <p:attrName>style.visibility</p:attrName>
                                        </p:attrNameLst>
                                      </p:cBhvr>
                                      <p:to>
                                        <p:strVal val="hidden"/>
                                      </p:to>
                                    </p:set>
                                  </p:childTnLst>
                                </p:cTn>
                              </p:par>
                              <p:par>
                                <p:cTn id="383" presetID="23" presetClass="exit" presetSubtype="32" fill="hold" nodeType="withEffect">
                                  <p:stCondLst>
                                    <p:cond delay="0"/>
                                  </p:stCondLst>
                                  <p:childTnLst>
                                    <p:anim calcmode="lin" valueType="num">
                                      <p:cBhvr>
                                        <p:cTn id="384" dur="500"/>
                                        <p:tgtEl>
                                          <p:spTgt spid="139"/>
                                        </p:tgtEl>
                                        <p:attrNameLst>
                                          <p:attrName>ppt_w</p:attrName>
                                        </p:attrNameLst>
                                      </p:cBhvr>
                                      <p:tavLst>
                                        <p:tav tm="0">
                                          <p:val>
                                            <p:strVal val="ppt_w"/>
                                          </p:val>
                                        </p:tav>
                                        <p:tav tm="100000">
                                          <p:val>
                                            <p:fltVal val="0"/>
                                          </p:val>
                                        </p:tav>
                                      </p:tavLst>
                                    </p:anim>
                                    <p:anim calcmode="lin" valueType="num">
                                      <p:cBhvr>
                                        <p:cTn id="385" dur="500"/>
                                        <p:tgtEl>
                                          <p:spTgt spid="139"/>
                                        </p:tgtEl>
                                        <p:attrNameLst>
                                          <p:attrName>ppt_h</p:attrName>
                                        </p:attrNameLst>
                                      </p:cBhvr>
                                      <p:tavLst>
                                        <p:tav tm="0">
                                          <p:val>
                                            <p:strVal val="ppt_h"/>
                                          </p:val>
                                        </p:tav>
                                        <p:tav tm="100000">
                                          <p:val>
                                            <p:fltVal val="0"/>
                                          </p:val>
                                        </p:tav>
                                      </p:tavLst>
                                    </p:anim>
                                    <p:set>
                                      <p:cBhvr>
                                        <p:cTn id="386" dur="1" fill="hold">
                                          <p:stCondLst>
                                            <p:cond delay="499"/>
                                          </p:stCondLst>
                                        </p:cTn>
                                        <p:tgtEl>
                                          <p:spTgt spid="139"/>
                                        </p:tgtEl>
                                        <p:attrNameLst>
                                          <p:attrName>style.visibility</p:attrName>
                                        </p:attrNameLst>
                                      </p:cBhvr>
                                      <p:to>
                                        <p:strVal val="hidden"/>
                                      </p:to>
                                    </p:set>
                                  </p:childTnLst>
                                </p:cTn>
                              </p:par>
                              <p:par>
                                <p:cTn id="387" presetID="23" presetClass="exit" presetSubtype="32" fill="hold" nodeType="withEffect">
                                  <p:stCondLst>
                                    <p:cond delay="0"/>
                                  </p:stCondLst>
                                  <p:childTnLst>
                                    <p:anim calcmode="lin" valueType="num">
                                      <p:cBhvr>
                                        <p:cTn id="388" dur="500"/>
                                        <p:tgtEl>
                                          <p:spTgt spid="142"/>
                                        </p:tgtEl>
                                        <p:attrNameLst>
                                          <p:attrName>ppt_w</p:attrName>
                                        </p:attrNameLst>
                                      </p:cBhvr>
                                      <p:tavLst>
                                        <p:tav tm="0">
                                          <p:val>
                                            <p:strVal val="ppt_w"/>
                                          </p:val>
                                        </p:tav>
                                        <p:tav tm="100000">
                                          <p:val>
                                            <p:fltVal val="0"/>
                                          </p:val>
                                        </p:tav>
                                      </p:tavLst>
                                    </p:anim>
                                    <p:anim calcmode="lin" valueType="num">
                                      <p:cBhvr>
                                        <p:cTn id="389" dur="500"/>
                                        <p:tgtEl>
                                          <p:spTgt spid="142"/>
                                        </p:tgtEl>
                                        <p:attrNameLst>
                                          <p:attrName>ppt_h</p:attrName>
                                        </p:attrNameLst>
                                      </p:cBhvr>
                                      <p:tavLst>
                                        <p:tav tm="0">
                                          <p:val>
                                            <p:strVal val="ppt_h"/>
                                          </p:val>
                                        </p:tav>
                                        <p:tav tm="100000">
                                          <p:val>
                                            <p:fltVal val="0"/>
                                          </p:val>
                                        </p:tav>
                                      </p:tavLst>
                                    </p:anim>
                                    <p:set>
                                      <p:cBhvr>
                                        <p:cTn id="390" dur="1" fill="hold">
                                          <p:stCondLst>
                                            <p:cond delay="499"/>
                                          </p:stCondLst>
                                        </p:cTn>
                                        <p:tgtEl>
                                          <p:spTgt spid="142"/>
                                        </p:tgtEl>
                                        <p:attrNameLst>
                                          <p:attrName>style.visibility</p:attrName>
                                        </p:attrNameLst>
                                      </p:cBhvr>
                                      <p:to>
                                        <p:strVal val="hidden"/>
                                      </p:to>
                                    </p:set>
                                  </p:childTnLst>
                                </p:cTn>
                              </p:par>
                              <p:par>
                                <p:cTn id="391" presetID="23" presetClass="exit" presetSubtype="32" fill="hold" nodeType="withEffect">
                                  <p:stCondLst>
                                    <p:cond delay="0"/>
                                  </p:stCondLst>
                                  <p:childTnLst>
                                    <p:anim calcmode="lin" valueType="num">
                                      <p:cBhvr>
                                        <p:cTn id="392" dur="500"/>
                                        <p:tgtEl>
                                          <p:spTgt spid="145"/>
                                        </p:tgtEl>
                                        <p:attrNameLst>
                                          <p:attrName>ppt_w</p:attrName>
                                        </p:attrNameLst>
                                      </p:cBhvr>
                                      <p:tavLst>
                                        <p:tav tm="0">
                                          <p:val>
                                            <p:strVal val="ppt_w"/>
                                          </p:val>
                                        </p:tav>
                                        <p:tav tm="100000">
                                          <p:val>
                                            <p:fltVal val="0"/>
                                          </p:val>
                                        </p:tav>
                                      </p:tavLst>
                                    </p:anim>
                                    <p:anim calcmode="lin" valueType="num">
                                      <p:cBhvr>
                                        <p:cTn id="393" dur="500"/>
                                        <p:tgtEl>
                                          <p:spTgt spid="145"/>
                                        </p:tgtEl>
                                        <p:attrNameLst>
                                          <p:attrName>ppt_h</p:attrName>
                                        </p:attrNameLst>
                                      </p:cBhvr>
                                      <p:tavLst>
                                        <p:tav tm="0">
                                          <p:val>
                                            <p:strVal val="ppt_h"/>
                                          </p:val>
                                        </p:tav>
                                        <p:tav tm="100000">
                                          <p:val>
                                            <p:fltVal val="0"/>
                                          </p:val>
                                        </p:tav>
                                      </p:tavLst>
                                    </p:anim>
                                    <p:set>
                                      <p:cBhvr>
                                        <p:cTn id="394" dur="1" fill="hold">
                                          <p:stCondLst>
                                            <p:cond delay="499"/>
                                          </p:stCondLst>
                                        </p:cTn>
                                        <p:tgtEl>
                                          <p:spTgt spid="145"/>
                                        </p:tgtEl>
                                        <p:attrNameLst>
                                          <p:attrName>style.visibility</p:attrName>
                                        </p:attrNameLst>
                                      </p:cBhvr>
                                      <p:to>
                                        <p:strVal val="hidden"/>
                                      </p:to>
                                    </p:set>
                                  </p:childTnLst>
                                </p:cTn>
                              </p:par>
                              <p:par>
                                <p:cTn id="395" presetID="23" presetClass="exit" presetSubtype="32" fill="hold" nodeType="withEffect">
                                  <p:stCondLst>
                                    <p:cond delay="0"/>
                                  </p:stCondLst>
                                  <p:childTnLst>
                                    <p:anim calcmode="lin" valueType="num">
                                      <p:cBhvr>
                                        <p:cTn id="396" dur="500"/>
                                        <p:tgtEl>
                                          <p:spTgt spid="148"/>
                                        </p:tgtEl>
                                        <p:attrNameLst>
                                          <p:attrName>ppt_w</p:attrName>
                                        </p:attrNameLst>
                                      </p:cBhvr>
                                      <p:tavLst>
                                        <p:tav tm="0">
                                          <p:val>
                                            <p:strVal val="ppt_w"/>
                                          </p:val>
                                        </p:tav>
                                        <p:tav tm="100000">
                                          <p:val>
                                            <p:fltVal val="0"/>
                                          </p:val>
                                        </p:tav>
                                      </p:tavLst>
                                    </p:anim>
                                    <p:anim calcmode="lin" valueType="num">
                                      <p:cBhvr>
                                        <p:cTn id="397" dur="500"/>
                                        <p:tgtEl>
                                          <p:spTgt spid="148"/>
                                        </p:tgtEl>
                                        <p:attrNameLst>
                                          <p:attrName>ppt_h</p:attrName>
                                        </p:attrNameLst>
                                      </p:cBhvr>
                                      <p:tavLst>
                                        <p:tav tm="0">
                                          <p:val>
                                            <p:strVal val="ppt_h"/>
                                          </p:val>
                                        </p:tav>
                                        <p:tav tm="100000">
                                          <p:val>
                                            <p:fltVal val="0"/>
                                          </p:val>
                                        </p:tav>
                                      </p:tavLst>
                                    </p:anim>
                                    <p:set>
                                      <p:cBhvr>
                                        <p:cTn id="398" dur="1" fill="hold">
                                          <p:stCondLst>
                                            <p:cond delay="499"/>
                                          </p:stCondLst>
                                        </p:cTn>
                                        <p:tgtEl>
                                          <p:spTgt spid="148"/>
                                        </p:tgtEl>
                                        <p:attrNameLst>
                                          <p:attrName>style.visibility</p:attrName>
                                        </p:attrNameLst>
                                      </p:cBhvr>
                                      <p:to>
                                        <p:strVal val="hidden"/>
                                      </p:to>
                                    </p:set>
                                  </p:childTnLst>
                                </p:cTn>
                              </p:par>
                              <p:par>
                                <p:cTn id="399" presetID="23" presetClass="exit" presetSubtype="32" fill="hold" nodeType="withEffect">
                                  <p:stCondLst>
                                    <p:cond delay="0"/>
                                  </p:stCondLst>
                                  <p:childTnLst>
                                    <p:anim calcmode="lin" valueType="num">
                                      <p:cBhvr>
                                        <p:cTn id="400" dur="500"/>
                                        <p:tgtEl>
                                          <p:spTgt spid="151"/>
                                        </p:tgtEl>
                                        <p:attrNameLst>
                                          <p:attrName>ppt_w</p:attrName>
                                        </p:attrNameLst>
                                      </p:cBhvr>
                                      <p:tavLst>
                                        <p:tav tm="0">
                                          <p:val>
                                            <p:strVal val="ppt_w"/>
                                          </p:val>
                                        </p:tav>
                                        <p:tav tm="100000">
                                          <p:val>
                                            <p:fltVal val="0"/>
                                          </p:val>
                                        </p:tav>
                                      </p:tavLst>
                                    </p:anim>
                                    <p:anim calcmode="lin" valueType="num">
                                      <p:cBhvr>
                                        <p:cTn id="401" dur="500"/>
                                        <p:tgtEl>
                                          <p:spTgt spid="151"/>
                                        </p:tgtEl>
                                        <p:attrNameLst>
                                          <p:attrName>ppt_h</p:attrName>
                                        </p:attrNameLst>
                                      </p:cBhvr>
                                      <p:tavLst>
                                        <p:tav tm="0">
                                          <p:val>
                                            <p:strVal val="ppt_h"/>
                                          </p:val>
                                        </p:tav>
                                        <p:tav tm="100000">
                                          <p:val>
                                            <p:fltVal val="0"/>
                                          </p:val>
                                        </p:tav>
                                      </p:tavLst>
                                    </p:anim>
                                    <p:set>
                                      <p:cBhvr>
                                        <p:cTn id="402" dur="1" fill="hold">
                                          <p:stCondLst>
                                            <p:cond delay="499"/>
                                          </p:stCondLst>
                                        </p:cTn>
                                        <p:tgtEl>
                                          <p:spTgt spid="151"/>
                                        </p:tgtEl>
                                        <p:attrNameLst>
                                          <p:attrName>style.visibility</p:attrName>
                                        </p:attrNameLst>
                                      </p:cBhvr>
                                      <p:to>
                                        <p:strVal val="hidden"/>
                                      </p:to>
                                    </p:set>
                                  </p:childTnLst>
                                </p:cTn>
                              </p:par>
                              <p:par>
                                <p:cTn id="403" presetID="23" presetClass="exit" presetSubtype="32" fill="hold" nodeType="withEffect">
                                  <p:stCondLst>
                                    <p:cond delay="0"/>
                                  </p:stCondLst>
                                  <p:childTnLst>
                                    <p:anim calcmode="lin" valueType="num">
                                      <p:cBhvr>
                                        <p:cTn id="404" dur="500"/>
                                        <p:tgtEl>
                                          <p:spTgt spid="154"/>
                                        </p:tgtEl>
                                        <p:attrNameLst>
                                          <p:attrName>ppt_w</p:attrName>
                                        </p:attrNameLst>
                                      </p:cBhvr>
                                      <p:tavLst>
                                        <p:tav tm="0">
                                          <p:val>
                                            <p:strVal val="ppt_w"/>
                                          </p:val>
                                        </p:tav>
                                        <p:tav tm="100000">
                                          <p:val>
                                            <p:fltVal val="0"/>
                                          </p:val>
                                        </p:tav>
                                      </p:tavLst>
                                    </p:anim>
                                    <p:anim calcmode="lin" valueType="num">
                                      <p:cBhvr>
                                        <p:cTn id="405" dur="500"/>
                                        <p:tgtEl>
                                          <p:spTgt spid="154"/>
                                        </p:tgtEl>
                                        <p:attrNameLst>
                                          <p:attrName>ppt_h</p:attrName>
                                        </p:attrNameLst>
                                      </p:cBhvr>
                                      <p:tavLst>
                                        <p:tav tm="0">
                                          <p:val>
                                            <p:strVal val="ppt_h"/>
                                          </p:val>
                                        </p:tav>
                                        <p:tav tm="100000">
                                          <p:val>
                                            <p:fltVal val="0"/>
                                          </p:val>
                                        </p:tav>
                                      </p:tavLst>
                                    </p:anim>
                                    <p:set>
                                      <p:cBhvr>
                                        <p:cTn id="406" dur="1" fill="hold">
                                          <p:stCondLst>
                                            <p:cond delay="499"/>
                                          </p:stCondLst>
                                        </p:cTn>
                                        <p:tgtEl>
                                          <p:spTgt spid="154"/>
                                        </p:tgtEl>
                                        <p:attrNameLst>
                                          <p:attrName>style.visibility</p:attrName>
                                        </p:attrNameLst>
                                      </p:cBhvr>
                                      <p:to>
                                        <p:strVal val="hidden"/>
                                      </p:to>
                                    </p:set>
                                  </p:childTnLst>
                                </p:cTn>
                              </p:par>
                              <p:par>
                                <p:cTn id="407" presetID="23" presetClass="exit" presetSubtype="32" fill="hold" nodeType="withEffect">
                                  <p:stCondLst>
                                    <p:cond delay="0"/>
                                  </p:stCondLst>
                                  <p:childTnLst>
                                    <p:anim calcmode="lin" valueType="num">
                                      <p:cBhvr>
                                        <p:cTn id="408" dur="500"/>
                                        <p:tgtEl>
                                          <p:spTgt spid="157"/>
                                        </p:tgtEl>
                                        <p:attrNameLst>
                                          <p:attrName>ppt_w</p:attrName>
                                        </p:attrNameLst>
                                      </p:cBhvr>
                                      <p:tavLst>
                                        <p:tav tm="0">
                                          <p:val>
                                            <p:strVal val="ppt_w"/>
                                          </p:val>
                                        </p:tav>
                                        <p:tav tm="100000">
                                          <p:val>
                                            <p:fltVal val="0"/>
                                          </p:val>
                                        </p:tav>
                                      </p:tavLst>
                                    </p:anim>
                                    <p:anim calcmode="lin" valueType="num">
                                      <p:cBhvr>
                                        <p:cTn id="409" dur="500"/>
                                        <p:tgtEl>
                                          <p:spTgt spid="157"/>
                                        </p:tgtEl>
                                        <p:attrNameLst>
                                          <p:attrName>ppt_h</p:attrName>
                                        </p:attrNameLst>
                                      </p:cBhvr>
                                      <p:tavLst>
                                        <p:tav tm="0">
                                          <p:val>
                                            <p:strVal val="ppt_h"/>
                                          </p:val>
                                        </p:tav>
                                        <p:tav tm="100000">
                                          <p:val>
                                            <p:fltVal val="0"/>
                                          </p:val>
                                        </p:tav>
                                      </p:tavLst>
                                    </p:anim>
                                    <p:set>
                                      <p:cBhvr>
                                        <p:cTn id="410" dur="1" fill="hold">
                                          <p:stCondLst>
                                            <p:cond delay="499"/>
                                          </p:stCondLst>
                                        </p:cTn>
                                        <p:tgtEl>
                                          <p:spTgt spid="157"/>
                                        </p:tgtEl>
                                        <p:attrNameLst>
                                          <p:attrName>style.visibility</p:attrName>
                                        </p:attrNameLst>
                                      </p:cBhvr>
                                      <p:to>
                                        <p:strVal val="hidden"/>
                                      </p:to>
                                    </p:set>
                                  </p:childTnLst>
                                </p:cTn>
                              </p:par>
                              <p:par>
                                <p:cTn id="411" presetID="23" presetClass="exit" presetSubtype="32" fill="hold" nodeType="withEffect">
                                  <p:stCondLst>
                                    <p:cond delay="0"/>
                                  </p:stCondLst>
                                  <p:childTnLst>
                                    <p:anim calcmode="lin" valueType="num">
                                      <p:cBhvr>
                                        <p:cTn id="412" dur="500"/>
                                        <p:tgtEl>
                                          <p:spTgt spid="160"/>
                                        </p:tgtEl>
                                        <p:attrNameLst>
                                          <p:attrName>ppt_w</p:attrName>
                                        </p:attrNameLst>
                                      </p:cBhvr>
                                      <p:tavLst>
                                        <p:tav tm="0">
                                          <p:val>
                                            <p:strVal val="ppt_w"/>
                                          </p:val>
                                        </p:tav>
                                        <p:tav tm="100000">
                                          <p:val>
                                            <p:fltVal val="0"/>
                                          </p:val>
                                        </p:tav>
                                      </p:tavLst>
                                    </p:anim>
                                    <p:anim calcmode="lin" valueType="num">
                                      <p:cBhvr>
                                        <p:cTn id="413" dur="500"/>
                                        <p:tgtEl>
                                          <p:spTgt spid="160"/>
                                        </p:tgtEl>
                                        <p:attrNameLst>
                                          <p:attrName>ppt_h</p:attrName>
                                        </p:attrNameLst>
                                      </p:cBhvr>
                                      <p:tavLst>
                                        <p:tav tm="0">
                                          <p:val>
                                            <p:strVal val="ppt_h"/>
                                          </p:val>
                                        </p:tav>
                                        <p:tav tm="100000">
                                          <p:val>
                                            <p:fltVal val="0"/>
                                          </p:val>
                                        </p:tav>
                                      </p:tavLst>
                                    </p:anim>
                                    <p:set>
                                      <p:cBhvr>
                                        <p:cTn id="414" dur="1" fill="hold">
                                          <p:stCondLst>
                                            <p:cond delay="499"/>
                                          </p:stCondLst>
                                        </p:cTn>
                                        <p:tgtEl>
                                          <p:spTgt spid="160"/>
                                        </p:tgtEl>
                                        <p:attrNameLst>
                                          <p:attrName>style.visibility</p:attrName>
                                        </p:attrNameLst>
                                      </p:cBhvr>
                                      <p:to>
                                        <p:strVal val="hidden"/>
                                      </p:to>
                                    </p:set>
                                  </p:childTnLst>
                                </p:cTn>
                              </p:par>
                              <p:par>
                                <p:cTn id="415" presetID="23" presetClass="exit" presetSubtype="32" fill="hold" nodeType="withEffect">
                                  <p:stCondLst>
                                    <p:cond delay="0"/>
                                  </p:stCondLst>
                                  <p:childTnLst>
                                    <p:anim calcmode="lin" valueType="num">
                                      <p:cBhvr>
                                        <p:cTn id="416" dur="500"/>
                                        <p:tgtEl>
                                          <p:spTgt spid="163"/>
                                        </p:tgtEl>
                                        <p:attrNameLst>
                                          <p:attrName>ppt_w</p:attrName>
                                        </p:attrNameLst>
                                      </p:cBhvr>
                                      <p:tavLst>
                                        <p:tav tm="0">
                                          <p:val>
                                            <p:strVal val="ppt_w"/>
                                          </p:val>
                                        </p:tav>
                                        <p:tav tm="100000">
                                          <p:val>
                                            <p:fltVal val="0"/>
                                          </p:val>
                                        </p:tav>
                                      </p:tavLst>
                                    </p:anim>
                                    <p:anim calcmode="lin" valueType="num">
                                      <p:cBhvr>
                                        <p:cTn id="417" dur="500"/>
                                        <p:tgtEl>
                                          <p:spTgt spid="163"/>
                                        </p:tgtEl>
                                        <p:attrNameLst>
                                          <p:attrName>ppt_h</p:attrName>
                                        </p:attrNameLst>
                                      </p:cBhvr>
                                      <p:tavLst>
                                        <p:tav tm="0">
                                          <p:val>
                                            <p:strVal val="ppt_h"/>
                                          </p:val>
                                        </p:tav>
                                        <p:tav tm="100000">
                                          <p:val>
                                            <p:fltVal val="0"/>
                                          </p:val>
                                        </p:tav>
                                      </p:tavLst>
                                    </p:anim>
                                    <p:set>
                                      <p:cBhvr>
                                        <p:cTn id="418" dur="1" fill="hold">
                                          <p:stCondLst>
                                            <p:cond delay="499"/>
                                          </p:stCondLst>
                                        </p:cTn>
                                        <p:tgtEl>
                                          <p:spTgt spid="163"/>
                                        </p:tgtEl>
                                        <p:attrNameLst>
                                          <p:attrName>style.visibility</p:attrName>
                                        </p:attrNameLst>
                                      </p:cBhvr>
                                      <p:to>
                                        <p:strVal val="hidden"/>
                                      </p:to>
                                    </p:set>
                                  </p:childTnLst>
                                </p:cTn>
                              </p:par>
                              <p:par>
                                <p:cTn id="419" presetID="23" presetClass="exit" presetSubtype="32" fill="hold" nodeType="withEffect">
                                  <p:stCondLst>
                                    <p:cond delay="0"/>
                                  </p:stCondLst>
                                  <p:childTnLst>
                                    <p:anim calcmode="lin" valueType="num">
                                      <p:cBhvr>
                                        <p:cTn id="420" dur="500"/>
                                        <p:tgtEl>
                                          <p:spTgt spid="166"/>
                                        </p:tgtEl>
                                        <p:attrNameLst>
                                          <p:attrName>ppt_w</p:attrName>
                                        </p:attrNameLst>
                                      </p:cBhvr>
                                      <p:tavLst>
                                        <p:tav tm="0">
                                          <p:val>
                                            <p:strVal val="ppt_w"/>
                                          </p:val>
                                        </p:tav>
                                        <p:tav tm="100000">
                                          <p:val>
                                            <p:fltVal val="0"/>
                                          </p:val>
                                        </p:tav>
                                      </p:tavLst>
                                    </p:anim>
                                    <p:anim calcmode="lin" valueType="num">
                                      <p:cBhvr>
                                        <p:cTn id="421" dur="500"/>
                                        <p:tgtEl>
                                          <p:spTgt spid="166"/>
                                        </p:tgtEl>
                                        <p:attrNameLst>
                                          <p:attrName>ppt_h</p:attrName>
                                        </p:attrNameLst>
                                      </p:cBhvr>
                                      <p:tavLst>
                                        <p:tav tm="0">
                                          <p:val>
                                            <p:strVal val="ppt_h"/>
                                          </p:val>
                                        </p:tav>
                                        <p:tav tm="100000">
                                          <p:val>
                                            <p:fltVal val="0"/>
                                          </p:val>
                                        </p:tav>
                                      </p:tavLst>
                                    </p:anim>
                                    <p:set>
                                      <p:cBhvr>
                                        <p:cTn id="422" dur="1" fill="hold">
                                          <p:stCondLst>
                                            <p:cond delay="499"/>
                                          </p:stCondLst>
                                        </p:cTn>
                                        <p:tgtEl>
                                          <p:spTgt spid="166"/>
                                        </p:tgtEl>
                                        <p:attrNameLst>
                                          <p:attrName>style.visibility</p:attrName>
                                        </p:attrNameLst>
                                      </p:cBhvr>
                                      <p:to>
                                        <p:strVal val="hidden"/>
                                      </p:to>
                                    </p:set>
                                  </p:childTnLst>
                                </p:cTn>
                              </p:par>
                              <p:par>
                                <p:cTn id="423" presetID="23" presetClass="exit" presetSubtype="32" fill="hold" nodeType="withEffect">
                                  <p:stCondLst>
                                    <p:cond delay="0"/>
                                  </p:stCondLst>
                                  <p:childTnLst>
                                    <p:anim calcmode="lin" valueType="num">
                                      <p:cBhvr>
                                        <p:cTn id="424" dur="500"/>
                                        <p:tgtEl>
                                          <p:spTgt spid="169"/>
                                        </p:tgtEl>
                                        <p:attrNameLst>
                                          <p:attrName>ppt_w</p:attrName>
                                        </p:attrNameLst>
                                      </p:cBhvr>
                                      <p:tavLst>
                                        <p:tav tm="0">
                                          <p:val>
                                            <p:strVal val="ppt_w"/>
                                          </p:val>
                                        </p:tav>
                                        <p:tav tm="100000">
                                          <p:val>
                                            <p:fltVal val="0"/>
                                          </p:val>
                                        </p:tav>
                                      </p:tavLst>
                                    </p:anim>
                                    <p:anim calcmode="lin" valueType="num">
                                      <p:cBhvr>
                                        <p:cTn id="425" dur="500"/>
                                        <p:tgtEl>
                                          <p:spTgt spid="169"/>
                                        </p:tgtEl>
                                        <p:attrNameLst>
                                          <p:attrName>ppt_h</p:attrName>
                                        </p:attrNameLst>
                                      </p:cBhvr>
                                      <p:tavLst>
                                        <p:tav tm="0">
                                          <p:val>
                                            <p:strVal val="ppt_h"/>
                                          </p:val>
                                        </p:tav>
                                        <p:tav tm="100000">
                                          <p:val>
                                            <p:fltVal val="0"/>
                                          </p:val>
                                        </p:tav>
                                      </p:tavLst>
                                    </p:anim>
                                    <p:set>
                                      <p:cBhvr>
                                        <p:cTn id="426" dur="1" fill="hold">
                                          <p:stCondLst>
                                            <p:cond delay="499"/>
                                          </p:stCondLst>
                                        </p:cTn>
                                        <p:tgtEl>
                                          <p:spTgt spid="169"/>
                                        </p:tgtEl>
                                        <p:attrNameLst>
                                          <p:attrName>style.visibility</p:attrName>
                                        </p:attrNameLst>
                                      </p:cBhvr>
                                      <p:to>
                                        <p:strVal val="hidden"/>
                                      </p:to>
                                    </p:set>
                                  </p:childTnLst>
                                </p:cTn>
                              </p:par>
                              <p:par>
                                <p:cTn id="427" presetID="23" presetClass="exit" presetSubtype="32" fill="hold" nodeType="withEffect">
                                  <p:stCondLst>
                                    <p:cond delay="0"/>
                                  </p:stCondLst>
                                  <p:childTnLst>
                                    <p:anim calcmode="lin" valueType="num">
                                      <p:cBhvr>
                                        <p:cTn id="428" dur="500"/>
                                        <p:tgtEl>
                                          <p:spTgt spid="172"/>
                                        </p:tgtEl>
                                        <p:attrNameLst>
                                          <p:attrName>ppt_w</p:attrName>
                                        </p:attrNameLst>
                                      </p:cBhvr>
                                      <p:tavLst>
                                        <p:tav tm="0">
                                          <p:val>
                                            <p:strVal val="ppt_w"/>
                                          </p:val>
                                        </p:tav>
                                        <p:tav tm="100000">
                                          <p:val>
                                            <p:fltVal val="0"/>
                                          </p:val>
                                        </p:tav>
                                      </p:tavLst>
                                    </p:anim>
                                    <p:anim calcmode="lin" valueType="num">
                                      <p:cBhvr>
                                        <p:cTn id="429" dur="500"/>
                                        <p:tgtEl>
                                          <p:spTgt spid="172"/>
                                        </p:tgtEl>
                                        <p:attrNameLst>
                                          <p:attrName>ppt_h</p:attrName>
                                        </p:attrNameLst>
                                      </p:cBhvr>
                                      <p:tavLst>
                                        <p:tav tm="0">
                                          <p:val>
                                            <p:strVal val="ppt_h"/>
                                          </p:val>
                                        </p:tav>
                                        <p:tav tm="100000">
                                          <p:val>
                                            <p:fltVal val="0"/>
                                          </p:val>
                                        </p:tav>
                                      </p:tavLst>
                                    </p:anim>
                                    <p:set>
                                      <p:cBhvr>
                                        <p:cTn id="430" dur="1" fill="hold">
                                          <p:stCondLst>
                                            <p:cond delay="499"/>
                                          </p:stCondLst>
                                        </p:cTn>
                                        <p:tgtEl>
                                          <p:spTgt spid="172"/>
                                        </p:tgtEl>
                                        <p:attrNameLst>
                                          <p:attrName>style.visibility</p:attrName>
                                        </p:attrNameLst>
                                      </p:cBhvr>
                                      <p:to>
                                        <p:strVal val="hidden"/>
                                      </p:to>
                                    </p:set>
                                  </p:childTnLst>
                                </p:cTn>
                              </p:par>
                              <p:par>
                                <p:cTn id="431" presetID="23" presetClass="exit" presetSubtype="32" fill="hold" nodeType="withEffect">
                                  <p:stCondLst>
                                    <p:cond delay="0"/>
                                  </p:stCondLst>
                                  <p:childTnLst>
                                    <p:anim calcmode="lin" valueType="num">
                                      <p:cBhvr>
                                        <p:cTn id="432" dur="500"/>
                                        <p:tgtEl>
                                          <p:spTgt spid="175"/>
                                        </p:tgtEl>
                                        <p:attrNameLst>
                                          <p:attrName>ppt_w</p:attrName>
                                        </p:attrNameLst>
                                      </p:cBhvr>
                                      <p:tavLst>
                                        <p:tav tm="0">
                                          <p:val>
                                            <p:strVal val="ppt_w"/>
                                          </p:val>
                                        </p:tav>
                                        <p:tav tm="100000">
                                          <p:val>
                                            <p:fltVal val="0"/>
                                          </p:val>
                                        </p:tav>
                                      </p:tavLst>
                                    </p:anim>
                                    <p:anim calcmode="lin" valueType="num">
                                      <p:cBhvr>
                                        <p:cTn id="433" dur="500"/>
                                        <p:tgtEl>
                                          <p:spTgt spid="175"/>
                                        </p:tgtEl>
                                        <p:attrNameLst>
                                          <p:attrName>ppt_h</p:attrName>
                                        </p:attrNameLst>
                                      </p:cBhvr>
                                      <p:tavLst>
                                        <p:tav tm="0">
                                          <p:val>
                                            <p:strVal val="ppt_h"/>
                                          </p:val>
                                        </p:tav>
                                        <p:tav tm="100000">
                                          <p:val>
                                            <p:fltVal val="0"/>
                                          </p:val>
                                        </p:tav>
                                      </p:tavLst>
                                    </p:anim>
                                    <p:set>
                                      <p:cBhvr>
                                        <p:cTn id="434" dur="1" fill="hold">
                                          <p:stCondLst>
                                            <p:cond delay="499"/>
                                          </p:stCondLst>
                                        </p:cTn>
                                        <p:tgtEl>
                                          <p:spTgt spid="175"/>
                                        </p:tgtEl>
                                        <p:attrNameLst>
                                          <p:attrName>style.visibility</p:attrName>
                                        </p:attrNameLst>
                                      </p:cBhvr>
                                      <p:to>
                                        <p:strVal val="hidden"/>
                                      </p:to>
                                    </p:set>
                                  </p:childTnLst>
                                </p:cTn>
                              </p:par>
                              <p:par>
                                <p:cTn id="435" presetID="10" presetClass="entr" presetSubtype="0" fill="hold" grpId="0" nodeType="withEffect">
                                  <p:stCondLst>
                                    <p:cond delay="0"/>
                                  </p:stCondLst>
                                  <p:childTnLst>
                                    <p:set>
                                      <p:cBhvr>
                                        <p:cTn id="436" dur="1" fill="hold">
                                          <p:stCondLst>
                                            <p:cond delay="0"/>
                                          </p:stCondLst>
                                        </p:cTn>
                                        <p:tgtEl>
                                          <p:spTgt spid="214"/>
                                        </p:tgtEl>
                                        <p:attrNameLst>
                                          <p:attrName>style.visibility</p:attrName>
                                        </p:attrNameLst>
                                      </p:cBhvr>
                                      <p:to>
                                        <p:strVal val="visible"/>
                                      </p:to>
                                    </p:set>
                                    <p:animEffect transition="in" filter="fade">
                                      <p:cBhvr>
                                        <p:cTn id="437" dur="500"/>
                                        <p:tgtEl>
                                          <p:spTgt spid="214"/>
                                        </p:tgtEl>
                                      </p:cBhvr>
                                    </p:animEffect>
                                  </p:childTnLst>
                                </p:cTn>
                              </p:par>
                              <p:par>
                                <p:cTn id="438" presetID="10" presetClass="entr" presetSubtype="0" fill="hold" grpId="0" nodeType="withEffect">
                                  <p:stCondLst>
                                    <p:cond delay="0"/>
                                  </p:stCondLst>
                                  <p:childTnLst>
                                    <p:set>
                                      <p:cBhvr>
                                        <p:cTn id="439" dur="1" fill="hold">
                                          <p:stCondLst>
                                            <p:cond delay="0"/>
                                          </p:stCondLst>
                                        </p:cTn>
                                        <p:tgtEl>
                                          <p:spTgt spid="216"/>
                                        </p:tgtEl>
                                        <p:attrNameLst>
                                          <p:attrName>style.visibility</p:attrName>
                                        </p:attrNameLst>
                                      </p:cBhvr>
                                      <p:to>
                                        <p:strVal val="visible"/>
                                      </p:to>
                                    </p:set>
                                    <p:animEffect transition="in" filter="fade">
                                      <p:cBhvr>
                                        <p:cTn id="440" dur="500"/>
                                        <p:tgtEl>
                                          <p:spTgt spid="216"/>
                                        </p:tgtEl>
                                      </p:cBhvr>
                                    </p:animEffect>
                                  </p:childTnLst>
                                </p:cTn>
                              </p:par>
                            </p:childTnLst>
                          </p:cTn>
                        </p:par>
                        <p:par>
                          <p:cTn id="441" fill="hold">
                            <p:stCondLst>
                              <p:cond delay="2500"/>
                            </p:stCondLst>
                            <p:childTnLst>
                              <p:par>
                                <p:cTn id="442" presetID="1" presetClass="exit" presetSubtype="0" fill="hold" grpId="0" nodeType="afterEffect">
                                  <p:stCondLst>
                                    <p:cond delay="0"/>
                                  </p:stCondLst>
                                  <p:childTnLst>
                                    <p:set>
                                      <p:cBhvr>
                                        <p:cTn id="443" dur="1" fill="hold">
                                          <p:stCondLst>
                                            <p:cond delay="0"/>
                                          </p:stCondLst>
                                        </p:cTn>
                                        <p:tgtEl>
                                          <p:spTgt spid="194"/>
                                        </p:tgtEl>
                                        <p:attrNameLst>
                                          <p:attrName>style.visibility</p:attrName>
                                        </p:attrNameLst>
                                      </p:cBhvr>
                                      <p:to>
                                        <p:strVal val="hidden"/>
                                      </p:to>
                                    </p:set>
                                  </p:childTnLst>
                                </p:cTn>
                              </p:par>
                            </p:childTnLst>
                          </p:cTn>
                        </p:par>
                        <p:par>
                          <p:cTn id="444" fill="hold">
                            <p:stCondLst>
                              <p:cond delay="2500"/>
                            </p:stCondLst>
                            <p:childTnLst>
                              <p:par>
                                <p:cTn id="445" presetID="1" presetClass="entr" presetSubtype="0" fill="hold" grpId="0" nodeType="afterEffect">
                                  <p:stCondLst>
                                    <p:cond delay="0"/>
                                  </p:stCondLst>
                                  <p:childTnLst>
                                    <p:set>
                                      <p:cBhvr>
                                        <p:cTn id="44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6" grpId="0" animBg="1"/>
      <p:bldP spid="214" grpId="0" animBg="1"/>
      <p:bldP spid="213" grpId="0" animBg="1"/>
      <p:bldP spid="108" grpId="0" animBg="1"/>
      <p:bldP spid="110" grpId="0" animBg="1"/>
      <p:bldP spid="111" grpId="0" animBg="1"/>
      <p:bldP spid="113" grpId="0" animBg="1"/>
      <p:bldP spid="114" grpId="0" animBg="1"/>
      <p:bldP spid="115" grpId="0" animBg="1"/>
      <p:bldP spid="117" grpId="0" animBg="1"/>
      <p:bldP spid="118" grpId="0" animBg="1"/>
      <p:bldP spid="119" grpId="0" animBg="1"/>
      <p:bldP spid="120" grpId="0" animBg="1"/>
      <p:bldP spid="121" grpId="0" animBg="1"/>
      <p:bldP spid="122" grpId="0" animBg="1"/>
      <p:bldP spid="124" grpId="0" animBg="1"/>
      <p:bldP spid="125" grpId="0" animBg="1"/>
      <p:bldP spid="126" grpId="0" animBg="1"/>
      <p:bldP spid="127" grpId="0" animBg="1"/>
      <p:bldP spid="128" grpId="0" animBg="1"/>
      <p:bldP spid="129" grpId="0" animBg="1"/>
      <p:bldP spid="186" grpId="0" animBg="1"/>
      <p:bldP spid="188" grpId="0" animBg="1"/>
      <p:bldP spid="189" grpId="0" animBg="1"/>
      <p:bldP spid="1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Optimal Sequential Algorithm</a:t>
            </a:r>
            <a:endParaRPr lang="en-US" sz="4000" dirty="0"/>
          </a:p>
        </p:txBody>
      </p:sp>
      <p:grpSp>
        <p:nvGrpSpPr>
          <p:cNvPr id="56" name="Group 55"/>
          <p:cNvGrpSpPr/>
          <p:nvPr/>
        </p:nvGrpSpPr>
        <p:grpSpPr>
          <a:xfrm>
            <a:off x="457200" y="3352800"/>
            <a:ext cx="6019800" cy="1676400"/>
            <a:chOff x="457200" y="1219200"/>
            <a:chExt cx="6019800" cy="1676400"/>
          </a:xfrm>
        </p:grpSpPr>
        <p:sp>
          <p:nvSpPr>
            <p:cNvPr id="285" name="Rectangle 284"/>
            <p:cNvSpPr/>
            <p:nvPr/>
          </p:nvSpPr>
          <p:spPr bwMode="auto">
            <a:xfrm>
              <a:off x="457200" y="12192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6" name="Rectangle 285"/>
            <p:cNvSpPr/>
            <p:nvPr/>
          </p:nvSpPr>
          <p:spPr bwMode="auto">
            <a:xfrm>
              <a:off x="457200" y="12192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Tahoma" pitchFamily="-64" charset="0"/>
                </a:rPr>
                <a:t>Forward-Backward</a:t>
              </a:r>
            </a:p>
          </p:txBody>
        </p:sp>
        <p:grpSp>
          <p:nvGrpSpPr>
            <p:cNvPr id="287" name="Group 286"/>
            <p:cNvGrpSpPr/>
            <p:nvPr/>
          </p:nvGrpSpPr>
          <p:grpSpPr>
            <a:xfrm>
              <a:off x="838200" y="1981200"/>
              <a:ext cx="4953000" cy="457200"/>
              <a:chOff x="1524000" y="1828800"/>
              <a:chExt cx="4953000" cy="457200"/>
            </a:xfrm>
            <a:effectLst>
              <a:outerShdw blurRad="50800" dist="38100" dir="2700000" algn="tl" rotWithShape="0">
                <a:prstClr val="black">
                  <a:alpha val="40000"/>
                </a:prstClr>
              </a:outerShdw>
            </a:effectLst>
          </p:grpSpPr>
          <p:cxnSp>
            <p:nvCxnSpPr>
              <p:cNvPr id="99" name="Straight Connector 98"/>
              <p:cNvCxnSpPr>
                <a:stCxn id="100" idx="6"/>
                <a:endCxn id="117"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100" name="Oval 99"/>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1" name="Oval 100"/>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Oval 10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Oval 114"/>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6" name="Oval 115"/>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7" name="Oval 116"/>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90" name="Freeform 289"/>
            <p:cNvSpPr/>
            <p:nvPr/>
          </p:nvSpPr>
          <p:spPr bwMode="auto">
            <a:xfrm>
              <a:off x="1066800" y="1828800"/>
              <a:ext cx="5105400" cy="762000"/>
            </a:xfrm>
            <a:custGeom>
              <a:avLst/>
              <a:gdLst>
                <a:gd name="connsiteX0" fmla="*/ 0 w 5143500"/>
                <a:gd name="connsiteY0" fmla="*/ 0 h 662940"/>
                <a:gd name="connsiteX1" fmla="*/ 4572000 w 5143500"/>
                <a:gd name="connsiteY1" fmla="*/ 0 h 662940"/>
                <a:gd name="connsiteX2" fmla="*/ 5143500 w 5143500"/>
                <a:gd name="connsiteY2" fmla="*/ 335280 h 662940"/>
                <a:gd name="connsiteX3" fmla="*/ 4587240 w 5143500"/>
                <a:gd name="connsiteY3" fmla="*/ 662940 h 662940"/>
                <a:gd name="connsiteX4" fmla="*/ 60960 w 5143500"/>
                <a:gd name="connsiteY4" fmla="*/ 662940 h 662940"/>
                <a:gd name="connsiteX0" fmla="*/ 7620 w 5151120"/>
                <a:gd name="connsiteY0" fmla="*/ 0 h 662940"/>
                <a:gd name="connsiteX1" fmla="*/ 4579620 w 5151120"/>
                <a:gd name="connsiteY1" fmla="*/ 0 h 662940"/>
                <a:gd name="connsiteX2" fmla="*/ 5151120 w 5151120"/>
                <a:gd name="connsiteY2" fmla="*/ 335280 h 662940"/>
                <a:gd name="connsiteX3" fmla="*/ 4594860 w 5151120"/>
                <a:gd name="connsiteY3" fmla="*/ 662940 h 662940"/>
                <a:gd name="connsiteX4" fmla="*/ 0 w 5151120"/>
                <a:gd name="connsiteY4" fmla="*/ 624840 h 662940"/>
                <a:gd name="connsiteX0" fmla="*/ 7620 w 5151120"/>
                <a:gd name="connsiteY0" fmla="*/ 0 h 624840"/>
                <a:gd name="connsiteX1" fmla="*/ 4579620 w 5151120"/>
                <a:gd name="connsiteY1" fmla="*/ 0 h 624840"/>
                <a:gd name="connsiteX2" fmla="*/ 5151120 w 5151120"/>
                <a:gd name="connsiteY2" fmla="*/ 335280 h 624840"/>
                <a:gd name="connsiteX3" fmla="*/ 4648200 w 5151120"/>
                <a:gd name="connsiteY3" fmla="*/ 624840 h 624840"/>
                <a:gd name="connsiteX4" fmla="*/ 0 w 5151120"/>
                <a:gd name="connsiteY4" fmla="*/ 624840 h 624840"/>
                <a:gd name="connsiteX0" fmla="*/ 7620 w 5151120"/>
                <a:gd name="connsiteY0" fmla="*/ 0 h 624840"/>
                <a:gd name="connsiteX1" fmla="*/ 4648200 w 5151120"/>
                <a:gd name="connsiteY1" fmla="*/ 15240 h 624840"/>
                <a:gd name="connsiteX2" fmla="*/ 5151120 w 5151120"/>
                <a:gd name="connsiteY2" fmla="*/ 335280 h 624840"/>
                <a:gd name="connsiteX3" fmla="*/ 4648200 w 5151120"/>
                <a:gd name="connsiteY3" fmla="*/ 624840 h 624840"/>
                <a:gd name="connsiteX4" fmla="*/ 0 w 5151120"/>
                <a:gd name="connsiteY4" fmla="*/ 624840 h 624840"/>
                <a:gd name="connsiteX0" fmla="*/ 7620 w 5257800"/>
                <a:gd name="connsiteY0" fmla="*/ 0 h 624840"/>
                <a:gd name="connsiteX1" fmla="*/ 4648200 w 5257800"/>
                <a:gd name="connsiteY1" fmla="*/ 15240 h 624840"/>
                <a:gd name="connsiteX2" fmla="*/ 5257800 w 5257800"/>
                <a:gd name="connsiteY2" fmla="*/ 320040 h 624840"/>
                <a:gd name="connsiteX3" fmla="*/ 4648200 w 5257800"/>
                <a:gd name="connsiteY3" fmla="*/ 624840 h 624840"/>
                <a:gd name="connsiteX4" fmla="*/ 0 w 5257800"/>
                <a:gd name="connsiteY4" fmla="*/ 624840 h 624840"/>
                <a:gd name="connsiteX0" fmla="*/ 0 w 5257800"/>
                <a:gd name="connsiteY0" fmla="*/ 0 h 609600"/>
                <a:gd name="connsiteX1" fmla="*/ 4648200 w 5257800"/>
                <a:gd name="connsiteY1" fmla="*/ 0 h 609600"/>
                <a:gd name="connsiteX2" fmla="*/ 5257800 w 5257800"/>
                <a:gd name="connsiteY2" fmla="*/ 304800 h 609600"/>
                <a:gd name="connsiteX3" fmla="*/ 4648200 w 5257800"/>
                <a:gd name="connsiteY3" fmla="*/ 609600 h 609600"/>
                <a:gd name="connsiteX4" fmla="*/ 0 w 5257800"/>
                <a:gd name="connsiteY4" fmla="*/ 609600 h 609600"/>
                <a:gd name="connsiteX0" fmla="*/ 0 w 5257800"/>
                <a:gd name="connsiteY0" fmla="*/ 0 h 609600"/>
                <a:gd name="connsiteX1" fmla="*/ 4648200 w 5257800"/>
                <a:gd name="connsiteY1" fmla="*/ 0 h 609600"/>
                <a:gd name="connsiteX2" fmla="*/ 5257800 w 5257800"/>
                <a:gd name="connsiteY2" fmla="*/ 304800 h 609600"/>
                <a:gd name="connsiteX3" fmla="*/ 4648200 w 5257800"/>
                <a:gd name="connsiteY3" fmla="*/ 609600 h 609600"/>
                <a:gd name="connsiteX4" fmla="*/ 0 w 5257800"/>
                <a:gd name="connsiteY4" fmla="*/ 609600 h 609600"/>
                <a:gd name="connsiteX0" fmla="*/ 0 w 5270500"/>
                <a:gd name="connsiteY0" fmla="*/ 0 h 609600"/>
                <a:gd name="connsiteX1" fmla="*/ 4648200 w 5270500"/>
                <a:gd name="connsiteY1" fmla="*/ 0 h 609600"/>
                <a:gd name="connsiteX2" fmla="*/ 5257800 w 5270500"/>
                <a:gd name="connsiteY2" fmla="*/ 304800 h 609600"/>
                <a:gd name="connsiteX3" fmla="*/ 4648200 w 5270500"/>
                <a:gd name="connsiteY3" fmla="*/ 609600 h 609600"/>
                <a:gd name="connsiteX4" fmla="*/ 0 w 5270500"/>
                <a:gd name="connsiteY4" fmla="*/ 609600 h 609600"/>
                <a:gd name="connsiteX0" fmla="*/ 0 w 5270500"/>
                <a:gd name="connsiteY0" fmla="*/ 0 h 609600"/>
                <a:gd name="connsiteX1" fmla="*/ 4648200 w 5270500"/>
                <a:gd name="connsiteY1" fmla="*/ 0 h 609600"/>
                <a:gd name="connsiteX2" fmla="*/ 5257800 w 5270500"/>
                <a:gd name="connsiteY2" fmla="*/ 304800 h 609600"/>
                <a:gd name="connsiteX3" fmla="*/ 4648200 w 5270500"/>
                <a:gd name="connsiteY3" fmla="*/ 609600 h 609600"/>
                <a:gd name="connsiteX4" fmla="*/ 0 w 5270500"/>
                <a:gd name="connsiteY4" fmla="*/ 609600 h 609600"/>
                <a:gd name="connsiteX0" fmla="*/ 0 w 5267325"/>
                <a:gd name="connsiteY0" fmla="*/ 4445 h 618490"/>
                <a:gd name="connsiteX1" fmla="*/ 4648200 w 5267325"/>
                <a:gd name="connsiteY1" fmla="*/ 4445 h 618490"/>
                <a:gd name="connsiteX2" fmla="*/ 5257800 w 5267325"/>
                <a:gd name="connsiteY2" fmla="*/ 309245 h 618490"/>
                <a:gd name="connsiteX3" fmla="*/ 4648200 w 5267325"/>
                <a:gd name="connsiteY3" fmla="*/ 614045 h 618490"/>
                <a:gd name="connsiteX4" fmla="*/ 0 w 5267325"/>
                <a:gd name="connsiteY4" fmla="*/ 614045 h 618490"/>
                <a:gd name="connsiteX0" fmla="*/ 0 w 5270500"/>
                <a:gd name="connsiteY0" fmla="*/ 7620 h 624840"/>
                <a:gd name="connsiteX1" fmla="*/ 4648200 w 5270500"/>
                <a:gd name="connsiteY1" fmla="*/ 7620 h 624840"/>
                <a:gd name="connsiteX2" fmla="*/ 5257800 w 5270500"/>
                <a:gd name="connsiteY2" fmla="*/ 312420 h 624840"/>
                <a:gd name="connsiteX3" fmla="*/ 4648200 w 5270500"/>
                <a:gd name="connsiteY3" fmla="*/ 617220 h 624840"/>
                <a:gd name="connsiteX4" fmla="*/ 0 w 5270500"/>
                <a:gd name="connsiteY4" fmla="*/ 617220 h 624840"/>
                <a:gd name="connsiteX0" fmla="*/ 0 w 5422900"/>
                <a:gd name="connsiteY0" fmla="*/ 0 h 609600"/>
                <a:gd name="connsiteX1" fmla="*/ 4648200 w 5422900"/>
                <a:gd name="connsiteY1" fmla="*/ 0 h 609600"/>
                <a:gd name="connsiteX2" fmla="*/ 4648200 w 5422900"/>
                <a:gd name="connsiteY2" fmla="*/ 609600 h 609600"/>
                <a:gd name="connsiteX3" fmla="*/ 0 w 5422900"/>
                <a:gd name="connsiteY3" fmla="*/ 609600 h 609600"/>
              </a:gdLst>
              <a:ahLst/>
              <a:cxnLst>
                <a:cxn ang="0">
                  <a:pos x="connsiteX0" y="connsiteY0"/>
                </a:cxn>
                <a:cxn ang="0">
                  <a:pos x="connsiteX1" y="connsiteY1"/>
                </a:cxn>
                <a:cxn ang="0">
                  <a:pos x="connsiteX2" y="connsiteY2"/>
                </a:cxn>
                <a:cxn ang="0">
                  <a:pos x="connsiteX3" y="connsiteY3"/>
                </a:cxn>
              </a:cxnLst>
              <a:rect l="l" t="t" r="r" b="b"/>
              <a:pathLst>
                <a:path w="5422900" h="609600">
                  <a:moveTo>
                    <a:pt x="0" y="0"/>
                  </a:moveTo>
                  <a:lnTo>
                    <a:pt x="4648200" y="0"/>
                  </a:lnTo>
                  <a:cubicBezTo>
                    <a:pt x="5422900" y="101600"/>
                    <a:pt x="5422900" y="508000"/>
                    <a:pt x="4648200" y="609600"/>
                  </a:cubicBezTo>
                  <a:lnTo>
                    <a:pt x="0" y="609600"/>
                  </a:lnTo>
                </a:path>
              </a:pathLst>
            </a:cu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3" name="Group 62"/>
          <p:cNvGrpSpPr/>
          <p:nvPr/>
        </p:nvGrpSpPr>
        <p:grpSpPr>
          <a:xfrm>
            <a:off x="457200" y="1676400"/>
            <a:ext cx="6019800" cy="1676400"/>
            <a:chOff x="457200" y="1676400"/>
            <a:chExt cx="6019800" cy="1676400"/>
          </a:xfrm>
        </p:grpSpPr>
        <p:sp>
          <p:nvSpPr>
            <p:cNvPr id="292" name="Rectangle 291"/>
            <p:cNvSpPr/>
            <p:nvPr/>
          </p:nvSpPr>
          <p:spPr bwMode="auto">
            <a:xfrm>
              <a:off x="457200" y="16764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Rectangle 292"/>
            <p:cNvSpPr/>
            <p:nvPr/>
          </p:nvSpPr>
          <p:spPr bwMode="auto">
            <a:xfrm>
              <a:off x="457200" y="16764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Naturally Parallel</a:t>
              </a:r>
              <a:endParaRPr kumimoji="0" lang="en-US" sz="2800" b="0" i="0" u="none" strike="noStrike" cap="none" normalizeH="0" baseline="0" dirty="0" smtClean="0">
                <a:ln>
                  <a:noFill/>
                </a:ln>
                <a:solidFill>
                  <a:schemeClr val="bg1"/>
                </a:solidFill>
                <a:effectLst/>
                <a:latin typeface="Tahoma" pitchFamily="-64" charset="0"/>
              </a:endParaRPr>
            </a:p>
          </p:txBody>
        </p:sp>
      </p:grpSp>
      <p:grpSp>
        <p:nvGrpSpPr>
          <p:cNvPr id="298" name="Group 297"/>
          <p:cNvGrpSpPr/>
          <p:nvPr/>
        </p:nvGrpSpPr>
        <p:grpSpPr>
          <a:xfrm>
            <a:off x="838200" y="2514600"/>
            <a:ext cx="4953000" cy="457200"/>
            <a:chOff x="1524000" y="1828800"/>
            <a:chExt cx="4953000" cy="457200"/>
          </a:xfrm>
          <a:effectLst>
            <a:outerShdw blurRad="50800" dist="38100" dir="2700000" algn="tl" rotWithShape="0">
              <a:prstClr val="black">
                <a:alpha val="40000"/>
              </a:prstClr>
            </a:outerShdw>
          </a:effectLst>
        </p:grpSpPr>
        <p:cxnSp>
          <p:nvCxnSpPr>
            <p:cNvPr id="299" name="Straight Connector 298"/>
            <p:cNvCxnSpPr>
              <a:stCxn id="300" idx="6"/>
              <a:endCxn id="305"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300" name="Oval 299"/>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1" name="Oval 300"/>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2" name="Oval 30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3" name="Oval 302"/>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4" name="Oval 303"/>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5" name="Oval 304"/>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07" name="Arc 306"/>
          <p:cNvSpPr/>
          <p:nvPr/>
        </p:nvSpPr>
        <p:spPr bwMode="auto">
          <a:xfrm rot="16200000">
            <a:off x="1142999"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8" name="Arc 307"/>
          <p:cNvSpPr/>
          <p:nvPr/>
        </p:nvSpPr>
        <p:spPr bwMode="auto">
          <a:xfrm rot="16200000">
            <a:off x="20574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9" name="Arc 308"/>
          <p:cNvSpPr/>
          <p:nvPr/>
        </p:nvSpPr>
        <p:spPr bwMode="auto">
          <a:xfrm rot="16200000">
            <a:off x="29718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0" name="Arc 309"/>
          <p:cNvSpPr/>
          <p:nvPr/>
        </p:nvSpPr>
        <p:spPr bwMode="auto">
          <a:xfrm rot="16200000">
            <a:off x="38862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1" name="Arc 310"/>
          <p:cNvSpPr/>
          <p:nvPr/>
        </p:nvSpPr>
        <p:spPr bwMode="auto">
          <a:xfrm rot="16200000">
            <a:off x="48006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2" name="Arc 311"/>
          <p:cNvSpPr/>
          <p:nvPr/>
        </p:nvSpPr>
        <p:spPr bwMode="auto">
          <a:xfrm rot="5400000">
            <a:off x="48006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3" name="Arc 312"/>
          <p:cNvSpPr/>
          <p:nvPr/>
        </p:nvSpPr>
        <p:spPr bwMode="auto">
          <a:xfrm rot="5400000">
            <a:off x="38862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5" name="Arc 314"/>
          <p:cNvSpPr/>
          <p:nvPr/>
        </p:nvSpPr>
        <p:spPr bwMode="auto">
          <a:xfrm rot="5400000">
            <a:off x="29718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6" name="Arc 315"/>
          <p:cNvSpPr/>
          <p:nvPr/>
        </p:nvSpPr>
        <p:spPr bwMode="auto">
          <a:xfrm rot="5400000">
            <a:off x="20574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7" name="Arc 316"/>
          <p:cNvSpPr/>
          <p:nvPr/>
        </p:nvSpPr>
        <p:spPr bwMode="auto">
          <a:xfrm rot="5400000">
            <a:off x="11430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59" name="Group 58"/>
          <p:cNvGrpSpPr/>
          <p:nvPr/>
        </p:nvGrpSpPr>
        <p:grpSpPr>
          <a:xfrm>
            <a:off x="6477000" y="1676400"/>
            <a:ext cx="2286000" cy="1680865"/>
            <a:chOff x="6477000" y="2895600"/>
            <a:chExt cx="2286000" cy="1680865"/>
          </a:xfrm>
        </p:grpSpPr>
        <p:sp>
          <p:nvSpPr>
            <p:cNvPr id="294" name="Rectangle 293"/>
            <p:cNvSpPr/>
            <p:nvPr/>
          </p:nvSpPr>
          <p:spPr bwMode="auto">
            <a:xfrm>
              <a:off x="6477000" y="28956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Helvetica" pitchFamily="34" charset="0"/>
                </a:rPr>
                <a:t>2n</a:t>
              </a:r>
              <a:r>
                <a:rPr kumimoji="0" lang="en-US" sz="2800" b="0" i="1" u="none" strike="noStrike" cap="none" normalizeH="0" baseline="30000" dirty="0" smtClean="0">
                  <a:ln>
                    <a:noFill/>
                  </a:ln>
                  <a:solidFill>
                    <a:schemeClr val="tx1"/>
                  </a:solidFill>
                  <a:effectLst/>
                  <a:latin typeface="Helvetica" pitchFamily="34" charset="0"/>
                </a:rPr>
                <a:t>2</a:t>
              </a:r>
              <a:r>
                <a:rPr lang="en-US" sz="2800" i="1" dirty="0" smtClean="0">
                  <a:latin typeface="Helvetica" pitchFamily="34" charset="0"/>
                </a:rPr>
                <a:t>/p</a:t>
              </a:r>
            </a:p>
          </p:txBody>
        </p:sp>
        <p:sp>
          <p:nvSpPr>
            <p:cNvPr id="58" name="TextBox 57"/>
            <p:cNvSpPr txBox="1"/>
            <p:nvPr/>
          </p:nvSpPr>
          <p:spPr>
            <a:xfrm>
              <a:off x="7696200" y="4114800"/>
              <a:ext cx="1048685" cy="461665"/>
            </a:xfrm>
            <a:prstGeom prst="rect">
              <a:avLst/>
            </a:prstGeom>
            <a:noFill/>
          </p:spPr>
          <p:txBody>
            <a:bodyPr wrap="none" rtlCol="0">
              <a:spAutoFit/>
            </a:bodyPr>
            <a:lstStyle/>
            <a:p>
              <a:r>
                <a:rPr lang="en-US" sz="2400" dirty="0" smtClean="0">
                  <a:latin typeface="Helvetica" pitchFamily="34" charset="0"/>
                </a:rPr>
                <a:t>p ≤ 2n</a:t>
              </a:r>
              <a:endParaRPr lang="en-US" sz="2400" dirty="0">
                <a:latin typeface="Helvetica" pitchFamily="34" charset="0"/>
              </a:endParaRPr>
            </a:p>
          </p:txBody>
        </p:sp>
      </p:grpSp>
      <p:sp>
        <p:nvSpPr>
          <p:cNvPr id="60" name="Slide Number Placeholder 59"/>
          <p:cNvSpPr>
            <a:spLocks noGrp="1"/>
          </p:cNvSpPr>
          <p:nvPr>
            <p:ph type="sldNum" sz="quarter" idx="12"/>
          </p:nvPr>
        </p:nvSpPr>
        <p:spPr>
          <a:xfrm>
            <a:off x="7239000" y="6400800"/>
            <a:ext cx="1905000" cy="457200"/>
          </a:xfrm>
        </p:spPr>
        <p:txBody>
          <a:bodyPr/>
          <a:lstStyle/>
          <a:p>
            <a:fld id="{29982EE5-C165-4792-B6D9-CAD024C0FAD7}" type="slidenum">
              <a:rPr lang="en-US" smtClean="0"/>
              <a:pPr/>
              <a:t>22</a:t>
            </a:fld>
            <a:endParaRPr lang="en-US"/>
          </a:p>
        </p:txBody>
      </p:sp>
      <p:sp>
        <p:nvSpPr>
          <p:cNvPr id="61" name="Rectangle 60"/>
          <p:cNvSpPr/>
          <p:nvPr/>
        </p:nvSpPr>
        <p:spPr bwMode="auto">
          <a:xfrm>
            <a:off x="6477000" y="1066800"/>
            <a:ext cx="2286000" cy="6096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smtClean="0">
                <a:solidFill>
                  <a:schemeClr val="bg1"/>
                </a:solidFill>
                <a:latin typeface="Tahoma" pitchFamily="-64" charset="0"/>
              </a:rPr>
              <a:t>Running</a:t>
            </a:r>
          </a:p>
          <a:p>
            <a:pPr algn="ctr" fontAlgn="base">
              <a:spcBef>
                <a:spcPct val="0"/>
              </a:spcBef>
              <a:spcAft>
                <a:spcPct val="0"/>
              </a:spcAft>
            </a:pPr>
            <a:r>
              <a:rPr lang="en-US" sz="2000" dirty="0" smtClean="0">
                <a:solidFill>
                  <a:schemeClr val="bg1"/>
                </a:solidFill>
                <a:latin typeface="Tahoma" pitchFamily="-64" charset="0"/>
              </a:rPr>
              <a:t>Time</a:t>
            </a:r>
          </a:p>
        </p:txBody>
      </p:sp>
      <p:grpSp>
        <p:nvGrpSpPr>
          <p:cNvPr id="70" name="Group 69"/>
          <p:cNvGrpSpPr/>
          <p:nvPr/>
        </p:nvGrpSpPr>
        <p:grpSpPr>
          <a:xfrm>
            <a:off x="6477000" y="2819400"/>
            <a:ext cx="2286000" cy="2209800"/>
            <a:chOff x="6477000" y="2819400"/>
            <a:chExt cx="2286000" cy="2209800"/>
          </a:xfrm>
        </p:grpSpPr>
        <p:sp>
          <p:nvSpPr>
            <p:cNvPr id="291" name="Rectangle 290"/>
            <p:cNvSpPr/>
            <p:nvPr/>
          </p:nvSpPr>
          <p:spPr bwMode="auto">
            <a:xfrm>
              <a:off x="6477000" y="33528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1" u="none" strike="noStrike" cap="none" normalizeH="0" baseline="0" dirty="0" smtClean="0">
                  <a:ln>
                    <a:noFill/>
                  </a:ln>
                  <a:solidFill>
                    <a:schemeClr val="tx1"/>
                  </a:solidFill>
                  <a:effectLst/>
                  <a:latin typeface="Helvetica" pitchFamily="34" charset="0"/>
                </a:rPr>
                <a:t>2n</a:t>
              </a:r>
            </a:p>
          </p:txBody>
        </p:sp>
        <p:sp>
          <p:nvSpPr>
            <p:cNvPr id="43" name="Left-Right Arrow 42"/>
            <p:cNvSpPr/>
            <p:nvPr/>
          </p:nvSpPr>
          <p:spPr bwMode="auto">
            <a:xfrm rot="16200000">
              <a:off x="6743700" y="3009900"/>
              <a:ext cx="1143000" cy="762000"/>
            </a:xfrm>
            <a:prstGeom prst="leftRightArrow">
              <a:avLst>
                <a:gd name="adj1" fmla="val 61111"/>
                <a:gd name="adj2" fmla="val 36111"/>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Gap</a:t>
              </a:r>
            </a:p>
          </p:txBody>
        </p:sp>
        <p:sp>
          <p:nvSpPr>
            <p:cNvPr id="68" name="TextBox 67"/>
            <p:cNvSpPr txBox="1"/>
            <p:nvPr/>
          </p:nvSpPr>
          <p:spPr>
            <a:xfrm>
              <a:off x="7239000" y="4491335"/>
              <a:ext cx="877163" cy="461665"/>
            </a:xfrm>
            <a:prstGeom prst="rect">
              <a:avLst/>
            </a:prstGeom>
            <a:noFill/>
          </p:spPr>
          <p:txBody>
            <a:bodyPr wrap="none" rtlCol="0">
              <a:spAutoFit/>
            </a:bodyPr>
            <a:lstStyle/>
            <a:p>
              <a:r>
                <a:rPr lang="en-US" sz="2400" dirty="0" smtClean="0">
                  <a:latin typeface="Helvetica" pitchFamily="34" charset="0"/>
                </a:rPr>
                <a:t>p = 1</a:t>
              </a:r>
              <a:endParaRPr lang="en-US" sz="2400" dirty="0">
                <a:latin typeface="Helvetica" pitchFamily="34" charset="0"/>
              </a:endParaRPr>
            </a:p>
          </p:txBody>
        </p:sp>
      </p:grpSp>
      <p:grpSp>
        <p:nvGrpSpPr>
          <p:cNvPr id="44" name="Group 54"/>
          <p:cNvGrpSpPr/>
          <p:nvPr/>
        </p:nvGrpSpPr>
        <p:grpSpPr>
          <a:xfrm>
            <a:off x="457200" y="4953000"/>
            <a:ext cx="8305800" cy="1680865"/>
            <a:chOff x="457200" y="4572000"/>
            <a:chExt cx="8305800" cy="1680865"/>
          </a:xfrm>
        </p:grpSpPr>
        <p:grpSp>
          <p:nvGrpSpPr>
            <p:cNvPr id="45" name="Group 53"/>
            <p:cNvGrpSpPr/>
            <p:nvPr/>
          </p:nvGrpSpPr>
          <p:grpSpPr>
            <a:xfrm>
              <a:off x="457200" y="4572000"/>
              <a:ext cx="6019800" cy="1676400"/>
              <a:chOff x="457200" y="4572000"/>
              <a:chExt cx="6019800" cy="1676400"/>
            </a:xfrm>
          </p:grpSpPr>
          <p:sp>
            <p:nvSpPr>
              <p:cNvPr id="49" name="Rectangle 48"/>
              <p:cNvSpPr/>
              <p:nvPr/>
            </p:nvSpPr>
            <p:spPr bwMode="auto">
              <a:xfrm>
                <a:off x="457200" y="45720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0" name="Rectangle 49"/>
              <p:cNvSpPr/>
              <p:nvPr/>
            </p:nvSpPr>
            <p:spPr bwMode="auto">
              <a:xfrm>
                <a:off x="457200" y="45720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Optimal Parallel</a:t>
                </a:r>
                <a:endParaRPr kumimoji="0" lang="en-US" sz="2800" b="0" i="0" u="none" strike="noStrike" cap="none" normalizeH="0" baseline="0" dirty="0" smtClean="0">
                  <a:ln>
                    <a:noFill/>
                  </a:ln>
                  <a:solidFill>
                    <a:schemeClr val="bg1"/>
                  </a:solidFill>
                  <a:effectLst/>
                  <a:latin typeface="Tahoma" pitchFamily="-64" charset="0"/>
                </a:endParaRPr>
              </a:p>
            </p:txBody>
          </p:sp>
          <p:grpSp>
            <p:nvGrpSpPr>
              <p:cNvPr id="51" name="Group 317"/>
              <p:cNvGrpSpPr/>
              <p:nvPr/>
            </p:nvGrpSpPr>
            <p:grpSpPr>
              <a:xfrm>
                <a:off x="838200" y="5410200"/>
                <a:ext cx="4953000" cy="457200"/>
                <a:chOff x="1524000" y="1828800"/>
                <a:chExt cx="4953000" cy="457200"/>
              </a:xfrm>
              <a:effectLst>
                <a:outerShdw blurRad="50800" dist="38100" dir="2700000" algn="tl" rotWithShape="0">
                  <a:prstClr val="black">
                    <a:alpha val="40000"/>
                  </a:prstClr>
                </a:outerShdw>
              </a:effectLst>
            </p:grpSpPr>
            <p:cxnSp>
              <p:nvCxnSpPr>
                <p:cNvPr id="54" name="Straight Connector 53"/>
                <p:cNvCxnSpPr>
                  <a:stCxn id="55" idx="6"/>
                  <a:endCxn id="66"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55" name="Oval 54"/>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7" name="Oval 56"/>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2" name="Oval 6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4" name="Oval 63"/>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Oval 64"/>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Oval 65"/>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52" name="Straight Arrow Connector 51"/>
              <p:cNvCxnSpPr/>
              <p:nvPr/>
            </p:nvCxnSpPr>
            <p:spPr bwMode="auto">
              <a:xfrm>
                <a:off x="1066800" y="5181600"/>
                <a:ext cx="4572000" cy="1588"/>
              </a:xfrm>
              <a:prstGeom prst="straightConnector1">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bwMode="auto">
              <a:xfrm>
                <a:off x="990600" y="6094412"/>
                <a:ext cx="4572000" cy="1588"/>
              </a:xfrm>
              <a:prstGeom prst="straightConnector1">
                <a:avLst/>
              </a:prstGeom>
              <a:ln>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grpSp>
        <p:grpSp>
          <p:nvGrpSpPr>
            <p:cNvPr id="46" name="Group 51"/>
            <p:cNvGrpSpPr/>
            <p:nvPr/>
          </p:nvGrpSpPr>
          <p:grpSpPr>
            <a:xfrm>
              <a:off x="6477000" y="4572000"/>
              <a:ext cx="2286000" cy="1680865"/>
              <a:chOff x="6477000" y="4572000"/>
              <a:chExt cx="2286000" cy="1680865"/>
            </a:xfrm>
          </p:grpSpPr>
          <p:sp>
            <p:nvSpPr>
              <p:cNvPr id="47" name="Rectangle 46"/>
              <p:cNvSpPr/>
              <p:nvPr/>
            </p:nvSpPr>
            <p:spPr bwMode="auto">
              <a:xfrm>
                <a:off x="6477000" y="45720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1" u="none" strike="noStrike" cap="none" normalizeH="0" baseline="0" dirty="0" smtClean="0">
                    <a:ln>
                      <a:noFill/>
                    </a:ln>
                    <a:solidFill>
                      <a:schemeClr val="tx1"/>
                    </a:solidFill>
                    <a:effectLst/>
                    <a:latin typeface="Helvetica" pitchFamily="34" charset="0"/>
                  </a:rPr>
                  <a:t>n</a:t>
                </a:r>
              </a:p>
            </p:txBody>
          </p:sp>
          <p:sp>
            <p:nvSpPr>
              <p:cNvPr id="48" name="TextBox 47"/>
              <p:cNvSpPr txBox="1"/>
              <p:nvPr/>
            </p:nvSpPr>
            <p:spPr>
              <a:xfrm>
                <a:off x="7200037" y="5791200"/>
                <a:ext cx="877163" cy="461665"/>
              </a:xfrm>
              <a:prstGeom prst="rect">
                <a:avLst/>
              </a:prstGeom>
              <a:noFill/>
            </p:spPr>
            <p:txBody>
              <a:bodyPr wrap="none" rtlCol="0">
                <a:spAutoFit/>
              </a:bodyPr>
              <a:lstStyle/>
              <a:p>
                <a:r>
                  <a:rPr lang="en-US" sz="2400" dirty="0" smtClean="0">
                    <a:latin typeface="Helvetica" pitchFamily="34" charset="0"/>
                  </a:rPr>
                  <a:t>p = 2</a:t>
                </a:r>
                <a:endParaRPr lang="en-US" sz="2400" dirty="0">
                  <a:latin typeface="Helvetica" pitchFamily="34" charset="0"/>
                </a:endParaRPr>
              </a:p>
            </p:txBody>
          </p:sp>
        </p:grpSp>
      </p:grpSp>
    </p:spTree>
    <p:custDataLst>
      <p:tags r:id="rId1"/>
    </p:custDataLst>
  </p:cSld>
  <p:clrMapOvr>
    <a:masterClrMapping/>
  </p:clrMapOvr>
  <p:transition advTm="4703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Key Computational Structure</a:t>
            </a:r>
            <a:endParaRPr lang="en-US" sz="4000" dirty="0"/>
          </a:p>
        </p:txBody>
      </p:sp>
      <p:grpSp>
        <p:nvGrpSpPr>
          <p:cNvPr id="5" name="Group 62"/>
          <p:cNvGrpSpPr/>
          <p:nvPr/>
        </p:nvGrpSpPr>
        <p:grpSpPr>
          <a:xfrm>
            <a:off x="457200" y="1676400"/>
            <a:ext cx="6019800" cy="1676400"/>
            <a:chOff x="457200" y="1676400"/>
            <a:chExt cx="6019800" cy="1676400"/>
          </a:xfrm>
        </p:grpSpPr>
        <p:sp>
          <p:nvSpPr>
            <p:cNvPr id="292" name="Rectangle 291"/>
            <p:cNvSpPr/>
            <p:nvPr/>
          </p:nvSpPr>
          <p:spPr bwMode="auto">
            <a:xfrm>
              <a:off x="457200" y="16764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Rectangle 292"/>
            <p:cNvSpPr/>
            <p:nvPr/>
          </p:nvSpPr>
          <p:spPr bwMode="auto">
            <a:xfrm>
              <a:off x="457200" y="16764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Naturally Parallel</a:t>
              </a:r>
              <a:endParaRPr kumimoji="0" lang="en-US" sz="2800" b="0" i="0" u="none" strike="noStrike" cap="none" normalizeH="0" baseline="0" dirty="0" smtClean="0">
                <a:ln>
                  <a:noFill/>
                </a:ln>
                <a:solidFill>
                  <a:schemeClr val="bg1"/>
                </a:solidFill>
                <a:effectLst/>
                <a:latin typeface="Tahoma" pitchFamily="-64" charset="0"/>
              </a:endParaRPr>
            </a:p>
          </p:txBody>
        </p:sp>
      </p:grpSp>
      <p:grpSp>
        <p:nvGrpSpPr>
          <p:cNvPr id="6" name="Group 297"/>
          <p:cNvGrpSpPr/>
          <p:nvPr/>
        </p:nvGrpSpPr>
        <p:grpSpPr>
          <a:xfrm>
            <a:off x="838200" y="2514600"/>
            <a:ext cx="4953000" cy="457200"/>
            <a:chOff x="1524000" y="1828800"/>
            <a:chExt cx="4953000" cy="457200"/>
          </a:xfrm>
          <a:effectLst>
            <a:outerShdw blurRad="50800" dist="38100" dir="2700000" algn="tl" rotWithShape="0">
              <a:prstClr val="black">
                <a:alpha val="40000"/>
              </a:prstClr>
            </a:outerShdw>
          </a:effectLst>
        </p:grpSpPr>
        <p:cxnSp>
          <p:nvCxnSpPr>
            <p:cNvPr id="299" name="Straight Connector 298"/>
            <p:cNvCxnSpPr>
              <a:stCxn id="300" idx="6"/>
              <a:endCxn id="305"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300" name="Oval 299"/>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1" name="Oval 300"/>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2" name="Oval 30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3" name="Oval 302"/>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4" name="Oval 303"/>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5" name="Oval 304"/>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07" name="Arc 306"/>
          <p:cNvSpPr/>
          <p:nvPr/>
        </p:nvSpPr>
        <p:spPr bwMode="auto">
          <a:xfrm rot="16200000">
            <a:off x="1142999"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8" name="Arc 307"/>
          <p:cNvSpPr/>
          <p:nvPr/>
        </p:nvSpPr>
        <p:spPr bwMode="auto">
          <a:xfrm rot="16200000">
            <a:off x="20574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9" name="Arc 308"/>
          <p:cNvSpPr/>
          <p:nvPr/>
        </p:nvSpPr>
        <p:spPr bwMode="auto">
          <a:xfrm rot="16200000">
            <a:off x="29718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0" name="Arc 309"/>
          <p:cNvSpPr/>
          <p:nvPr/>
        </p:nvSpPr>
        <p:spPr bwMode="auto">
          <a:xfrm rot="16200000">
            <a:off x="38862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1" name="Arc 310"/>
          <p:cNvSpPr/>
          <p:nvPr/>
        </p:nvSpPr>
        <p:spPr bwMode="auto">
          <a:xfrm rot="16200000">
            <a:off x="48006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2" name="Arc 311"/>
          <p:cNvSpPr/>
          <p:nvPr/>
        </p:nvSpPr>
        <p:spPr bwMode="auto">
          <a:xfrm rot="5400000">
            <a:off x="48006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3" name="Arc 312"/>
          <p:cNvSpPr/>
          <p:nvPr/>
        </p:nvSpPr>
        <p:spPr bwMode="auto">
          <a:xfrm rot="5400000">
            <a:off x="38862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5" name="Arc 314"/>
          <p:cNvSpPr/>
          <p:nvPr/>
        </p:nvSpPr>
        <p:spPr bwMode="auto">
          <a:xfrm rot="5400000">
            <a:off x="29718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6" name="Arc 315"/>
          <p:cNvSpPr/>
          <p:nvPr/>
        </p:nvSpPr>
        <p:spPr bwMode="auto">
          <a:xfrm rot="5400000">
            <a:off x="20574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7" name="Arc 316"/>
          <p:cNvSpPr/>
          <p:nvPr/>
        </p:nvSpPr>
        <p:spPr bwMode="auto">
          <a:xfrm rot="5400000">
            <a:off x="11430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7" name="Group 58"/>
          <p:cNvGrpSpPr/>
          <p:nvPr/>
        </p:nvGrpSpPr>
        <p:grpSpPr>
          <a:xfrm>
            <a:off x="6477000" y="1676400"/>
            <a:ext cx="2286000" cy="1680865"/>
            <a:chOff x="6477000" y="2895600"/>
            <a:chExt cx="2286000" cy="1680865"/>
          </a:xfrm>
        </p:grpSpPr>
        <p:sp>
          <p:nvSpPr>
            <p:cNvPr id="294" name="Rectangle 293"/>
            <p:cNvSpPr/>
            <p:nvPr/>
          </p:nvSpPr>
          <p:spPr bwMode="auto">
            <a:xfrm>
              <a:off x="6477000" y="28956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Helvetica" pitchFamily="34" charset="0"/>
                </a:rPr>
                <a:t>2n</a:t>
              </a:r>
              <a:r>
                <a:rPr kumimoji="0" lang="en-US" sz="2800" b="0" i="1" u="none" strike="noStrike" cap="none" normalizeH="0" baseline="30000" dirty="0" smtClean="0">
                  <a:ln>
                    <a:noFill/>
                  </a:ln>
                  <a:solidFill>
                    <a:schemeClr val="tx1"/>
                  </a:solidFill>
                  <a:effectLst/>
                  <a:latin typeface="Helvetica" pitchFamily="34" charset="0"/>
                </a:rPr>
                <a:t>2</a:t>
              </a:r>
              <a:r>
                <a:rPr lang="en-US" sz="2800" i="1" dirty="0" smtClean="0">
                  <a:latin typeface="Helvetica" pitchFamily="34" charset="0"/>
                </a:rPr>
                <a:t>/p</a:t>
              </a:r>
            </a:p>
          </p:txBody>
        </p:sp>
        <p:sp>
          <p:nvSpPr>
            <p:cNvPr id="58" name="TextBox 57"/>
            <p:cNvSpPr txBox="1"/>
            <p:nvPr/>
          </p:nvSpPr>
          <p:spPr>
            <a:xfrm>
              <a:off x="7696200" y="4114800"/>
              <a:ext cx="1048685" cy="461665"/>
            </a:xfrm>
            <a:prstGeom prst="rect">
              <a:avLst/>
            </a:prstGeom>
            <a:noFill/>
          </p:spPr>
          <p:txBody>
            <a:bodyPr wrap="none" rtlCol="0">
              <a:spAutoFit/>
            </a:bodyPr>
            <a:lstStyle/>
            <a:p>
              <a:r>
                <a:rPr lang="en-US" sz="2400" dirty="0" smtClean="0">
                  <a:latin typeface="Helvetica" pitchFamily="34" charset="0"/>
                </a:rPr>
                <a:t>p ≤ 2n</a:t>
              </a:r>
              <a:endParaRPr lang="en-US" sz="2400" dirty="0">
                <a:latin typeface="Helvetica" pitchFamily="34" charset="0"/>
              </a:endParaRPr>
            </a:p>
          </p:txBody>
        </p:sp>
      </p:grpSp>
      <p:sp>
        <p:nvSpPr>
          <p:cNvPr id="60" name="Slide Number Placeholder 59"/>
          <p:cNvSpPr>
            <a:spLocks noGrp="1"/>
          </p:cNvSpPr>
          <p:nvPr>
            <p:ph type="sldNum" sz="quarter" idx="12"/>
          </p:nvPr>
        </p:nvSpPr>
        <p:spPr>
          <a:xfrm>
            <a:off x="7239000" y="6400800"/>
            <a:ext cx="1905000" cy="457200"/>
          </a:xfrm>
        </p:spPr>
        <p:txBody>
          <a:bodyPr/>
          <a:lstStyle/>
          <a:p>
            <a:fld id="{29982EE5-C165-4792-B6D9-CAD024C0FAD7}" type="slidenum">
              <a:rPr lang="en-US" smtClean="0"/>
              <a:pPr/>
              <a:t>23</a:t>
            </a:fld>
            <a:endParaRPr lang="en-US"/>
          </a:p>
        </p:txBody>
      </p:sp>
      <p:sp>
        <p:nvSpPr>
          <p:cNvPr id="61" name="Rectangle 60"/>
          <p:cNvSpPr/>
          <p:nvPr/>
        </p:nvSpPr>
        <p:spPr bwMode="auto">
          <a:xfrm>
            <a:off x="6477000" y="1066800"/>
            <a:ext cx="2286000" cy="6096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smtClean="0">
                <a:solidFill>
                  <a:schemeClr val="bg1"/>
                </a:solidFill>
                <a:latin typeface="Tahoma" pitchFamily="-64" charset="0"/>
              </a:rPr>
              <a:t>Running</a:t>
            </a:r>
          </a:p>
          <a:p>
            <a:pPr algn="ctr" fontAlgn="base">
              <a:spcBef>
                <a:spcPct val="0"/>
              </a:spcBef>
              <a:spcAft>
                <a:spcPct val="0"/>
              </a:spcAft>
            </a:pPr>
            <a:r>
              <a:rPr lang="en-US" sz="2000" dirty="0" smtClean="0">
                <a:solidFill>
                  <a:schemeClr val="bg1"/>
                </a:solidFill>
                <a:latin typeface="Tahoma" pitchFamily="-64" charset="0"/>
              </a:rPr>
              <a:t>Time</a:t>
            </a:r>
          </a:p>
        </p:txBody>
      </p:sp>
      <p:grpSp>
        <p:nvGrpSpPr>
          <p:cNvPr id="9" name="Group 54"/>
          <p:cNvGrpSpPr/>
          <p:nvPr/>
        </p:nvGrpSpPr>
        <p:grpSpPr>
          <a:xfrm>
            <a:off x="457200" y="4953000"/>
            <a:ext cx="8305800" cy="1680865"/>
            <a:chOff x="457200" y="4572000"/>
            <a:chExt cx="8305800" cy="1680865"/>
          </a:xfrm>
        </p:grpSpPr>
        <p:grpSp>
          <p:nvGrpSpPr>
            <p:cNvPr id="10" name="Group 53"/>
            <p:cNvGrpSpPr/>
            <p:nvPr/>
          </p:nvGrpSpPr>
          <p:grpSpPr>
            <a:xfrm>
              <a:off x="457200" y="4572000"/>
              <a:ext cx="6019800" cy="1676400"/>
              <a:chOff x="457200" y="4572000"/>
              <a:chExt cx="6019800" cy="1676400"/>
            </a:xfrm>
          </p:grpSpPr>
          <p:sp>
            <p:nvSpPr>
              <p:cNvPr id="49" name="Rectangle 48"/>
              <p:cNvSpPr/>
              <p:nvPr/>
            </p:nvSpPr>
            <p:spPr bwMode="auto">
              <a:xfrm>
                <a:off x="457200" y="45720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0" name="Rectangle 49"/>
              <p:cNvSpPr/>
              <p:nvPr/>
            </p:nvSpPr>
            <p:spPr bwMode="auto">
              <a:xfrm>
                <a:off x="457200" y="45720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Optimal Parallel</a:t>
                </a:r>
                <a:endParaRPr kumimoji="0" lang="en-US" sz="2800" b="0" i="0" u="none" strike="noStrike" cap="none" normalizeH="0" baseline="0" dirty="0" smtClean="0">
                  <a:ln>
                    <a:noFill/>
                  </a:ln>
                  <a:solidFill>
                    <a:schemeClr val="bg1"/>
                  </a:solidFill>
                  <a:effectLst/>
                  <a:latin typeface="Tahoma" pitchFamily="-64" charset="0"/>
                </a:endParaRPr>
              </a:p>
            </p:txBody>
          </p:sp>
          <p:grpSp>
            <p:nvGrpSpPr>
              <p:cNvPr id="11" name="Group 317"/>
              <p:cNvGrpSpPr/>
              <p:nvPr/>
            </p:nvGrpSpPr>
            <p:grpSpPr>
              <a:xfrm>
                <a:off x="838200" y="5410200"/>
                <a:ext cx="4953000" cy="457200"/>
                <a:chOff x="1524000" y="1828800"/>
                <a:chExt cx="4953000" cy="457200"/>
              </a:xfrm>
              <a:effectLst>
                <a:outerShdw blurRad="50800" dist="38100" dir="2700000" algn="tl" rotWithShape="0">
                  <a:prstClr val="black">
                    <a:alpha val="40000"/>
                  </a:prstClr>
                </a:outerShdw>
              </a:effectLst>
            </p:grpSpPr>
            <p:cxnSp>
              <p:nvCxnSpPr>
                <p:cNvPr id="54" name="Straight Connector 53"/>
                <p:cNvCxnSpPr>
                  <a:stCxn id="55" idx="6"/>
                  <a:endCxn id="66"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55" name="Oval 54"/>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7" name="Oval 56"/>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2" name="Oval 6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4" name="Oval 63"/>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Oval 64"/>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Oval 65"/>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52" name="Straight Arrow Connector 51"/>
              <p:cNvCxnSpPr/>
              <p:nvPr/>
            </p:nvCxnSpPr>
            <p:spPr bwMode="auto">
              <a:xfrm>
                <a:off x="1066800" y="5181600"/>
                <a:ext cx="4572000" cy="1588"/>
              </a:xfrm>
              <a:prstGeom prst="straightConnector1">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bwMode="auto">
              <a:xfrm>
                <a:off x="990600" y="6094412"/>
                <a:ext cx="4572000" cy="1588"/>
              </a:xfrm>
              <a:prstGeom prst="straightConnector1">
                <a:avLst/>
              </a:prstGeom>
              <a:ln>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grpSp>
        <p:grpSp>
          <p:nvGrpSpPr>
            <p:cNvPr id="12" name="Group 51"/>
            <p:cNvGrpSpPr/>
            <p:nvPr/>
          </p:nvGrpSpPr>
          <p:grpSpPr>
            <a:xfrm>
              <a:off x="6477000" y="4572000"/>
              <a:ext cx="2286000" cy="1680865"/>
              <a:chOff x="6477000" y="4572000"/>
              <a:chExt cx="2286000" cy="1680865"/>
            </a:xfrm>
          </p:grpSpPr>
          <p:sp>
            <p:nvSpPr>
              <p:cNvPr id="47" name="Rectangle 46"/>
              <p:cNvSpPr/>
              <p:nvPr/>
            </p:nvSpPr>
            <p:spPr bwMode="auto">
              <a:xfrm>
                <a:off x="6477000" y="45720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1" u="none" strike="noStrike" cap="none" normalizeH="0" baseline="0" dirty="0" smtClean="0">
                    <a:ln>
                      <a:noFill/>
                    </a:ln>
                    <a:solidFill>
                      <a:schemeClr val="tx1"/>
                    </a:solidFill>
                    <a:effectLst/>
                    <a:latin typeface="Helvetica" pitchFamily="34" charset="0"/>
                  </a:rPr>
                  <a:t>n</a:t>
                </a:r>
              </a:p>
            </p:txBody>
          </p:sp>
          <p:sp>
            <p:nvSpPr>
              <p:cNvPr id="48" name="TextBox 47"/>
              <p:cNvSpPr txBox="1"/>
              <p:nvPr/>
            </p:nvSpPr>
            <p:spPr>
              <a:xfrm>
                <a:off x="7200037" y="5791200"/>
                <a:ext cx="877163" cy="461665"/>
              </a:xfrm>
              <a:prstGeom prst="rect">
                <a:avLst/>
              </a:prstGeom>
              <a:noFill/>
            </p:spPr>
            <p:txBody>
              <a:bodyPr wrap="none" rtlCol="0">
                <a:spAutoFit/>
              </a:bodyPr>
              <a:lstStyle/>
              <a:p>
                <a:r>
                  <a:rPr lang="en-US" sz="2400" dirty="0" smtClean="0">
                    <a:latin typeface="Helvetica" pitchFamily="34" charset="0"/>
                  </a:rPr>
                  <a:t>p = 2</a:t>
                </a:r>
                <a:endParaRPr lang="en-US" sz="2400" dirty="0">
                  <a:latin typeface="Helvetica" pitchFamily="34" charset="0"/>
                </a:endParaRPr>
              </a:p>
            </p:txBody>
          </p:sp>
        </p:grpSp>
      </p:grpSp>
      <p:sp>
        <p:nvSpPr>
          <p:cNvPr id="63" name="Left-Right Arrow 62"/>
          <p:cNvSpPr/>
          <p:nvPr/>
        </p:nvSpPr>
        <p:spPr bwMode="auto">
          <a:xfrm rot="16200000">
            <a:off x="190500" y="3619500"/>
            <a:ext cx="1752600" cy="1066800"/>
          </a:xfrm>
          <a:prstGeom prst="leftRightArrow">
            <a:avLst>
              <a:gd name="adj1" fmla="val 61111"/>
              <a:gd name="adj2" fmla="val 36111"/>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Gap</a:t>
            </a:r>
          </a:p>
        </p:txBody>
      </p:sp>
      <p:sp>
        <p:nvSpPr>
          <p:cNvPr id="67" name="TextBox 66"/>
          <p:cNvSpPr txBox="1"/>
          <p:nvPr/>
        </p:nvSpPr>
        <p:spPr>
          <a:xfrm>
            <a:off x="2284269" y="3581400"/>
            <a:ext cx="5851730" cy="1077218"/>
          </a:xfrm>
          <a:prstGeom prst="rect">
            <a:avLst/>
          </a:prstGeom>
          <a:noFill/>
        </p:spPr>
        <p:txBody>
          <a:bodyPr wrap="none" rtlCol="0">
            <a:spAutoFit/>
          </a:bodyPr>
          <a:lstStyle/>
          <a:p>
            <a:pPr algn="ctr"/>
            <a:r>
              <a:rPr lang="en-US" sz="3200" dirty="0" smtClean="0"/>
              <a:t>Inherent </a:t>
            </a:r>
            <a:r>
              <a:rPr lang="en-US" sz="3200" b="1" dirty="0" smtClean="0"/>
              <a:t>Sequential</a:t>
            </a:r>
            <a:r>
              <a:rPr lang="en-US" sz="3200" dirty="0" smtClean="0"/>
              <a:t> Structure</a:t>
            </a:r>
          </a:p>
          <a:p>
            <a:pPr algn="ctr"/>
            <a:r>
              <a:rPr lang="en-US" sz="3200" dirty="0" smtClean="0">
                <a:solidFill>
                  <a:schemeClr val="bg1">
                    <a:lumMod val="50000"/>
                  </a:schemeClr>
                </a:solidFill>
              </a:rPr>
              <a:t>Requires Efficient Scheduling</a:t>
            </a:r>
          </a:p>
        </p:txBody>
      </p:sp>
    </p:spTree>
    <p:custDataLst>
      <p:tags r:id="rId1"/>
    </p:custDataLst>
  </p:cSld>
  <p:clrMapOvr>
    <a:masterClrMapping/>
  </p:clrMapOvr>
  <p:transition advTm="4703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lstStyle/>
          <a:p>
            <a:r>
              <a:rPr lang="en-US" dirty="0" smtClean="0"/>
              <a:t>Overview</a:t>
            </a:r>
          </a:p>
          <a:p>
            <a:r>
              <a:rPr lang="en-US" dirty="0" smtClean="0"/>
              <a:t>Graphical Models: Statistical Structure</a:t>
            </a:r>
          </a:p>
          <a:p>
            <a:r>
              <a:rPr lang="en-US" dirty="0" smtClean="0"/>
              <a:t>Inference: Computational Structure</a:t>
            </a:r>
          </a:p>
          <a:p>
            <a:r>
              <a:rPr lang="el-GR" i="1" dirty="0" smtClean="0">
                <a:latin typeface="Times" pitchFamily="18" charset="0"/>
                <a:cs typeface="Times" pitchFamily="18" charset="0"/>
              </a:rPr>
              <a:t>τ</a:t>
            </a:r>
            <a:r>
              <a:rPr lang="el-GR" i="1" baseline="-25000" dirty="0" smtClean="0">
                <a:latin typeface="Times" pitchFamily="18" charset="0"/>
                <a:cs typeface="Times" pitchFamily="18" charset="0"/>
              </a:rPr>
              <a:t>ε</a:t>
            </a:r>
            <a:r>
              <a:rPr lang="en-US" i="1" baseline="-25000" dirty="0" smtClean="0">
                <a:latin typeface="Times" pitchFamily="18" charset="0"/>
                <a:cs typeface="Times" pitchFamily="18" charset="0"/>
              </a:rPr>
              <a:t> </a:t>
            </a:r>
            <a:r>
              <a:rPr lang="en-US" dirty="0" smtClean="0"/>
              <a:t>- Approximate Messages: Statistical Structure</a:t>
            </a:r>
          </a:p>
          <a:p>
            <a:r>
              <a:rPr lang="en-US" dirty="0" smtClean="0">
                <a:solidFill>
                  <a:schemeClr val="bg1">
                    <a:lumMod val="50000"/>
                  </a:schemeClr>
                </a:solidFill>
              </a:rPr>
              <a:t>Parallel Splash</a:t>
            </a:r>
          </a:p>
          <a:p>
            <a:pPr lvl="1"/>
            <a:r>
              <a:rPr lang="en-US" dirty="0" smtClean="0">
                <a:solidFill>
                  <a:schemeClr val="bg1">
                    <a:lumMod val="50000"/>
                  </a:schemeClr>
                </a:solidFill>
              </a:rPr>
              <a:t>Dynamic Scheduling</a:t>
            </a:r>
          </a:p>
          <a:p>
            <a:pPr lvl="1"/>
            <a:r>
              <a:rPr lang="en-US" dirty="0" smtClean="0">
                <a:solidFill>
                  <a:schemeClr val="bg1">
                    <a:lumMod val="50000"/>
                  </a:schemeClr>
                </a:solidFill>
              </a:rPr>
              <a:t>Partitioning</a:t>
            </a:r>
          </a:p>
          <a:p>
            <a:r>
              <a:rPr lang="en-US" dirty="0" smtClean="0">
                <a:solidFill>
                  <a:schemeClr val="bg1">
                    <a:lumMod val="50000"/>
                  </a:schemeClr>
                </a:solidFill>
              </a:rPr>
              <a:t>Experimental Results</a:t>
            </a:r>
          </a:p>
          <a:p>
            <a:r>
              <a:rPr lang="en-US" dirty="0" smtClean="0">
                <a:solidFill>
                  <a:schemeClr val="bg1">
                    <a:lumMod val="50000"/>
                  </a:schemeClr>
                </a:solidFill>
              </a:rPr>
              <a:t>Conclusions</a:t>
            </a:r>
          </a:p>
          <a:p>
            <a:endParaRPr lang="en-US" dirty="0" smtClean="0"/>
          </a:p>
          <a:p>
            <a:endParaRPr lang="en-US" dirty="0" smtClean="0"/>
          </a:p>
        </p:txBody>
      </p:sp>
      <p:sp>
        <p:nvSpPr>
          <p:cNvPr id="2" name="Slide Number Placeholder 1"/>
          <p:cNvSpPr>
            <a:spLocks noGrp="1"/>
          </p:cNvSpPr>
          <p:nvPr>
            <p:ph type="sldNum" sz="quarter" idx="12"/>
          </p:nvPr>
        </p:nvSpPr>
        <p:spPr/>
        <p:txBody>
          <a:bodyPr/>
          <a:lstStyle/>
          <a:p>
            <a:fld id="{29982EE5-C165-4792-B6D9-CAD024C0FAD7}" type="slidenum">
              <a:rPr lang="en-US" smtClean="0"/>
              <a:pPr/>
              <a:t>24</a:t>
            </a:fld>
            <a:endParaRPr lang="en-US"/>
          </a:p>
        </p:txBody>
      </p:sp>
      <p:sp>
        <p:nvSpPr>
          <p:cNvPr id="5" name="Rectangle 4"/>
          <p:cNvSpPr/>
          <p:nvPr/>
        </p:nvSpPr>
        <p:spPr bwMode="auto">
          <a:xfrm>
            <a:off x="304800" y="2514600"/>
            <a:ext cx="8534400" cy="5334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by Approximation</a:t>
            </a:r>
            <a:endParaRPr lang="en-US" dirty="0"/>
          </a:p>
        </p:txBody>
      </p:sp>
      <p:sp>
        <p:nvSpPr>
          <p:cNvPr id="141" name="Content Placeholder 140"/>
          <p:cNvSpPr>
            <a:spLocks noGrp="1"/>
          </p:cNvSpPr>
          <p:nvPr>
            <p:ph idx="1"/>
          </p:nvPr>
        </p:nvSpPr>
        <p:spPr>
          <a:xfrm>
            <a:off x="304800" y="4419600"/>
            <a:ext cx="3048000" cy="2017713"/>
          </a:xfrm>
        </p:spPr>
        <p:txBody>
          <a:bodyPr/>
          <a:lstStyle/>
          <a:p>
            <a:r>
              <a:rPr lang="el-GR" sz="2400" dirty="0" smtClean="0">
                <a:latin typeface="Times" pitchFamily="18" charset="0"/>
                <a:cs typeface="Times" pitchFamily="18" charset="0"/>
              </a:rPr>
              <a:t>τ</a:t>
            </a:r>
            <a:r>
              <a:rPr lang="el-GR" sz="2400" baseline="-25000" dirty="0" smtClean="0">
                <a:latin typeface="Times" pitchFamily="18" charset="0"/>
                <a:cs typeface="Times" pitchFamily="18" charset="0"/>
              </a:rPr>
              <a:t>ε</a:t>
            </a:r>
            <a:r>
              <a:rPr lang="en-US" sz="2400" baseline="-25000" dirty="0" smtClean="0">
                <a:latin typeface="Times" pitchFamily="18" charset="0"/>
                <a:cs typeface="Times" pitchFamily="18" charset="0"/>
              </a:rPr>
              <a:t> </a:t>
            </a:r>
            <a:r>
              <a:rPr lang="en-US" sz="2400" dirty="0" smtClean="0"/>
              <a:t> represents the minimal sequential structure</a:t>
            </a:r>
          </a:p>
        </p:txBody>
      </p:sp>
      <p:sp>
        <p:nvSpPr>
          <p:cNvPr id="115" name="Slide Number Placeholder 114"/>
          <p:cNvSpPr>
            <a:spLocks noGrp="1"/>
          </p:cNvSpPr>
          <p:nvPr>
            <p:ph type="sldNum" sz="quarter" idx="12"/>
          </p:nvPr>
        </p:nvSpPr>
        <p:spPr/>
        <p:txBody>
          <a:bodyPr/>
          <a:lstStyle/>
          <a:p>
            <a:fld id="{29982EE5-C165-4792-B6D9-CAD024C0FAD7}" type="slidenum">
              <a:rPr lang="en-US" smtClean="0"/>
              <a:pPr/>
              <a:t>25</a:t>
            </a:fld>
            <a:endParaRPr lang="en-US"/>
          </a:p>
        </p:txBody>
      </p:sp>
      <p:sp>
        <p:nvSpPr>
          <p:cNvPr id="65" name="TextBox 64"/>
          <p:cNvSpPr txBox="1"/>
          <p:nvPr/>
        </p:nvSpPr>
        <p:spPr>
          <a:xfrm>
            <a:off x="3581400" y="1066800"/>
            <a:ext cx="2286000" cy="461665"/>
          </a:xfrm>
          <a:prstGeom prst="rect">
            <a:avLst/>
          </a:prstGeom>
          <a:noFill/>
        </p:spPr>
        <p:txBody>
          <a:bodyPr wrap="square" rtlCol="0">
            <a:spAutoFit/>
          </a:bodyPr>
          <a:lstStyle/>
          <a:p>
            <a:pPr algn="ctr"/>
            <a:r>
              <a:rPr lang="en-US" sz="2400" dirty="0" smtClean="0"/>
              <a:t>True Messages</a:t>
            </a:r>
          </a:p>
        </p:txBody>
      </p:sp>
      <p:sp>
        <p:nvSpPr>
          <p:cNvPr id="66" name="TextBox 65"/>
          <p:cNvSpPr txBox="1"/>
          <p:nvPr/>
        </p:nvSpPr>
        <p:spPr>
          <a:xfrm>
            <a:off x="-1602" y="3200400"/>
            <a:ext cx="2502608" cy="461665"/>
          </a:xfrm>
          <a:prstGeom prst="rect">
            <a:avLst/>
          </a:prstGeom>
          <a:noFill/>
        </p:spPr>
        <p:txBody>
          <a:bodyPr wrap="none" rtlCol="0">
            <a:spAutoFit/>
          </a:bodyPr>
          <a:lstStyle/>
          <a:p>
            <a:pPr algn="r"/>
            <a:r>
              <a:rPr lang="el-GR" sz="2400" dirty="0" smtClean="0">
                <a:latin typeface="Times" pitchFamily="18" charset="0"/>
                <a:cs typeface="Times" pitchFamily="18" charset="0"/>
              </a:rPr>
              <a:t>τ</a:t>
            </a:r>
            <a:r>
              <a:rPr lang="el-GR" sz="2400" baseline="-25000" dirty="0" smtClean="0">
                <a:latin typeface="Times" pitchFamily="18" charset="0"/>
                <a:cs typeface="Times" pitchFamily="18" charset="0"/>
              </a:rPr>
              <a:t>ε</a:t>
            </a:r>
            <a:r>
              <a:rPr lang="en-US" sz="2400" baseline="-25000" dirty="0" smtClean="0">
                <a:latin typeface="Times" pitchFamily="18" charset="0"/>
                <a:cs typeface="Times" pitchFamily="18" charset="0"/>
              </a:rPr>
              <a:t> </a:t>
            </a:r>
            <a:r>
              <a:rPr lang="en-US" sz="2400" dirty="0" smtClean="0"/>
              <a:t>-Approximation</a:t>
            </a:r>
          </a:p>
        </p:txBody>
      </p:sp>
      <p:cxnSp>
        <p:nvCxnSpPr>
          <p:cNvPr id="6" name="Straight Connector 5"/>
          <p:cNvCxnSpPr>
            <a:stCxn id="7" idx="6"/>
            <a:endCxn id="16" idx="2"/>
          </p:cNvCxnSpPr>
          <p:nvPr/>
        </p:nvCxnSpPr>
        <p:spPr bwMode="auto">
          <a:xfrm>
            <a:off x="1232221" y="2599809"/>
            <a:ext cx="7343194" cy="120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7" name="Oval 6"/>
          <p:cNvSpPr/>
          <p:nvPr/>
        </p:nvSpPr>
        <p:spPr bwMode="auto">
          <a:xfrm>
            <a:off x="968435"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1</a:t>
            </a:r>
          </a:p>
        </p:txBody>
      </p:sp>
      <p:sp>
        <p:nvSpPr>
          <p:cNvPr id="8" name="Oval 7"/>
          <p:cNvSpPr/>
          <p:nvPr/>
        </p:nvSpPr>
        <p:spPr bwMode="auto">
          <a:xfrm>
            <a:off x="1813655"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2</a:t>
            </a:r>
          </a:p>
        </p:txBody>
      </p:sp>
      <p:sp>
        <p:nvSpPr>
          <p:cNvPr id="9" name="Oval 8"/>
          <p:cNvSpPr/>
          <p:nvPr/>
        </p:nvSpPr>
        <p:spPr bwMode="auto">
          <a:xfrm>
            <a:off x="2658875"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3</a:t>
            </a:r>
          </a:p>
        </p:txBody>
      </p:sp>
      <p:sp>
        <p:nvSpPr>
          <p:cNvPr id="10" name="Oval 9"/>
          <p:cNvSpPr/>
          <p:nvPr/>
        </p:nvSpPr>
        <p:spPr bwMode="auto">
          <a:xfrm>
            <a:off x="350409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4</a:t>
            </a:r>
          </a:p>
        </p:txBody>
      </p:sp>
      <p:sp>
        <p:nvSpPr>
          <p:cNvPr id="11" name="Oval 10"/>
          <p:cNvSpPr/>
          <p:nvPr/>
        </p:nvSpPr>
        <p:spPr bwMode="auto">
          <a:xfrm>
            <a:off x="434931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5</a:t>
            </a:r>
          </a:p>
        </p:txBody>
      </p:sp>
      <p:sp>
        <p:nvSpPr>
          <p:cNvPr id="12" name="Oval 11"/>
          <p:cNvSpPr/>
          <p:nvPr/>
        </p:nvSpPr>
        <p:spPr bwMode="auto">
          <a:xfrm>
            <a:off x="519453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6</a:t>
            </a:r>
          </a:p>
        </p:txBody>
      </p:sp>
      <p:sp>
        <p:nvSpPr>
          <p:cNvPr id="13" name="Oval 12"/>
          <p:cNvSpPr/>
          <p:nvPr/>
        </p:nvSpPr>
        <p:spPr bwMode="auto">
          <a:xfrm>
            <a:off x="603975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7</a:t>
            </a:r>
          </a:p>
        </p:txBody>
      </p:sp>
      <p:sp>
        <p:nvSpPr>
          <p:cNvPr id="14" name="Oval 13"/>
          <p:cNvSpPr/>
          <p:nvPr/>
        </p:nvSpPr>
        <p:spPr bwMode="auto">
          <a:xfrm>
            <a:off x="688497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8</a:t>
            </a:r>
          </a:p>
        </p:txBody>
      </p:sp>
      <p:grpSp>
        <p:nvGrpSpPr>
          <p:cNvPr id="133" name="Group 132"/>
          <p:cNvGrpSpPr/>
          <p:nvPr/>
        </p:nvGrpSpPr>
        <p:grpSpPr bwMode="auto">
          <a:xfrm>
            <a:off x="5250386" y="1600200"/>
            <a:ext cx="835061" cy="799222"/>
            <a:chOff x="5260131" y="1600200"/>
            <a:chExt cx="835061" cy="799222"/>
          </a:xfrm>
        </p:grpSpPr>
        <p:cxnSp>
          <p:nvCxnSpPr>
            <p:cNvPr id="26" name="Straight Arrow Connector 25"/>
            <p:cNvCxnSpPr/>
            <p:nvPr/>
          </p:nvCxnSpPr>
          <p:spPr bwMode="auto">
            <a:xfrm>
              <a:off x="5285323"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bwMode="auto">
            <a:xfrm rot="5400000" flipH="1" flipV="1">
              <a:off x="5082254"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28" name="Freeform 27"/>
            <p:cNvSpPr/>
            <p:nvPr/>
          </p:nvSpPr>
          <p:spPr bwMode="auto">
            <a:xfrm>
              <a:off x="5371492" y="1981935"/>
              <a:ext cx="689352" cy="298176"/>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392773">
                  <a:moveTo>
                    <a:pt x="0" y="355467"/>
                  </a:moveTo>
                  <a:cubicBezTo>
                    <a:pt x="35719" y="358906"/>
                    <a:pt x="63765" y="392773"/>
                    <a:pt x="98425" y="336417"/>
                  </a:cubicBezTo>
                  <a:cubicBezTo>
                    <a:pt x="133085" y="280061"/>
                    <a:pt x="120253" y="40216"/>
                    <a:pt x="207963" y="17330"/>
                  </a:cubicBezTo>
                  <a:cubicBezTo>
                    <a:pt x="247254" y="0"/>
                    <a:pt x="272918" y="184282"/>
                    <a:pt x="334169" y="202274"/>
                  </a:cubicBezTo>
                  <a:cubicBezTo>
                    <a:pt x="395420" y="220266"/>
                    <a:pt x="508397" y="137319"/>
                    <a:pt x="575469" y="125280"/>
                  </a:cubicBezTo>
                  <a:cubicBezTo>
                    <a:pt x="642541" y="113241"/>
                    <a:pt x="695987" y="98557"/>
                    <a:pt x="736600" y="130042"/>
                  </a:cubicBezTo>
                  <a:cubicBezTo>
                    <a:pt x="777214" y="161527"/>
                    <a:pt x="790575" y="277680"/>
                    <a:pt x="819150" y="314192"/>
                  </a:cubicBezTo>
                  <a:cubicBezTo>
                    <a:pt x="847725" y="350704"/>
                    <a:pt x="877887" y="349910"/>
                    <a:pt x="908050" y="349117"/>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31" name="Picture 130" descr="TP_tmp.emf"/>
            <p:cNvPicPr>
              <a:picLocks noChangeAspect="1"/>
            </p:cNvPicPr>
            <p:nvPr>
              <p:custDataLst>
                <p:tags r:id="rId21"/>
              </p:custDataLst>
            </p:nvPr>
          </p:nvPicPr>
          <p:blipFill>
            <a:blip r:embed="rId24" cstate="print"/>
            <a:stretch>
              <a:fillRect/>
            </a:stretch>
          </p:blipFill>
          <p:spPr bwMode="auto">
            <a:xfrm>
              <a:off x="5260131" y="1600200"/>
              <a:ext cx="501324" cy="135461"/>
            </a:xfrm>
            <a:prstGeom prst="rect">
              <a:avLst/>
            </a:prstGeom>
            <a:noFill/>
            <a:ln/>
            <a:effectLst/>
          </p:spPr>
        </p:pic>
      </p:grpSp>
      <p:grpSp>
        <p:nvGrpSpPr>
          <p:cNvPr id="136" name="Group 135"/>
          <p:cNvGrpSpPr/>
          <p:nvPr/>
        </p:nvGrpSpPr>
        <p:grpSpPr bwMode="auto">
          <a:xfrm>
            <a:off x="4416024" y="1600200"/>
            <a:ext cx="828253" cy="799222"/>
            <a:chOff x="4420916" y="1600200"/>
            <a:chExt cx="828253" cy="799222"/>
          </a:xfrm>
        </p:grpSpPr>
        <p:cxnSp>
          <p:nvCxnSpPr>
            <p:cNvPr id="23" name="Straight Arrow Connector 22"/>
            <p:cNvCxnSpPr/>
            <p:nvPr/>
          </p:nvCxnSpPr>
          <p:spPr bwMode="auto">
            <a:xfrm>
              <a:off x="4439300"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bwMode="auto">
            <a:xfrm rot="5400000" flipH="1" flipV="1">
              <a:off x="4236230"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25" name="Freeform 24"/>
            <p:cNvSpPr/>
            <p:nvPr/>
          </p:nvSpPr>
          <p:spPr bwMode="auto">
            <a:xfrm>
              <a:off x="4525469" y="1949797"/>
              <a:ext cx="689352" cy="318765"/>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419894">
                  <a:moveTo>
                    <a:pt x="0" y="397801"/>
                  </a:moveTo>
                  <a:cubicBezTo>
                    <a:pt x="35719" y="401240"/>
                    <a:pt x="63765" y="419894"/>
                    <a:pt x="98425" y="378751"/>
                  </a:cubicBezTo>
                  <a:cubicBezTo>
                    <a:pt x="133085" y="337608"/>
                    <a:pt x="120253" y="173831"/>
                    <a:pt x="207963" y="150945"/>
                  </a:cubicBezTo>
                  <a:cubicBezTo>
                    <a:pt x="247254" y="133615"/>
                    <a:pt x="283105" y="294878"/>
                    <a:pt x="334169" y="274770"/>
                  </a:cubicBezTo>
                  <a:cubicBezTo>
                    <a:pt x="385234" y="254662"/>
                    <a:pt x="466857" y="60590"/>
                    <a:pt x="514350" y="30295"/>
                  </a:cubicBezTo>
                  <a:cubicBezTo>
                    <a:pt x="561843" y="0"/>
                    <a:pt x="582083" y="69321"/>
                    <a:pt x="619125" y="93001"/>
                  </a:cubicBezTo>
                  <a:cubicBezTo>
                    <a:pt x="656167" y="116681"/>
                    <a:pt x="703263" y="128455"/>
                    <a:pt x="736600" y="172376"/>
                  </a:cubicBezTo>
                  <a:cubicBezTo>
                    <a:pt x="769938" y="216297"/>
                    <a:pt x="790575" y="320014"/>
                    <a:pt x="819150" y="356526"/>
                  </a:cubicBezTo>
                  <a:cubicBezTo>
                    <a:pt x="847725" y="393038"/>
                    <a:pt x="877887" y="392244"/>
                    <a:pt x="908050" y="391451"/>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34" name="Picture 133" descr="TP_tmp.emf"/>
            <p:cNvPicPr>
              <a:picLocks noChangeAspect="1"/>
            </p:cNvPicPr>
            <p:nvPr>
              <p:custDataLst>
                <p:tags r:id="rId20"/>
              </p:custDataLst>
            </p:nvPr>
          </p:nvPicPr>
          <p:blipFill>
            <a:blip r:embed="rId25" cstate="print"/>
            <a:stretch>
              <a:fillRect/>
            </a:stretch>
          </p:blipFill>
          <p:spPr bwMode="auto">
            <a:xfrm>
              <a:off x="4420916" y="1600200"/>
              <a:ext cx="499548" cy="140161"/>
            </a:xfrm>
            <a:prstGeom prst="rect">
              <a:avLst/>
            </a:prstGeom>
            <a:noFill/>
            <a:ln/>
            <a:effectLst/>
          </p:spPr>
        </p:pic>
      </p:grpSp>
      <p:grpSp>
        <p:nvGrpSpPr>
          <p:cNvPr id="139" name="Group 138"/>
          <p:cNvGrpSpPr/>
          <p:nvPr/>
        </p:nvGrpSpPr>
        <p:grpSpPr bwMode="auto">
          <a:xfrm>
            <a:off x="3575923" y="1600200"/>
            <a:ext cx="822331" cy="799222"/>
            <a:chOff x="3580815" y="1600200"/>
            <a:chExt cx="822331" cy="799222"/>
          </a:xfrm>
        </p:grpSpPr>
        <p:cxnSp>
          <p:nvCxnSpPr>
            <p:cNvPr id="20" name="Straight Arrow Connector 19"/>
            <p:cNvCxnSpPr/>
            <p:nvPr/>
          </p:nvCxnSpPr>
          <p:spPr bwMode="auto">
            <a:xfrm>
              <a:off x="3593277"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bwMode="auto">
            <a:xfrm rot="5400000" flipH="1" flipV="1">
              <a:off x="3390207"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22" name="Freeform 21"/>
            <p:cNvSpPr/>
            <p:nvPr/>
          </p:nvSpPr>
          <p:spPr bwMode="auto">
            <a:xfrm>
              <a:off x="3679446" y="1965163"/>
              <a:ext cx="689352" cy="303399"/>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0" h="399653">
                  <a:moveTo>
                    <a:pt x="0" y="377560"/>
                  </a:moveTo>
                  <a:cubicBezTo>
                    <a:pt x="35719" y="380999"/>
                    <a:pt x="73951" y="399653"/>
                    <a:pt x="98425" y="358510"/>
                  </a:cubicBezTo>
                  <a:cubicBezTo>
                    <a:pt x="122899" y="317367"/>
                    <a:pt x="127265" y="168142"/>
                    <a:pt x="146844" y="130704"/>
                  </a:cubicBezTo>
                  <a:cubicBezTo>
                    <a:pt x="166423" y="93266"/>
                    <a:pt x="194866" y="113242"/>
                    <a:pt x="215900" y="133879"/>
                  </a:cubicBezTo>
                  <a:cubicBezTo>
                    <a:pt x="236934" y="154516"/>
                    <a:pt x="244475" y="254661"/>
                    <a:pt x="273050" y="254529"/>
                  </a:cubicBezTo>
                  <a:cubicBezTo>
                    <a:pt x="301625" y="254397"/>
                    <a:pt x="347133" y="173831"/>
                    <a:pt x="387350" y="133085"/>
                  </a:cubicBezTo>
                  <a:cubicBezTo>
                    <a:pt x="427567" y="92339"/>
                    <a:pt x="475721" y="20108"/>
                    <a:pt x="514350" y="10054"/>
                  </a:cubicBezTo>
                  <a:cubicBezTo>
                    <a:pt x="552979" y="0"/>
                    <a:pt x="592138" y="66542"/>
                    <a:pt x="619125" y="72760"/>
                  </a:cubicBezTo>
                  <a:cubicBezTo>
                    <a:pt x="646113" y="78978"/>
                    <a:pt x="656696" y="34131"/>
                    <a:pt x="676275" y="47360"/>
                  </a:cubicBezTo>
                  <a:cubicBezTo>
                    <a:pt x="695854" y="60589"/>
                    <a:pt x="712788" y="103981"/>
                    <a:pt x="736600" y="152135"/>
                  </a:cubicBezTo>
                  <a:cubicBezTo>
                    <a:pt x="760412" y="200289"/>
                    <a:pt x="790575" y="299773"/>
                    <a:pt x="819150" y="336285"/>
                  </a:cubicBezTo>
                  <a:cubicBezTo>
                    <a:pt x="847725" y="372797"/>
                    <a:pt x="877887" y="372003"/>
                    <a:pt x="908050" y="371210"/>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37" name="Picture 136" descr="TP_tmp.emf"/>
            <p:cNvPicPr>
              <a:picLocks noChangeAspect="1"/>
            </p:cNvPicPr>
            <p:nvPr>
              <p:custDataLst>
                <p:tags r:id="rId19"/>
              </p:custDataLst>
            </p:nvPr>
          </p:nvPicPr>
          <p:blipFill>
            <a:blip r:embed="rId26" cstate="print"/>
            <a:stretch>
              <a:fillRect/>
            </a:stretch>
          </p:blipFill>
          <p:spPr bwMode="auto">
            <a:xfrm>
              <a:off x="3580815" y="1600200"/>
              <a:ext cx="499548" cy="140161"/>
            </a:xfrm>
            <a:prstGeom prst="rect">
              <a:avLst/>
            </a:prstGeom>
            <a:noFill/>
            <a:ln/>
            <a:effectLst/>
          </p:spPr>
        </p:pic>
      </p:grpSp>
      <p:grpSp>
        <p:nvGrpSpPr>
          <p:cNvPr id="142" name="Group 141"/>
          <p:cNvGrpSpPr/>
          <p:nvPr/>
        </p:nvGrpSpPr>
        <p:grpSpPr bwMode="auto">
          <a:xfrm>
            <a:off x="2730080" y="1600200"/>
            <a:ext cx="817297" cy="799222"/>
            <a:chOff x="2739825" y="1600200"/>
            <a:chExt cx="817297" cy="799222"/>
          </a:xfrm>
        </p:grpSpPr>
        <p:cxnSp>
          <p:nvCxnSpPr>
            <p:cNvPr id="17" name="Straight Arrow Connector 16"/>
            <p:cNvCxnSpPr/>
            <p:nvPr/>
          </p:nvCxnSpPr>
          <p:spPr bwMode="auto">
            <a:xfrm>
              <a:off x="2747253"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bwMode="auto">
            <a:xfrm rot="5400000" flipH="1" flipV="1">
              <a:off x="2544183"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19" name="Freeform 18"/>
            <p:cNvSpPr/>
            <p:nvPr/>
          </p:nvSpPr>
          <p:spPr bwMode="auto">
            <a:xfrm>
              <a:off x="2833422" y="1918764"/>
              <a:ext cx="689352" cy="338248"/>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0" h="445558">
                  <a:moveTo>
                    <a:pt x="0" y="438679"/>
                  </a:moveTo>
                  <a:cubicBezTo>
                    <a:pt x="35719" y="442118"/>
                    <a:pt x="71438" y="445558"/>
                    <a:pt x="98425" y="419629"/>
                  </a:cubicBezTo>
                  <a:cubicBezTo>
                    <a:pt x="125412" y="393700"/>
                    <a:pt x="142346" y="305329"/>
                    <a:pt x="161925" y="283104"/>
                  </a:cubicBezTo>
                  <a:cubicBezTo>
                    <a:pt x="181504" y="260879"/>
                    <a:pt x="197379" y="265642"/>
                    <a:pt x="215900" y="286279"/>
                  </a:cubicBezTo>
                  <a:cubicBezTo>
                    <a:pt x="234421" y="306916"/>
                    <a:pt x="244475" y="422275"/>
                    <a:pt x="273050" y="406929"/>
                  </a:cubicBezTo>
                  <a:cubicBezTo>
                    <a:pt x="301625" y="391583"/>
                    <a:pt x="347133" y="260350"/>
                    <a:pt x="387350" y="194204"/>
                  </a:cubicBezTo>
                  <a:cubicBezTo>
                    <a:pt x="427567" y="128058"/>
                    <a:pt x="475721" y="20108"/>
                    <a:pt x="514350" y="10054"/>
                  </a:cubicBezTo>
                  <a:cubicBezTo>
                    <a:pt x="552979" y="0"/>
                    <a:pt x="592138" y="117475"/>
                    <a:pt x="619125" y="133879"/>
                  </a:cubicBezTo>
                  <a:cubicBezTo>
                    <a:pt x="646112" y="150283"/>
                    <a:pt x="656696" y="95250"/>
                    <a:pt x="676275" y="108479"/>
                  </a:cubicBezTo>
                  <a:cubicBezTo>
                    <a:pt x="695854" y="121708"/>
                    <a:pt x="712788" y="165100"/>
                    <a:pt x="736600" y="213254"/>
                  </a:cubicBezTo>
                  <a:cubicBezTo>
                    <a:pt x="760412" y="261408"/>
                    <a:pt x="790575" y="360892"/>
                    <a:pt x="819150" y="397404"/>
                  </a:cubicBezTo>
                  <a:cubicBezTo>
                    <a:pt x="847725" y="433916"/>
                    <a:pt x="877887" y="433122"/>
                    <a:pt x="908050" y="432329"/>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40" name="Picture 139" descr="TP_tmp.emf"/>
            <p:cNvPicPr>
              <a:picLocks noChangeAspect="1"/>
            </p:cNvPicPr>
            <p:nvPr>
              <p:custDataLst>
                <p:tags r:id="rId18"/>
              </p:custDataLst>
            </p:nvPr>
          </p:nvPicPr>
          <p:blipFill>
            <a:blip r:embed="rId27" cstate="print"/>
            <a:stretch>
              <a:fillRect/>
            </a:stretch>
          </p:blipFill>
          <p:spPr bwMode="auto">
            <a:xfrm>
              <a:off x="2739825" y="1600200"/>
              <a:ext cx="501324" cy="135461"/>
            </a:xfrm>
            <a:prstGeom prst="rect">
              <a:avLst/>
            </a:prstGeom>
            <a:noFill/>
            <a:ln/>
            <a:effectLst/>
          </p:spPr>
        </p:pic>
      </p:grpSp>
      <p:grpSp>
        <p:nvGrpSpPr>
          <p:cNvPr id="145" name="Group 144"/>
          <p:cNvGrpSpPr/>
          <p:nvPr/>
        </p:nvGrpSpPr>
        <p:grpSpPr bwMode="auto">
          <a:xfrm>
            <a:off x="1895718" y="1600200"/>
            <a:ext cx="810489" cy="799222"/>
            <a:chOff x="1900610" y="1600200"/>
            <a:chExt cx="810489" cy="799222"/>
          </a:xfrm>
        </p:grpSpPr>
        <p:cxnSp>
          <p:nvCxnSpPr>
            <p:cNvPr id="59" name="Straight Arrow Connector 58"/>
            <p:cNvCxnSpPr/>
            <p:nvPr/>
          </p:nvCxnSpPr>
          <p:spPr bwMode="auto">
            <a:xfrm>
              <a:off x="1901230"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bwMode="auto">
            <a:xfrm rot="5400000" flipH="1" flipV="1">
              <a:off x="1698160"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61" name="Freeform 60"/>
            <p:cNvSpPr/>
            <p:nvPr/>
          </p:nvSpPr>
          <p:spPr bwMode="auto">
            <a:xfrm>
              <a:off x="1987399" y="1915549"/>
              <a:ext cx="689352" cy="341463"/>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42912 h 449791"/>
                <a:gd name="connsiteX1" fmla="*/ 98425 w 908050"/>
                <a:gd name="connsiteY1" fmla="*/ 423862 h 449791"/>
                <a:gd name="connsiteX2" fmla="*/ 161925 w 908050"/>
                <a:gd name="connsiteY2" fmla="*/ 287337 h 449791"/>
                <a:gd name="connsiteX3" fmla="*/ 215900 w 908050"/>
                <a:gd name="connsiteY3" fmla="*/ 290512 h 449791"/>
                <a:gd name="connsiteX4" fmla="*/ 273050 w 908050"/>
                <a:gd name="connsiteY4" fmla="*/ 411162 h 449791"/>
                <a:gd name="connsiteX5" fmla="*/ 387350 w 908050"/>
                <a:gd name="connsiteY5" fmla="*/ 198437 h 449791"/>
                <a:gd name="connsiteX6" fmla="*/ 514350 w 908050"/>
                <a:gd name="connsiteY6" fmla="*/ 14287 h 449791"/>
                <a:gd name="connsiteX7" fmla="*/ 676275 w 908050"/>
                <a:gd name="connsiteY7" fmla="*/ 112712 h 449791"/>
                <a:gd name="connsiteX8" fmla="*/ 736600 w 908050"/>
                <a:gd name="connsiteY8" fmla="*/ 217487 h 449791"/>
                <a:gd name="connsiteX9" fmla="*/ 819150 w 908050"/>
                <a:gd name="connsiteY9" fmla="*/ 401637 h 449791"/>
                <a:gd name="connsiteX10" fmla="*/ 908050 w 908050"/>
                <a:gd name="connsiteY10" fmla="*/ 436562 h 449791"/>
                <a:gd name="connsiteX0" fmla="*/ 0 w 908050"/>
                <a:gd name="connsiteY0" fmla="*/ 442912 h 449791"/>
                <a:gd name="connsiteX1" fmla="*/ 98425 w 908050"/>
                <a:gd name="connsiteY1" fmla="*/ 423862 h 449791"/>
                <a:gd name="connsiteX2" fmla="*/ 161925 w 908050"/>
                <a:gd name="connsiteY2" fmla="*/ 287337 h 449791"/>
                <a:gd name="connsiteX3" fmla="*/ 215900 w 908050"/>
                <a:gd name="connsiteY3" fmla="*/ 290512 h 449791"/>
                <a:gd name="connsiteX4" fmla="*/ 273050 w 908050"/>
                <a:gd name="connsiteY4" fmla="*/ 411162 h 449791"/>
                <a:gd name="connsiteX5" fmla="*/ 387350 w 908050"/>
                <a:gd name="connsiteY5" fmla="*/ 198437 h 449791"/>
                <a:gd name="connsiteX6" fmla="*/ 514350 w 908050"/>
                <a:gd name="connsiteY6" fmla="*/ 14287 h 449791"/>
                <a:gd name="connsiteX7" fmla="*/ 676275 w 908050"/>
                <a:gd name="connsiteY7" fmla="*/ 112712 h 449791"/>
                <a:gd name="connsiteX8" fmla="*/ 819150 w 908050"/>
                <a:gd name="connsiteY8" fmla="*/ 401637 h 449791"/>
                <a:gd name="connsiteX9" fmla="*/ 908050 w 908050"/>
                <a:gd name="connsiteY9" fmla="*/ 436562 h 449791"/>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73050 w 908050"/>
                <a:gd name="connsiteY3" fmla="*/ 411163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411163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449792">
                  <a:moveTo>
                    <a:pt x="0" y="442913"/>
                  </a:moveTo>
                  <a:cubicBezTo>
                    <a:pt x="35719" y="446352"/>
                    <a:pt x="56357" y="449792"/>
                    <a:pt x="83344" y="423863"/>
                  </a:cubicBezTo>
                  <a:cubicBezTo>
                    <a:pt x="110331" y="397934"/>
                    <a:pt x="130307" y="291968"/>
                    <a:pt x="161925" y="287338"/>
                  </a:cubicBezTo>
                  <a:cubicBezTo>
                    <a:pt x="193543" y="282708"/>
                    <a:pt x="237993" y="410899"/>
                    <a:pt x="273050" y="396082"/>
                  </a:cubicBezTo>
                  <a:cubicBezTo>
                    <a:pt x="359436" y="341048"/>
                    <a:pt x="332052" y="264584"/>
                    <a:pt x="372269" y="198438"/>
                  </a:cubicBezTo>
                  <a:cubicBezTo>
                    <a:pt x="434711" y="183092"/>
                    <a:pt x="463682" y="28576"/>
                    <a:pt x="514350" y="14288"/>
                  </a:cubicBezTo>
                  <a:cubicBezTo>
                    <a:pt x="565018" y="0"/>
                    <a:pt x="576262" y="94192"/>
                    <a:pt x="676275" y="112713"/>
                  </a:cubicBezTo>
                  <a:cubicBezTo>
                    <a:pt x="727075" y="177271"/>
                    <a:pt x="780521" y="347663"/>
                    <a:pt x="819150" y="401638"/>
                  </a:cubicBezTo>
                  <a:cubicBezTo>
                    <a:pt x="847725" y="438150"/>
                    <a:pt x="877887" y="437356"/>
                    <a:pt x="908050" y="436563"/>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43" name="Picture 142" descr="TP_tmp.emf"/>
            <p:cNvPicPr>
              <a:picLocks noChangeAspect="1"/>
            </p:cNvPicPr>
            <p:nvPr>
              <p:custDataLst>
                <p:tags r:id="rId17"/>
              </p:custDataLst>
            </p:nvPr>
          </p:nvPicPr>
          <p:blipFill>
            <a:blip r:embed="rId28" cstate="print"/>
            <a:stretch>
              <a:fillRect/>
            </a:stretch>
          </p:blipFill>
          <p:spPr bwMode="auto">
            <a:xfrm>
              <a:off x="1900610" y="1600200"/>
              <a:ext cx="499548" cy="140161"/>
            </a:xfrm>
            <a:prstGeom prst="rect">
              <a:avLst/>
            </a:prstGeom>
            <a:noFill/>
            <a:ln/>
            <a:effectLst/>
          </p:spPr>
        </p:pic>
      </p:grpSp>
      <p:grpSp>
        <p:nvGrpSpPr>
          <p:cNvPr id="148" name="Group 147"/>
          <p:cNvGrpSpPr/>
          <p:nvPr/>
        </p:nvGrpSpPr>
        <p:grpSpPr bwMode="auto">
          <a:xfrm>
            <a:off x="1055206" y="1600202"/>
            <a:ext cx="809869" cy="799220"/>
            <a:chOff x="1055207" y="1600202"/>
            <a:chExt cx="809869" cy="799220"/>
          </a:xfrm>
        </p:grpSpPr>
        <p:cxnSp>
          <p:nvCxnSpPr>
            <p:cNvPr id="62" name="Straight Arrow Connector 61"/>
            <p:cNvCxnSpPr/>
            <p:nvPr/>
          </p:nvCxnSpPr>
          <p:spPr bwMode="auto">
            <a:xfrm>
              <a:off x="1055207"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bwMode="auto">
            <a:xfrm rot="5400000" flipH="1" flipV="1">
              <a:off x="852137"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64" name="Freeform 63"/>
            <p:cNvSpPr/>
            <p:nvPr/>
          </p:nvSpPr>
          <p:spPr bwMode="auto">
            <a:xfrm>
              <a:off x="1141375" y="1899347"/>
              <a:ext cx="689352" cy="360410"/>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42912 h 449791"/>
                <a:gd name="connsiteX1" fmla="*/ 98425 w 908050"/>
                <a:gd name="connsiteY1" fmla="*/ 423862 h 449791"/>
                <a:gd name="connsiteX2" fmla="*/ 161925 w 908050"/>
                <a:gd name="connsiteY2" fmla="*/ 287337 h 449791"/>
                <a:gd name="connsiteX3" fmla="*/ 215900 w 908050"/>
                <a:gd name="connsiteY3" fmla="*/ 290512 h 449791"/>
                <a:gd name="connsiteX4" fmla="*/ 273050 w 908050"/>
                <a:gd name="connsiteY4" fmla="*/ 411162 h 449791"/>
                <a:gd name="connsiteX5" fmla="*/ 387350 w 908050"/>
                <a:gd name="connsiteY5" fmla="*/ 198437 h 449791"/>
                <a:gd name="connsiteX6" fmla="*/ 514350 w 908050"/>
                <a:gd name="connsiteY6" fmla="*/ 14287 h 449791"/>
                <a:gd name="connsiteX7" fmla="*/ 676275 w 908050"/>
                <a:gd name="connsiteY7" fmla="*/ 112712 h 449791"/>
                <a:gd name="connsiteX8" fmla="*/ 736600 w 908050"/>
                <a:gd name="connsiteY8" fmla="*/ 217487 h 449791"/>
                <a:gd name="connsiteX9" fmla="*/ 819150 w 908050"/>
                <a:gd name="connsiteY9" fmla="*/ 401637 h 449791"/>
                <a:gd name="connsiteX10" fmla="*/ 908050 w 908050"/>
                <a:gd name="connsiteY10" fmla="*/ 436562 h 449791"/>
                <a:gd name="connsiteX0" fmla="*/ 0 w 908050"/>
                <a:gd name="connsiteY0" fmla="*/ 442912 h 449791"/>
                <a:gd name="connsiteX1" fmla="*/ 98425 w 908050"/>
                <a:gd name="connsiteY1" fmla="*/ 423862 h 449791"/>
                <a:gd name="connsiteX2" fmla="*/ 161925 w 908050"/>
                <a:gd name="connsiteY2" fmla="*/ 287337 h 449791"/>
                <a:gd name="connsiteX3" fmla="*/ 215900 w 908050"/>
                <a:gd name="connsiteY3" fmla="*/ 290512 h 449791"/>
                <a:gd name="connsiteX4" fmla="*/ 273050 w 908050"/>
                <a:gd name="connsiteY4" fmla="*/ 411162 h 449791"/>
                <a:gd name="connsiteX5" fmla="*/ 387350 w 908050"/>
                <a:gd name="connsiteY5" fmla="*/ 198437 h 449791"/>
                <a:gd name="connsiteX6" fmla="*/ 514350 w 908050"/>
                <a:gd name="connsiteY6" fmla="*/ 14287 h 449791"/>
                <a:gd name="connsiteX7" fmla="*/ 676275 w 908050"/>
                <a:gd name="connsiteY7" fmla="*/ 112712 h 449791"/>
                <a:gd name="connsiteX8" fmla="*/ 819150 w 908050"/>
                <a:gd name="connsiteY8" fmla="*/ 401637 h 449791"/>
                <a:gd name="connsiteX9" fmla="*/ 908050 w 908050"/>
                <a:gd name="connsiteY9" fmla="*/ 436562 h 449791"/>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73050 w 908050"/>
                <a:gd name="connsiteY3" fmla="*/ 411163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411163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514350 w 908050"/>
                <a:gd name="connsiteY4" fmla="*/ 14288 h 449792"/>
                <a:gd name="connsiteX5" fmla="*/ 676275 w 908050"/>
                <a:gd name="connsiteY5" fmla="*/ 112713 h 449792"/>
                <a:gd name="connsiteX6" fmla="*/ 819150 w 908050"/>
                <a:gd name="connsiteY6" fmla="*/ 401638 h 449792"/>
                <a:gd name="connsiteX7" fmla="*/ 908050 w 908050"/>
                <a:gd name="connsiteY7" fmla="*/ 436563 h 449792"/>
                <a:gd name="connsiteX0" fmla="*/ 0 w 908050"/>
                <a:gd name="connsiteY0" fmla="*/ 428625 h 435504"/>
                <a:gd name="connsiteX1" fmla="*/ 83344 w 908050"/>
                <a:gd name="connsiteY1" fmla="*/ 409575 h 435504"/>
                <a:gd name="connsiteX2" fmla="*/ 161925 w 908050"/>
                <a:gd name="connsiteY2" fmla="*/ 273050 h 435504"/>
                <a:gd name="connsiteX3" fmla="*/ 273050 w 908050"/>
                <a:gd name="connsiteY3" fmla="*/ 381794 h 435504"/>
                <a:gd name="connsiteX4" fmla="*/ 514350 w 908050"/>
                <a:gd name="connsiteY4" fmla="*/ 0 h 435504"/>
                <a:gd name="connsiteX5" fmla="*/ 819150 w 908050"/>
                <a:gd name="connsiteY5" fmla="*/ 387350 h 435504"/>
                <a:gd name="connsiteX6" fmla="*/ 908050 w 908050"/>
                <a:gd name="connsiteY6" fmla="*/ 422275 h 435504"/>
                <a:gd name="connsiteX0" fmla="*/ 0 w 908050"/>
                <a:gd name="connsiteY0" fmla="*/ 428625 h 435504"/>
                <a:gd name="connsiteX1" fmla="*/ 83344 w 908050"/>
                <a:gd name="connsiteY1" fmla="*/ 409575 h 435504"/>
                <a:gd name="connsiteX2" fmla="*/ 161925 w 908050"/>
                <a:gd name="connsiteY2" fmla="*/ 273050 h 435504"/>
                <a:gd name="connsiteX3" fmla="*/ 273050 w 908050"/>
                <a:gd name="connsiteY3" fmla="*/ 381794 h 435504"/>
                <a:gd name="connsiteX4" fmla="*/ 575469 w 908050"/>
                <a:gd name="connsiteY4" fmla="*/ 0 h 435504"/>
                <a:gd name="connsiteX5" fmla="*/ 819150 w 908050"/>
                <a:gd name="connsiteY5" fmla="*/ 387350 h 435504"/>
                <a:gd name="connsiteX6" fmla="*/ 908050 w 908050"/>
                <a:gd name="connsiteY6" fmla="*/ 422275 h 435504"/>
                <a:gd name="connsiteX0" fmla="*/ 0 w 908050"/>
                <a:gd name="connsiteY0" fmla="*/ 447675 h 454554"/>
                <a:gd name="connsiteX1" fmla="*/ 83344 w 908050"/>
                <a:gd name="connsiteY1" fmla="*/ 428625 h 454554"/>
                <a:gd name="connsiteX2" fmla="*/ 161925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8777 h 455656"/>
                <a:gd name="connsiteX1" fmla="*/ 83344 w 908050"/>
                <a:gd name="connsiteY1" fmla="*/ 429727 h 455656"/>
                <a:gd name="connsiteX2" fmla="*/ 299244 w 908050"/>
                <a:gd name="connsiteY2" fmla="*/ 293202 h 455656"/>
                <a:gd name="connsiteX3" fmla="*/ 365125 w 908050"/>
                <a:gd name="connsiteY3" fmla="*/ 286589 h 455656"/>
                <a:gd name="connsiteX4" fmla="*/ 575469 w 908050"/>
                <a:gd name="connsiteY4" fmla="*/ 20152 h 455656"/>
                <a:gd name="connsiteX5" fmla="*/ 819150 w 908050"/>
                <a:gd name="connsiteY5" fmla="*/ 407502 h 455656"/>
                <a:gd name="connsiteX6" fmla="*/ 908050 w 908050"/>
                <a:gd name="connsiteY6" fmla="*/ 442427 h 455656"/>
                <a:gd name="connsiteX0" fmla="*/ 0 w 908050"/>
                <a:gd name="connsiteY0" fmla="*/ 448777 h 456758"/>
                <a:gd name="connsiteX1" fmla="*/ 83344 w 908050"/>
                <a:gd name="connsiteY1" fmla="*/ 429727 h 456758"/>
                <a:gd name="connsiteX2" fmla="*/ 365125 w 908050"/>
                <a:gd name="connsiteY2" fmla="*/ 286589 h 456758"/>
                <a:gd name="connsiteX3" fmla="*/ 575469 w 908050"/>
                <a:gd name="connsiteY3" fmla="*/ 20152 h 456758"/>
                <a:gd name="connsiteX4" fmla="*/ 819150 w 908050"/>
                <a:gd name="connsiteY4" fmla="*/ 407502 h 456758"/>
                <a:gd name="connsiteX5" fmla="*/ 908050 w 908050"/>
                <a:gd name="connsiteY5" fmla="*/ 442427 h 456758"/>
                <a:gd name="connsiteX0" fmla="*/ 0 w 908050"/>
                <a:gd name="connsiteY0" fmla="*/ 449174 h 457155"/>
                <a:gd name="connsiteX1" fmla="*/ 83344 w 908050"/>
                <a:gd name="connsiteY1" fmla="*/ 430124 h 457155"/>
                <a:gd name="connsiteX2" fmla="*/ 365125 w 908050"/>
                <a:gd name="connsiteY2" fmla="*/ 286986 h 457155"/>
                <a:gd name="connsiteX3" fmla="*/ 363538 w 908050"/>
                <a:gd name="connsiteY3" fmla="*/ 193323 h 457155"/>
                <a:gd name="connsiteX4" fmla="*/ 575469 w 908050"/>
                <a:gd name="connsiteY4" fmla="*/ 20549 h 457155"/>
                <a:gd name="connsiteX5" fmla="*/ 819150 w 908050"/>
                <a:gd name="connsiteY5" fmla="*/ 407899 h 457155"/>
                <a:gd name="connsiteX6" fmla="*/ 908050 w 908050"/>
                <a:gd name="connsiteY6" fmla="*/ 442824 h 457155"/>
                <a:gd name="connsiteX0" fmla="*/ 0 w 908050"/>
                <a:gd name="connsiteY0" fmla="*/ 449174 h 459669"/>
                <a:gd name="connsiteX1" fmla="*/ 83344 w 908050"/>
                <a:gd name="connsiteY1" fmla="*/ 430124 h 459669"/>
                <a:gd name="connsiteX2" fmla="*/ 197644 w 908050"/>
                <a:gd name="connsiteY2" fmla="*/ 271905 h 459669"/>
                <a:gd name="connsiteX3" fmla="*/ 363538 w 908050"/>
                <a:gd name="connsiteY3" fmla="*/ 193323 h 459669"/>
                <a:gd name="connsiteX4" fmla="*/ 575469 w 908050"/>
                <a:gd name="connsiteY4" fmla="*/ 20549 h 459669"/>
                <a:gd name="connsiteX5" fmla="*/ 819150 w 908050"/>
                <a:gd name="connsiteY5" fmla="*/ 407899 h 459669"/>
                <a:gd name="connsiteX6" fmla="*/ 908050 w 908050"/>
                <a:gd name="connsiteY6" fmla="*/ 442824 h 459669"/>
                <a:gd name="connsiteX0" fmla="*/ 0 w 908050"/>
                <a:gd name="connsiteY0" fmla="*/ 464255 h 474750"/>
                <a:gd name="connsiteX1" fmla="*/ 83344 w 908050"/>
                <a:gd name="connsiteY1" fmla="*/ 445205 h 474750"/>
                <a:gd name="connsiteX2" fmla="*/ 197644 w 908050"/>
                <a:gd name="connsiteY2" fmla="*/ 286986 h 474750"/>
                <a:gd name="connsiteX3" fmla="*/ 363538 w 908050"/>
                <a:gd name="connsiteY3" fmla="*/ 208404 h 474750"/>
                <a:gd name="connsiteX4" fmla="*/ 636588 w 908050"/>
                <a:gd name="connsiteY4" fmla="*/ 20549 h 474750"/>
                <a:gd name="connsiteX5" fmla="*/ 819150 w 908050"/>
                <a:gd name="connsiteY5" fmla="*/ 422980 h 474750"/>
                <a:gd name="connsiteX6" fmla="*/ 908050 w 908050"/>
                <a:gd name="connsiteY6" fmla="*/ 457905 h 474750"/>
                <a:gd name="connsiteX0" fmla="*/ 0 w 908050"/>
                <a:gd name="connsiteY0" fmla="*/ 464255 h 474750"/>
                <a:gd name="connsiteX1" fmla="*/ 83344 w 908050"/>
                <a:gd name="connsiteY1" fmla="*/ 445205 h 474750"/>
                <a:gd name="connsiteX2" fmla="*/ 197644 w 908050"/>
                <a:gd name="connsiteY2" fmla="*/ 286986 h 474750"/>
                <a:gd name="connsiteX3" fmla="*/ 424657 w 908050"/>
                <a:gd name="connsiteY3" fmla="*/ 208404 h 474750"/>
                <a:gd name="connsiteX4" fmla="*/ 636588 w 908050"/>
                <a:gd name="connsiteY4" fmla="*/ 20549 h 474750"/>
                <a:gd name="connsiteX5" fmla="*/ 819150 w 908050"/>
                <a:gd name="connsiteY5" fmla="*/ 422980 h 474750"/>
                <a:gd name="connsiteX6" fmla="*/ 908050 w 908050"/>
                <a:gd name="connsiteY6" fmla="*/ 457905 h 4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74750">
                  <a:moveTo>
                    <a:pt x="0" y="464255"/>
                  </a:moveTo>
                  <a:cubicBezTo>
                    <a:pt x="35719" y="467694"/>
                    <a:pt x="50403" y="474750"/>
                    <a:pt x="83344" y="445205"/>
                  </a:cubicBezTo>
                  <a:cubicBezTo>
                    <a:pt x="116285" y="415660"/>
                    <a:pt x="140759" y="326453"/>
                    <a:pt x="197644" y="286986"/>
                  </a:cubicBezTo>
                  <a:cubicBezTo>
                    <a:pt x="254529" y="247519"/>
                    <a:pt x="351500" y="252810"/>
                    <a:pt x="424657" y="208404"/>
                  </a:cubicBezTo>
                  <a:cubicBezTo>
                    <a:pt x="497814" y="163998"/>
                    <a:pt x="560653" y="0"/>
                    <a:pt x="636588" y="20549"/>
                  </a:cubicBezTo>
                  <a:cubicBezTo>
                    <a:pt x="727605" y="21475"/>
                    <a:pt x="753533" y="352601"/>
                    <a:pt x="819150" y="422980"/>
                  </a:cubicBezTo>
                  <a:cubicBezTo>
                    <a:pt x="847725" y="459492"/>
                    <a:pt x="877887" y="458698"/>
                    <a:pt x="908050" y="457905"/>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46" name="Picture 145" descr="TP_tmp.emf"/>
            <p:cNvPicPr>
              <a:picLocks noChangeAspect="1"/>
            </p:cNvPicPr>
            <p:nvPr>
              <p:custDataLst>
                <p:tags r:id="rId16"/>
              </p:custDataLst>
            </p:nvPr>
          </p:nvPicPr>
          <p:blipFill>
            <a:blip r:embed="rId29" cstate="print"/>
            <a:stretch>
              <a:fillRect/>
            </a:stretch>
          </p:blipFill>
          <p:spPr bwMode="auto">
            <a:xfrm>
              <a:off x="1064821" y="1600202"/>
              <a:ext cx="490925" cy="137741"/>
            </a:xfrm>
            <a:prstGeom prst="rect">
              <a:avLst/>
            </a:prstGeom>
            <a:noFill/>
            <a:ln/>
            <a:effectLst/>
          </p:spPr>
        </p:pic>
      </p:grpSp>
      <p:grpSp>
        <p:nvGrpSpPr>
          <p:cNvPr id="130" name="Group 129"/>
          <p:cNvGrpSpPr/>
          <p:nvPr/>
        </p:nvGrpSpPr>
        <p:grpSpPr bwMode="auto">
          <a:xfrm>
            <a:off x="6091755" y="1600200"/>
            <a:ext cx="844483" cy="799222"/>
            <a:chOff x="6096733" y="1600200"/>
            <a:chExt cx="844483" cy="799222"/>
          </a:xfrm>
        </p:grpSpPr>
        <p:cxnSp>
          <p:nvCxnSpPr>
            <p:cNvPr id="29" name="Straight Arrow Connector 28"/>
            <p:cNvCxnSpPr/>
            <p:nvPr/>
          </p:nvCxnSpPr>
          <p:spPr bwMode="auto">
            <a:xfrm>
              <a:off x="6131347"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bwMode="auto">
            <a:xfrm rot="5400000" flipH="1" flipV="1">
              <a:off x="5928277"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31" name="Freeform 30"/>
            <p:cNvSpPr/>
            <p:nvPr/>
          </p:nvSpPr>
          <p:spPr bwMode="auto">
            <a:xfrm>
              <a:off x="6217516" y="1925795"/>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81938">
                  <a:moveTo>
                    <a:pt x="0" y="429418"/>
                  </a:moveTo>
                  <a:cubicBezTo>
                    <a:pt x="35719" y="432857"/>
                    <a:pt x="63765" y="481938"/>
                    <a:pt x="98425" y="410368"/>
                  </a:cubicBezTo>
                  <a:cubicBezTo>
                    <a:pt x="133086" y="338798"/>
                    <a:pt x="120253" y="22886"/>
                    <a:pt x="207963" y="0"/>
                  </a:cubicBezTo>
                  <a:cubicBezTo>
                    <a:pt x="343298" y="7276"/>
                    <a:pt x="368301" y="303345"/>
                    <a:pt x="456407" y="337344"/>
                  </a:cubicBezTo>
                  <a:cubicBezTo>
                    <a:pt x="544513" y="371343"/>
                    <a:pt x="676143" y="195527"/>
                    <a:pt x="736600" y="203993"/>
                  </a:cubicBezTo>
                  <a:cubicBezTo>
                    <a:pt x="797057" y="212459"/>
                    <a:pt x="790575" y="351631"/>
                    <a:pt x="819150" y="388143"/>
                  </a:cubicBezTo>
                  <a:cubicBezTo>
                    <a:pt x="847725" y="424655"/>
                    <a:pt x="877887" y="423861"/>
                    <a:pt x="908050" y="423068"/>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28" name="Picture 127" descr="TP_tmp.emf"/>
            <p:cNvPicPr>
              <a:picLocks noChangeAspect="1"/>
            </p:cNvPicPr>
            <p:nvPr>
              <p:custDataLst>
                <p:tags r:id="rId15"/>
              </p:custDataLst>
            </p:nvPr>
          </p:nvPicPr>
          <p:blipFill>
            <a:blip r:embed="rId30" cstate="print"/>
            <a:stretch>
              <a:fillRect/>
            </a:stretch>
          </p:blipFill>
          <p:spPr bwMode="auto">
            <a:xfrm>
              <a:off x="6096733" y="1600200"/>
              <a:ext cx="508323" cy="142623"/>
            </a:xfrm>
            <a:prstGeom prst="rect">
              <a:avLst/>
            </a:prstGeom>
            <a:noFill/>
            <a:ln/>
            <a:effectLst/>
          </p:spPr>
        </p:pic>
      </p:grpSp>
      <p:grpSp>
        <p:nvGrpSpPr>
          <p:cNvPr id="127" name="Group 126"/>
          <p:cNvGrpSpPr/>
          <p:nvPr/>
        </p:nvGrpSpPr>
        <p:grpSpPr bwMode="auto">
          <a:xfrm>
            <a:off x="6936657" y="1600200"/>
            <a:ext cx="845361" cy="799222"/>
            <a:chOff x="6946515" y="1600200"/>
            <a:chExt cx="845361" cy="799222"/>
          </a:xfrm>
        </p:grpSpPr>
        <p:cxnSp>
          <p:nvCxnSpPr>
            <p:cNvPr id="32" name="Straight Arrow Connector 31"/>
            <p:cNvCxnSpPr/>
            <p:nvPr/>
          </p:nvCxnSpPr>
          <p:spPr bwMode="auto">
            <a:xfrm>
              <a:off x="6982007"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bwMode="auto">
            <a:xfrm rot="5400000" flipH="1" flipV="1">
              <a:off x="6778937"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34" name="Freeform 33"/>
            <p:cNvSpPr/>
            <p:nvPr/>
          </p:nvSpPr>
          <p:spPr bwMode="auto">
            <a:xfrm>
              <a:off x="7068176" y="1925795"/>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481938">
                  <a:moveTo>
                    <a:pt x="0" y="429418"/>
                  </a:moveTo>
                  <a:cubicBezTo>
                    <a:pt x="35719" y="432857"/>
                    <a:pt x="63765" y="481938"/>
                    <a:pt x="98425" y="410368"/>
                  </a:cubicBezTo>
                  <a:cubicBezTo>
                    <a:pt x="133086" y="338798"/>
                    <a:pt x="120253" y="22886"/>
                    <a:pt x="207963" y="0"/>
                  </a:cubicBezTo>
                  <a:cubicBezTo>
                    <a:pt x="343298" y="7276"/>
                    <a:pt x="430875" y="262600"/>
                    <a:pt x="517526" y="322263"/>
                  </a:cubicBezTo>
                  <a:cubicBezTo>
                    <a:pt x="604177" y="381927"/>
                    <a:pt x="588301" y="298450"/>
                    <a:pt x="727869" y="357981"/>
                  </a:cubicBezTo>
                  <a:cubicBezTo>
                    <a:pt x="844550" y="409574"/>
                    <a:pt x="877887" y="423861"/>
                    <a:pt x="908050" y="423068"/>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25" name="Picture 124" descr="TP_tmp.emf"/>
            <p:cNvPicPr>
              <a:picLocks noChangeAspect="1"/>
            </p:cNvPicPr>
            <p:nvPr>
              <p:custDataLst>
                <p:tags r:id="rId14"/>
              </p:custDataLst>
            </p:nvPr>
          </p:nvPicPr>
          <p:blipFill>
            <a:blip r:embed="rId31" cstate="print"/>
            <a:stretch>
              <a:fillRect/>
            </a:stretch>
          </p:blipFill>
          <p:spPr bwMode="auto">
            <a:xfrm>
              <a:off x="6946515" y="1600200"/>
              <a:ext cx="498237" cy="139793"/>
            </a:xfrm>
            <a:prstGeom prst="rect">
              <a:avLst/>
            </a:prstGeom>
            <a:noFill/>
            <a:ln/>
            <a:effectLst/>
          </p:spPr>
        </p:pic>
      </p:grpSp>
      <p:grpSp>
        <p:nvGrpSpPr>
          <p:cNvPr id="175" name="Group 174"/>
          <p:cNvGrpSpPr/>
          <p:nvPr/>
        </p:nvGrpSpPr>
        <p:grpSpPr bwMode="auto">
          <a:xfrm>
            <a:off x="2728798" y="2872851"/>
            <a:ext cx="809869" cy="925563"/>
            <a:chOff x="2732791" y="2872851"/>
            <a:chExt cx="809869" cy="925563"/>
          </a:xfrm>
        </p:grpSpPr>
        <p:cxnSp>
          <p:nvCxnSpPr>
            <p:cNvPr id="56" name="Straight Arrow Connector 55"/>
            <p:cNvCxnSpPr/>
            <p:nvPr/>
          </p:nvCxnSpPr>
          <p:spPr bwMode="auto">
            <a:xfrm>
              <a:off x="2732791"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bwMode="auto">
            <a:xfrm rot="5400000" flipH="1" flipV="1">
              <a:off x="2529721"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bwMode="auto">
            <a:xfrm>
              <a:off x="2847281" y="3433452"/>
              <a:ext cx="694173" cy="1206"/>
            </a:xfrm>
            <a:prstGeom prst="line">
              <a:avLst/>
            </a:prstGeom>
            <a:ln>
              <a:solidFill>
                <a:srgbClr val="FF0000"/>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pic>
          <p:nvPicPr>
            <p:cNvPr id="173" name="Picture 172" descr="TP_tmp.emf"/>
            <p:cNvPicPr>
              <a:picLocks noChangeAspect="1"/>
            </p:cNvPicPr>
            <p:nvPr>
              <p:custDataLst>
                <p:tags r:id="rId13"/>
              </p:custDataLst>
            </p:nvPr>
          </p:nvPicPr>
          <p:blipFill>
            <a:blip r:embed="rId32" cstate="print"/>
            <a:stretch>
              <a:fillRect/>
            </a:stretch>
          </p:blipFill>
          <p:spPr bwMode="auto">
            <a:xfrm>
              <a:off x="2743973" y="2872851"/>
              <a:ext cx="493025" cy="208368"/>
            </a:xfrm>
            <a:prstGeom prst="rect">
              <a:avLst/>
            </a:prstGeom>
            <a:noFill/>
            <a:ln/>
            <a:effectLst/>
          </p:spPr>
        </p:pic>
      </p:grpSp>
      <p:grpSp>
        <p:nvGrpSpPr>
          <p:cNvPr id="172" name="Group 171"/>
          <p:cNvGrpSpPr/>
          <p:nvPr/>
        </p:nvGrpSpPr>
        <p:grpSpPr bwMode="auto">
          <a:xfrm>
            <a:off x="3571448" y="2872851"/>
            <a:ext cx="814668" cy="925563"/>
            <a:chOff x="3576426" y="2872851"/>
            <a:chExt cx="814668" cy="925563"/>
          </a:xfrm>
        </p:grpSpPr>
        <p:cxnSp>
          <p:nvCxnSpPr>
            <p:cNvPr id="38" name="Straight Arrow Connector 37"/>
            <p:cNvCxnSpPr/>
            <p:nvPr/>
          </p:nvCxnSpPr>
          <p:spPr bwMode="auto">
            <a:xfrm>
              <a:off x="3581225"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bwMode="auto">
            <a:xfrm rot="5400000" flipH="1" flipV="1">
              <a:off x="3378155"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40" name="Freeform 39"/>
            <p:cNvSpPr/>
            <p:nvPr/>
          </p:nvSpPr>
          <p:spPr bwMode="auto">
            <a:xfrm>
              <a:off x="3667394" y="3360439"/>
              <a:ext cx="689352" cy="130860"/>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77560"/>
                <a:gd name="connsiteX1" fmla="*/ 146844 w 908050"/>
                <a:gd name="connsiteY1" fmla="*/ 130704 h 377560"/>
                <a:gd name="connsiteX2" fmla="*/ 215900 w 908050"/>
                <a:gd name="connsiteY2" fmla="*/ 133879 h 377560"/>
                <a:gd name="connsiteX3" fmla="*/ 273050 w 908050"/>
                <a:gd name="connsiteY3" fmla="*/ 254529 h 377560"/>
                <a:gd name="connsiteX4" fmla="*/ 387350 w 908050"/>
                <a:gd name="connsiteY4" fmla="*/ 133085 h 377560"/>
                <a:gd name="connsiteX5" fmla="*/ 514350 w 908050"/>
                <a:gd name="connsiteY5" fmla="*/ 10054 h 377560"/>
                <a:gd name="connsiteX6" fmla="*/ 619125 w 908050"/>
                <a:gd name="connsiteY6" fmla="*/ 72760 h 377560"/>
                <a:gd name="connsiteX7" fmla="*/ 676275 w 908050"/>
                <a:gd name="connsiteY7" fmla="*/ 47360 h 377560"/>
                <a:gd name="connsiteX8" fmla="*/ 736600 w 908050"/>
                <a:gd name="connsiteY8" fmla="*/ 152135 h 377560"/>
                <a:gd name="connsiteX9" fmla="*/ 819150 w 908050"/>
                <a:gd name="connsiteY9" fmla="*/ 336285 h 377560"/>
                <a:gd name="connsiteX10" fmla="*/ 908050 w 908050"/>
                <a:gd name="connsiteY10" fmla="*/ 371210 h 377560"/>
                <a:gd name="connsiteX0" fmla="*/ 0 w 908050"/>
                <a:gd name="connsiteY0" fmla="*/ 377560 h 377560"/>
                <a:gd name="connsiteX1" fmla="*/ 146844 w 908050"/>
                <a:gd name="connsiteY1" fmla="*/ 130704 h 377560"/>
                <a:gd name="connsiteX2" fmla="*/ 215900 w 908050"/>
                <a:gd name="connsiteY2" fmla="*/ 133879 h 377560"/>
                <a:gd name="connsiteX3" fmla="*/ 387350 w 908050"/>
                <a:gd name="connsiteY3" fmla="*/ 133085 h 377560"/>
                <a:gd name="connsiteX4" fmla="*/ 514350 w 908050"/>
                <a:gd name="connsiteY4" fmla="*/ 10054 h 377560"/>
                <a:gd name="connsiteX5" fmla="*/ 619125 w 908050"/>
                <a:gd name="connsiteY5" fmla="*/ 72760 h 377560"/>
                <a:gd name="connsiteX6" fmla="*/ 676275 w 908050"/>
                <a:gd name="connsiteY6" fmla="*/ 47360 h 377560"/>
                <a:gd name="connsiteX7" fmla="*/ 736600 w 908050"/>
                <a:gd name="connsiteY7" fmla="*/ 152135 h 377560"/>
                <a:gd name="connsiteX8" fmla="*/ 819150 w 908050"/>
                <a:gd name="connsiteY8" fmla="*/ 336285 h 377560"/>
                <a:gd name="connsiteX9" fmla="*/ 908050 w 908050"/>
                <a:gd name="connsiteY9" fmla="*/ 371210 h 377560"/>
                <a:gd name="connsiteX0" fmla="*/ 0 w 908050"/>
                <a:gd name="connsiteY0" fmla="*/ 286279 h 372797"/>
                <a:gd name="connsiteX1" fmla="*/ 146844 w 908050"/>
                <a:gd name="connsiteY1" fmla="*/ 130704 h 372797"/>
                <a:gd name="connsiteX2" fmla="*/ 215900 w 908050"/>
                <a:gd name="connsiteY2" fmla="*/ 133879 h 372797"/>
                <a:gd name="connsiteX3" fmla="*/ 387350 w 908050"/>
                <a:gd name="connsiteY3" fmla="*/ 133085 h 372797"/>
                <a:gd name="connsiteX4" fmla="*/ 514350 w 908050"/>
                <a:gd name="connsiteY4" fmla="*/ 10054 h 372797"/>
                <a:gd name="connsiteX5" fmla="*/ 619125 w 908050"/>
                <a:gd name="connsiteY5" fmla="*/ 72760 h 372797"/>
                <a:gd name="connsiteX6" fmla="*/ 676275 w 908050"/>
                <a:gd name="connsiteY6" fmla="*/ 47360 h 372797"/>
                <a:gd name="connsiteX7" fmla="*/ 736600 w 908050"/>
                <a:gd name="connsiteY7" fmla="*/ 152135 h 372797"/>
                <a:gd name="connsiteX8" fmla="*/ 819150 w 908050"/>
                <a:gd name="connsiteY8" fmla="*/ 336285 h 372797"/>
                <a:gd name="connsiteX9" fmla="*/ 908050 w 908050"/>
                <a:gd name="connsiteY9" fmla="*/ 371210 h 372797"/>
                <a:gd name="connsiteX0" fmla="*/ 0 w 908050"/>
                <a:gd name="connsiteY0" fmla="*/ 286279 h 372797"/>
                <a:gd name="connsiteX1" fmla="*/ 215900 w 908050"/>
                <a:gd name="connsiteY1" fmla="*/ 133879 h 372797"/>
                <a:gd name="connsiteX2" fmla="*/ 387350 w 908050"/>
                <a:gd name="connsiteY2" fmla="*/ 133085 h 372797"/>
                <a:gd name="connsiteX3" fmla="*/ 514350 w 908050"/>
                <a:gd name="connsiteY3" fmla="*/ 10054 h 372797"/>
                <a:gd name="connsiteX4" fmla="*/ 619125 w 908050"/>
                <a:gd name="connsiteY4" fmla="*/ 72760 h 372797"/>
                <a:gd name="connsiteX5" fmla="*/ 676275 w 908050"/>
                <a:gd name="connsiteY5" fmla="*/ 47360 h 372797"/>
                <a:gd name="connsiteX6" fmla="*/ 736600 w 908050"/>
                <a:gd name="connsiteY6" fmla="*/ 152135 h 372797"/>
                <a:gd name="connsiteX7" fmla="*/ 819150 w 908050"/>
                <a:gd name="connsiteY7" fmla="*/ 336285 h 372797"/>
                <a:gd name="connsiteX8" fmla="*/ 908050 w 908050"/>
                <a:gd name="connsiteY8" fmla="*/ 371210 h 372797"/>
                <a:gd name="connsiteX0" fmla="*/ 0 w 908050"/>
                <a:gd name="connsiteY0" fmla="*/ 194998 h 372797"/>
                <a:gd name="connsiteX1" fmla="*/ 215900 w 908050"/>
                <a:gd name="connsiteY1" fmla="*/ 133879 h 372797"/>
                <a:gd name="connsiteX2" fmla="*/ 387350 w 908050"/>
                <a:gd name="connsiteY2" fmla="*/ 133085 h 372797"/>
                <a:gd name="connsiteX3" fmla="*/ 514350 w 908050"/>
                <a:gd name="connsiteY3" fmla="*/ 10054 h 372797"/>
                <a:gd name="connsiteX4" fmla="*/ 619125 w 908050"/>
                <a:gd name="connsiteY4" fmla="*/ 72760 h 372797"/>
                <a:gd name="connsiteX5" fmla="*/ 676275 w 908050"/>
                <a:gd name="connsiteY5" fmla="*/ 47360 h 372797"/>
                <a:gd name="connsiteX6" fmla="*/ 736600 w 908050"/>
                <a:gd name="connsiteY6" fmla="*/ 152135 h 372797"/>
                <a:gd name="connsiteX7" fmla="*/ 819150 w 908050"/>
                <a:gd name="connsiteY7" fmla="*/ 336285 h 372797"/>
                <a:gd name="connsiteX8" fmla="*/ 908050 w 908050"/>
                <a:gd name="connsiteY8" fmla="*/ 371210 h 372797"/>
                <a:gd name="connsiteX0" fmla="*/ 0 w 908050"/>
                <a:gd name="connsiteY0" fmla="*/ 194998 h 372797"/>
                <a:gd name="connsiteX1" fmla="*/ 215900 w 908050"/>
                <a:gd name="connsiteY1" fmla="*/ 133879 h 372797"/>
                <a:gd name="connsiteX2" fmla="*/ 387350 w 908050"/>
                <a:gd name="connsiteY2" fmla="*/ 133085 h 372797"/>
                <a:gd name="connsiteX3" fmla="*/ 514350 w 908050"/>
                <a:gd name="connsiteY3" fmla="*/ 10054 h 372797"/>
                <a:gd name="connsiteX4" fmla="*/ 619125 w 908050"/>
                <a:gd name="connsiteY4" fmla="*/ 72760 h 372797"/>
                <a:gd name="connsiteX5" fmla="*/ 676275 w 908050"/>
                <a:gd name="connsiteY5" fmla="*/ 47360 h 372797"/>
                <a:gd name="connsiteX6" fmla="*/ 736600 w 908050"/>
                <a:gd name="connsiteY6" fmla="*/ 152135 h 372797"/>
                <a:gd name="connsiteX7" fmla="*/ 819150 w 908050"/>
                <a:gd name="connsiteY7" fmla="*/ 336285 h 372797"/>
                <a:gd name="connsiteX8" fmla="*/ 908050 w 908050"/>
                <a:gd name="connsiteY8" fmla="*/ 371210 h 372797"/>
                <a:gd name="connsiteX0" fmla="*/ 0 w 908050"/>
                <a:gd name="connsiteY0" fmla="*/ 194998 h 371210"/>
                <a:gd name="connsiteX1" fmla="*/ 215900 w 908050"/>
                <a:gd name="connsiteY1" fmla="*/ 133879 h 371210"/>
                <a:gd name="connsiteX2" fmla="*/ 387350 w 908050"/>
                <a:gd name="connsiteY2" fmla="*/ 133085 h 371210"/>
                <a:gd name="connsiteX3" fmla="*/ 514350 w 908050"/>
                <a:gd name="connsiteY3" fmla="*/ 10054 h 371210"/>
                <a:gd name="connsiteX4" fmla="*/ 619125 w 908050"/>
                <a:gd name="connsiteY4" fmla="*/ 72760 h 371210"/>
                <a:gd name="connsiteX5" fmla="*/ 676275 w 908050"/>
                <a:gd name="connsiteY5" fmla="*/ 47360 h 371210"/>
                <a:gd name="connsiteX6" fmla="*/ 736600 w 908050"/>
                <a:gd name="connsiteY6" fmla="*/ 152135 h 371210"/>
                <a:gd name="connsiteX7" fmla="*/ 908050 w 908050"/>
                <a:gd name="connsiteY7" fmla="*/ 371210 h 371210"/>
                <a:gd name="connsiteX0" fmla="*/ 0 w 908050"/>
                <a:gd name="connsiteY0" fmla="*/ 194998 h 203729"/>
                <a:gd name="connsiteX1" fmla="*/ 215900 w 908050"/>
                <a:gd name="connsiteY1" fmla="*/ 133879 h 203729"/>
                <a:gd name="connsiteX2" fmla="*/ 387350 w 908050"/>
                <a:gd name="connsiteY2" fmla="*/ 133085 h 203729"/>
                <a:gd name="connsiteX3" fmla="*/ 514350 w 908050"/>
                <a:gd name="connsiteY3" fmla="*/ 10054 h 203729"/>
                <a:gd name="connsiteX4" fmla="*/ 619125 w 908050"/>
                <a:gd name="connsiteY4" fmla="*/ 72760 h 203729"/>
                <a:gd name="connsiteX5" fmla="*/ 676275 w 908050"/>
                <a:gd name="connsiteY5" fmla="*/ 47360 h 203729"/>
                <a:gd name="connsiteX6" fmla="*/ 736600 w 908050"/>
                <a:gd name="connsiteY6" fmla="*/ 152135 h 203729"/>
                <a:gd name="connsiteX7" fmla="*/ 908050 w 908050"/>
                <a:gd name="connsiteY7" fmla="*/ 203729 h 203729"/>
                <a:gd name="connsiteX0" fmla="*/ 0 w 908050"/>
                <a:gd name="connsiteY0" fmla="*/ 160867 h 169598"/>
                <a:gd name="connsiteX1" fmla="*/ 215900 w 908050"/>
                <a:gd name="connsiteY1" fmla="*/ 99748 h 169598"/>
                <a:gd name="connsiteX2" fmla="*/ 387350 w 908050"/>
                <a:gd name="connsiteY2" fmla="*/ 98954 h 169598"/>
                <a:gd name="connsiteX3" fmla="*/ 499269 w 908050"/>
                <a:gd name="connsiteY3" fmla="*/ 37042 h 169598"/>
                <a:gd name="connsiteX4" fmla="*/ 619125 w 908050"/>
                <a:gd name="connsiteY4" fmla="*/ 38629 h 169598"/>
                <a:gd name="connsiteX5" fmla="*/ 676275 w 908050"/>
                <a:gd name="connsiteY5" fmla="*/ 13229 h 169598"/>
                <a:gd name="connsiteX6" fmla="*/ 736600 w 908050"/>
                <a:gd name="connsiteY6" fmla="*/ 118004 h 169598"/>
                <a:gd name="connsiteX7" fmla="*/ 908050 w 908050"/>
                <a:gd name="connsiteY7" fmla="*/ 169598 h 169598"/>
                <a:gd name="connsiteX0" fmla="*/ 0 w 908050"/>
                <a:gd name="connsiteY0" fmla="*/ 135732 h 144463"/>
                <a:gd name="connsiteX1" fmla="*/ 215900 w 908050"/>
                <a:gd name="connsiteY1" fmla="*/ 74613 h 144463"/>
                <a:gd name="connsiteX2" fmla="*/ 387350 w 908050"/>
                <a:gd name="connsiteY2" fmla="*/ 73819 h 144463"/>
                <a:gd name="connsiteX3" fmla="*/ 499269 w 908050"/>
                <a:gd name="connsiteY3" fmla="*/ 11907 h 144463"/>
                <a:gd name="connsiteX4" fmla="*/ 619125 w 908050"/>
                <a:gd name="connsiteY4" fmla="*/ 13494 h 144463"/>
                <a:gd name="connsiteX5" fmla="*/ 736600 w 908050"/>
                <a:gd name="connsiteY5" fmla="*/ 92869 h 144463"/>
                <a:gd name="connsiteX6" fmla="*/ 908050 w 908050"/>
                <a:gd name="connsiteY6" fmla="*/ 144463 h 144463"/>
                <a:gd name="connsiteX0" fmla="*/ 0 w 908050"/>
                <a:gd name="connsiteY0" fmla="*/ 163645 h 172376"/>
                <a:gd name="connsiteX1" fmla="*/ 215900 w 908050"/>
                <a:gd name="connsiteY1" fmla="*/ 102526 h 172376"/>
                <a:gd name="connsiteX2" fmla="*/ 372269 w 908050"/>
                <a:gd name="connsiteY2" fmla="*/ 10451 h 172376"/>
                <a:gd name="connsiteX3" fmla="*/ 499269 w 908050"/>
                <a:gd name="connsiteY3" fmla="*/ 39820 h 172376"/>
                <a:gd name="connsiteX4" fmla="*/ 619125 w 908050"/>
                <a:gd name="connsiteY4" fmla="*/ 41407 h 172376"/>
                <a:gd name="connsiteX5" fmla="*/ 736600 w 908050"/>
                <a:gd name="connsiteY5" fmla="*/ 120782 h 172376"/>
                <a:gd name="connsiteX6" fmla="*/ 908050 w 908050"/>
                <a:gd name="connsiteY6" fmla="*/ 172376 h 1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172376">
                  <a:moveTo>
                    <a:pt x="0" y="163645"/>
                  </a:moveTo>
                  <a:cubicBezTo>
                    <a:pt x="44979" y="131895"/>
                    <a:pt x="153855" y="128058"/>
                    <a:pt x="215900" y="102526"/>
                  </a:cubicBezTo>
                  <a:cubicBezTo>
                    <a:pt x="277945" y="76994"/>
                    <a:pt x="325041" y="20902"/>
                    <a:pt x="372269" y="10451"/>
                  </a:cubicBezTo>
                  <a:cubicBezTo>
                    <a:pt x="419497" y="0"/>
                    <a:pt x="458126" y="34661"/>
                    <a:pt x="499269" y="39820"/>
                  </a:cubicBezTo>
                  <a:cubicBezTo>
                    <a:pt x="540412" y="44979"/>
                    <a:pt x="579570" y="27913"/>
                    <a:pt x="619125" y="41407"/>
                  </a:cubicBezTo>
                  <a:cubicBezTo>
                    <a:pt x="658680" y="54901"/>
                    <a:pt x="688446" y="98954"/>
                    <a:pt x="736600" y="120782"/>
                  </a:cubicBezTo>
                  <a:cubicBezTo>
                    <a:pt x="775229" y="146844"/>
                    <a:pt x="872331" y="126736"/>
                    <a:pt x="908050" y="172376"/>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70" name="Picture 169" descr="TP_tmp.emf"/>
            <p:cNvPicPr>
              <a:picLocks noChangeAspect="1"/>
            </p:cNvPicPr>
            <p:nvPr>
              <p:custDataLst>
                <p:tags r:id="rId12"/>
              </p:custDataLst>
            </p:nvPr>
          </p:nvPicPr>
          <p:blipFill>
            <a:blip r:embed="rId33" cstate="print"/>
            <a:stretch>
              <a:fillRect/>
            </a:stretch>
          </p:blipFill>
          <p:spPr bwMode="auto">
            <a:xfrm>
              <a:off x="3576426" y="2872851"/>
              <a:ext cx="508323" cy="223076"/>
            </a:xfrm>
            <a:prstGeom prst="rect">
              <a:avLst/>
            </a:prstGeom>
            <a:noFill/>
            <a:ln/>
            <a:effectLst/>
          </p:spPr>
        </p:pic>
      </p:grpSp>
      <p:grpSp>
        <p:nvGrpSpPr>
          <p:cNvPr id="169" name="Group 168"/>
          <p:cNvGrpSpPr/>
          <p:nvPr/>
        </p:nvGrpSpPr>
        <p:grpSpPr bwMode="auto">
          <a:xfrm>
            <a:off x="4411550" y="2872851"/>
            <a:ext cx="823000" cy="925563"/>
            <a:chOff x="4416528" y="2872851"/>
            <a:chExt cx="823000" cy="925563"/>
          </a:xfrm>
        </p:grpSpPr>
        <p:cxnSp>
          <p:nvCxnSpPr>
            <p:cNvPr id="41" name="Straight Arrow Connector 40"/>
            <p:cNvCxnSpPr/>
            <p:nvPr/>
          </p:nvCxnSpPr>
          <p:spPr bwMode="auto">
            <a:xfrm>
              <a:off x="4429659"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bwMode="auto">
            <a:xfrm rot="5400000" flipH="1" flipV="1">
              <a:off x="4226589"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43" name="Freeform 42"/>
            <p:cNvSpPr/>
            <p:nvPr/>
          </p:nvSpPr>
          <p:spPr bwMode="auto">
            <a:xfrm>
              <a:off x="4515828" y="3332520"/>
              <a:ext cx="689352" cy="274475"/>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2587 h 404680"/>
                <a:gd name="connsiteX1" fmla="*/ 98425 w 908050"/>
                <a:gd name="connsiteY1" fmla="*/ 363537 h 404680"/>
                <a:gd name="connsiteX2" fmla="*/ 207963 w 908050"/>
                <a:gd name="connsiteY2" fmla="*/ 135731 h 404680"/>
                <a:gd name="connsiteX3" fmla="*/ 395288 w 908050"/>
                <a:gd name="connsiteY3" fmla="*/ 168275 h 404680"/>
                <a:gd name="connsiteX4" fmla="*/ 514350 w 908050"/>
                <a:gd name="connsiteY4" fmla="*/ 15081 h 404680"/>
                <a:gd name="connsiteX5" fmla="*/ 619125 w 908050"/>
                <a:gd name="connsiteY5" fmla="*/ 77787 h 404680"/>
                <a:gd name="connsiteX6" fmla="*/ 736600 w 908050"/>
                <a:gd name="connsiteY6" fmla="*/ 157162 h 404680"/>
                <a:gd name="connsiteX7" fmla="*/ 819150 w 908050"/>
                <a:gd name="connsiteY7" fmla="*/ 341312 h 404680"/>
                <a:gd name="connsiteX8" fmla="*/ 908050 w 908050"/>
                <a:gd name="connsiteY8" fmla="*/ 376237 h 404680"/>
                <a:gd name="connsiteX0" fmla="*/ 0 w 908050"/>
                <a:gd name="connsiteY0" fmla="*/ 382587 h 386026"/>
                <a:gd name="connsiteX1" fmla="*/ 98425 w 908050"/>
                <a:gd name="connsiteY1" fmla="*/ 196056 h 386026"/>
                <a:gd name="connsiteX2" fmla="*/ 207963 w 908050"/>
                <a:gd name="connsiteY2" fmla="*/ 135731 h 386026"/>
                <a:gd name="connsiteX3" fmla="*/ 395288 w 908050"/>
                <a:gd name="connsiteY3" fmla="*/ 168275 h 386026"/>
                <a:gd name="connsiteX4" fmla="*/ 514350 w 908050"/>
                <a:gd name="connsiteY4" fmla="*/ 15081 h 386026"/>
                <a:gd name="connsiteX5" fmla="*/ 619125 w 908050"/>
                <a:gd name="connsiteY5" fmla="*/ 77787 h 386026"/>
                <a:gd name="connsiteX6" fmla="*/ 736600 w 908050"/>
                <a:gd name="connsiteY6" fmla="*/ 157162 h 386026"/>
                <a:gd name="connsiteX7" fmla="*/ 819150 w 908050"/>
                <a:gd name="connsiteY7" fmla="*/ 341312 h 386026"/>
                <a:gd name="connsiteX8" fmla="*/ 908050 w 908050"/>
                <a:gd name="connsiteY8" fmla="*/ 376237 h 386026"/>
                <a:gd name="connsiteX0" fmla="*/ 0 w 908050"/>
                <a:gd name="connsiteY0" fmla="*/ 382587 h 386026"/>
                <a:gd name="connsiteX1" fmla="*/ 98425 w 908050"/>
                <a:gd name="connsiteY1" fmla="*/ 196056 h 386026"/>
                <a:gd name="connsiteX2" fmla="*/ 207963 w 908050"/>
                <a:gd name="connsiteY2" fmla="*/ 135731 h 386026"/>
                <a:gd name="connsiteX3" fmla="*/ 395288 w 908050"/>
                <a:gd name="connsiteY3" fmla="*/ 168275 h 386026"/>
                <a:gd name="connsiteX4" fmla="*/ 514350 w 908050"/>
                <a:gd name="connsiteY4" fmla="*/ 15081 h 386026"/>
                <a:gd name="connsiteX5" fmla="*/ 619125 w 908050"/>
                <a:gd name="connsiteY5" fmla="*/ 77787 h 386026"/>
                <a:gd name="connsiteX6" fmla="*/ 736600 w 908050"/>
                <a:gd name="connsiteY6" fmla="*/ 157162 h 386026"/>
                <a:gd name="connsiteX7" fmla="*/ 908050 w 908050"/>
                <a:gd name="connsiteY7" fmla="*/ 376237 h 386026"/>
                <a:gd name="connsiteX0" fmla="*/ 0 w 908050"/>
                <a:gd name="connsiteY0" fmla="*/ 382587 h 386026"/>
                <a:gd name="connsiteX1" fmla="*/ 98425 w 908050"/>
                <a:gd name="connsiteY1" fmla="*/ 196056 h 386026"/>
                <a:gd name="connsiteX2" fmla="*/ 207963 w 908050"/>
                <a:gd name="connsiteY2" fmla="*/ 135731 h 386026"/>
                <a:gd name="connsiteX3" fmla="*/ 395288 w 908050"/>
                <a:gd name="connsiteY3" fmla="*/ 168275 h 386026"/>
                <a:gd name="connsiteX4" fmla="*/ 514350 w 908050"/>
                <a:gd name="connsiteY4" fmla="*/ 15081 h 386026"/>
                <a:gd name="connsiteX5" fmla="*/ 619125 w 908050"/>
                <a:gd name="connsiteY5" fmla="*/ 77787 h 386026"/>
                <a:gd name="connsiteX6" fmla="*/ 736600 w 908050"/>
                <a:gd name="connsiteY6" fmla="*/ 157162 h 386026"/>
                <a:gd name="connsiteX7" fmla="*/ 908050 w 908050"/>
                <a:gd name="connsiteY7" fmla="*/ 208756 h 386026"/>
                <a:gd name="connsiteX0" fmla="*/ 0 w 908050"/>
                <a:gd name="connsiteY0" fmla="*/ 401901 h 405340"/>
                <a:gd name="connsiteX1" fmla="*/ 98425 w 908050"/>
                <a:gd name="connsiteY1" fmla="*/ 215370 h 405340"/>
                <a:gd name="connsiteX2" fmla="*/ 207963 w 908050"/>
                <a:gd name="connsiteY2" fmla="*/ 155045 h 405340"/>
                <a:gd name="connsiteX3" fmla="*/ 304007 w 908050"/>
                <a:gd name="connsiteY3" fmla="*/ 20108 h 405340"/>
                <a:gd name="connsiteX4" fmla="*/ 514350 w 908050"/>
                <a:gd name="connsiteY4" fmla="*/ 34395 h 405340"/>
                <a:gd name="connsiteX5" fmla="*/ 619125 w 908050"/>
                <a:gd name="connsiteY5" fmla="*/ 97101 h 405340"/>
                <a:gd name="connsiteX6" fmla="*/ 736600 w 908050"/>
                <a:gd name="connsiteY6" fmla="*/ 176476 h 405340"/>
                <a:gd name="connsiteX7" fmla="*/ 908050 w 908050"/>
                <a:gd name="connsiteY7" fmla="*/ 228070 h 405340"/>
                <a:gd name="connsiteX0" fmla="*/ 0 w 908050"/>
                <a:gd name="connsiteY0" fmla="*/ 391715 h 395154"/>
                <a:gd name="connsiteX1" fmla="*/ 98425 w 908050"/>
                <a:gd name="connsiteY1" fmla="*/ 205184 h 395154"/>
                <a:gd name="connsiteX2" fmla="*/ 207963 w 908050"/>
                <a:gd name="connsiteY2" fmla="*/ 144859 h 395154"/>
                <a:gd name="connsiteX3" fmla="*/ 304007 w 908050"/>
                <a:gd name="connsiteY3" fmla="*/ 9922 h 395154"/>
                <a:gd name="connsiteX4" fmla="*/ 423069 w 908050"/>
                <a:gd name="connsiteY4" fmla="*/ 85328 h 395154"/>
                <a:gd name="connsiteX5" fmla="*/ 619125 w 908050"/>
                <a:gd name="connsiteY5" fmla="*/ 86915 h 395154"/>
                <a:gd name="connsiteX6" fmla="*/ 736600 w 908050"/>
                <a:gd name="connsiteY6" fmla="*/ 166290 h 395154"/>
                <a:gd name="connsiteX7" fmla="*/ 908050 w 908050"/>
                <a:gd name="connsiteY7" fmla="*/ 217884 h 395154"/>
                <a:gd name="connsiteX0" fmla="*/ 0 w 908050"/>
                <a:gd name="connsiteY0" fmla="*/ 318294 h 321733"/>
                <a:gd name="connsiteX1" fmla="*/ 98425 w 908050"/>
                <a:gd name="connsiteY1" fmla="*/ 131763 h 321733"/>
                <a:gd name="connsiteX2" fmla="*/ 207963 w 908050"/>
                <a:gd name="connsiteY2" fmla="*/ 71438 h 321733"/>
                <a:gd name="connsiteX3" fmla="*/ 304007 w 908050"/>
                <a:gd name="connsiteY3" fmla="*/ 73820 h 321733"/>
                <a:gd name="connsiteX4" fmla="*/ 423069 w 908050"/>
                <a:gd name="connsiteY4" fmla="*/ 11907 h 321733"/>
                <a:gd name="connsiteX5" fmla="*/ 619125 w 908050"/>
                <a:gd name="connsiteY5" fmla="*/ 13494 h 321733"/>
                <a:gd name="connsiteX6" fmla="*/ 736600 w 908050"/>
                <a:gd name="connsiteY6" fmla="*/ 92869 h 321733"/>
                <a:gd name="connsiteX7" fmla="*/ 908050 w 908050"/>
                <a:gd name="connsiteY7" fmla="*/ 144463 h 321733"/>
                <a:gd name="connsiteX0" fmla="*/ 0 w 908050"/>
                <a:gd name="connsiteY0" fmla="*/ 355467 h 358906"/>
                <a:gd name="connsiteX1" fmla="*/ 98425 w 908050"/>
                <a:gd name="connsiteY1" fmla="*/ 168936 h 358906"/>
                <a:gd name="connsiteX2" fmla="*/ 207963 w 908050"/>
                <a:gd name="connsiteY2" fmla="*/ 17330 h 358906"/>
                <a:gd name="connsiteX3" fmla="*/ 304007 w 908050"/>
                <a:gd name="connsiteY3" fmla="*/ 110993 h 358906"/>
                <a:gd name="connsiteX4" fmla="*/ 423069 w 908050"/>
                <a:gd name="connsiteY4" fmla="*/ 49080 h 358906"/>
                <a:gd name="connsiteX5" fmla="*/ 619125 w 908050"/>
                <a:gd name="connsiteY5" fmla="*/ 50667 h 358906"/>
                <a:gd name="connsiteX6" fmla="*/ 736600 w 908050"/>
                <a:gd name="connsiteY6" fmla="*/ 130042 h 358906"/>
                <a:gd name="connsiteX7" fmla="*/ 908050 w 908050"/>
                <a:gd name="connsiteY7" fmla="*/ 181636 h 358906"/>
                <a:gd name="connsiteX0" fmla="*/ 0 w 908050"/>
                <a:gd name="connsiteY0" fmla="*/ 378486 h 381925"/>
                <a:gd name="connsiteX1" fmla="*/ 98425 w 908050"/>
                <a:gd name="connsiteY1" fmla="*/ 191955 h 381925"/>
                <a:gd name="connsiteX2" fmla="*/ 207963 w 908050"/>
                <a:gd name="connsiteY2" fmla="*/ 40349 h 381925"/>
                <a:gd name="connsiteX3" fmla="*/ 304007 w 908050"/>
                <a:gd name="connsiteY3" fmla="*/ 134012 h 381925"/>
                <a:gd name="connsiteX4" fmla="*/ 423069 w 908050"/>
                <a:gd name="connsiteY4" fmla="*/ 72099 h 381925"/>
                <a:gd name="connsiteX5" fmla="*/ 619125 w 908050"/>
                <a:gd name="connsiteY5" fmla="*/ 73686 h 381925"/>
                <a:gd name="connsiteX6" fmla="*/ 736600 w 908050"/>
                <a:gd name="connsiteY6" fmla="*/ 153061 h 381925"/>
                <a:gd name="connsiteX7" fmla="*/ 908050 w 908050"/>
                <a:gd name="connsiteY7" fmla="*/ 204655 h 381925"/>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51726 h 361552"/>
                <a:gd name="connsiteX4" fmla="*/ 619125 w 908050"/>
                <a:gd name="connsiteY4" fmla="*/ 53313 h 361552"/>
                <a:gd name="connsiteX5" fmla="*/ 736600 w 908050"/>
                <a:gd name="connsiteY5" fmla="*/ 132688 h 361552"/>
                <a:gd name="connsiteX6" fmla="*/ 908050 w 908050"/>
                <a:gd name="connsiteY6" fmla="*/ 184282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12845 h 361552"/>
                <a:gd name="connsiteX4" fmla="*/ 619125 w 908050"/>
                <a:gd name="connsiteY4" fmla="*/ 53313 h 361552"/>
                <a:gd name="connsiteX5" fmla="*/ 736600 w 908050"/>
                <a:gd name="connsiteY5" fmla="*/ 132688 h 361552"/>
                <a:gd name="connsiteX6" fmla="*/ 908050 w 908050"/>
                <a:gd name="connsiteY6" fmla="*/ 184282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619125 w 908050"/>
                <a:gd name="connsiteY4" fmla="*/ 53313 h 361552"/>
                <a:gd name="connsiteX5" fmla="*/ 736600 w 908050"/>
                <a:gd name="connsiteY5" fmla="*/ 132688 h 361552"/>
                <a:gd name="connsiteX6" fmla="*/ 908050 w 908050"/>
                <a:gd name="connsiteY6" fmla="*/ 184282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619125 w 908050"/>
                <a:gd name="connsiteY4" fmla="*/ 53313 h 361552"/>
                <a:gd name="connsiteX5" fmla="*/ 736600 w 908050"/>
                <a:gd name="connsiteY5" fmla="*/ 132688 h 361552"/>
                <a:gd name="connsiteX6" fmla="*/ 908050 w 908050"/>
                <a:gd name="connsiteY6" fmla="*/ 245401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619125 w 908050"/>
                <a:gd name="connsiteY4" fmla="*/ 53313 h 361552"/>
                <a:gd name="connsiteX5" fmla="*/ 736600 w 908050"/>
                <a:gd name="connsiteY5" fmla="*/ 132688 h 361552"/>
                <a:gd name="connsiteX6" fmla="*/ 908050 w 908050"/>
                <a:gd name="connsiteY6" fmla="*/ 306520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736600 w 908050"/>
                <a:gd name="connsiteY4" fmla="*/ 132688 h 361552"/>
                <a:gd name="connsiteX5" fmla="*/ 908050 w 908050"/>
                <a:gd name="connsiteY5" fmla="*/ 306520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764381 w 908050"/>
                <a:gd name="connsiteY4" fmla="*/ 58869 h 361552"/>
                <a:gd name="connsiteX5" fmla="*/ 908050 w 908050"/>
                <a:gd name="connsiteY5" fmla="*/ 306520 h 36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361552">
                  <a:moveTo>
                    <a:pt x="0" y="358113"/>
                  </a:moveTo>
                  <a:cubicBezTo>
                    <a:pt x="35719" y="361552"/>
                    <a:pt x="63765" y="227938"/>
                    <a:pt x="98425" y="171582"/>
                  </a:cubicBezTo>
                  <a:cubicBezTo>
                    <a:pt x="133085" y="115226"/>
                    <a:pt x="120253" y="42862"/>
                    <a:pt x="207963" y="19976"/>
                  </a:cubicBezTo>
                  <a:cubicBezTo>
                    <a:pt x="262070" y="0"/>
                    <a:pt x="330333" y="167482"/>
                    <a:pt x="423069" y="173964"/>
                  </a:cubicBezTo>
                  <a:cubicBezTo>
                    <a:pt x="515805" y="180446"/>
                    <a:pt x="683551" y="36776"/>
                    <a:pt x="764381" y="58869"/>
                  </a:cubicBezTo>
                  <a:cubicBezTo>
                    <a:pt x="812535" y="101070"/>
                    <a:pt x="872331" y="260880"/>
                    <a:pt x="908050" y="306520"/>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67" name="Picture 166" descr="TP_tmp.emf"/>
            <p:cNvPicPr>
              <a:picLocks noChangeAspect="1"/>
            </p:cNvPicPr>
            <p:nvPr>
              <p:custDataLst>
                <p:tags r:id="rId11"/>
              </p:custDataLst>
            </p:nvPr>
          </p:nvPicPr>
          <p:blipFill>
            <a:blip r:embed="rId34" cstate="print"/>
            <a:stretch>
              <a:fillRect/>
            </a:stretch>
          </p:blipFill>
          <p:spPr bwMode="auto">
            <a:xfrm>
              <a:off x="4416528" y="2872851"/>
              <a:ext cx="508323" cy="223076"/>
            </a:xfrm>
            <a:prstGeom prst="rect">
              <a:avLst/>
            </a:prstGeom>
            <a:noFill/>
            <a:ln/>
            <a:effectLst/>
          </p:spPr>
        </p:pic>
      </p:grpSp>
      <p:grpSp>
        <p:nvGrpSpPr>
          <p:cNvPr id="166" name="Group 165"/>
          <p:cNvGrpSpPr/>
          <p:nvPr/>
        </p:nvGrpSpPr>
        <p:grpSpPr bwMode="auto">
          <a:xfrm>
            <a:off x="5254695" y="2872851"/>
            <a:ext cx="823682" cy="925563"/>
            <a:chOff x="5264279" y="2872851"/>
            <a:chExt cx="823682" cy="925563"/>
          </a:xfrm>
        </p:grpSpPr>
        <p:cxnSp>
          <p:nvCxnSpPr>
            <p:cNvPr id="44" name="Straight Arrow Connector 43"/>
            <p:cNvCxnSpPr/>
            <p:nvPr/>
          </p:nvCxnSpPr>
          <p:spPr bwMode="auto">
            <a:xfrm>
              <a:off x="5278092"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bwMode="auto">
            <a:xfrm rot="5400000" flipH="1" flipV="1">
              <a:off x="5075023"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46" name="Freeform 45"/>
            <p:cNvSpPr/>
            <p:nvPr/>
          </p:nvSpPr>
          <p:spPr bwMode="auto">
            <a:xfrm>
              <a:off x="5364261" y="3394083"/>
              <a:ext cx="689352" cy="259310"/>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02274 h 392773"/>
                <a:gd name="connsiteX4" fmla="*/ 575469 w 908050"/>
                <a:gd name="connsiteY4" fmla="*/ 125280 h 392773"/>
                <a:gd name="connsiteX5" fmla="*/ 736600 w 908050"/>
                <a:gd name="connsiteY5" fmla="*/ 130042 h 392773"/>
                <a:gd name="connsiteX6" fmla="*/ 908050 w 908050"/>
                <a:gd name="connsiteY6" fmla="*/ 349117 h 392773"/>
                <a:gd name="connsiteX0" fmla="*/ 0 w 908050"/>
                <a:gd name="connsiteY0" fmla="*/ 355467 h 358906"/>
                <a:gd name="connsiteX1" fmla="*/ 98425 w 908050"/>
                <a:gd name="connsiteY1" fmla="*/ 245136 h 358906"/>
                <a:gd name="connsiteX2" fmla="*/ 207963 w 908050"/>
                <a:gd name="connsiteY2" fmla="*/ 17330 h 358906"/>
                <a:gd name="connsiteX3" fmla="*/ 395288 w 908050"/>
                <a:gd name="connsiteY3" fmla="*/ 202274 h 358906"/>
                <a:gd name="connsiteX4" fmla="*/ 575469 w 908050"/>
                <a:gd name="connsiteY4" fmla="*/ 125280 h 358906"/>
                <a:gd name="connsiteX5" fmla="*/ 736600 w 908050"/>
                <a:gd name="connsiteY5" fmla="*/ 130042 h 358906"/>
                <a:gd name="connsiteX6" fmla="*/ 908050 w 908050"/>
                <a:gd name="connsiteY6" fmla="*/ 349117 h 358906"/>
                <a:gd name="connsiteX0" fmla="*/ 0 w 908050"/>
                <a:gd name="connsiteY0" fmla="*/ 355467 h 358906"/>
                <a:gd name="connsiteX1" fmla="*/ 98425 w 908050"/>
                <a:gd name="connsiteY1" fmla="*/ 245136 h 358906"/>
                <a:gd name="connsiteX2" fmla="*/ 207963 w 908050"/>
                <a:gd name="connsiteY2" fmla="*/ 17330 h 358906"/>
                <a:gd name="connsiteX3" fmla="*/ 456407 w 908050"/>
                <a:gd name="connsiteY3" fmla="*/ 202274 h 358906"/>
                <a:gd name="connsiteX4" fmla="*/ 575469 w 908050"/>
                <a:gd name="connsiteY4" fmla="*/ 125280 h 358906"/>
                <a:gd name="connsiteX5" fmla="*/ 736600 w 908050"/>
                <a:gd name="connsiteY5" fmla="*/ 130042 h 358906"/>
                <a:gd name="connsiteX6" fmla="*/ 908050 w 908050"/>
                <a:gd name="connsiteY6" fmla="*/ 349117 h 358906"/>
                <a:gd name="connsiteX0" fmla="*/ 0 w 908050"/>
                <a:gd name="connsiteY0" fmla="*/ 355467 h 358906"/>
                <a:gd name="connsiteX1" fmla="*/ 98425 w 908050"/>
                <a:gd name="connsiteY1" fmla="*/ 245136 h 358906"/>
                <a:gd name="connsiteX2" fmla="*/ 207963 w 908050"/>
                <a:gd name="connsiteY2" fmla="*/ 17330 h 358906"/>
                <a:gd name="connsiteX3" fmla="*/ 456407 w 908050"/>
                <a:gd name="connsiteY3" fmla="*/ 202274 h 358906"/>
                <a:gd name="connsiteX4" fmla="*/ 736600 w 908050"/>
                <a:gd name="connsiteY4" fmla="*/ 130042 h 358906"/>
                <a:gd name="connsiteX5" fmla="*/ 908050 w 908050"/>
                <a:gd name="connsiteY5" fmla="*/ 349117 h 358906"/>
                <a:gd name="connsiteX0" fmla="*/ 0 w 908050"/>
                <a:gd name="connsiteY0" fmla="*/ 355467 h 358906"/>
                <a:gd name="connsiteX1" fmla="*/ 98425 w 908050"/>
                <a:gd name="connsiteY1" fmla="*/ 245136 h 358906"/>
                <a:gd name="connsiteX2" fmla="*/ 269082 w 908050"/>
                <a:gd name="connsiteY2" fmla="*/ 17330 h 358906"/>
                <a:gd name="connsiteX3" fmla="*/ 456407 w 908050"/>
                <a:gd name="connsiteY3" fmla="*/ 202274 h 358906"/>
                <a:gd name="connsiteX4" fmla="*/ 736600 w 908050"/>
                <a:gd name="connsiteY4" fmla="*/ 130042 h 358906"/>
                <a:gd name="connsiteX5" fmla="*/ 908050 w 908050"/>
                <a:gd name="connsiteY5" fmla="*/ 349117 h 358906"/>
                <a:gd name="connsiteX0" fmla="*/ 0 w 908050"/>
                <a:gd name="connsiteY0" fmla="*/ 338137 h 341576"/>
                <a:gd name="connsiteX1" fmla="*/ 98425 w 908050"/>
                <a:gd name="connsiteY1" fmla="*/ 227806 h 341576"/>
                <a:gd name="connsiteX2" fmla="*/ 269082 w 908050"/>
                <a:gd name="connsiteY2" fmla="*/ 0 h 341576"/>
                <a:gd name="connsiteX3" fmla="*/ 456407 w 908050"/>
                <a:gd name="connsiteY3" fmla="*/ 184944 h 341576"/>
                <a:gd name="connsiteX4" fmla="*/ 736600 w 908050"/>
                <a:gd name="connsiteY4" fmla="*/ 112712 h 341576"/>
                <a:gd name="connsiteX5" fmla="*/ 908050 w 908050"/>
                <a:gd name="connsiteY5" fmla="*/ 331787 h 34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341576">
                  <a:moveTo>
                    <a:pt x="0" y="338137"/>
                  </a:moveTo>
                  <a:cubicBezTo>
                    <a:pt x="35719" y="341576"/>
                    <a:pt x="53578" y="284162"/>
                    <a:pt x="98425" y="227806"/>
                  </a:cubicBezTo>
                  <a:cubicBezTo>
                    <a:pt x="143272" y="171450"/>
                    <a:pt x="181372" y="22886"/>
                    <a:pt x="269082" y="0"/>
                  </a:cubicBezTo>
                  <a:cubicBezTo>
                    <a:pt x="399654" y="13626"/>
                    <a:pt x="378487" y="166159"/>
                    <a:pt x="456407" y="184944"/>
                  </a:cubicBezTo>
                  <a:cubicBezTo>
                    <a:pt x="534327" y="203729"/>
                    <a:pt x="661326" y="88238"/>
                    <a:pt x="736600" y="112712"/>
                  </a:cubicBezTo>
                  <a:cubicBezTo>
                    <a:pt x="792030" y="150018"/>
                    <a:pt x="872331" y="286147"/>
                    <a:pt x="908050" y="331787"/>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lang="en-US" sz="1200" u="sng" smtClean="0"/>
            </a:p>
          </p:txBody>
        </p:sp>
        <p:pic>
          <p:nvPicPr>
            <p:cNvPr id="164" name="Picture 163" descr="TP_tmp.emf"/>
            <p:cNvPicPr>
              <a:picLocks noChangeAspect="1"/>
            </p:cNvPicPr>
            <p:nvPr>
              <p:custDataLst>
                <p:tags r:id="rId10"/>
              </p:custDataLst>
            </p:nvPr>
          </p:nvPicPr>
          <p:blipFill>
            <a:blip r:embed="rId35" cstate="print"/>
            <a:stretch>
              <a:fillRect/>
            </a:stretch>
          </p:blipFill>
          <p:spPr bwMode="auto">
            <a:xfrm>
              <a:off x="5264279" y="2872851"/>
              <a:ext cx="493025" cy="208368"/>
            </a:xfrm>
            <a:prstGeom prst="rect">
              <a:avLst/>
            </a:prstGeom>
            <a:noFill/>
            <a:ln/>
            <a:effectLst/>
          </p:spPr>
        </p:pic>
      </p:grpSp>
      <p:grpSp>
        <p:nvGrpSpPr>
          <p:cNvPr id="163" name="Group 162"/>
          <p:cNvGrpSpPr/>
          <p:nvPr/>
        </p:nvGrpSpPr>
        <p:grpSpPr bwMode="auto">
          <a:xfrm>
            <a:off x="6087203" y="2872851"/>
            <a:ext cx="844126" cy="925563"/>
            <a:chOff x="6092269" y="2872851"/>
            <a:chExt cx="844126" cy="925563"/>
          </a:xfrm>
        </p:grpSpPr>
        <p:cxnSp>
          <p:nvCxnSpPr>
            <p:cNvPr id="47" name="Straight Arrow Connector 46"/>
            <p:cNvCxnSpPr/>
            <p:nvPr/>
          </p:nvCxnSpPr>
          <p:spPr bwMode="auto">
            <a:xfrm>
              <a:off x="6126526"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bwMode="auto">
            <a:xfrm rot="5400000" flipH="1" flipV="1">
              <a:off x="5923456"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49" name="Freeform 48"/>
            <p:cNvSpPr/>
            <p:nvPr/>
          </p:nvSpPr>
          <p:spPr bwMode="auto">
            <a:xfrm>
              <a:off x="6212695" y="3324786"/>
              <a:ext cx="689352" cy="33814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22263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22263 h 481938"/>
                <a:gd name="connsiteX4" fmla="*/ 645319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22263 h 481938"/>
                <a:gd name="connsiteX4" fmla="*/ 782638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22263 h 481938"/>
                <a:gd name="connsiteX4" fmla="*/ 782638 w 908050"/>
                <a:gd name="connsiteY4" fmla="*/ 203993 h 481938"/>
                <a:gd name="connsiteX5" fmla="*/ 908050 w 908050"/>
                <a:gd name="connsiteY5" fmla="*/ 423068 h 481938"/>
                <a:gd name="connsiteX0" fmla="*/ 0 w 908050"/>
                <a:gd name="connsiteY0" fmla="*/ 429418 h 477969"/>
                <a:gd name="connsiteX1" fmla="*/ 98425 w 908050"/>
                <a:gd name="connsiteY1" fmla="*/ 410368 h 477969"/>
                <a:gd name="connsiteX2" fmla="*/ 207963 w 908050"/>
                <a:gd name="connsiteY2" fmla="*/ 0 h 477969"/>
                <a:gd name="connsiteX3" fmla="*/ 456407 w 908050"/>
                <a:gd name="connsiteY3" fmla="*/ 322263 h 477969"/>
                <a:gd name="connsiteX4" fmla="*/ 782638 w 908050"/>
                <a:gd name="connsiteY4" fmla="*/ 203993 h 477969"/>
                <a:gd name="connsiteX5" fmla="*/ 908050 w 908050"/>
                <a:gd name="connsiteY5" fmla="*/ 423068 h 477969"/>
                <a:gd name="connsiteX0" fmla="*/ 0 w 908050"/>
                <a:gd name="connsiteY0" fmla="*/ 429418 h 445425"/>
                <a:gd name="connsiteX1" fmla="*/ 98425 w 908050"/>
                <a:gd name="connsiteY1" fmla="*/ 410368 h 445425"/>
                <a:gd name="connsiteX2" fmla="*/ 207963 w 908050"/>
                <a:gd name="connsiteY2" fmla="*/ 0 h 445425"/>
                <a:gd name="connsiteX3" fmla="*/ 456407 w 908050"/>
                <a:gd name="connsiteY3" fmla="*/ 322263 h 445425"/>
                <a:gd name="connsiteX4" fmla="*/ 782638 w 908050"/>
                <a:gd name="connsiteY4" fmla="*/ 203993 h 445425"/>
                <a:gd name="connsiteX5" fmla="*/ 908050 w 908050"/>
                <a:gd name="connsiteY5" fmla="*/ 423068 h 44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445425">
                  <a:moveTo>
                    <a:pt x="0" y="429418"/>
                  </a:moveTo>
                  <a:cubicBezTo>
                    <a:pt x="35719" y="432857"/>
                    <a:pt x="68527" y="445425"/>
                    <a:pt x="98425" y="410368"/>
                  </a:cubicBezTo>
                  <a:cubicBezTo>
                    <a:pt x="133086" y="338798"/>
                    <a:pt x="120253" y="22886"/>
                    <a:pt x="207963" y="0"/>
                  </a:cubicBezTo>
                  <a:cubicBezTo>
                    <a:pt x="343298" y="7276"/>
                    <a:pt x="360628" y="288264"/>
                    <a:pt x="456407" y="322263"/>
                  </a:cubicBezTo>
                  <a:cubicBezTo>
                    <a:pt x="552186" y="356262"/>
                    <a:pt x="707364" y="187192"/>
                    <a:pt x="782638" y="203993"/>
                  </a:cubicBezTo>
                  <a:cubicBezTo>
                    <a:pt x="857912" y="220794"/>
                    <a:pt x="881923" y="377428"/>
                    <a:pt x="908050" y="423068"/>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61" name="Picture 160" descr="TP_tmp.emf"/>
            <p:cNvPicPr>
              <a:picLocks noChangeAspect="1"/>
            </p:cNvPicPr>
            <p:nvPr>
              <p:custDataLst>
                <p:tags r:id="rId9"/>
              </p:custDataLst>
            </p:nvPr>
          </p:nvPicPr>
          <p:blipFill>
            <a:blip r:embed="rId36" cstate="print"/>
            <a:stretch>
              <a:fillRect/>
            </a:stretch>
          </p:blipFill>
          <p:spPr bwMode="auto">
            <a:xfrm>
              <a:off x="6092269" y="2872851"/>
              <a:ext cx="517251" cy="226994"/>
            </a:xfrm>
            <a:prstGeom prst="rect">
              <a:avLst/>
            </a:prstGeom>
            <a:noFill/>
            <a:ln/>
            <a:effectLst/>
          </p:spPr>
        </p:pic>
      </p:grpSp>
      <p:grpSp>
        <p:nvGrpSpPr>
          <p:cNvPr id="160" name="Group 159"/>
          <p:cNvGrpSpPr/>
          <p:nvPr/>
        </p:nvGrpSpPr>
        <p:grpSpPr bwMode="auto">
          <a:xfrm>
            <a:off x="6931857" y="2872851"/>
            <a:ext cx="847995" cy="925563"/>
            <a:chOff x="6936834" y="2872851"/>
            <a:chExt cx="847995" cy="925563"/>
          </a:xfrm>
        </p:grpSpPr>
        <p:cxnSp>
          <p:nvCxnSpPr>
            <p:cNvPr id="50" name="Straight Arrow Connector 49"/>
            <p:cNvCxnSpPr/>
            <p:nvPr/>
          </p:nvCxnSpPr>
          <p:spPr bwMode="auto">
            <a:xfrm>
              <a:off x="6974960"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bwMode="auto">
            <a:xfrm rot="5400000" flipH="1" flipV="1">
              <a:off x="6771890"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52" name="Freeform 51"/>
            <p:cNvSpPr/>
            <p:nvPr/>
          </p:nvSpPr>
          <p:spPr bwMode="auto">
            <a:xfrm>
              <a:off x="7061129" y="3324787"/>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481938">
                  <a:moveTo>
                    <a:pt x="0" y="429418"/>
                  </a:moveTo>
                  <a:cubicBezTo>
                    <a:pt x="35719" y="432857"/>
                    <a:pt x="63765" y="481938"/>
                    <a:pt x="98425" y="410368"/>
                  </a:cubicBezTo>
                  <a:cubicBezTo>
                    <a:pt x="133086" y="338798"/>
                    <a:pt x="120253" y="22886"/>
                    <a:pt x="207963" y="0"/>
                  </a:cubicBezTo>
                  <a:cubicBezTo>
                    <a:pt x="343298" y="7276"/>
                    <a:pt x="430875" y="262600"/>
                    <a:pt x="517526" y="322263"/>
                  </a:cubicBezTo>
                  <a:cubicBezTo>
                    <a:pt x="616083" y="362083"/>
                    <a:pt x="609732" y="329406"/>
                    <a:pt x="727869" y="357981"/>
                  </a:cubicBezTo>
                  <a:cubicBezTo>
                    <a:pt x="844550" y="409574"/>
                    <a:pt x="877887" y="423861"/>
                    <a:pt x="908050" y="423068"/>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58" name="Picture 157" descr="TP_tmp.emf"/>
            <p:cNvPicPr>
              <a:picLocks noChangeAspect="1"/>
            </p:cNvPicPr>
            <p:nvPr>
              <p:custDataLst>
                <p:tags r:id="rId8"/>
              </p:custDataLst>
            </p:nvPr>
          </p:nvPicPr>
          <p:blipFill>
            <a:blip r:embed="rId37" cstate="print"/>
            <a:stretch>
              <a:fillRect/>
            </a:stretch>
          </p:blipFill>
          <p:spPr bwMode="auto">
            <a:xfrm>
              <a:off x="6936834" y="2872851"/>
              <a:ext cx="508323" cy="223076"/>
            </a:xfrm>
            <a:prstGeom prst="rect">
              <a:avLst/>
            </a:prstGeom>
            <a:noFill/>
            <a:ln/>
            <a:effectLst/>
          </p:spPr>
        </p:pic>
      </p:grpSp>
      <p:grpSp>
        <p:nvGrpSpPr>
          <p:cNvPr id="157" name="Group 156"/>
          <p:cNvGrpSpPr/>
          <p:nvPr/>
        </p:nvGrpSpPr>
        <p:grpSpPr bwMode="auto">
          <a:xfrm>
            <a:off x="7740292" y="2872851"/>
            <a:ext cx="884022" cy="925563"/>
            <a:chOff x="7750116" y="2872851"/>
            <a:chExt cx="884022" cy="925563"/>
          </a:xfrm>
        </p:grpSpPr>
        <p:cxnSp>
          <p:nvCxnSpPr>
            <p:cNvPr id="53" name="Straight Arrow Connector 52"/>
            <p:cNvCxnSpPr/>
            <p:nvPr/>
          </p:nvCxnSpPr>
          <p:spPr bwMode="auto">
            <a:xfrm>
              <a:off x="7824269"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bwMode="auto">
            <a:xfrm rot="5400000" flipH="1" flipV="1">
              <a:off x="7621200"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55" name="Freeform 54"/>
            <p:cNvSpPr/>
            <p:nvPr/>
          </p:nvSpPr>
          <p:spPr bwMode="auto">
            <a:xfrm>
              <a:off x="7910438" y="3324787"/>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07963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81938">
                  <a:moveTo>
                    <a:pt x="0" y="429418"/>
                  </a:moveTo>
                  <a:cubicBezTo>
                    <a:pt x="35719" y="432857"/>
                    <a:pt x="53578" y="481938"/>
                    <a:pt x="98425" y="410368"/>
                  </a:cubicBezTo>
                  <a:cubicBezTo>
                    <a:pt x="143272" y="338798"/>
                    <a:pt x="165497" y="9392"/>
                    <a:pt x="269082" y="0"/>
                  </a:cubicBezTo>
                  <a:cubicBezTo>
                    <a:pt x="404417" y="7276"/>
                    <a:pt x="472150" y="251752"/>
                    <a:pt x="578645" y="322263"/>
                  </a:cubicBezTo>
                  <a:cubicBezTo>
                    <a:pt x="685140" y="392774"/>
                    <a:pt x="826691" y="402067"/>
                    <a:pt x="908050" y="423068"/>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55" name="Picture 154" descr="TP_tmp.emf"/>
            <p:cNvPicPr>
              <a:picLocks noChangeAspect="1"/>
            </p:cNvPicPr>
            <p:nvPr>
              <p:custDataLst>
                <p:tags r:id="rId7"/>
              </p:custDataLst>
            </p:nvPr>
          </p:nvPicPr>
          <p:blipFill>
            <a:blip r:embed="rId38" cstate="print"/>
            <a:stretch>
              <a:fillRect/>
            </a:stretch>
          </p:blipFill>
          <p:spPr bwMode="auto">
            <a:xfrm>
              <a:off x="7750116" y="2872851"/>
              <a:ext cx="563715" cy="213581"/>
            </a:xfrm>
            <a:prstGeom prst="rect">
              <a:avLst/>
            </a:prstGeom>
            <a:noFill/>
            <a:ln/>
            <a:effectLst/>
          </p:spPr>
        </p:pic>
      </p:grpSp>
      <p:pic>
        <p:nvPicPr>
          <p:cNvPr id="180" name="Picture 179" descr="TP_tmp.emf"/>
          <p:cNvPicPr>
            <a:picLocks noChangeAspect="1"/>
          </p:cNvPicPr>
          <p:nvPr>
            <p:custDataLst>
              <p:tags r:id="rId2"/>
            </p:custDataLst>
          </p:nvPr>
        </p:nvPicPr>
        <p:blipFill>
          <a:blip r:embed="rId39" cstate="print"/>
          <a:stretch>
            <a:fillRect/>
          </a:stretch>
        </p:blipFill>
        <p:spPr bwMode="auto">
          <a:xfrm>
            <a:off x="4538057" y="4492588"/>
            <a:ext cx="3201029" cy="376591"/>
          </a:xfrm>
          <a:prstGeom prst="rect">
            <a:avLst/>
          </a:prstGeom>
          <a:noFill/>
          <a:ln/>
          <a:effectLst/>
        </p:spPr>
      </p:pic>
      <p:grpSp>
        <p:nvGrpSpPr>
          <p:cNvPr id="178" name="Group 177"/>
          <p:cNvGrpSpPr/>
          <p:nvPr/>
        </p:nvGrpSpPr>
        <p:grpSpPr bwMode="auto">
          <a:xfrm>
            <a:off x="3658353" y="3856261"/>
            <a:ext cx="4974907" cy="694173"/>
            <a:chOff x="3658355" y="3856262"/>
            <a:chExt cx="4974907" cy="694173"/>
          </a:xfrm>
        </p:grpSpPr>
        <p:pic>
          <p:nvPicPr>
            <p:cNvPr id="176" name="Picture 175" descr="TP_tmp.emf"/>
            <p:cNvPicPr>
              <a:picLocks noChangeAspect="1"/>
            </p:cNvPicPr>
            <p:nvPr>
              <p:custDataLst>
                <p:tags r:id="rId6"/>
              </p:custDataLst>
            </p:nvPr>
          </p:nvPicPr>
          <p:blipFill>
            <a:blip r:embed="rId40" cstate="print"/>
            <a:stretch>
              <a:fillRect/>
            </a:stretch>
          </p:blipFill>
          <p:spPr bwMode="auto">
            <a:xfrm>
              <a:off x="6003073" y="4087652"/>
              <a:ext cx="277272" cy="216272"/>
            </a:xfrm>
            <a:prstGeom prst="rect">
              <a:avLst/>
            </a:prstGeom>
            <a:noFill/>
            <a:ln/>
            <a:effectLst/>
          </p:spPr>
        </p:pic>
        <p:sp>
          <p:nvSpPr>
            <p:cNvPr id="86" name="Left-Right Arrow 85"/>
            <p:cNvSpPr/>
            <p:nvPr/>
          </p:nvSpPr>
          <p:spPr bwMode="auto">
            <a:xfrm>
              <a:off x="3658355" y="3856262"/>
              <a:ext cx="4974907" cy="694173"/>
            </a:xfrm>
            <a:prstGeom prst="leftRightArrow">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grpSp>
      <p:grpSp>
        <p:nvGrpSpPr>
          <p:cNvPr id="121" name="Group 120"/>
          <p:cNvGrpSpPr/>
          <p:nvPr/>
        </p:nvGrpSpPr>
        <p:grpSpPr bwMode="auto">
          <a:xfrm>
            <a:off x="7696200" y="1600200"/>
            <a:ext cx="884424" cy="799221"/>
            <a:chOff x="7715873" y="1600200"/>
            <a:chExt cx="884424" cy="799221"/>
          </a:xfrm>
        </p:grpSpPr>
        <p:cxnSp>
          <p:nvCxnSpPr>
            <p:cNvPr id="106" name="Straight Arrow Connector 105"/>
            <p:cNvCxnSpPr/>
            <p:nvPr/>
          </p:nvCxnSpPr>
          <p:spPr bwMode="auto">
            <a:xfrm>
              <a:off x="7790428" y="2283726"/>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bwMode="auto">
            <a:xfrm rot="5400000" flipH="1" flipV="1">
              <a:off x="7587359" y="2080656"/>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108" name="Freeform 107"/>
            <p:cNvSpPr/>
            <p:nvPr/>
          </p:nvSpPr>
          <p:spPr bwMode="auto">
            <a:xfrm>
              <a:off x="7876597" y="1925794"/>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07963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81938">
                  <a:moveTo>
                    <a:pt x="0" y="429418"/>
                  </a:moveTo>
                  <a:cubicBezTo>
                    <a:pt x="35719" y="432857"/>
                    <a:pt x="53578" y="481938"/>
                    <a:pt x="98425" y="410368"/>
                  </a:cubicBezTo>
                  <a:cubicBezTo>
                    <a:pt x="143272" y="338798"/>
                    <a:pt x="165497" y="9392"/>
                    <a:pt x="269082" y="0"/>
                  </a:cubicBezTo>
                  <a:cubicBezTo>
                    <a:pt x="404417" y="7276"/>
                    <a:pt x="472150" y="251752"/>
                    <a:pt x="578645" y="322263"/>
                  </a:cubicBezTo>
                  <a:cubicBezTo>
                    <a:pt x="685140" y="392774"/>
                    <a:pt x="826691" y="402067"/>
                    <a:pt x="908050" y="423068"/>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19" name="Picture 118" descr="TP_tmp.emf"/>
            <p:cNvPicPr>
              <a:picLocks noChangeAspect="1"/>
            </p:cNvPicPr>
            <p:nvPr>
              <p:custDataLst>
                <p:tags r:id="rId5"/>
              </p:custDataLst>
            </p:nvPr>
          </p:nvPicPr>
          <p:blipFill>
            <a:blip r:embed="rId41" cstate="print"/>
            <a:stretch>
              <a:fillRect/>
            </a:stretch>
          </p:blipFill>
          <p:spPr bwMode="auto">
            <a:xfrm>
              <a:off x="7715873" y="1600200"/>
              <a:ext cx="564519" cy="136746"/>
            </a:xfrm>
            <a:prstGeom prst="rect">
              <a:avLst/>
            </a:prstGeom>
            <a:noFill/>
            <a:ln/>
            <a:effectLst/>
          </p:spPr>
        </p:pic>
      </p:grpSp>
      <p:grpSp>
        <p:nvGrpSpPr>
          <p:cNvPr id="151" name="Group 150"/>
          <p:cNvGrpSpPr/>
          <p:nvPr/>
        </p:nvGrpSpPr>
        <p:grpSpPr bwMode="auto">
          <a:xfrm>
            <a:off x="7728214" y="2884438"/>
            <a:ext cx="882386" cy="925562"/>
            <a:chOff x="7715731" y="2895600"/>
            <a:chExt cx="882386" cy="925562"/>
          </a:xfrm>
        </p:grpSpPr>
        <p:cxnSp>
          <p:nvCxnSpPr>
            <p:cNvPr id="111" name="Straight Arrow Connector 110"/>
            <p:cNvCxnSpPr/>
            <p:nvPr/>
          </p:nvCxnSpPr>
          <p:spPr bwMode="auto">
            <a:xfrm>
              <a:off x="7788248" y="370546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bwMode="auto">
            <a:xfrm rot="5400000" flipH="1" flipV="1">
              <a:off x="7585179" y="350239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113" name="Freeform 112"/>
            <p:cNvSpPr/>
            <p:nvPr/>
          </p:nvSpPr>
          <p:spPr bwMode="auto">
            <a:xfrm>
              <a:off x="7874417" y="3347535"/>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07963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81938">
                  <a:moveTo>
                    <a:pt x="0" y="429418"/>
                  </a:moveTo>
                  <a:cubicBezTo>
                    <a:pt x="35719" y="432857"/>
                    <a:pt x="53578" y="481938"/>
                    <a:pt x="98425" y="410368"/>
                  </a:cubicBezTo>
                  <a:cubicBezTo>
                    <a:pt x="143272" y="338798"/>
                    <a:pt x="165497" y="9392"/>
                    <a:pt x="269082" y="0"/>
                  </a:cubicBezTo>
                  <a:cubicBezTo>
                    <a:pt x="404417" y="7276"/>
                    <a:pt x="472150" y="251752"/>
                    <a:pt x="578645" y="322263"/>
                  </a:cubicBezTo>
                  <a:cubicBezTo>
                    <a:pt x="685140" y="392774"/>
                    <a:pt x="826691" y="402067"/>
                    <a:pt x="908050" y="423068"/>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49" name="Picture 148" descr="TP_tmp.emf"/>
            <p:cNvPicPr>
              <a:picLocks noChangeAspect="1"/>
            </p:cNvPicPr>
            <p:nvPr>
              <p:custDataLst>
                <p:tags r:id="rId4"/>
              </p:custDataLst>
            </p:nvPr>
          </p:nvPicPr>
          <p:blipFill>
            <a:blip r:embed="rId38" cstate="print"/>
            <a:stretch>
              <a:fillRect/>
            </a:stretch>
          </p:blipFill>
          <p:spPr bwMode="auto">
            <a:xfrm>
              <a:off x="7715731" y="2895600"/>
              <a:ext cx="560442" cy="212341"/>
            </a:xfrm>
            <a:prstGeom prst="rect">
              <a:avLst/>
            </a:prstGeom>
            <a:noFill/>
            <a:ln/>
            <a:effectLst/>
          </p:spPr>
        </p:pic>
      </p:grpSp>
      <p:grpSp>
        <p:nvGrpSpPr>
          <p:cNvPr id="122" name="Group 121"/>
          <p:cNvGrpSpPr/>
          <p:nvPr/>
        </p:nvGrpSpPr>
        <p:grpSpPr>
          <a:xfrm>
            <a:off x="990600" y="1447800"/>
            <a:ext cx="6781800" cy="990600"/>
            <a:chOff x="990600" y="1447800"/>
            <a:chExt cx="6781800" cy="990600"/>
          </a:xfrm>
        </p:grpSpPr>
        <p:sp>
          <p:nvSpPr>
            <p:cNvPr id="117" name="Rectangle 116"/>
            <p:cNvSpPr/>
            <p:nvPr/>
          </p:nvSpPr>
          <p:spPr bwMode="auto">
            <a:xfrm>
              <a:off x="990600" y="1447800"/>
              <a:ext cx="1722120" cy="9906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Rectangle 119"/>
            <p:cNvSpPr/>
            <p:nvPr/>
          </p:nvSpPr>
          <p:spPr bwMode="auto">
            <a:xfrm>
              <a:off x="3581400" y="1447800"/>
              <a:ext cx="4191000" cy="9906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5" name="Oval 14"/>
          <p:cNvSpPr/>
          <p:nvPr/>
        </p:nvSpPr>
        <p:spPr bwMode="auto">
          <a:xfrm>
            <a:off x="773019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9</a:t>
            </a:r>
          </a:p>
        </p:txBody>
      </p:sp>
      <p:sp>
        <p:nvSpPr>
          <p:cNvPr id="16" name="Oval 15"/>
          <p:cNvSpPr/>
          <p:nvPr/>
        </p:nvSpPr>
        <p:spPr bwMode="auto">
          <a:xfrm>
            <a:off x="8575414"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rPr>
              <a:t>10</a:t>
            </a:r>
          </a:p>
        </p:txBody>
      </p:sp>
      <p:grpSp>
        <p:nvGrpSpPr>
          <p:cNvPr id="118" name="Group 117"/>
          <p:cNvGrpSpPr/>
          <p:nvPr/>
        </p:nvGrpSpPr>
        <p:grpSpPr bwMode="auto">
          <a:xfrm>
            <a:off x="7696200" y="1600200"/>
            <a:ext cx="884424" cy="799221"/>
            <a:chOff x="8711624" y="2590800"/>
            <a:chExt cx="884424" cy="799221"/>
          </a:xfrm>
        </p:grpSpPr>
        <p:cxnSp>
          <p:nvCxnSpPr>
            <p:cNvPr id="35" name="Straight Arrow Connector 34"/>
            <p:cNvCxnSpPr/>
            <p:nvPr/>
          </p:nvCxnSpPr>
          <p:spPr bwMode="auto">
            <a:xfrm>
              <a:off x="8786179" y="3274326"/>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bwMode="auto">
            <a:xfrm rot="5400000" flipH="1" flipV="1">
              <a:off x="8583110" y="3071256"/>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37" name="Freeform 36"/>
            <p:cNvSpPr/>
            <p:nvPr/>
          </p:nvSpPr>
          <p:spPr bwMode="auto">
            <a:xfrm>
              <a:off x="8872348" y="2916394"/>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07963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81938">
                  <a:moveTo>
                    <a:pt x="0" y="429418"/>
                  </a:moveTo>
                  <a:cubicBezTo>
                    <a:pt x="35719" y="432857"/>
                    <a:pt x="53578" y="481938"/>
                    <a:pt x="98425" y="410368"/>
                  </a:cubicBezTo>
                  <a:cubicBezTo>
                    <a:pt x="143272" y="338798"/>
                    <a:pt x="165497" y="9392"/>
                    <a:pt x="269082" y="0"/>
                  </a:cubicBezTo>
                  <a:cubicBezTo>
                    <a:pt x="404417" y="7276"/>
                    <a:pt x="472150" y="251752"/>
                    <a:pt x="578645" y="322263"/>
                  </a:cubicBezTo>
                  <a:cubicBezTo>
                    <a:pt x="685140" y="392774"/>
                    <a:pt x="826691" y="402067"/>
                    <a:pt x="908050" y="423068"/>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16" name="Picture 115" descr="TP_tmp.emf"/>
            <p:cNvPicPr>
              <a:picLocks noChangeAspect="1"/>
            </p:cNvPicPr>
            <p:nvPr>
              <p:custDataLst>
                <p:tags r:id="rId3"/>
              </p:custDataLst>
            </p:nvPr>
          </p:nvPicPr>
          <p:blipFill>
            <a:blip r:embed="rId41" cstate="print"/>
            <a:stretch>
              <a:fillRect/>
            </a:stretch>
          </p:blipFill>
          <p:spPr bwMode="auto">
            <a:xfrm>
              <a:off x="8711624" y="2590800"/>
              <a:ext cx="564519" cy="136746"/>
            </a:xfrm>
            <a:prstGeom prst="rect">
              <a:avLst/>
            </a:prstGeom>
            <a:noFill/>
            <a:ln/>
            <a:effectLst/>
          </p:spPr>
        </p:pic>
      </p:grpSp>
      <p:grpSp>
        <p:nvGrpSpPr>
          <p:cNvPr id="138" name="Group 137"/>
          <p:cNvGrpSpPr/>
          <p:nvPr/>
        </p:nvGrpSpPr>
        <p:grpSpPr>
          <a:xfrm>
            <a:off x="4524375" y="5105400"/>
            <a:ext cx="2949729" cy="1283732"/>
            <a:chOff x="4524375" y="5105400"/>
            <a:chExt cx="2949729" cy="1283732"/>
          </a:xfrm>
        </p:grpSpPr>
        <p:cxnSp>
          <p:nvCxnSpPr>
            <p:cNvPr id="123" name="Straight Connector 122"/>
            <p:cNvCxnSpPr/>
            <p:nvPr/>
          </p:nvCxnSpPr>
          <p:spPr bwMode="auto">
            <a:xfrm>
              <a:off x="5715000" y="56388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rot="5400000">
              <a:off x="3952875" y="5676900"/>
              <a:ext cx="1143000" cy="0"/>
            </a:xfrm>
            <a:prstGeom prst="line">
              <a:avLst/>
            </a:prstGeom>
            <a:noFill/>
            <a:ln w="19050" cap="flat" cmpd="sng" algn="ctr">
              <a:solidFill>
                <a:schemeClr val="tx1"/>
              </a:solidFill>
              <a:prstDash val="solid"/>
              <a:round/>
              <a:headEnd type="none" w="med" len="med"/>
              <a:tailEnd type="none" w="med" len="med"/>
            </a:ln>
            <a:effectLst/>
          </p:spPr>
        </p:cxnSp>
        <p:cxnSp>
          <p:nvCxnSpPr>
            <p:cNvPr id="126" name="Straight Connector 28"/>
            <p:cNvCxnSpPr/>
            <p:nvPr/>
          </p:nvCxnSpPr>
          <p:spPr bwMode="auto">
            <a:xfrm rot="5400000">
              <a:off x="4000500" y="5676900"/>
              <a:ext cx="1143000" cy="0"/>
            </a:xfrm>
            <a:prstGeom prst="line">
              <a:avLst/>
            </a:prstGeom>
            <a:noFill/>
            <a:ln w="19050" cap="flat" cmpd="sng" algn="ctr">
              <a:solidFill>
                <a:schemeClr val="tx1"/>
              </a:solidFill>
              <a:prstDash val="solid"/>
              <a:round/>
              <a:headEnd type="none" w="med" len="med"/>
              <a:tailEnd type="none" w="med" len="med"/>
            </a:ln>
            <a:effectLst/>
          </p:spPr>
        </p:cxnSp>
        <p:cxnSp>
          <p:nvCxnSpPr>
            <p:cNvPr id="129" name="Straight Connector 128"/>
            <p:cNvCxnSpPr/>
            <p:nvPr/>
          </p:nvCxnSpPr>
          <p:spPr bwMode="auto">
            <a:xfrm rot="5400000">
              <a:off x="6591300" y="5676900"/>
              <a:ext cx="1143000" cy="0"/>
            </a:xfrm>
            <a:prstGeom prst="line">
              <a:avLst/>
            </a:prstGeom>
            <a:noFill/>
            <a:ln w="19050"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rot="5400000">
              <a:off x="6638925" y="5676900"/>
              <a:ext cx="1143000" cy="0"/>
            </a:xfrm>
            <a:prstGeom prst="line">
              <a:avLst/>
            </a:prstGeom>
            <a:noFill/>
            <a:ln w="19050" cap="flat" cmpd="sng" algn="ctr">
              <a:solidFill>
                <a:schemeClr val="tx1"/>
              </a:solidFill>
              <a:prstDash val="solid"/>
              <a:round/>
              <a:headEnd type="none" w="med" len="med"/>
              <a:tailEnd type="none" w="med" len="med"/>
            </a:ln>
            <a:effectLst/>
          </p:spPr>
        </p:cxnSp>
        <p:sp>
          <p:nvSpPr>
            <p:cNvPr id="135" name="TextBox 134"/>
            <p:cNvSpPr txBox="1"/>
            <p:nvPr/>
          </p:nvSpPr>
          <p:spPr>
            <a:xfrm>
              <a:off x="7162800" y="6019800"/>
              <a:ext cx="311304" cy="369332"/>
            </a:xfrm>
            <a:prstGeom prst="rect">
              <a:avLst/>
            </a:prstGeom>
            <a:noFill/>
          </p:spPr>
          <p:txBody>
            <a:bodyPr wrap="none" rtlCol="0">
              <a:spAutoFit/>
            </a:bodyPr>
            <a:lstStyle/>
            <a:p>
              <a:r>
                <a:rPr lang="en-US" dirty="0" smtClean="0"/>
                <a:t>1</a:t>
              </a:r>
              <a:endParaRPr lang="en-US" dirty="0"/>
            </a:p>
          </p:txBody>
        </p:sp>
      </p:grpSp>
    </p:spTree>
    <p:custDataLst>
      <p:tags r:id="rId1"/>
    </p:custDataLst>
  </p:cSld>
  <p:clrMapOvr>
    <a:masterClrMapping/>
  </p:clrMapOvr>
  <p:transition advTm="45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slide(fromLeft)">
                                      <p:cBhvr>
                                        <p:cTn id="7" dur="500"/>
                                        <p:tgtEl>
                                          <p:spTgt spid="14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animEffect transition="in" filter="slide(fromLeft)">
                                      <p:cBhvr>
                                        <p:cTn id="11" dur="500"/>
                                        <p:tgtEl>
                                          <p:spTgt spid="145"/>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42"/>
                                        </p:tgtEl>
                                        <p:attrNameLst>
                                          <p:attrName>style.visibility</p:attrName>
                                        </p:attrNameLst>
                                      </p:cBhvr>
                                      <p:to>
                                        <p:strVal val="visible"/>
                                      </p:to>
                                    </p:set>
                                    <p:animEffect transition="in" filter="slide(fromLeft)">
                                      <p:cBhvr>
                                        <p:cTn id="15" dur="500"/>
                                        <p:tgtEl>
                                          <p:spTgt spid="142"/>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139"/>
                                        </p:tgtEl>
                                        <p:attrNameLst>
                                          <p:attrName>style.visibility</p:attrName>
                                        </p:attrNameLst>
                                      </p:cBhvr>
                                      <p:to>
                                        <p:strVal val="visible"/>
                                      </p:to>
                                    </p:set>
                                    <p:animEffect transition="in" filter="slide(fromLeft)">
                                      <p:cBhvr>
                                        <p:cTn id="19" dur="500"/>
                                        <p:tgtEl>
                                          <p:spTgt spid="139"/>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slide(fromLeft)">
                                      <p:cBhvr>
                                        <p:cTn id="23" dur="500"/>
                                        <p:tgtEl>
                                          <p:spTgt spid="136"/>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slide(fromLeft)">
                                      <p:cBhvr>
                                        <p:cTn id="27" dur="500"/>
                                        <p:tgtEl>
                                          <p:spTgt spid="133"/>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slide(fromLeft)">
                                      <p:cBhvr>
                                        <p:cTn id="31" dur="500"/>
                                        <p:tgtEl>
                                          <p:spTgt spid="130"/>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slide(fromLeft)">
                                      <p:cBhvr>
                                        <p:cTn id="35" dur="500"/>
                                        <p:tgtEl>
                                          <p:spTgt spid="127"/>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slide(fromLeft)">
                                      <p:cBhvr>
                                        <p:cTn id="39" dur="500"/>
                                        <p:tgtEl>
                                          <p:spTgt spid="1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800"/>
                                        <p:tgtEl>
                                          <p:spTgt spid="66"/>
                                        </p:tgtEl>
                                      </p:cBhvr>
                                    </p:animEffect>
                                  </p:childTnLst>
                                </p:cTn>
                              </p:par>
                              <p:par>
                                <p:cTn id="45" presetID="10" presetClass="entr" presetSubtype="0" fill="hold" nodeType="withEffect">
                                  <p:stCondLst>
                                    <p:cond delay="30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par>
                                <p:cTn id="48" presetID="53" presetClass="entr" presetSubtype="0" fill="hold" nodeType="withEffect">
                                  <p:stCondLst>
                                    <p:cond delay="0"/>
                                  </p:stCondLst>
                                  <p:childTnLst>
                                    <p:set>
                                      <p:cBhvr>
                                        <p:cTn id="49" dur="1" fill="hold">
                                          <p:stCondLst>
                                            <p:cond delay="0"/>
                                          </p:stCondLst>
                                        </p:cTn>
                                        <p:tgtEl>
                                          <p:spTgt spid="175"/>
                                        </p:tgtEl>
                                        <p:attrNameLst>
                                          <p:attrName>style.visibility</p:attrName>
                                        </p:attrNameLst>
                                      </p:cBhvr>
                                      <p:to>
                                        <p:strVal val="visible"/>
                                      </p:to>
                                    </p:set>
                                    <p:anim calcmode="lin" valueType="num">
                                      <p:cBhvr>
                                        <p:cTn id="50" dur="800" fill="hold"/>
                                        <p:tgtEl>
                                          <p:spTgt spid="175"/>
                                        </p:tgtEl>
                                        <p:attrNameLst>
                                          <p:attrName>ppt_w</p:attrName>
                                        </p:attrNameLst>
                                      </p:cBhvr>
                                      <p:tavLst>
                                        <p:tav tm="0">
                                          <p:val>
                                            <p:fltVal val="0"/>
                                          </p:val>
                                        </p:tav>
                                        <p:tav tm="100000">
                                          <p:val>
                                            <p:strVal val="#ppt_w"/>
                                          </p:val>
                                        </p:tav>
                                      </p:tavLst>
                                    </p:anim>
                                    <p:anim calcmode="lin" valueType="num">
                                      <p:cBhvr>
                                        <p:cTn id="51" dur="800" fill="hold"/>
                                        <p:tgtEl>
                                          <p:spTgt spid="175"/>
                                        </p:tgtEl>
                                        <p:attrNameLst>
                                          <p:attrName>ppt_h</p:attrName>
                                        </p:attrNameLst>
                                      </p:cBhvr>
                                      <p:tavLst>
                                        <p:tav tm="0">
                                          <p:val>
                                            <p:fltVal val="0"/>
                                          </p:val>
                                        </p:tav>
                                        <p:tav tm="100000">
                                          <p:val>
                                            <p:strVal val="#ppt_h"/>
                                          </p:val>
                                        </p:tav>
                                      </p:tavLst>
                                    </p:anim>
                                    <p:animEffect transition="in" filter="fade">
                                      <p:cBhvr>
                                        <p:cTn id="52" dur="800"/>
                                        <p:tgtEl>
                                          <p:spTgt spid="17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172"/>
                                        </p:tgtEl>
                                        <p:attrNameLst>
                                          <p:attrName>style.visibility</p:attrName>
                                        </p:attrNameLst>
                                      </p:cBhvr>
                                      <p:to>
                                        <p:strVal val="visible"/>
                                      </p:to>
                                    </p:set>
                                    <p:animEffect transition="in" filter="slide(fromLeft)">
                                      <p:cBhvr>
                                        <p:cTn id="57" dur="500"/>
                                        <p:tgtEl>
                                          <p:spTgt spid="172"/>
                                        </p:tgtEl>
                                      </p:cBhvr>
                                    </p:animEffect>
                                  </p:childTnLst>
                                </p:cTn>
                              </p:par>
                            </p:childTnLst>
                          </p:cTn>
                        </p:par>
                        <p:par>
                          <p:cTn id="58" fill="hold">
                            <p:stCondLst>
                              <p:cond delay="500"/>
                            </p:stCondLst>
                            <p:childTnLst>
                              <p:par>
                                <p:cTn id="59" presetID="12" presetClass="entr" presetSubtype="8" fill="hold" nodeType="afterEffect">
                                  <p:stCondLst>
                                    <p:cond delay="0"/>
                                  </p:stCondLst>
                                  <p:childTnLst>
                                    <p:set>
                                      <p:cBhvr>
                                        <p:cTn id="60" dur="1" fill="hold">
                                          <p:stCondLst>
                                            <p:cond delay="0"/>
                                          </p:stCondLst>
                                        </p:cTn>
                                        <p:tgtEl>
                                          <p:spTgt spid="169"/>
                                        </p:tgtEl>
                                        <p:attrNameLst>
                                          <p:attrName>style.visibility</p:attrName>
                                        </p:attrNameLst>
                                      </p:cBhvr>
                                      <p:to>
                                        <p:strVal val="visible"/>
                                      </p:to>
                                    </p:set>
                                    <p:animEffect transition="in" filter="slide(fromLeft)">
                                      <p:cBhvr>
                                        <p:cTn id="61" dur="500"/>
                                        <p:tgtEl>
                                          <p:spTgt spid="169"/>
                                        </p:tgtEl>
                                      </p:cBhvr>
                                    </p:animEffect>
                                  </p:childTnLst>
                                </p:cTn>
                              </p:par>
                            </p:childTnLst>
                          </p:cTn>
                        </p:par>
                        <p:par>
                          <p:cTn id="62" fill="hold">
                            <p:stCondLst>
                              <p:cond delay="1000"/>
                            </p:stCondLst>
                            <p:childTnLst>
                              <p:par>
                                <p:cTn id="63" presetID="12" presetClass="entr" presetSubtype="8" fill="hold" nodeType="afterEffect">
                                  <p:stCondLst>
                                    <p:cond delay="0"/>
                                  </p:stCondLst>
                                  <p:childTnLst>
                                    <p:set>
                                      <p:cBhvr>
                                        <p:cTn id="64" dur="1" fill="hold">
                                          <p:stCondLst>
                                            <p:cond delay="0"/>
                                          </p:stCondLst>
                                        </p:cTn>
                                        <p:tgtEl>
                                          <p:spTgt spid="166"/>
                                        </p:tgtEl>
                                        <p:attrNameLst>
                                          <p:attrName>style.visibility</p:attrName>
                                        </p:attrNameLst>
                                      </p:cBhvr>
                                      <p:to>
                                        <p:strVal val="visible"/>
                                      </p:to>
                                    </p:set>
                                    <p:animEffect transition="in" filter="slide(fromLeft)">
                                      <p:cBhvr>
                                        <p:cTn id="65" dur="500"/>
                                        <p:tgtEl>
                                          <p:spTgt spid="166"/>
                                        </p:tgtEl>
                                      </p:cBhvr>
                                    </p:animEffect>
                                  </p:childTnLst>
                                </p:cTn>
                              </p:par>
                            </p:childTnLst>
                          </p:cTn>
                        </p:par>
                        <p:par>
                          <p:cTn id="66" fill="hold">
                            <p:stCondLst>
                              <p:cond delay="1500"/>
                            </p:stCondLst>
                            <p:childTnLst>
                              <p:par>
                                <p:cTn id="67" presetID="12" presetClass="entr" presetSubtype="8" fill="hold" nodeType="afterEffect">
                                  <p:stCondLst>
                                    <p:cond delay="0"/>
                                  </p:stCondLst>
                                  <p:childTnLst>
                                    <p:set>
                                      <p:cBhvr>
                                        <p:cTn id="68" dur="1" fill="hold">
                                          <p:stCondLst>
                                            <p:cond delay="0"/>
                                          </p:stCondLst>
                                        </p:cTn>
                                        <p:tgtEl>
                                          <p:spTgt spid="163"/>
                                        </p:tgtEl>
                                        <p:attrNameLst>
                                          <p:attrName>style.visibility</p:attrName>
                                        </p:attrNameLst>
                                      </p:cBhvr>
                                      <p:to>
                                        <p:strVal val="visible"/>
                                      </p:to>
                                    </p:set>
                                    <p:animEffect transition="in" filter="slide(fromLeft)">
                                      <p:cBhvr>
                                        <p:cTn id="69" dur="500"/>
                                        <p:tgtEl>
                                          <p:spTgt spid="163"/>
                                        </p:tgtEl>
                                      </p:cBhvr>
                                    </p:animEffect>
                                  </p:childTnLst>
                                </p:cTn>
                              </p:par>
                            </p:childTnLst>
                          </p:cTn>
                        </p:par>
                        <p:par>
                          <p:cTn id="70" fill="hold">
                            <p:stCondLst>
                              <p:cond delay="2000"/>
                            </p:stCondLst>
                            <p:childTnLst>
                              <p:par>
                                <p:cTn id="71" presetID="12" presetClass="entr" presetSubtype="8" fill="hold" nodeType="afterEffect">
                                  <p:stCondLst>
                                    <p:cond delay="0"/>
                                  </p:stCondLst>
                                  <p:childTnLst>
                                    <p:set>
                                      <p:cBhvr>
                                        <p:cTn id="72" dur="1" fill="hold">
                                          <p:stCondLst>
                                            <p:cond delay="0"/>
                                          </p:stCondLst>
                                        </p:cTn>
                                        <p:tgtEl>
                                          <p:spTgt spid="160"/>
                                        </p:tgtEl>
                                        <p:attrNameLst>
                                          <p:attrName>style.visibility</p:attrName>
                                        </p:attrNameLst>
                                      </p:cBhvr>
                                      <p:to>
                                        <p:strVal val="visible"/>
                                      </p:to>
                                    </p:set>
                                    <p:animEffect transition="in" filter="slide(fromLeft)">
                                      <p:cBhvr>
                                        <p:cTn id="73" dur="500"/>
                                        <p:tgtEl>
                                          <p:spTgt spid="160"/>
                                        </p:tgtEl>
                                      </p:cBhvr>
                                    </p:animEffect>
                                  </p:childTnLst>
                                </p:cTn>
                              </p:par>
                            </p:childTnLst>
                          </p:cTn>
                        </p:par>
                        <p:par>
                          <p:cTn id="74" fill="hold">
                            <p:stCondLst>
                              <p:cond delay="2500"/>
                            </p:stCondLst>
                            <p:childTnLst>
                              <p:par>
                                <p:cTn id="75" presetID="12" presetClass="entr" presetSubtype="8" fill="hold" nodeType="afterEffect">
                                  <p:stCondLst>
                                    <p:cond delay="0"/>
                                  </p:stCondLst>
                                  <p:childTnLst>
                                    <p:set>
                                      <p:cBhvr>
                                        <p:cTn id="76" dur="1" fill="hold">
                                          <p:stCondLst>
                                            <p:cond delay="0"/>
                                          </p:stCondLst>
                                        </p:cTn>
                                        <p:tgtEl>
                                          <p:spTgt spid="157"/>
                                        </p:tgtEl>
                                        <p:attrNameLst>
                                          <p:attrName>style.visibility</p:attrName>
                                        </p:attrNameLst>
                                      </p:cBhvr>
                                      <p:to>
                                        <p:strVal val="visible"/>
                                      </p:to>
                                    </p:set>
                                    <p:animEffect transition="in" filter="slide(fromLeft)">
                                      <p:cBhvr>
                                        <p:cTn id="77" dur="500"/>
                                        <p:tgtEl>
                                          <p:spTgt spid="157"/>
                                        </p:tgtEl>
                                      </p:cBhvr>
                                    </p:animEffect>
                                  </p:childTnLst>
                                </p:cTn>
                              </p:par>
                            </p:childTnLst>
                          </p:cTn>
                        </p:par>
                        <p:par>
                          <p:cTn id="78" fill="hold">
                            <p:stCondLst>
                              <p:cond delay="3000"/>
                            </p:stCondLst>
                            <p:childTnLst>
                              <p:par>
                                <p:cTn id="79" presetID="1" presetClass="entr" presetSubtype="0" fill="hold" nodeType="afterEffect">
                                  <p:stCondLst>
                                    <p:cond delay="0"/>
                                  </p:stCondLst>
                                  <p:childTnLst>
                                    <p:set>
                                      <p:cBhvr>
                                        <p:cTn id="80" dur="1" fill="hold">
                                          <p:stCondLst>
                                            <p:cond delay="0"/>
                                          </p:stCondLst>
                                        </p:cTn>
                                        <p:tgtEl>
                                          <p:spTgt spid="178"/>
                                        </p:tgtEl>
                                        <p:attrNameLst>
                                          <p:attrName>style.visibility</p:attrName>
                                        </p:attrNameLst>
                                      </p:cBhvr>
                                      <p:to>
                                        <p:strVal val="visible"/>
                                      </p:to>
                                    </p:set>
                                  </p:childTnLst>
                                </p:cTn>
                              </p:par>
                            </p:childTnLst>
                          </p:cTn>
                        </p:par>
                        <p:par>
                          <p:cTn id="81" fill="hold">
                            <p:stCondLst>
                              <p:cond delay="3000"/>
                            </p:stCondLst>
                            <p:childTnLst>
                              <p:par>
                                <p:cTn id="82" presetID="1" presetClass="entr" presetSubtype="0" fill="hold" nodeType="afterEffect">
                                  <p:stCondLst>
                                    <p:cond delay="0"/>
                                  </p:stCondLst>
                                  <p:childTnLst>
                                    <p:set>
                                      <p:cBhvr>
                                        <p:cTn id="83" dur="1" fill="hold">
                                          <p:stCondLst>
                                            <p:cond delay="0"/>
                                          </p:stCondLst>
                                        </p:cTn>
                                        <p:tgtEl>
                                          <p:spTgt spid="180"/>
                                        </p:tgtEl>
                                        <p:attrNameLst>
                                          <p:attrName>style.visibility</p:attrName>
                                        </p:attrNameLst>
                                      </p:cBhvr>
                                      <p:to>
                                        <p:strVal val="visible"/>
                                      </p:to>
                                    </p:set>
                                  </p:childTnLst>
                                </p:cTn>
                              </p:par>
                            </p:childTnLst>
                          </p:cTn>
                        </p:par>
                        <p:par>
                          <p:cTn id="84" fill="hold">
                            <p:stCondLst>
                              <p:cond delay="3000"/>
                            </p:stCondLst>
                            <p:childTnLst>
                              <p:par>
                                <p:cTn id="85" presetID="1" presetClass="entr" presetSubtype="0" fill="hold" nodeType="afterEffect">
                                  <p:stCondLst>
                                    <p:cond delay="0"/>
                                  </p:stCondLst>
                                  <p:childTnLst>
                                    <p:set>
                                      <p:cBhvr>
                                        <p:cTn id="86" dur="1" fill="hold">
                                          <p:stCondLst>
                                            <p:cond delay="0"/>
                                          </p:stCondLst>
                                        </p:cTn>
                                        <p:tgtEl>
                                          <p:spTgt spid="1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0" presetClass="path" presetSubtype="0" accel="50000" decel="50000" fill="hold" nodeType="withEffect">
                                  <p:stCondLst>
                                    <p:cond delay="0"/>
                                  </p:stCondLst>
                                  <p:childTnLst>
                                    <p:animMotion origin="layout" path="M -5.55556E-7 4.81481E-6 L -0.3316 0.54189 " pathEditMode="relative" rAng="0" ptsTypes="AA">
                                      <p:cBhvr>
                                        <p:cTn id="90" dur="2000" fill="hold"/>
                                        <p:tgtEl>
                                          <p:spTgt spid="121"/>
                                        </p:tgtEl>
                                        <p:attrNameLst>
                                          <p:attrName>ppt_x</p:attrName>
                                          <p:attrName>ppt_y</p:attrName>
                                        </p:attrNameLst>
                                      </p:cBhvr>
                                      <p:rCtr x="-166" y="271"/>
                                    </p:animMotion>
                                  </p:childTnLst>
                                </p:cTn>
                              </p:par>
                              <p:par>
                                <p:cTn id="91" presetID="0" presetClass="path" presetSubtype="0" accel="50000" decel="50000" fill="hold" nodeType="withEffect">
                                  <p:stCondLst>
                                    <p:cond delay="0"/>
                                  </p:stCondLst>
                                  <p:childTnLst>
                                    <p:animMotion origin="layout" path="M 0.0007 -0.00069 L -0.17673 0.34537 " pathEditMode="relative" rAng="0" ptsTypes="AA">
                                      <p:cBhvr>
                                        <p:cTn id="92" dur="2000" fill="hold"/>
                                        <p:tgtEl>
                                          <p:spTgt spid="151"/>
                                        </p:tgtEl>
                                        <p:attrNameLst>
                                          <p:attrName>ppt_x</p:attrName>
                                          <p:attrName>ppt_y</p:attrName>
                                        </p:attrNameLst>
                                      </p:cBhvr>
                                      <p:rCtr x="-89" y="173"/>
                                    </p:animMotion>
                                  </p:childTnLst>
                                </p:cTn>
                              </p:par>
                            </p:childTnLst>
                          </p:cTn>
                        </p:par>
                        <p:par>
                          <p:cTn id="93" fill="hold">
                            <p:stCondLst>
                              <p:cond delay="5000"/>
                            </p:stCondLst>
                            <p:childTnLst>
                              <p:par>
                                <p:cTn id="94" presetID="1" presetClass="entr" presetSubtype="0" fill="hold" nodeType="afterEffect">
                                  <p:stCondLst>
                                    <p:cond delay="0"/>
                                  </p:stCondLst>
                                  <p:childTnLst>
                                    <p:set>
                                      <p:cBhvr>
                                        <p:cTn id="95" dur="1" fill="hold">
                                          <p:stCondLst>
                                            <p:cond delay="0"/>
                                          </p:stCondLst>
                                        </p:cTn>
                                        <p:tgtEl>
                                          <p:spTgt spid="138"/>
                                        </p:tgtEl>
                                        <p:attrNameLst>
                                          <p:attrName>style.visibility</p:attrName>
                                        </p:attrNameLst>
                                      </p:cBhvr>
                                      <p:to>
                                        <p:strVal val="visible"/>
                                      </p:to>
                                    </p:set>
                                  </p:childTnLst>
                                </p:cTn>
                              </p:par>
                            </p:childTnLst>
                          </p:cTn>
                        </p:par>
                        <p:par>
                          <p:cTn id="96" fill="hold">
                            <p:stCondLst>
                              <p:cond delay="5000"/>
                            </p:stCondLst>
                            <p:childTnLst>
                              <p:par>
                                <p:cTn id="97" presetID="1" presetClass="entr" presetSubtype="0" fill="hold" grpId="0" nodeType="afterEffect">
                                  <p:stCondLst>
                                    <p:cond delay="0"/>
                                  </p:stCondLst>
                                  <p:childTnLst>
                                    <p:set>
                                      <p:cBhvr>
                                        <p:cTn id="9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build="p"/>
      <p:bldP spid="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4"/>
          <p:cNvGraphicFramePr>
            <a:graphicFrameLocks noChangeAspect="1"/>
          </p:cNvGraphicFramePr>
          <p:nvPr/>
        </p:nvGraphicFramePr>
        <p:xfrm>
          <a:off x="1828800" y="2057400"/>
          <a:ext cx="4695825" cy="4143375"/>
        </p:xfrm>
        <a:graphic>
          <a:graphicData uri="http://schemas.openxmlformats.org/presentationml/2006/ole">
            <p:oleObj spid="_x0000_s2052" name="Acrobat Document" r:id="rId3" imgW="4437000" imgH="3670200" progId="AcroExch.Document.7">
              <p:embed/>
            </p:oleObj>
          </a:graphicData>
        </a:graphic>
      </p:graphicFrame>
      <p:sp>
        <p:nvSpPr>
          <p:cNvPr id="2" name="Title 1"/>
          <p:cNvSpPr>
            <a:spLocks noGrp="1"/>
          </p:cNvSpPr>
          <p:nvPr>
            <p:ph type="title"/>
          </p:nvPr>
        </p:nvSpPr>
        <p:spPr/>
        <p:txBody>
          <a:bodyPr/>
          <a:lstStyle/>
          <a:p>
            <a:r>
              <a:rPr lang="en-US" sz="4000" dirty="0" smtClean="0"/>
              <a:t>Tau-Epsilon Structure</a:t>
            </a:r>
            <a:endParaRPr lang="en-US" sz="4000" dirty="0"/>
          </a:p>
        </p:txBody>
      </p:sp>
      <p:sp>
        <p:nvSpPr>
          <p:cNvPr id="3" name="Content Placeholder 2"/>
          <p:cNvSpPr>
            <a:spLocks noGrp="1"/>
          </p:cNvSpPr>
          <p:nvPr>
            <p:ph idx="1"/>
          </p:nvPr>
        </p:nvSpPr>
        <p:spPr>
          <a:xfrm>
            <a:off x="457200" y="990601"/>
            <a:ext cx="8305800" cy="838200"/>
          </a:xfrm>
        </p:spPr>
        <p:txBody>
          <a:bodyPr/>
          <a:lstStyle/>
          <a:p>
            <a:r>
              <a:rPr lang="en-US" dirty="0" smtClean="0"/>
              <a:t>Often </a:t>
            </a:r>
            <a:r>
              <a:rPr lang="el-GR" dirty="0" smtClean="0">
                <a:latin typeface="Times" pitchFamily="18" charset="0"/>
                <a:cs typeface="Times" pitchFamily="18" charset="0"/>
              </a:rPr>
              <a:t>τ</a:t>
            </a:r>
            <a:r>
              <a:rPr lang="el-GR" baseline="-25000" dirty="0" smtClean="0">
                <a:latin typeface="Times" pitchFamily="18" charset="0"/>
                <a:cs typeface="Times" pitchFamily="18" charset="0"/>
              </a:rPr>
              <a:t>ε</a:t>
            </a:r>
            <a:r>
              <a:rPr lang="en-US" dirty="0" smtClean="0"/>
              <a:t> decreases quickly:</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26</a:t>
            </a:fld>
            <a:endParaRPr lang="en-US"/>
          </a:p>
        </p:txBody>
      </p:sp>
      <p:sp>
        <p:nvSpPr>
          <p:cNvPr id="8" name="TextBox 7"/>
          <p:cNvSpPr txBox="1"/>
          <p:nvPr/>
        </p:nvSpPr>
        <p:spPr>
          <a:xfrm>
            <a:off x="2438400" y="4648200"/>
            <a:ext cx="1519775" cy="646331"/>
          </a:xfrm>
          <a:prstGeom prst="rect">
            <a:avLst/>
          </a:prstGeom>
          <a:noFill/>
        </p:spPr>
        <p:txBody>
          <a:bodyPr wrap="none" rtlCol="0">
            <a:spAutoFit/>
          </a:bodyPr>
          <a:lstStyle/>
          <a:p>
            <a:r>
              <a:rPr lang="en-US" dirty="0" smtClean="0"/>
              <a:t>Markov Logic</a:t>
            </a:r>
          </a:p>
          <a:p>
            <a:r>
              <a:rPr lang="en-US" dirty="0" smtClean="0"/>
              <a:t>Networks</a:t>
            </a:r>
            <a:endParaRPr lang="en-US" dirty="0"/>
          </a:p>
        </p:txBody>
      </p:sp>
      <p:sp>
        <p:nvSpPr>
          <p:cNvPr id="9" name="TextBox 8"/>
          <p:cNvSpPr txBox="1"/>
          <p:nvPr/>
        </p:nvSpPr>
        <p:spPr>
          <a:xfrm>
            <a:off x="6705600" y="2133600"/>
            <a:ext cx="1921167" cy="369332"/>
          </a:xfrm>
          <a:prstGeom prst="rect">
            <a:avLst/>
          </a:prstGeom>
          <a:noFill/>
        </p:spPr>
        <p:txBody>
          <a:bodyPr wrap="none" rtlCol="0">
            <a:spAutoFit/>
          </a:bodyPr>
          <a:lstStyle/>
          <a:p>
            <a:r>
              <a:rPr lang="en-US" dirty="0" smtClean="0"/>
              <a:t>Protein Networks</a:t>
            </a:r>
            <a:endParaRPr lang="en-US" dirty="0"/>
          </a:p>
        </p:txBody>
      </p:sp>
      <p:cxnSp>
        <p:nvCxnSpPr>
          <p:cNvPr id="11" name="Straight Arrow Connector 10"/>
          <p:cNvCxnSpPr>
            <a:stCxn id="8" idx="0"/>
          </p:cNvCxnSpPr>
          <p:nvPr/>
        </p:nvCxnSpPr>
        <p:spPr bwMode="auto">
          <a:xfrm rot="5400000" flipH="1" flipV="1">
            <a:off x="3237444" y="3770844"/>
            <a:ext cx="838200" cy="91651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9" idx="2"/>
          </p:cNvCxnSpPr>
          <p:nvPr/>
        </p:nvCxnSpPr>
        <p:spPr bwMode="auto">
          <a:xfrm rot="5400000">
            <a:off x="6646658" y="1876074"/>
            <a:ext cx="392668" cy="1646384"/>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rot="5400000" flipH="1" flipV="1">
            <a:off x="153194" y="3733006"/>
            <a:ext cx="2743200" cy="1588"/>
          </a:xfrm>
          <a:prstGeom prst="straightConnector1">
            <a:avLst/>
          </a:prstGeom>
          <a:noFill/>
          <a:ln w="38100" cap="flat" cmpd="sng" algn="ctr">
            <a:solidFill>
              <a:schemeClr val="hlink"/>
            </a:solidFill>
            <a:prstDash val="solid"/>
            <a:round/>
            <a:headEnd type="none" w="med" len="med"/>
            <a:tailEnd type="arrow"/>
          </a:ln>
          <a:effectLst/>
        </p:spPr>
      </p:cxnSp>
      <p:sp>
        <p:nvSpPr>
          <p:cNvPr id="20" name="TextBox 19"/>
          <p:cNvSpPr txBox="1"/>
          <p:nvPr/>
        </p:nvSpPr>
        <p:spPr>
          <a:xfrm rot="16200000">
            <a:off x="-425992" y="3473992"/>
            <a:ext cx="3174715" cy="646331"/>
          </a:xfrm>
          <a:prstGeom prst="rect">
            <a:avLst/>
          </a:prstGeom>
          <a:noFill/>
        </p:spPr>
        <p:txBody>
          <a:bodyPr wrap="none" rtlCol="0">
            <a:spAutoFit/>
          </a:bodyPr>
          <a:lstStyle/>
          <a:p>
            <a:pPr algn="ctr"/>
            <a:r>
              <a:rPr lang="en-US" dirty="0" smtClean="0"/>
              <a:t>Message Approximation Error</a:t>
            </a:r>
          </a:p>
          <a:p>
            <a:pPr algn="ctr"/>
            <a:r>
              <a:rPr lang="en-US" dirty="0" smtClean="0"/>
              <a:t>in Log Scale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Lower Bound</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27</a:t>
            </a:fld>
            <a:endParaRPr lang="en-US"/>
          </a:p>
        </p:txBody>
      </p:sp>
      <p:grpSp>
        <p:nvGrpSpPr>
          <p:cNvPr id="17" name="Group 107"/>
          <p:cNvGrpSpPr/>
          <p:nvPr/>
        </p:nvGrpSpPr>
        <p:grpSpPr>
          <a:xfrm>
            <a:off x="457200" y="1600200"/>
            <a:ext cx="8153400" cy="3200400"/>
            <a:chOff x="457200" y="1371600"/>
            <a:chExt cx="8153400" cy="3200400"/>
          </a:xfrm>
        </p:grpSpPr>
        <p:sp>
          <p:nvSpPr>
            <p:cNvPr id="106" name="Rounded Rectangle 105"/>
            <p:cNvSpPr/>
            <p:nvPr/>
          </p:nvSpPr>
          <p:spPr bwMode="auto">
            <a:xfrm>
              <a:off x="457200" y="1371600"/>
              <a:ext cx="8153400" cy="3200400"/>
            </a:xfrm>
            <a:prstGeom prst="roundRect">
              <a:avLst>
                <a:gd name="adj" fmla="val 7887"/>
              </a:avLst>
            </a:prstGeom>
            <a:ln>
              <a:headEnd type="none" w="med" len="med"/>
              <a:tailEnd type="none" w="med" len="me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64" charset="0"/>
                </a:rPr>
                <a:t>Theorem: </a:t>
              </a:r>
            </a:p>
            <a:p>
              <a:pPr fontAlgn="base">
                <a:spcBef>
                  <a:spcPct val="0"/>
                </a:spcBef>
                <a:spcAft>
                  <a:spcPct val="0"/>
                </a:spcAft>
              </a:pPr>
              <a:r>
                <a:rPr kumimoji="0" lang="en-US" sz="2800" b="0" i="0" u="none" strike="noStrike" cap="none" normalizeH="0" baseline="0" dirty="0" smtClean="0">
                  <a:ln>
                    <a:noFill/>
                  </a:ln>
                  <a:solidFill>
                    <a:schemeClr val="tx1"/>
                  </a:solidFill>
                  <a:effectLst/>
                  <a:latin typeface="Tahoma" pitchFamily="-64" charset="0"/>
                </a:rPr>
                <a:t>Using </a:t>
              </a:r>
              <a:r>
                <a:rPr kumimoji="0" lang="en-US" sz="2800" b="0" i="1" u="none" strike="noStrike" cap="none" normalizeH="0" baseline="0" dirty="0" smtClean="0">
                  <a:ln>
                    <a:noFill/>
                  </a:ln>
                  <a:solidFill>
                    <a:schemeClr val="tx1"/>
                  </a:solidFill>
                  <a:effectLst/>
                  <a:latin typeface="Times" pitchFamily="18" charset="0"/>
                  <a:cs typeface="Times" pitchFamily="18" charset="0"/>
                </a:rPr>
                <a:t>p</a:t>
              </a:r>
              <a:r>
                <a:rPr kumimoji="0" lang="en-US" sz="2800" b="0" i="0" u="none" strike="noStrike" cap="none" normalizeH="0" baseline="0" dirty="0" smtClean="0">
                  <a:ln>
                    <a:noFill/>
                  </a:ln>
                  <a:solidFill>
                    <a:schemeClr val="tx1"/>
                  </a:solidFill>
                  <a:effectLst/>
                  <a:latin typeface="Tahoma" pitchFamily="-64" charset="0"/>
                </a:rPr>
                <a:t> processors it is not possible to obtain a </a:t>
              </a:r>
              <a:r>
                <a:rPr lang="el-GR" sz="2800" dirty="0" smtClean="0">
                  <a:latin typeface="Times" pitchFamily="18" charset="0"/>
                  <a:cs typeface="Times" pitchFamily="18" charset="0"/>
                </a:rPr>
                <a:t>τ</a:t>
              </a:r>
              <a:r>
                <a:rPr lang="el-GR" sz="2800" baseline="-25000" dirty="0" smtClean="0">
                  <a:latin typeface="Times" pitchFamily="18" charset="0"/>
                  <a:cs typeface="Times" pitchFamily="18" charset="0"/>
                </a:rPr>
                <a:t>ε</a:t>
              </a:r>
              <a:r>
                <a:rPr kumimoji="0" lang="en-US" sz="2800" b="0" i="0" u="none" strike="noStrike" cap="none" normalizeH="0" baseline="0" dirty="0" smtClean="0">
                  <a:ln>
                    <a:noFill/>
                  </a:ln>
                  <a:solidFill>
                    <a:schemeClr val="tx1"/>
                  </a:solidFill>
                  <a:effectLst/>
                  <a:latin typeface="Tahoma" pitchFamily="-64" charset="0"/>
                </a:rPr>
                <a:t> approximation in time less than:</a:t>
              </a:r>
            </a:p>
          </p:txBody>
        </p:sp>
        <p:pic>
          <p:nvPicPr>
            <p:cNvPr id="107" name="Picture 106" descr="TP_tmp.emf"/>
            <p:cNvPicPr>
              <a:picLocks noChangeAspect="1"/>
            </p:cNvPicPr>
            <p:nvPr>
              <p:custDataLst>
                <p:tags r:id="rId1"/>
              </p:custDataLst>
            </p:nvPr>
          </p:nvPicPr>
          <p:blipFill>
            <a:blip r:embed="rId3" cstate="print">
              <a:clrChange>
                <a:clrFrom>
                  <a:srgbClr val="FFFFFF"/>
                </a:clrFrom>
                <a:clrTo>
                  <a:srgbClr val="FFFFFF">
                    <a:alpha val="0"/>
                  </a:srgbClr>
                </a:clrTo>
              </a:clrChange>
            </a:blip>
            <a:stretch>
              <a:fillRect/>
            </a:stretch>
          </p:blipFill>
          <p:spPr bwMode="auto">
            <a:xfrm>
              <a:off x="3429000" y="3124200"/>
              <a:ext cx="2329853" cy="1143000"/>
            </a:xfrm>
            <a:prstGeom prst="rect">
              <a:avLst/>
            </a:prstGeom>
            <a:noFill/>
            <a:ln/>
            <a:effectLst/>
          </p:spPr>
        </p:pic>
      </p:grpSp>
      <p:sp>
        <p:nvSpPr>
          <p:cNvPr id="7" name="Rounded Rectangular Callout 6"/>
          <p:cNvSpPr/>
          <p:nvPr/>
        </p:nvSpPr>
        <p:spPr bwMode="auto">
          <a:xfrm>
            <a:off x="2667000" y="4876800"/>
            <a:ext cx="2057400" cy="1066800"/>
          </a:xfrm>
          <a:prstGeom prst="wedgeRoundRectCallout">
            <a:avLst>
              <a:gd name="adj1" fmla="val 31133"/>
              <a:gd name="adj2" fmla="val -83874"/>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Tahoma" pitchFamily="-64" charset="0"/>
              </a:rPr>
              <a:t>Parallel</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Component</a:t>
            </a:r>
            <a:endParaRPr kumimoji="0" lang="en-US" sz="2800" b="0" i="0" u="none" strike="noStrike" cap="none" normalizeH="0" baseline="0" dirty="0" smtClean="0">
              <a:ln>
                <a:noFill/>
              </a:ln>
              <a:solidFill>
                <a:schemeClr val="bg1"/>
              </a:solidFill>
              <a:effectLst/>
              <a:latin typeface="Tahoma" pitchFamily="-64" charset="0"/>
            </a:endParaRPr>
          </a:p>
        </p:txBody>
      </p:sp>
      <p:sp>
        <p:nvSpPr>
          <p:cNvPr id="8" name="Rounded Rectangular Callout 7"/>
          <p:cNvSpPr/>
          <p:nvPr/>
        </p:nvSpPr>
        <p:spPr bwMode="auto">
          <a:xfrm>
            <a:off x="5181600" y="4876800"/>
            <a:ext cx="2057400" cy="1066800"/>
          </a:xfrm>
          <a:prstGeom prst="wedgeRoundRectCallout">
            <a:avLst>
              <a:gd name="adj1" fmla="val -40463"/>
              <a:gd name="adj2" fmla="val -111126"/>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Tahoma" pitchFamily="-64" charset="0"/>
              </a:rPr>
              <a:t>Sequential</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Component</a:t>
            </a:r>
            <a:endParaRPr kumimoji="0" lang="en-US" sz="2800" b="0" i="0" u="none" strike="noStrike" cap="none" normalizeH="0" baseline="0" dirty="0" smtClean="0">
              <a:ln>
                <a:noFill/>
              </a:ln>
              <a:solidFill>
                <a:schemeClr val="bg1"/>
              </a:solidFill>
              <a:effectLst/>
              <a:latin typeface="Tahoma" pitchFamily="-6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Connector 83"/>
          <p:cNvCxnSpPr>
            <a:stCxn id="12" idx="6"/>
            <a:endCxn id="15" idx="2"/>
          </p:cNvCxnSpPr>
          <p:nvPr/>
        </p:nvCxnSpPr>
        <p:spPr bwMode="auto">
          <a:xfrm>
            <a:off x="5868507" y="1959317"/>
            <a:ext cx="2271872" cy="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8" name="Rounded Rectangle 27"/>
          <p:cNvSpPr/>
          <p:nvPr/>
        </p:nvSpPr>
        <p:spPr bwMode="auto">
          <a:xfrm>
            <a:off x="4038600" y="4800812"/>
            <a:ext cx="22098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 name="Rounded Rectangle 28"/>
          <p:cNvSpPr/>
          <p:nvPr/>
        </p:nvSpPr>
        <p:spPr bwMode="auto">
          <a:xfrm>
            <a:off x="2209800" y="4953212"/>
            <a:ext cx="1219200" cy="381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 name="Rounded Rectangle 26"/>
          <p:cNvSpPr/>
          <p:nvPr/>
        </p:nvSpPr>
        <p:spPr bwMode="auto">
          <a:xfrm>
            <a:off x="685800" y="3581612"/>
            <a:ext cx="7543800" cy="990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smtClean="0"/>
              <a:t>A single processor can only make  </a:t>
            </a:r>
            <a:r>
              <a:rPr lang="en-US" sz="2400" i="1" dirty="0" smtClean="0">
                <a:latin typeface="Times" pitchFamily="18" charset="0"/>
                <a:cs typeface="Times" pitchFamily="18" charset="0"/>
              </a:rPr>
              <a:t>k-</a:t>
            </a:r>
            <a:r>
              <a:rPr lang="el-GR" sz="2400" i="1" dirty="0" smtClean="0">
                <a:latin typeface="Times" pitchFamily="18" charset="0"/>
                <a:cs typeface="Times" pitchFamily="18" charset="0"/>
              </a:rPr>
              <a:t>τ</a:t>
            </a:r>
            <a:r>
              <a:rPr lang="el-GR" sz="2400" i="1" baseline="-25000" dirty="0" smtClean="0">
                <a:latin typeface="Times" pitchFamily="18" charset="0"/>
                <a:cs typeface="Times" pitchFamily="18" charset="0"/>
              </a:rPr>
              <a:t>ε </a:t>
            </a:r>
            <a:r>
              <a:rPr lang="en-US" sz="2400" dirty="0" smtClean="0">
                <a:latin typeface="Times" pitchFamily="18" charset="0"/>
                <a:cs typeface="Times" pitchFamily="18" charset="0"/>
              </a:rPr>
              <a:t>+1</a:t>
            </a:r>
            <a:r>
              <a:rPr lang="en-US" sz="2400" i="1" dirty="0" smtClean="0">
                <a:latin typeface="Times" pitchFamily="18" charset="0"/>
                <a:cs typeface="Times" pitchFamily="18" charset="0"/>
              </a:rPr>
              <a:t> </a:t>
            </a:r>
            <a:r>
              <a:rPr lang="en-US" sz="2400" dirty="0" smtClean="0"/>
              <a:t>vertices left aware in </a:t>
            </a:r>
            <a:r>
              <a:rPr lang="en-US" sz="2400" i="1" dirty="0" smtClean="0"/>
              <a:t>k</a:t>
            </a:r>
            <a:r>
              <a:rPr lang="en-US" sz="2400" dirty="0" smtClean="0"/>
              <a:t>-iterations</a:t>
            </a:r>
          </a:p>
        </p:txBody>
      </p:sp>
      <p:sp>
        <p:nvSpPr>
          <p:cNvPr id="3" name="Content Placeholder 2"/>
          <p:cNvSpPr>
            <a:spLocks noGrp="1"/>
          </p:cNvSpPr>
          <p:nvPr>
            <p:ph idx="1"/>
          </p:nvPr>
        </p:nvSpPr>
        <p:spPr>
          <a:xfrm>
            <a:off x="609600" y="914400"/>
            <a:ext cx="8305800" cy="609600"/>
          </a:xfrm>
        </p:spPr>
        <p:txBody>
          <a:bodyPr/>
          <a:lstStyle/>
          <a:p>
            <a:r>
              <a:rPr lang="en-US" sz="1800" dirty="0" smtClean="0"/>
              <a:t>Consider one direction using </a:t>
            </a:r>
            <a:r>
              <a:rPr lang="en-US" sz="1800" i="1" dirty="0" smtClean="0"/>
              <a:t>p/2</a:t>
            </a:r>
            <a:r>
              <a:rPr lang="en-US" sz="1800" dirty="0" smtClean="0"/>
              <a:t> processors (</a:t>
            </a:r>
            <a:r>
              <a:rPr lang="en-US" sz="1800" i="1" dirty="0" smtClean="0"/>
              <a:t>p≥2</a:t>
            </a:r>
            <a:r>
              <a:rPr lang="en-US" sz="1800" dirty="0" smtClean="0"/>
              <a:t>):</a:t>
            </a:r>
          </a:p>
        </p:txBody>
      </p:sp>
      <p:sp>
        <p:nvSpPr>
          <p:cNvPr id="4" name="Slide Number Placeholder 3"/>
          <p:cNvSpPr>
            <a:spLocks noGrp="1"/>
          </p:cNvSpPr>
          <p:nvPr>
            <p:ph type="sldNum" sz="quarter" idx="12"/>
          </p:nvPr>
        </p:nvSpPr>
        <p:spPr/>
        <p:txBody>
          <a:bodyPr/>
          <a:lstStyle/>
          <a:p>
            <a:fld id="{29982EE5-C165-4792-B6D9-CAD024C0FAD7}" type="slidenum">
              <a:rPr lang="en-US" smtClean="0"/>
              <a:pPr/>
              <a:t>28</a:t>
            </a:fld>
            <a:endParaRPr lang="en-US"/>
          </a:p>
        </p:txBody>
      </p:sp>
      <p:cxnSp>
        <p:nvCxnSpPr>
          <p:cNvPr id="5" name="Straight Connector 4"/>
          <p:cNvCxnSpPr>
            <a:stCxn id="6" idx="6"/>
            <a:endCxn id="11" idx="2"/>
          </p:cNvCxnSpPr>
          <p:nvPr/>
        </p:nvCxnSpPr>
        <p:spPr bwMode="auto">
          <a:xfrm>
            <a:off x="797186" y="1959317"/>
            <a:ext cx="3968228" cy="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6" name="Oval 5"/>
          <p:cNvSpPr/>
          <p:nvPr/>
        </p:nvSpPr>
        <p:spPr bwMode="auto">
          <a:xfrm>
            <a:off x="533400"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1</a:t>
            </a:r>
          </a:p>
        </p:txBody>
      </p:sp>
      <p:sp>
        <p:nvSpPr>
          <p:cNvPr id="7" name="Oval 6"/>
          <p:cNvSpPr/>
          <p:nvPr/>
        </p:nvSpPr>
        <p:spPr bwMode="auto">
          <a:xfrm>
            <a:off x="1378620"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p:txBody>
      </p:sp>
      <p:sp>
        <p:nvSpPr>
          <p:cNvPr id="8" name="Oval 7"/>
          <p:cNvSpPr/>
          <p:nvPr/>
        </p:nvSpPr>
        <p:spPr bwMode="auto">
          <a:xfrm>
            <a:off x="2223840"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p:txBody>
      </p:sp>
      <p:sp>
        <p:nvSpPr>
          <p:cNvPr id="9" name="Oval 8"/>
          <p:cNvSpPr/>
          <p:nvPr/>
        </p:nvSpPr>
        <p:spPr bwMode="auto">
          <a:xfrm>
            <a:off x="3069061"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p:txBody>
      </p:sp>
      <p:sp>
        <p:nvSpPr>
          <p:cNvPr id="10" name="Oval 9"/>
          <p:cNvSpPr/>
          <p:nvPr/>
        </p:nvSpPr>
        <p:spPr bwMode="auto">
          <a:xfrm>
            <a:off x="3914281"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p:txBody>
      </p:sp>
      <p:sp>
        <p:nvSpPr>
          <p:cNvPr id="11" name="Oval 10"/>
          <p:cNvSpPr/>
          <p:nvPr/>
        </p:nvSpPr>
        <p:spPr bwMode="auto">
          <a:xfrm>
            <a:off x="4765414"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p:txBody>
      </p:sp>
      <p:sp>
        <p:nvSpPr>
          <p:cNvPr id="12" name="Oval 11"/>
          <p:cNvSpPr/>
          <p:nvPr/>
        </p:nvSpPr>
        <p:spPr bwMode="auto">
          <a:xfrm>
            <a:off x="5604721"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p:txBody>
      </p:sp>
      <p:sp>
        <p:nvSpPr>
          <p:cNvPr id="13" name="Oval 12"/>
          <p:cNvSpPr/>
          <p:nvPr/>
        </p:nvSpPr>
        <p:spPr bwMode="auto">
          <a:xfrm>
            <a:off x="6449941"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p:txBody>
      </p:sp>
      <p:sp>
        <p:nvSpPr>
          <p:cNvPr id="14" name="Oval 13"/>
          <p:cNvSpPr/>
          <p:nvPr/>
        </p:nvSpPr>
        <p:spPr bwMode="auto">
          <a:xfrm>
            <a:off x="7295161"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p:txBody>
      </p:sp>
      <p:sp>
        <p:nvSpPr>
          <p:cNvPr id="15" name="Oval 14"/>
          <p:cNvSpPr/>
          <p:nvPr/>
        </p:nvSpPr>
        <p:spPr bwMode="auto">
          <a:xfrm>
            <a:off x="8140379" y="1827424"/>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rPr>
              <a:t>n</a:t>
            </a:r>
          </a:p>
        </p:txBody>
      </p:sp>
      <p:pic>
        <p:nvPicPr>
          <p:cNvPr id="30" name="Picture 29" descr="TP_tmp.png"/>
          <p:cNvPicPr>
            <a:picLocks noChangeAspect="1"/>
          </p:cNvPicPr>
          <p:nvPr>
            <p:custDataLst>
              <p:tags r:id="rId1"/>
            </p:custDataLst>
          </p:nvPr>
        </p:nvPicPr>
        <p:blipFill>
          <a:blip r:embed="rId3" cstate="print">
            <a:clrChange>
              <a:clrFrom>
                <a:srgbClr val="FFFFFF"/>
              </a:clrFrom>
              <a:clrTo>
                <a:srgbClr val="FFFFFF">
                  <a:alpha val="0"/>
                </a:srgbClr>
              </a:clrTo>
            </a:clrChange>
          </a:blip>
          <a:stretch>
            <a:fillRect/>
          </a:stretch>
        </p:blipFill>
        <p:spPr bwMode="auto">
          <a:xfrm>
            <a:off x="2347555" y="4826718"/>
            <a:ext cx="4891114" cy="1574082"/>
          </a:xfrm>
          <a:prstGeom prst="rect">
            <a:avLst/>
          </a:prstGeom>
          <a:noFill/>
          <a:ln/>
          <a:effectLst/>
        </p:spPr>
      </p:pic>
      <p:cxnSp>
        <p:nvCxnSpPr>
          <p:cNvPr id="32" name="Elbow Connector 31"/>
          <p:cNvCxnSpPr>
            <a:stCxn id="26" idx="1"/>
            <a:endCxn id="29" idx="1"/>
          </p:cNvCxnSpPr>
          <p:nvPr/>
        </p:nvCxnSpPr>
        <p:spPr bwMode="auto">
          <a:xfrm rot="10800000" flipH="1" flipV="1">
            <a:off x="685800" y="3314912"/>
            <a:ext cx="1524000" cy="1828800"/>
          </a:xfrm>
          <a:prstGeom prst="bentConnector3">
            <a:avLst>
              <a:gd name="adj1" fmla="val -15000"/>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7" idx="3"/>
            <a:endCxn id="28" idx="3"/>
          </p:cNvCxnSpPr>
          <p:nvPr/>
        </p:nvCxnSpPr>
        <p:spPr bwMode="auto">
          <a:xfrm flipH="1">
            <a:off x="6248400" y="4076912"/>
            <a:ext cx="1981200" cy="1066800"/>
          </a:xfrm>
          <a:prstGeom prst="bentConnector3">
            <a:avLst>
              <a:gd name="adj1" fmla="val -11538"/>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bwMode="auto">
          <a:xfrm>
            <a:off x="838200" y="2284624"/>
            <a:ext cx="2362200" cy="1588"/>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bwMode="auto">
          <a:xfrm>
            <a:off x="1676400" y="2373789"/>
            <a:ext cx="2362200" cy="1588"/>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p:nvPr/>
        </p:nvCxnSpPr>
        <p:spPr bwMode="auto">
          <a:xfrm>
            <a:off x="2514600" y="2462954"/>
            <a:ext cx="2362200" cy="1588"/>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42" name="Straight Arrow Connector 41"/>
          <p:cNvCxnSpPr/>
          <p:nvPr/>
        </p:nvCxnSpPr>
        <p:spPr bwMode="auto">
          <a:xfrm>
            <a:off x="3276600" y="2552119"/>
            <a:ext cx="2362200" cy="1588"/>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p:nvPr/>
        </p:nvCxnSpPr>
        <p:spPr bwMode="auto">
          <a:xfrm>
            <a:off x="4140200" y="2641284"/>
            <a:ext cx="2362200" cy="1588"/>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p:nvPr/>
        </p:nvCxnSpPr>
        <p:spPr bwMode="auto">
          <a:xfrm>
            <a:off x="5003800" y="2730449"/>
            <a:ext cx="2362200" cy="1588"/>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p:nvPr/>
        </p:nvCxnSpPr>
        <p:spPr bwMode="auto">
          <a:xfrm>
            <a:off x="5867400" y="2819612"/>
            <a:ext cx="2362200" cy="1588"/>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sp>
        <p:nvSpPr>
          <p:cNvPr id="68" name="Rectangle 67"/>
          <p:cNvSpPr/>
          <p:nvPr/>
        </p:nvSpPr>
        <p:spPr>
          <a:xfrm>
            <a:off x="648840" y="2145480"/>
            <a:ext cx="341760" cy="369332"/>
          </a:xfrm>
          <a:prstGeom prst="rect">
            <a:avLst/>
          </a:prstGeom>
        </p:spPr>
        <p:txBody>
          <a:bodyPr wrap="none">
            <a:spAutoFit/>
          </a:bodyPr>
          <a:lstStyle/>
          <a:p>
            <a:r>
              <a:rPr lang="el-GR" dirty="0" smtClean="0">
                <a:latin typeface="Times" pitchFamily="18" charset="0"/>
                <a:cs typeface="Times" pitchFamily="18" charset="0"/>
              </a:rPr>
              <a:t>τ</a:t>
            </a:r>
            <a:r>
              <a:rPr lang="el-GR" baseline="-25000" dirty="0" smtClean="0">
                <a:latin typeface="Times" pitchFamily="18" charset="0"/>
                <a:cs typeface="Times" pitchFamily="18" charset="0"/>
              </a:rPr>
              <a:t>ε</a:t>
            </a:r>
            <a:endParaRPr lang="en-US" dirty="0"/>
          </a:p>
        </p:txBody>
      </p:sp>
      <p:sp>
        <p:nvSpPr>
          <p:cNvPr id="69" name="Rectangle 68"/>
          <p:cNvSpPr/>
          <p:nvPr/>
        </p:nvSpPr>
        <p:spPr>
          <a:xfrm>
            <a:off x="1487040" y="2221680"/>
            <a:ext cx="341760" cy="369332"/>
          </a:xfrm>
          <a:prstGeom prst="rect">
            <a:avLst/>
          </a:prstGeom>
        </p:spPr>
        <p:txBody>
          <a:bodyPr wrap="none">
            <a:spAutoFit/>
          </a:bodyPr>
          <a:lstStyle/>
          <a:p>
            <a:r>
              <a:rPr lang="el-GR" dirty="0" smtClean="0">
                <a:latin typeface="Times" pitchFamily="18" charset="0"/>
                <a:cs typeface="Times" pitchFamily="18" charset="0"/>
              </a:rPr>
              <a:t>τ</a:t>
            </a:r>
            <a:r>
              <a:rPr lang="el-GR" baseline="-25000" dirty="0" smtClean="0">
                <a:latin typeface="Times" pitchFamily="18" charset="0"/>
                <a:cs typeface="Times" pitchFamily="18" charset="0"/>
              </a:rPr>
              <a:t>ε</a:t>
            </a:r>
            <a:endParaRPr lang="en-US" dirty="0"/>
          </a:p>
        </p:txBody>
      </p:sp>
      <p:sp>
        <p:nvSpPr>
          <p:cNvPr id="70" name="Rectangle 69"/>
          <p:cNvSpPr/>
          <p:nvPr/>
        </p:nvSpPr>
        <p:spPr>
          <a:xfrm>
            <a:off x="2325240" y="2297880"/>
            <a:ext cx="341760" cy="369332"/>
          </a:xfrm>
          <a:prstGeom prst="rect">
            <a:avLst/>
          </a:prstGeom>
        </p:spPr>
        <p:txBody>
          <a:bodyPr wrap="none">
            <a:spAutoFit/>
          </a:bodyPr>
          <a:lstStyle/>
          <a:p>
            <a:r>
              <a:rPr lang="el-GR" dirty="0" smtClean="0">
                <a:latin typeface="Times" pitchFamily="18" charset="0"/>
                <a:cs typeface="Times" pitchFamily="18" charset="0"/>
              </a:rPr>
              <a:t>τ</a:t>
            </a:r>
            <a:r>
              <a:rPr lang="el-GR" baseline="-25000" dirty="0" smtClean="0">
                <a:latin typeface="Times" pitchFamily="18" charset="0"/>
                <a:cs typeface="Times" pitchFamily="18" charset="0"/>
              </a:rPr>
              <a:t>ε</a:t>
            </a:r>
            <a:endParaRPr lang="en-US" dirty="0"/>
          </a:p>
        </p:txBody>
      </p:sp>
      <p:sp>
        <p:nvSpPr>
          <p:cNvPr id="71" name="Rectangle 70"/>
          <p:cNvSpPr/>
          <p:nvPr/>
        </p:nvSpPr>
        <p:spPr>
          <a:xfrm>
            <a:off x="3087240" y="2374080"/>
            <a:ext cx="341760" cy="369332"/>
          </a:xfrm>
          <a:prstGeom prst="rect">
            <a:avLst/>
          </a:prstGeom>
        </p:spPr>
        <p:txBody>
          <a:bodyPr wrap="none">
            <a:spAutoFit/>
          </a:bodyPr>
          <a:lstStyle/>
          <a:p>
            <a:r>
              <a:rPr lang="el-GR" dirty="0" smtClean="0">
                <a:latin typeface="Times" pitchFamily="18" charset="0"/>
                <a:cs typeface="Times" pitchFamily="18" charset="0"/>
              </a:rPr>
              <a:t>τ</a:t>
            </a:r>
            <a:r>
              <a:rPr lang="el-GR" baseline="-25000" dirty="0" smtClean="0">
                <a:latin typeface="Times" pitchFamily="18" charset="0"/>
                <a:cs typeface="Times" pitchFamily="18" charset="0"/>
              </a:rPr>
              <a:t>ε</a:t>
            </a:r>
            <a:endParaRPr lang="en-US" dirty="0"/>
          </a:p>
        </p:txBody>
      </p:sp>
      <p:sp>
        <p:nvSpPr>
          <p:cNvPr id="72" name="Rectangle 71"/>
          <p:cNvSpPr/>
          <p:nvPr/>
        </p:nvSpPr>
        <p:spPr>
          <a:xfrm>
            <a:off x="3925440" y="2450280"/>
            <a:ext cx="341760" cy="369332"/>
          </a:xfrm>
          <a:prstGeom prst="rect">
            <a:avLst/>
          </a:prstGeom>
        </p:spPr>
        <p:txBody>
          <a:bodyPr wrap="none">
            <a:spAutoFit/>
          </a:bodyPr>
          <a:lstStyle/>
          <a:p>
            <a:r>
              <a:rPr lang="el-GR" dirty="0" smtClean="0">
                <a:latin typeface="Times" pitchFamily="18" charset="0"/>
                <a:cs typeface="Times" pitchFamily="18" charset="0"/>
              </a:rPr>
              <a:t>τ</a:t>
            </a:r>
            <a:r>
              <a:rPr lang="el-GR" baseline="-25000" dirty="0" smtClean="0">
                <a:latin typeface="Times" pitchFamily="18" charset="0"/>
                <a:cs typeface="Times" pitchFamily="18" charset="0"/>
              </a:rPr>
              <a:t>ε</a:t>
            </a:r>
            <a:endParaRPr lang="en-US" dirty="0"/>
          </a:p>
        </p:txBody>
      </p:sp>
      <p:sp>
        <p:nvSpPr>
          <p:cNvPr id="73" name="Rectangle 72"/>
          <p:cNvSpPr/>
          <p:nvPr/>
        </p:nvSpPr>
        <p:spPr>
          <a:xfrm>
            <a:off x="4800600" y="2591012"/>
            <a:ext cx="341760" cy="369332"/>
          </a:xfrm>
          <a:prstGeom prst="rect">
            <a:avLst/>
          </a:prstGeom>
        </p:spPr>
        <p:txBody>
          <a:bodyPr wrap="none">
            <a:spAutoFit/>
          </a:bodyPr>
          <a:lstStyle/>
          <a:p>
            <a:r>
              <a:rPr lang="el-GR" dirty="0" smtClean="0">
                <a:latin typeface="Times" pitchFamily="18" charset="0"/>
                <a:cs typeface="Times" pitchFamily="18" charset="0"/>
              </a:rPr>
              <a:t>τ</a:t>
            </a:r>
            <a:r>
              <a:rPr lang="el-GR" baseline="-25000" dirty="0" smtClean="0">
                <a:latin typeface="Times" pitchFamily="18" charset="0"/>
                <a:cs typeface="Times" pitchFamily="18" charset="0"/>
              </a:rPr>
              <a:t>ε</a:t>
            </a:r>
            <a:endParaRPr lang="en-US" dirty="0"/>
          </a:p>
        </p:txBody>
      </p:sp>
      <p:sp>
        <p:nvSpPr>
          <p:cNvPr id="74" name="Rectangle 73"/>
          <p:cNvSpPr/>
          <p:nvPr/>
        </p:nvSpPr>
        <p:spPr>
          <a:xfrm>
            <a:off x="5678040" y="2678880"/>
            <a:ext cx="341760" cy="369332"/>
          </a:xfrm>
          <a:prstGeom prst="rect">
            <a:avLst/>
          </a:prstGeom>
        </p:spPr>
        <p:txBody>
          <a:bodyPr wrap="none">
            <a:spAutoFit/>
          </a:bodyPr>
          <a:lstStyle/>
          <a:p>
            <a:r>
              <a:rPr lang="el-GR" dirty="0" smtClean="0">
                <a:latin typeface="Times" pitchFamily="18" charset="0"/>
                <a:cs typeface="Times" pitchFamily="18" charset="0"/>
              </a:rPr>
              <a:t>τ</a:t>
            </a:r>
            <a:r>
              <a:rPr lang="el-GR" baseline="-25000" dirty="0" smtClean="0">
                <a:latin typeface="Times" pitchFamily="18" charset="0"/>
                <a:cs typeface="Times" pitchFamily="18" charset="0"/>
              </a:rPr>
              <a:t>ε</a:t>
            </a:r>
            <a:endParaRPr lang="en-US" dirty="0"/>
          </a:p>
        </p:txBody>
      </p:sp>
      <p:cxnSp>
        <p:nvCxnSpPr>
          <p:cNvPr id="77" name="Straight Arrow Connector 76"/>
          <p:cNvCxnSpPr/>
          <p:nvPr/>
        </p:nvCxnSpPr>
        <p:spPr bwMode="auto">
          <a:xfrm>
            <a:off x="685800" y="1676612"/>
            <a:ext cx="2438400" cy="1588"/>
          </a:xfrm>
          <a:prstGeom prst="straightConnector1">
            <a:avLst/>
          </a:prstGeom>
          <a:ln>
            <a:headEnd type="diamond" w="med" len="med"/>
            <a:tailEnd type="diamond"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bwMode="auto">
          <a:xfrm>
            <a:off x="3276600" y="1676612"/>
            <a:ext cx="5029200" cy="1588"/>
          </a:xfrm>
          <a:prstGeom prst="straightConnector1">
            <a:avLst/>
          </a:prstGeom>
          <a:ln>
            <a:headEnd type="diamond" w="med" len="med"/>
            <a:tailEnd type="diamond" w="med" len="med"/>
          </a:ln>
        </p:spPr>
        <p:style>
          <a:lnRef idx="3">
            <a:schemeClr val="accent1"/>
          </a:lnRef>
          <a:fillRef idx="0">
            <a:schemeClr val="accent1"/>
          </a:fillRef>
          <a:effectRef idx="2">
            <a:schemeClr val="accent1"/>
          </a:effectRef>
          <a:fontRef idx="minor">
            <a:schemeClr val="tx1"/>
          </a:fontRef>
        </p:style>
      </p:cxnSp>
      <p:sp>
        <p:nvSpPr>
          <p:cNvPr id="82" name="Rectangle 81"/>
          <p:cNvSpPr/>
          <p:nvPr/>
        </p:nvSpPr>
        <p:spPr>
          <a:xfrm>
            <a:off x="1715640" y="1219412"/>
            <a:ext cx="394660" cy="461665"/>
          </a:xfrm>
          <a:prstGeom prst="rect">
            <a:avLst/>
          </a:prstGeom>
        </p:spPr>
        <p:txBody>
          <a:bodyPr wrap="none">
            <a:spAutoFit/>
          </a:bodyPr>
          <a:lstStyle/>
          <a:p>
            <a:r>
              <a:rPr lang="el-GR" sz="2400" dirty="0" smtClean="0">
                <a:latin typeface="Times" pitchFamily="18" charset="0"/>
                <a:cs typeface="Times" pitchFamily="18" charset="0"/>
              </a:rPr>
              <a:t>τ</a:t>
            </a:r>
            <a:r>
              <a:rPr lang="el-GR" sz="2400" baseline="-25000" dirty="0" smtClean="0">
                <a:latin typeface="Times" pitchFamily="18" charset="0"/>
                <a:cs typeface="Times" pitchFamily="18" charset="0"/>
              </a:rPr>
              <a:t>ε</a:t>
            </a:r>
            <a:endParaRPr lang="en-US" sz="2400" dirty="0"/>
          </a:p>
        </p:txBody>
      </p:sp>
      <p:cxnSp>
        <p:nvCxnSpPr>
          <p:cNvPr id="90" name="Straight Connector 89"/>
          <p:cNvCxnSpPr/>
          <p:nvPr/>
        </p:nvCxnSpPr>
        <p:spPr bwMode="auto">
          <a:xfrm rot="10800000">
            <a:off x="5029200" y="1981412"/>
            <a:ext cx="575521" cy="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88" name="TextBox 87"/>
          <p:cNvSpPr txBox="1"/>
          <p:nvPr/>
        </p:nvSpPr>
        <p:spPr>
          <a:xfrm>
            <a:off x="5105400" y="1764480"/>
            <a:ext cx="373820" cy="369332"/>
          </a:xfrm>
          <a:prstGeom prst="rect">
            <a:avLst/>
          </a:prstGeom>
          <a:solidFill>
            <a:schemeClr val="bg1"/>
          </a:solidFill>
        </p:spPr>
        <p:txBody>
          <a:bodyPr wrap="none" rtlCol="0">
            <a:spAutoFit/>
          </a:bodyPr>
          <a:lstStyle/>
          <a:p>
            <a:r>
              <a:rPr lang="en-US" dirty="0" smtClean="0"/>
              <a:t>…</a:t>
            </a:r>
            <a:endParaRPr lang="en-US" dirty="0"/>
          </a:p>
        </p:txBody>
      </p:sp>
      <p:sp>
        <p:nvSpPr>
          <p:cNvPr id="93" name="Rectangle 92"/>
          <p:cNvSpPr/>
          <p:nvPr/>
        </p:nvSpPr>
        <p:spPr>
          <a:xfrm>
            <a:off x="5562600" y="1219412"/>
            <a:ext cx="805029" cy="461665"/>
          </a:xfrm>
          <a:prstGeom prst="rect">
            <a:avLst/>
          </a:prstGeom>
        </p:spPr>
        <p:txBody>
          <a:bodyPr wrap="none">
            <a:spAutoFit/>
          </a:bodyPr>
          <a:lstStyle/>
          <a:p>
            <a:r>
              <a:rPr lang="en-US" sz="2400" i="1" dirty="0" smtClean="0">
                <a:latin typeface="Times" pitchFamily="18" charset="0"/>
                <a:cs typeface="Times" pitchFamily="18" charset="0"/>
              </a:rPr>
              <a:t>n </a:t>
            </a:r>
            <a:r>
              <a:rPr lang="en-US" sz="2400" dirty="0" smtClean="0">
                <a:latin typeface="Times" pitchFamily="18" charset="0"/>
                <a:cs typeface="Times" pitchFamily="18" charset="0"/>
              </a:rPr>
              <a:t>- </a:t>
            </a:r>
            <a:r>
              <a:rPr lang="el-GR" sz="2400" dirty="0" smtClean="0">
                <a:latin typeface="Times" pitchFamily="18" charset="0"/>
                <a:cs typeface="Times" pitchFamily="18" charset="0"/>
              </a:rPr>
              <a:t>τ</a:t>
            </a:r>
            <a:r>
              <a:rPr lang="el-GR" sz="2400" baseline="-25000" dirty="0" smtClean="0">
                <a:latin typeface="Times" pitchFamily="18" charset="0"/>
                <a:cs typeface="Times" pitchFamily="18" charset="0"/>
              </a:rPr>
              <a:t>ε</a:t>
            </a:r>
            <a:endParaRPr lang="en-US" sz="2400" dirty="0"/>
          </a:p>
        </p:txBody>
      </p:sp>
      <p:sp>
        <p:nvSpPr>
          <p:cNvPr id="97" name="Rectangle 96"/>
          <p:cNvSpPr/>
          <p:nvPr/>
        </p:nvSpPr>
        <p:spPr bwMode="auto">
          <a:xfrm>
            <a:off x="2743200" y="5562600"/>
            <a:ext cx="4724400" cy="9144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102" name="Group 101"/>
          <p:cNvGrpSpPr/>
          <p:nvPr/>
        </p:nvGrpSpPr>
        <p:grpSpPr>
          <a:xfrm>
            <a:off x="609600" y="3581400"/>
            <a:ext cx="8001000" cy="2057400"/>
            <a:chOff x="609600" y="3581400"/>
            <a:chExt cx="8001000" cy="2057400"/>
          </a:xfrm>
        </p:grpSpPr>
        <p:sp>
          <p:nvSpPr>
            <p:cNvPr id="98" name="Rectangle 97"/>
            <p:cNvSpPr/>
            <p:nvPr/>
          </p:nvSpPr>
          <p:spPr bwMode="auto">
            <a:xfrm>
              <a:off x="3581400" y="4800600"/>
              <a:ext cx="5029200" cy="8382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9" name="Rectangle 98"/>
            <p:cNvSpPr/>
            <p:nvPr/>
          </p:nvSpPr>
          <p:spPr bwMode="auto">
            <a:xfrm>
              <a:off x="609600" y="3581400"/>
              <a:ext cx="8001000" cy="12192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6" name="Rounded Rectangle 25"/>
          <p:cNvSpPr/>
          <p:nvPr/>
        </p:nvSpPr>
        <p:spPr bwMode="auto">
          <a:xfrm>
            <a:off x="685800" y="3048212"/>
            <a:ext cx="75438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smtClean="0"/>
              <a:t>We must make </a:t>
            </a:r>
            <a:r>
              <a:rPr lang="en-US" sz="2400" i="1" dirty="0" smtClean="0">
                <a:latin typeface="Times" pitchFamily="18" charset="0"/>
                <a:cs typeface="Times" pitchFamily="18" charset="0"/>
              </a:rPr>
              <a:t>n </a:t>
            </a:r>
            <a:r>
              <a:rPr lang="en-US" sz="2400" dirty="0" smtClean="0">
                <a:latin typeface="Times" pitchFamily="18" charset="0"/>
                <a:cs typeface="Times" pitchFamily="18" charset="0"/>
              </a:rPr>
              <a:t>- </a:t>
            </a:r>
            <a:r>
              <a:rPr lang="el-GR" sz="2400" dirty="0" smtClean="0">
                <a:latin typeface="Times" pitchFamily="18" charset="0"/>
                <a:cs typeface="Times" pitchFamily="18" charset="0"/>
              </a:rPr>
              <a:t>τ</a:t>
            </a:r>
            <a:r>
              <a:rPr lang="el-GR" sz="2400" baseline="-25000" dirty="0" smtClean="0">
                <a:latin typeface="Times" pitchFamily="18" charset="0"/>
                <a:cs typeface="Times" pitchFamily="18" charset="0"/>
              </a:rPr>
              <a:t>ε</a:t>
            </a:r>
            <a:r>
              <a:rPr lang="en-US" sz="2400" dirty="0" smtClean="0">
                <a:latin typeface="Times" pitchFamily="18" charset="0"/>
                <a:cs typeface="Times" pitchFamily="18" charset="0"/>
              </a:rPr>
              <a:t> </a:t>
            </a:r>
            <a:r>
              <a:rPr lang="en-US" sz="2400" dirty="0" smtClean="0"/>
              <a:t>vertices </a:t>
            </a:r>
            <a:r>
              <a:rPr lang="el-GR" sz="2400" dirty="0" smtClean="0">
                <a:latin typeface="Times" pitchFamily="18" charset="0"/>
                <a:cs typeface="Times" pitchFamily="18" charset="0"/>
              </a:rPr>
              <a:t>τ</a:t>
            </a:r>
            <a:r>
              <a:rPr lang="el-GR" sz="2400" baseline="-25000" dirty="0" smtClean="0">
                <a:latin typeface="Times" pitchFamily="18" charset="0"/>
                <a:cs typeface="Times" pitchFamily="18" charset="0"/>
              </a:rPr>
              <a:t>ε </a:t>
            </a:r>
            <a:r>
              <a:rPr lang="en-US" sz="2400" b="1" dirty="0" smtClean="0"/>
              <a:t>left-aware</a:t>
            </a:r>
            <a:endParaRPr lang="en-US" sz="2400" dirty="0" smtClean="0"/>
          </a:p>
        </p:txBody>
      </p:sp>
      <p:sp>
        <p:nvSpPr>
          <p:cNvPr id="104" name="Rectangle 103"/>
          <p:cNvSpPr/>
          <p:nvPr/>
        </p:nvSpPr>
        <p:spPr bwMode="auto">
          <a:xfrm>
            <a:off x="381000" y="2209800"/>
            <a:ext cx="8153400" cy="42672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0" name="Title 1"/>
          <p:cNvSpPr>
            <a:spLocks noGrp="1"/>
          </p:cNvSpPr>
          <p:nvPr>
            <p:ph type="title"/>
          </p:nvPr>
        </p:nvSpPr>
        <p:spPr>
          <a:xfrm>
            <a:off x="1343025" y="76200"/>
            <a:ext cx="7496175" cy="762000"/>
          </a:xfrm>
        </p:spPr>
        <p:txBody>
          <a:bodyPr/>
          <a:lstStyle/>
          <a:p>
            <a:r>
              <a:rPr lang="en-US" sz="3600" dirty="0" smtClean="0"/>
              <a:t>Proof: Running Time Lower Bound</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1729268"/>
            <a:ext cx="8229600" cy="288847"/>
            <a:chOff x="304800" y="3581400"/>
            <a:chExt cx="8839200" cy="310243"/>
          </a:xfrm>
        </p:grpSpPr>
        <p:cxnSp>
          <p:nvCxnSpPr>
            <p:cNvPr id="5" name="Straight Connector 4"/>
            <p:cNvCxnSpPr>
              <a:stCxn id="6" idx="6"/>
              <a:endCxn id="20" idx="2"/>
            </p:cNvCxnSpPr>
            <p:nvPr/>
          </p:nvCxnSpPr>
          <p:spPr bwMode="auto">
            <a:xfrm>
              <a:off x="615043" y="3736522"/>
              <a:ext cx="8218714" cy="1588"/>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 name="Oval 5"/>
            <p:cNvSpPr/>
            <p:nvPr/>
          </p:nvSpPr>
          <p:spPr bwMode="auto">
            <a:xfrm>
              <a:off x="304800"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 name="Oval 6"/>
            <p:cNvSpPr/>
            <p:nvPr/>
          </p:nvSpPr>
          <p:spPr bwMode="auto">
            <a:xfrm>
              <a:off x="913795"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a:off x="1522791"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 name="Oval 8"/>
            <p:cNvSpPr/>
            <p:nvPr/>
          </p:nvSpPr>
          <p:spPr bwMode="auto">
            <a:xfrm>
              <a:off x="2131786"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 name="Oval 9"/>
            <p:cNvSpPr/>
            <p:nvPr/>
          </p:nvSpPr>
          <p:spPr bwMode="auto">
            <a:xfrm>
              <a:off x="2740782"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 name="Oval 10"/>
            <p:cNvSpPr/>
            <p:nvPr/>
          </p:nvSpPr>
          <p:spPr bwMode="auto">
            <a:xfrm>
              <a:off x="3349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Oval 11"/>
            <p:cNvSpPr/>
            <p:nvPr/>
          </p:nvSpPr>
          <p:spPr bwMode="auto">
            <a:xfrm>
              <a:off x="3958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4567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 name="Oval 13"/>
            <p:cNvSpPr/>
            <p:nvPr/>
          </p:nvSpPr>
          <p:spPr bwMode="auto">
            <a:xfrm>
              <a:off x="5176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5785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6397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 name="Oval 16"/>
            <p:cNvSpPr/>
            <p:nvPr/>
          </p:nvSpPr>
          <p:spPr bwMode="auto">
            <a:xfrm>
              <a:off x="7006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Oval 17"/>
            <p:cNvSpPr/>
            <p:nvPr/>
          </p:nvSpPr>
          <p:spPr bwMode="auto">
            <a:xfrm>
              <a:off x="7615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 name="Oval 18"/>
            <p:cNvSpPr/>
            <p:nvPr/>
          </p:nvSpPr>
          <p:spPr bwMode="auto">
            <a:xfrm>
              <a:off x="8224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 name="Oval 19"/>
            <p:cNvSpPr/>
            <p:nvPr/>
          </p:nvSpPr>
          <p:spPr bwMode="auto">
            <a:xfrm>
              <a:off x="8833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70" name="Oval 69"/>
          <p:cNvSpPr/>
          <p:nvPr/>
        </p:nvSpPr>
        <p:spPr bwMode="auto">
          <a:xfrm>
            <a:off x="1595438"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1" name="Oval 70"/>
          <p:cNvSpPr/>
          <p:nvPr/>
        </p:nvSpPr>
        <p:spPr bwMode="auto">
          <a:xfrm>
            <a:off x="4419600"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2" name="Oval 71"/>
          <p:cNvSpPr/>
          <p:nvPr/>
        </p:nvSpPr>
        <p:spPr bwMode="auto">
          <a:xfrm>
            <a:off x="7262813"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sz="4000" dirty="0" smtClean="0"/>
              <a:t>Optimal Parallel Scheduling</a:t>
            </a:r>
            <a:endParaRPr lang="en-US" sz="4000" dirty="0"/>
          </a:p>
        </p:txBody>
      </p:sp>
      <p:sp>
        <p:nvSpPr>
          <p:cNvPr id="21" name="Rounded Rectangle 20"/>
          <p:cNvSpPr/>
          <p:nvPr/>
        </p:nvSpPr>
        <p:spPr bwMode="auto">
          <a:xfrm>
            <a:off x="381000" y="1447800"/>
            <a:ext cx="2720866"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22" name="Rounded Rectangle 21"/>
          <p:cNvSpPr/>
          <p:nvPr/>
        </p:nvSpPr>
        <p:spPr bwMode="auto">
          <a:xfrm>
            <a:off x="6037536" y="1447800"/>
            <a:ext cx="2743200"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23" name="Rounded Rectangle 22"/>
          <p:cNvSpPr/>
          <p:nvPr/>
        </p:nvSpPr>
        <p:spPr bwMode="auto">
          <a:xfrm>
            <a:off x="3157700" y="1447800"/>
            <a:ext cx="2813351"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24" name="Straight Arrow Connector 23"/>
          <p:cNvCxnSpPr/>
          <p:nvPr/>
        </p:nvCxnSpPr>
        <p:spPr bwMode="auto">
          <a:xfrm>
            <a:off x="1828800" y="2132012"/>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25" name="Straight Arrow Connector 24"/>
          <p:cNvCxnSpPr/>
          <p:nvPr/>
        </p:nvCxnSpPr>
        <p:spPr bwMode="auto">
          <a:xfrm>
            <a:off x="457200" y="2132012"/>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26" name="Straight Arrow Connector 25"/>
          <p:cNvCxnSpPr/>
          <p:nvPr/>
        </p:nvCxnSpPr>
        <p:spPr bwMode="auto">
          <a:xfrm>
            <a:off x="457200" y="16002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27" name="Straight Arrow Connector 26"/>
          <p:cNvCxnSpPr/>
          <p:nvPr/>
        </p:nvCxnSpPr>
        <p:spPr bwMode="auto">
          <a:xfrm>
            <a:off x="1828800" y="1600200"/>
            <a:ext cx="1219200" cy="1588"/>
          </a:xfrm>
          <a:prstGeom prst="straightConnector1">
            <a:avLst/>
          </a:prstGeom>
          <a:noFill/>
          <a:ln w="38100" cap="flat" cmpd="sng" algn="ctr">
            <a:solidFill>
              <a:schemeClr val="hlink"/>
            </a:solidFill>
            <a:prstDash val="solid"/>
            <a:round/>
            <a:headEnd type="arrow" w="med" len="med"/>
            <a:tailEnd type="none"/>
          </a:ln>
          <a:effectLst/>
        </p:spPr>
      </p:cxnSp>
      <p:sp>
        <p:nvSpPr>
          <p:cNvPr id="28" name="TextBox 27"/>
          <p:cNvSpPr txBox="1"/>
          <p:nvPr/>
        </p:nvSpPr>
        <p:spPr>
          <a:xfrm>
            <a:off x="457200" y="990600"/>
            <a:ext cx="2514600" cy="381000"/>
          </a:xfrm>
          <a:prstGeom prst="rect">
            <a:avLst/>
          </a:prstGeom>
          <a:noFill/>
        </p:spPr>
        <p:txBody>
          <a:bodyPr wrap="square" rtlCol="0">
            <a:spAutoFit/>
          </a:bodyPr>
          <a:lstStyle/>
          <a:p>
            <a:pPr algn="ctr"/>
            <a:r>
              <a:rPr lang="en-US" dirty="0" smtClean="0"/>
              <a:t>Processor 1</a:t>
            </a:r>
            <a:endParaRPr lang="en-US" dirty="0"/>
          </a:p>
        </p:txBody>
      </p:sp>
      <p:sp>
        <p:nvSpPr>
          <p:cNvPr id="29" name="TextBox 28"/>
          <p:cNvSpPr txBox="1"/>
          <p:nvPr/>
        </p:nvSpPr>
        <p:spPr>
          <a:xfrm>
            <a:off x="3276600" y="990600"/>
            <a:ext cx="2514600" cy="381000"/>
          </a:xfrm>
          <a:prstGeom prst="rect">
            <a:avLst/>
          </a:prstGeom>
          <a:noFill/>
        </p:spPr>
        <p:txBody>
          <a:bodyPr wrap="square" rtlCol="0">
            <a:spAutoFit/>
          </a:bodyPr>
          <a:lstStyle/>
          <a:p>
            <a:pPr algn="ctr"/>
            <a:r>
              <a:rPr lang="en-US" dirty="0" smtClean="0"/>
              <a:t>Processor 2</a:t>
            </a:r>
            <a:endParaRPr lang="en-US" dirty="0"/>
          </a:p>
        </p:txBody>
      </p:sp>
      <p:sp>
        <p:nvSpPr>
          <p:cNvPr id="30" name="TextBox 29"/>
          <p:cNvSpPr txBox="1"/>
          <p:nvPr/>
        </p:nvSpPr>
        <p:spPr>
          <a:xfrm>
            <a:off x="6096000" y="990600"/>
            <a:ext cx="2514600" cy="381000"/>
          </a:xfrm>
          <a:prstGeom prst="rect">
            <a:avLst/>
          </a:prstGeom>
          <a:noFill/>
        </p:spPr>
        <p:txBody>
          <a:bodyPr wrap="square" rtlCol="0">
            <a:spAutoFit/>
          </a:bodyPr>
          <a:lstStyle/>
          <a:p>
            <a:pPr algn="ctr"/>
            <a:r>
              <a:rPr lang="en-US" dirty="0" smtClean="0"/>
              <a:t>Processor 3</a:t>
            </a:r>
            <a:endParaRPr lang="en-US" dirty="0"/>
          </a:p>
        </p:txBody>
      </p:sp>
      <p:cxnSp>
        <p:nvCxnSpPr>
          <p:cNvPr id="31" name="Straight Arrow Connector 30"/>
          <p:cNvCxnSpPr/>
          <p:nvPr/>
        </p:nvCxnSpPr>
        <p:spPr bwMode="auto">
          <a:xfrm>
            <a:off x="4648200" y="2133600"/>
            <a:ext cx="12954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2" name="Straight Arrow Connector 31"/>
          <p:cNvCxnSpPr/>
          <p:nvPr/>
        </p:nvCxnSpPr>
        <p:spPr bwMode="auto">
          <a:xfrm>
            <a:off x="3200400" y="2133600"/>
            <a:ext cx="12954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3" name="Straight Arrow Connector 32"/>
          <p:cNvCxnSpPr/>
          <p:nvPr/>
        </p:nvCxnSpPr>
        <p:spPr bwMode="auto">
          <a:xfrm>
            <a:off x="3276600" y="16002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4" name="Straight Arrow Connector 33"/>
          <p:cNvCxnSpPr/>
          <p:nvPr/>
        </p:nvCxnSpPr>
        <p:spPr bwMode="auto">
          <a:xfrm>
            <a:off x="4648200" y="1600200"/>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5" name="Straight Arrow Connector 34"/>
          <p:cNvCxnSpPr/>
          <p:nvPr/>
        </p:nvCxnSpPr>
        <p:spPr bwMode="auto">
          <a:xfrm>
            <a:off x="7467600" y="2132012"/>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6" name="Straight Arrow Connector 35"/>
          <p:cNvCxnSpPr/>
          <p:nvPr/>
        </p:nvCxnSpPr>
        <p:spPr bwMode="auto">
          <a:xfrm>
            <a:off x="6096000" y="2133600"/>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7" name="Straight Arrow Connector 36"/>
          <p:cNvCxnSpPr/>
          <p:nvPr/>
        </p:nvCxnSpPr>
        <p:spPr bwMode="auto">
          <a:xfrm>
            <a:off x="6096000" y="16002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8" name="Straight Arrow Connector 37"/>
          <p:cNvCxnSpPr/>
          <p:nvPr/>
        </p:nvCxnSpPr>
        <p:spPr bwMode="auto">
          <a:xfrm>
            <a:off x="7467600" y="1600200"/>
            <a:ext cx="1219200" cy="1588"/>
          </a:xfrm>
          <a:prstGeom prst="straightConnector1">
            <a:avLst/>
          </a:prstGeom>
          <a:noFill/>
          <a:ln w="38100" cap="flat" cmpd="sng" algn="ctr">
            <a:solidFill>
              <a:schemeClr val="hlink"/>
            </a:solidFill>
            <a:prstDash val="solid"/>
            <a:round/>
            <a:headEnd type="arrow" w="med" len="med"/>
            <a:tailEnd type="none"/>
          </a:ln>
          <a:effectLst/>
        </p:spPr>
      </p:cxnSp>
      <p:sp>
        <p:nvSpPr>
          <p:cNvPr id="52" name="Slide Number Placeholder 51"/>
          <p:cNvSpPr>
            <a:spLocks noGrp="1"/>
          </p:cNvSpPr>
          <p:nvPr>
            <p:ph type="sldNum" sz="quarter" idx="12"/>
          </p:nvPr>
        </p:nvSpPr>
        <p:spPr/>
        <p:txBody>
          <a:bodyPr/>
          <a:lstStyle/>
          <a:p>
            <a:fld id="{29982EE5-C165-4792-B6D9-CAD024C0FAD7}" type="slidenum">
              <a:rPr lang="en-US" smtClean="0"/>
              <a:pPr/>
              <a:t>29</a:t>
            </a:fld>
            <a:endParaRPr lang="en-US"/>
          </a:p>
        </p:txBody>
      </p:sp>
      <p:grpSp>
        <p:nvGrpSpPr>
          <p:cNvPr id="58" name="Group 57"/>
          <p:cNvGrpSpPr/>
          <p:nvPr/>
        </p:nvGrpSpPr>
        <p:grpSpPr>
          <a:xfrm>
            <a:off x="1752600" y="1676400"/>
            <a:ext cx="609600" cy="304800"/>
            <a:chOff x="762000" y="2971800"/>
            <a:chExt cx="838200" cy="381000"/>
          </a:xfrm>
        </p:grpSpPr>
        <p:sp>
          <p:nvSpPr>
            <p:cNvPr id="59" name="Rectangle 5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0" name="Isosceles Triangle 5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1" name="Group 60"/>
          <p:cNvGrpSpPr/>
          <p:nvPr/>
        </p:nvGrpSpPr>
        <p:grpSpPr>
          <a:xfrm>
            <a:off x="3733800" y="1676400"/>
            <a:ext cx="609600" cy="304800"/>
            <a:chOff x="762000" y="2971800"/>
            <a:chExt cx="838200" cy="381000"/>
          </a:xfrm>
        </p:grpSpPr>
        <p:sp>
          <p:nvSpPr>
            <p:cNvPr id="62" name="Rectangle 6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3" name="Isosceles Triangle 6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4" name="Group 63"/>
          <p:cNvGrpSpPr/>
          <p:nvPr/>
        </p:nvGrpSpPr>
        <p:grpSpPr>
          <a:xfrm>
            <a:off x="4800600" y="1676400"/>
            <a:ext cx="609600" cy="304800"/>
            <a:chOff x="762000" y="2971800"/>
            <a:chExt cx="838200" cy="381000"/>
          </a:xfrm>
        </p:grpSpPr>
        <p:sp>
          <p:nvSpPr>
            <p:cNvPr id="65" name="Rectangle 6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Isosceles Triangle 6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7" name="Group 66"/>
          <p:cNvGrpSpPr/>
          <p:nvPr/>
        </p:nvGrpSpPr>
        <p:grpSpPr>
          <a:xfrm>
            <a:off x="6858000" y="1676400"/>
            <a:ext cx="609600" cy="304800"/>
            <a:chOff x="762000" y="2971800"/>
            <a:chExt cx="838200" cy="381000"/>
          </a:xfrm>
        </p:grpSpPr>
        <p:sp>
          <p:nvSpPr>
            <p:cNvPr id="68" name="Rectangle 6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 name="Isosceles Triangle 6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3" name="Group 72"/>
          <p:cNvGrpSpPr/>
          <p:nvPr/>
        </p:nvGrpSpPr>
        <p:grpSpPr>
          <a:xfrm>
            <a:off x="1752600" y="1676400"/>
            <a:ext cx="609600" cy="304800"/>
            <a:chOff x="762000" y="2971800"/>
            <a:chExt cx="838200" cy="381000"/>
          </a:xfrm>
        </p:grpSpPr>
        <p:sp>
          <p:nvSpPr>
            <p:cNvPr id="74" name="Rectangle 7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5" name="Isosceles Triangle 7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6" name="Group 75"/>
          <p:cNvGrpSpPr/>
          <p:nvPr/>
        </p:nvGrpSpPr>
        <p:grpSpPr>
          <a:xfrm>
            <a:off x="3733800" y="1676400"/>
            <a:ext cx="609600" cy="304800"/>
            <a:chOff x="762000" y="2971800"/>
            <a:chExt cx="838200" cy="381000"/>
          </a:xfrm>
        </p:grpSpPr>
        <p:sp>
          <p:nvSpPr>
            <p:cNvPr id="77" name="Rectangle 7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9" name="Isosceles Triangle 7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1" name="Group 80"/>
          <p:cNvGrpSpPr/>
          <p:nvPr/>
        </p:nvGrpSpPr>
        <p:grpSpPr>
          <a:xfrm>
            <a:off x="4800600" y="1676400"/>
            <a:ext cx="609600" cy="304800"/>
            <a:chOff x="762000" y="2971800"/>
            <a:chExt cx="838200" cy="381000"/>
          </a:xfrm>
        </p:grpSpPr>
        <p:sp>
          <p:nvSpPr>
            <p:cNvPr id="82" name="Rectangle 8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3" name="Isosceles Triangle 8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4" name="Group 83"/>
          <p:cNvGrpSpPr/>
          <p:nvPr/>
        </p:nvGrpSpPr>
        <p:grpSpPr>
          <a:xfrm>
            <a:off x="6858000" y="1676400"/>
            <a:ext cx="609600" cy="304800"/>
            <a:chOff x="762000" y="2971800"/>
            <a:chExt cx="838200" cy="381000"/>
          </a:xfrm>
        </p:grpSpPr>
        <p:sp>
          <p:nvSpPr>
            <p:cNvPr id="85" name="Rectangle 8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6" name="Isosceles Triangle 8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93" name="Group 92"/>
          <p:cNvGrpSpPr/>
          <p:nvPr/>
        </p:nvGrpSpPr>
        <p:grpSpPr bwMode="auto">
          <a:xfrm>
            <a:off x="457200" y="3048000"/>
            <a:ext cx="8153400" cy="3200400"/>
            <a:chOff x="457200" y="3048000"/>
            <a:chExt cx="8153400" cy="3200400"/>
          </a:xfrm>
        </p:grpSpPr>
        <p:sp>
          <p:nvSpPr>
            <p:cNvPr id="89" name="Rounded Rectangle 88"/>
            <p:cNvSpPr/>
            <p:nvPr/>
          </p:nvSpPr>
          <p:spPr bwMode="auto">
            <a:xfrm>
              <a:off x="457200" y="3048000"/>
              <a:ext cx="8153400" cy="3200400"/>
            </a:xfrm>
            <a:prstGeom prst="roundRect">
              <a:avLst>
                <a:gd name="adj" fmla="val 7887"/>
              </a:avLst>
            </a:prstGeom>
            <a:ln>
              <a:headEnd type="none" w="med" len="med"/>
              <a:tailEnd type="none" w="med" len="me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64" charset="0"/>
                </a:rPr>
                <a:t>Theorem: </a:t>
              </a:r>
            </a:p>
            <a:p>
              <a:pPr fontAlgn="base">
                <a:spcBef>
                  <a:spcPct val="0"/>
                </a:spcBef>
                <a:spcAft>
                  <a:spcPct val="0"/>
                </a:spcAft>
              </a:pPr>
              <a:r>
                <a:rPr kumimoji="0" lang="en-US" sz="2800" b="0" i="0" u="none" strike="noStrike" cap="none" normalizeH="0" baseline="0" dirty="0" smtClean="0">
                  <a:ln>
                    <a:noFill/>
                  </a:ln>
                  <a:solidFill>
                    <a:schemeClr val="tx1"/>
                  </a:solidFill>
                  <a:effectLst/>
                  <a:latin typeface="Tahoma" pitchFamily="-64" charset="0"/>
                </a:rPr>
                <a:t>Using </a:t>
              </a:r>
              <a:r>
                <a:rPr kumimoji="0" lang="en-US" sz="2800" b="0" i="1" u="none" strike="noStrike" cap="none" normalizeH="0" baseline="0" dirty="0" smtClean="0">
                  <a:ln>
                    <a:noFill/>
                  </a:ln>
                  <a:solidFill>
                    <a:schemeClr val="tx1"/>
                  </a:solidFill>
                  <a:effectLst/>
                  <a:latin typeface="Times" pitchFamily="18" charset="0"/>
                  <a:cs typeface="Times" pitchFamily="18" charset="0"/>
                </a:rPr>
                <a:t>p</a:t>
              </a:r>
              <a:r>
                <a:rPr kumimoji="0" lang="en-US" sz="2800" b="0" i="0" u="none" strike="noStrike" cap="none" normalizeH="0" baseline="0" dirty="0" smtClean="0">
                  <a:ln>
                    <a:noFill/>
                  </a:ln>
                  <a:solidFill>
                    <a:schemeClr val="tx1"/>
                  </a:solidFill>
                  <a:effectLst/>
                  <a:latin typeface="Tahoma" pitchFamily="-64" charset="0"/>
                </a:rPr>
                <a:t> processors this algorithm achieves a </a:t>
              </a:r>
              <a:r>
                <a:rPr lang="el-GR" sz="2800" dirty="0" smtClean="0">
                  <a:latin typeface="Times" pitchFamily="18" charset="0"/>
                  <a:cs typeface="Times" pitchFamily="18" charset="0"/>
                </a:rPr>
                <a:t>τ</a:t>
              </a:r>
              <a:r>
                <a:rPr lang="el-GR" sz="2800" baseline="-25000" dirty="0" smtClean="0">
                  <a:latin typeface="Times" pitchFamily="18" charset="0"/>
                  <a:cs typeface="Times" pitchFamily="18" charset="0"/>
                </a:rPr>
                <a:t>ε</a:t>
              </a:r>
              <a:r>
                <a:rPr kumimoji="0" lang="en-US" sz="2800" b="0" i="0" u="none" strike="noStrike" cap="none" normalizeH="0" baseline="0" dirty="0" smtClean="0">
                  <a:ln>
                    <a:noFill/>
                  </a:ln>
                  <a:solidFill>
                    <a:schemeClr val="tx1"/>
                  </a:solidFill>
                  <a:effectLst/>
                  <a:latin typeface="Tahoma" pitchFamily="-64" charset="0"/>
                </a:rPr>
                <a:t> approximation in time:</a:t>
              </a:r>
            </a:p>
          </p:txBody>
        </p:sp>
        <p:pic>
          <p:nvPicPr>
            <p:cNvPr id="91" name="Picture 90" descr="TP_tmp.emf"/>
            <p:cNvPicPr>
              <a:picLocks noChangeAspect="1"/>
            </p:cNvPicPr>
            <p:nvPr>
              <p:custDataLst>
                <p:tags r:id="rId2"/>
              </p:custDataLst>
            </p:nvPr>
          </p:nvPicPr>
          <p:blipFill>
            <a:blip r:embed="rId5" cstate="print">
              <a:clrChange>
                <a:clrFrom>
                  <a:srgbClr val="FFFFFF"/>
                </a:clrFrom>
                <a:clrTo>
                  <a:srgbClr val="FFFFFF">
                    <a:alpha val="0"/>
                  </a:srgbClr>
                </a:clrTo>
              </a:clrChange>
            </a:blip>
            <a:stretch>
              <a:fillRect/>
            </a:stretch>
          </p:blipFill>
          <p:spPr bwMode="auto">
            <a:xfrm>
              <a:off x="3405699" y="4800600"/>
              <a:ext cx="2376453" cy="1143002"/>
            </a:xfrm>
            <a:prstGeom prst="rect">
              <a:avLst/>
            </a:prstGeom>
            <a:noFill/>
            <a:ln/>
            <a:effectLst/>
          </p:spPr>
        </p:pic>
      </p:grpSp>
    </p:spTree>
    <p:custDataLst>
      <p:tags r:id="rId1"/>
    </p:custDataLst>
  </p:cSld>
  <p:clrMapOvr>
    <a:masterClrMapping/>
  </p:clrMapOvr>
  <p:transition advTm="540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par>
                          <p:cTn id="17" fill="hold">
                            <p:stCondLst>
                              <p:cond delay="0"/>
                            </p:stCondLst>
                            <p:childTnLst>
                              <p:par>
                                <p:cTn id="18" presetID="23" presetClass="entr" presetSubtype="32"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strVal val="4*#ppt_w"/>
                                          </p:val>
                                        </p:tav>
                                        <p:tav tm="100000">
                                          <p:val>
                                            <p:strVal val="#ppt_w"/>
                                          </p:val>
                                        </p:tav>
                                      </p:tavLst>
                                    </p:anim>
                                    <p:anim calcmode="lin" valueType="num">
                                      <p:cBhvr>
                                        <p:cTn id="21" dur="500" fill="hold"/>
                                        <p:tgtEl>
                                          <p:spTgt spid="71"/>
                                        </p:tgtEl>
                                        <p:attrNameLst>
                                          <p:attrName>ppt_h</p:attrName>
                                        </p:attrNameLst>
                                      </p:cBhvr>
                                      <p:tavLst>
                                        <p:tav tm="0">
                                          <p:val>
                                            <p:strVal val="4*#ppt_h"/>
                                          </p:val>
                                        </p:tav>
                                        <p:tav tm="100000">
                                          <p:val>
                                            <p:strVal val="#ppt_h"/>
                                          </p:val>
                                        </p:tav>
                                      </p:tavLst>
                                    </p:anim>
                                  </p:childTnLst>
                                </p:cTn>
                              </p:par>
                              <p:par>
                                <p:cTn id="22" presetID="23" presetClass="entr" presetSubtype="32"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p:cTn id="24" dur="500" fill="hold"/>
                                        <p:tgtEl>
                                          <p:spTgt spid="72"/>
                                        </p:tgtEl>
                                        <p:attrNameLst>
                                          <p:attrName>ppt_w</p:attrName>
                                        </p:attrNameLst>
                                      </p:cBhvr>
                                      <p:tavLst>
                                        <p:tav tm="0">
                                          <p:val>
                                            <p:strVal val="4*#ppt_w"/>
                                          </p:val>
                                        </p:tav>
                                        <p:tav tm="100000">
                                          <p:val>
                                            <p:strVal val="#ppt_w"/>
                                          </p:val>
                                        </p:tav>
                                      </p:tavLst>
                                    </p:anim>
                                    <p:anim calcmode="lin" valueType="num">
                                      <p:cBhvr>
                                        <p:cTn id="25" dur="500" fill="hold"/>
                                        <p:tgtEl>
                                          <p:spTgt spid="72"/>
                                        </p:tgtEl>
                                        <p:attrNameLst>
                                          <p:attrName>ppt_h</p:attrName>
                                        </p:attrNameLst>
                                      </p:cBhvr>
                                      <p:tavLst>
                                        <p:tav tm="0">
                                          <p:val>
                                            <p:strVal val="4*#ppt_h"/>
                                          </p:val>
                                        </p:tav>
                                        <p:tav tm="100000">
                                          <p:val>
                                            <p:strVal val="#ppt_h"/>
                                          </p:val>
                                        </p:tav>
                                      </p:tavLst>
                                    </p:anim>
                                  </p:childTnLst>
                                </p:cTn>
                              </p:par>
                              <p:par>
                                <p:cTn id="26" presetID="23" presetClass="entr" presetSubtype="32" fill="hold" grpId="0" nodeType="with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p:cTn id="28" dur="500" fill="hold"/>
                                        <p:tgtEl>
                                          <p:spTgt spid="70"/>
                                        </p:tgtEl>
                                        <p:attrNameLst>
                                          <p:attrName>ppt_w</p:attrName>
                                        </p:attrNameLst>
                                      </p:cBhvr>
                                      <p:tavLst>
                                        <p:tav tm="0">
                                          <p:val>
                                            <p:strVal val="4*#ppt_w"/>
                                          </p:val>
                                        </p:tav>
                                        <p:tav tm="100000">
                                          <p:val>
                                            <p:strVal val="#ppt_w"/>
                                          </p:val>
                                        </p:tav>
                                      </p:tavLst>
                                    </p:anim>
                                    <p:anim calcmode="lin" valueType="num">
                                      <p:cBhvr>
                                        <p:cTn id="29" dur="500" fill="hold"/>
                                        <p:tgtEl>
                                          <p:spTgt spid="70"/>
                                        </p:tgtEl>
                                        <p:attrNameLst>
                                          <p:attrName>ppt_h</p:attrName>
                                        </p:attrNameLst>
                                      </p:cBhvr>
                                      <p:tavLst>
                                        <p:tav tm="0">
                                          <p:val>
                                            <p:strVal val="4*#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1000"/>
                                        <p:tgtEl>
                                          <p:spTgt spid="26"/>
                                        </p:tgtEl>
                                      </p:cBhvr>
                                    </p:animEffect>
                                  </p:childTnLst>
                                </p:cTn>
                              </p:par>
                              <p:par>
                                <p:cTn id="35" presetID="22" presetClass="entr" presetSubtype="8"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1000"/>
                                        <p:tgtEl>
                                          <p:spTgt spid="33"/>
                                        </p:tgtEl>
                                      </p:cBhvr>
                                    </p:animEffect>
                                  </p:childTnLst>
                                </p:cTn>
                              </p:par>
                              <p:par>
                                <p:cTn id="38" presetID="22" presetClass="entr" presetSubtype="8"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10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1000"/>
                                        <p:tgtEl>
                                          <p:spTgt spid="27"/>
                                        </p:tgtEl>
                                      </p:cBhvr>
                                    </p:animEffect>
                                  </p:childTnLst>
                                </p:cTn>
                              </p:par>
                              <p:par>
                                <p:cTn id="44" presetID="22" presetClass="entr" presetSubtype="2"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1000"/>
                                        <p:tgtEl>
                                          <p:spTgt spid="34"/>
                                        </p:tgtEl>
                                      </p:cBhvr>
                                    </p:animEffect>
                                  </p:childTnLst>
                                </p:cTn>
                              </p:par>
                              <p:par>
                                <p:cTn id="47" presetID="22" presetClass="entr" presetSubtype="2"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10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1000"/>
                                        <p:tgtEl>
                                          <p:spTgt spid="25"/>
                                        </p:tgtEl>
                                      </p:cBhvr>
                                    </p:animEffect>
                                  </p:childTnLst>
                                </p:cTn>
                              </p:par>
                              <p:par>
                                <p:cTn id="55" presetID="22" presetClass="entr" presetSubtype="2"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right)">
                                      <p:cBhvr>
                                        <p:cTn id="57" dur="1000"/>
                                        <p:tgtEl>
                                          <p:spTgt spid="32"/>
                                        </p:tgtEl>
                                      </p:cBhvr>
                                    </p:animEffect>
                                  </p:childTnLst>
                                </p:cTn>
                              </p:par>
                              <p:par>
                                <p:cTn id="58" presetID="22" presetClass="entr" presetSubtype="2"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1000"/>
                                        <p:tgtEl>
                                          <p:spTgt spid="36"/>
                                        </p:tgtEl>
                                      </p:cBhvr>
                                    </p:animEffect>
                                  </p:childTnLst>
                                </p:cTn>
                              </p:par>
                              <p:par>
                                <p:cTn id="61" presetID="22" presetClass="entr" presetSubtype="8"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1000"/>
                                        <p:tgtEl>
                                          <p:spTgt spid="24"/>
                                        </p:tgtEl>
                                      </p:cBhvr>
                                    </p:animEffect>
                                  </p:childTnLst>
                                </p:cTn>
                              </p:par>
                              <p:par>
                                <p:cTn id="64" presetID="22" presetClass="entr" presetSubtype="8"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1000"/>
                                        <p:tgtEl>
                                          <p:spTgt spid="31"/>
                                        </p:tgtEl>
                                      </p:cBhvr>
                                    </p:animEffect>
                                  </p:childTnLst>
                                </p:cTn>
                              </p:par>
                              <p:par>
                                <p:cTn id="67" presetID="22" presetClass="entr" presetSubtype="8"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10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nodeType="clickEffect">
                                  <p:stCondLst>
                                    <p:cond delay="0"/>
                                  </p:stCondLst>
                                  <p:childTnLst>
                                    <p:set>
                                      <p:cBhvr>
                                        <p:cTn id="73" dur="1" fill="hold">
                                          <p:stCondLst>
                                            <p:cond delay="0"/>
                                          </p:stCondLst>
                                        </p:cTn>
                                        <p:tgtEl>
                                          <p:spTgt spid="58"/>
                                        </p:tgtEl>
                                        <p:attrNameLst>
                                          <p:attrName>style.visibility</p:attrName>
                                        </p:attrNameLst>
                                      </p:cBhvr>
                                      <p:to>
                                        <p:strVal val="visible"/>
                                      </p:to>
                                    </p:set>
                                    <p:anim calcmode="lin" valueType="num">
                                      <p:cBhvr>
                                        <p:cTn id="74" dur="500" fill="hold"/>
                                        <p:tgtEl>
                                          <p:spTgt spid="58"/>
                                        </p:tgtEl>
                                        <p:attrNameLst>
                                          <p:attrName>ppt_w</p:attrName>
                                        </p:attrNameLst>
                                      </p:cBhvr>
                                      <p:tavLst>
                                        <p:tav tm="0">
                                          <p:val>
                                            <p:fltVal val="0"/>
                                          </p:val>
                                        </p:tav>
                                        <p:tav tm="100000">
                                          <p:val>
                                            <p:strVal val="#ppt_w"/>
                                          </p:val>
                                        </p:tav>
                                      </p:tavLst>
                                    </p:anim>
                                    <p:anim calcmode="lin" valueType="num">
                                      <p:cBhvr>
                                        <p:cTn id="75" dur="500" fill="hold"/>
                                        <p:tgtEl>
                                          <p:spTgt spid="58"/>
                                        </p:tgtEl>
                                        <p:attrNameLst>
                                          <p:attrName>ppt_h</p:attrName>
                                        </p:attrNameLst>
                                      </p:cBhvr>
                                      <p:tavLst>
                                        <p:tav tm="0">
                                          <p:val>
                                            <p:fltVal val="0"/>
                                          </p:val>
                                        </p:tav>
                                        <p:tav tm="100000">
                                          <p:val>
                                            <p:strVal val="#ppt_h"/>
                                          </p:val>
                                        </p:tav>
                                      </p:tavLst>
                                    </p:anim>
                                  </p:childTnLst>
                                </p:cTn>
                              </p:par>
                              <p:par>
                                <p:cTn id="76" presetID="0" presetClass="path" presetSubtype="0" accel="50000" decel="50000" fill="hold" nodeType="withEffect">
                                  <p:stCondLst>
                                    <p:cond delay="0"/>
                                  </p:stCondLst>
                                  <p:childTnLst>
                                    <p:animMotion origin="layout" path="M 0 0 C 0.04202 -0.03959 0.08403 -0.07894 0.12084 -0.08334 C 0.15764 -0.08774 0.18924 -0.05695 0.22084 -0.02593 " pathEditMode="relative" ptsTypes="aaA">
                                      <p:cBhvr>
                                        <p:cTn id="77" dur="1000" fill="hold"/>
                                        <p:tgtEl>
                                          <p:spTgt spid="58"/>
                                        </p:tgtEl>
                                        <p:attrNameLst>
                                          <p:attrName>ppt_x</p:attrName>
                                          <p:attrName>ppt_y</p:attrName>
                                        </p:attrNameLst>
                                      </p:cBhvr>
                                    </p:animMotion>
                                  </p:childTnLst>
                                </p:cTn>
                              </p:par>
                              <p:par>
                                <p:cTn id="78" presetID="23" presetClass="exit" presetSubtype="32" fill="hold" nodeType="withEffect">
                                  <p:stCondLst>
                                    <p:cond delay="500"/>
                                  </p:stCondLst>
                                  <p:childTnLst>
                                    <p:anim calcmode="lin" valueType="num">
                                      <p:cBhvr>
                                        <p:cTn id="79" dur="500"/>
                                        <p:tgtEl>
                                          <p:spTgt spid="58"/>
                                        </p:tgtEl>
                                        <p:attrNameLst>
                                          <p:attrName>ppt_w</p:attrName>
                                        </p:attrNameLst>
                                      </p:cBhvr>
                                      <p:tavLst>
                                        <p:tav tm="0">
                                          <p:val>
                                            <p:strVal val="ppt_w"/>
                                          </p:val>
                                        </p:tav>
                                        <p:tav tm="100000">
                                          <p:val>
                                            <p:fltVal val="0"/>
                                          </p:val>
                                        </p:tav>
                                      </p:tavLst>
                                    </p:anim>
                                    <p:anim calcmode="lin" valueType="num">
                                      <p:cBhvr>
                                        <p:cTn id="80" dur="500"/>
                                        <p:tgtEl>
                                          <p:spTgt spid="58"/>
                                        </p:tgtEl>
                                        <p:attrNameLst>
                                          <p:attrName>ppt_h</p:attrName>
                                        </p:attrNameLst>
                                      </p:cBhvr>
                                      <p:tavLst>
                                        <p:tav tm="0">
                                          <p:val>
                                            <p:strVal val="ppt_h"/>
                                          </p:val>
                                        </p:tav>
                                        <p:tav tm="100000">
                                          <p:val>
                                            <p:fltVal val="0"/>
                                          </p:val>
                                        </p:tav>
                                      </p:tavLst>
                                    </p:anim>
                                    <p:set>
                                      <p:cBhvr>
                                        <p:cTn id="81" dur="1" fill="hold">
                                          <p:stCondLst>
                                            <p:cond delay="499"/>
                                          </p:stCondLst>
                                        </p:cTn>
                                        <p:tgtEl>
                                          <p:spTgt spid="58"/>
                                        </p:tgtEl>
                                        <p:attrNameLst>
                                          <p:attrName>style.visibility</p:attrName>
                                        </p:attrNameLst>
                                      </p:cBhvr>
                                      <p:to>
                                        <p:strVal val="hidden"/>
                                      </p:to>
                                    </p:set>
                                  </p:childTnLst>
                                </p:cTn>
                              </p:par>
                              <p:par>
                                <p:cTn id="82" presetID="23" presetClass="entr" presetSubtype="16" fill="hold" nodeType="with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p:cTn id="84" dur="500" fill="hold"/>
                                        <p:tgtEl>
                                          <p:spTgt spid="61"/>
                                        </p:tgtEl>
                                        <p:attrNameLst>
                                          <p:attrName>ppt_w</p:attrName>
                                        </p:attrNameLst>
                                      </p:cBhvr>
                                      <p:tavLst>
                                        <p:tav tm="0">
                                          <p:val>
                                            <p:fltVal val="0"/>
                                          </p:val>
                                        </p:tav>
                                        <p:tav tm="100000">
                                          <p:val>
                                            <p:strVal val="#ppt_w"/>
                                          </p:val>
                                        </p:tav>
                                      </p:tavLst>
                                    </p:anim>
                                    <p:anim calcmode="lin" valueType="num">
                                      <p:cBhvr>
                                        <p:cTn id="85" dur="500" fill="hold"/>
                                        <p:tgtEl>
                                          <p:spTgt spid="61"/>
                                        </p:tgtEl>
                                        <p:attrNameLst>
                                          <p:attrName>ppt_h</p:attrName>
                                        </p:attrNameLst>
                                      </p:cBhvr>
                                      <p:tavLst>
                                        <p:tav tm="0">
                                          <p:val>
                                            <p:fltVal val="0"/>
                                          </p:val>
                                        </p:tav>
                                        <p:tav tm="100000">
                                          <p:val>
                                            <p:strVal val="#ppt_h"/>
                                          </p:val>
                                        </p:tav>
                                      </p:tavLst>
                                    </p:anim>
                                  </p:childTnLst>
                                </p:cTn>
                              </p:par>
                              <p:par>
                                <p:cTn id="86" presetID="0" presetClass="path" presetSubtype="0" accel="50000" decel="50000" fill="hold" nodeType="withEffect">
                                  <p:stCondLst>
                                    <p:cond delay="0"/>
                                  </p:stCondLst>
                                  <p:childTnLst>
                                    <p:animMotion origin="layout" path="M 5.55112E-17 -2.96296E-6 C -0.0342 0.02662 -0.0684 0.05301 -0.09826 0.05602 C -0.12812 0.05926 -0.15365 0.0382 -0.17917 0.01713 " pathEditMode="relative" rAng="0" ptsTypes="aaA">
                                      <p:cBhvr>
                                        <p:cTn id="87" dur="1000" fill="hold"/>
                                        <p:tgtEl>
                                          <p:spTgt spid="61"/>
                                        </p:tgtEl>
                                        <p:attrNameLst>
                                          <p:attrName>ppt_x</p:attrName>
                                          <p:attrName>ppt_y</p:attrName>
                                        </p:attrNameLst>
                                      </p:cBhvr>
                                      <p:rCtr x="-90" y="30"/>
                                    </p:animMotion>
                                  </p:childTnLst>
                                </p:cTn>
                              </p:par>
                              <p:par>
                                <p:cTn id="88" presetID="23" presetClass="exit" presetSubtype="32" fill="hold" nodeType="withEffect">
                                  <p:stCondLst>
                                    <p:cond delay="600"/>
                                  </p:stCondLst>
                                  <p:childTnLst>
                                    <p:anim calcmode="lin" valueType="num">
                                      <p:cBhvr>
                                        <p:cTn id="89" dur="500"/>
                                        <p:tgtEl>
                                          <p:spTgt spid="61"/>
                                        </p:tgtEl>
                                        <p:attrNameLst>
                                          <p:attrName>ppt_w</p:attrName>
                                        </p:attrNameLst>
                                      </p:cBhvr>
                                      <p:tavLst>
                                        <p:tav tm="0">
                                          <p:val>
                                            <p:strVal val="ppt_w"/>
                                          </p:val>
                                        </p:tav>
                                        <p:tav tm="100000">
                                          <p:val>
                                            <p:fltVal val="0"/>
                                          </p:val>
                                        </p:tav>
                                      </p:tavLst>
                                    </p:anim>
                                    <p:anim calcmode="lin" valueType="num">
                                      <p:cBhvr>
                                        <p:cTn id="90" dur="500"/>
                                        <p:tgtEl>
                                          <p:spTgt spid="61"/>
                                        </p:tgtEl>
                                        <p:attrNameLst>
                                          <p:attrName>ppt_h</p:attrName>
                                        </p:attrNameLst>
                                      </p:cBhvr>
                                      <p:tavLst>
                                        <p:tav tm="0">
                                          <p:val>
                                            <p:strVal val="ppt_h"/>
                                          </p:val>
                                        </p:tav>
                                        <p:tav tm="100000">
                                          <p:val>
                                            <p:fltVal val="0"/>
                                          </p:val>
                                        </p:tav>
                                      </p:tavLst>
                                    </p:anim>
                                    <p:set>
                                      <p:cBhvr>
                                        <p:cTn id="91" dur="1" fill="hold">
                                          <p:stCondLst>
                                            <p:cond delay="499"/>
                                          </p:stCondLst>
                                        </p:cTn>
                                        <p:tgtEl>
                                          <p:spTgt spid="61"/>
                                        </p:tgtEl>
                                        <p:attrNameLst>
                                          <p:attrName>style.visibility</p:attrName>
                                        </p:attrNameLst>
                                      </p:cBhvr>
                                      <p:to>
                                        <p:strVal val="hidden"/>
                                      </p:to>
                                    </p:set>
                                  </p:childTnLst>
                                </p:cTn>
                              </p:par>
                              <p:par>
                                <p:cTn id="92" presetID="23" presetClass="entr" presetSubtype="16" fill="hold" nodeType="withEffect">
                                  <p:stCondLst>
                                    <p:cond delay="10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childTnLst>
                                </p:cTn>
                              </p:par>
                              <p:par>
                                <p:cTn id="96" presetID="0" presetClass="path" presetSubtype="0" accel="50000" decel="50000" fill="hold" nodeType="withEffect">
                                  <p:stCondLst>
                                    <p:cond delay="100"/>
                                  </p:stCondLst>
                                  <p:childTnLst>
                                    <p:animMotion origin="layout" path="M 0 0 C 0.04202 -0.03959 0.08403 -0.07894 0.12084 -0.08334 C 0.15764 -0.08774 0.18924 -0.05695 0.22084 -0.02593 " pathEditMode="relative" ptsTypes="aaA">
                                      <p:cBhvr>
                                        <p:cTn id="97" dur="1000" fill="hold"/>
                                        <p:tgtEl>
                                          <p:spTgt spid="64"/>
                                        </p:tgtEl>
                                        <p:attrNameLst>
                                          <p:attrName>ppt_x</p:attrName>
                                          <p:attrName>ppt_y</p:attrName>
                                        </p:attrNameLst>
                                      </p:cBhvr>
                                    </p:animMotion>
                                  </p:childTnLst>
                                </p:cTn>
                              </p:par>
                              <p:par>
                                <p:cTn id="98" presetID="23" presetClass="exit" presetSubtype="32" fill="hold" nodeType="withEffect">
                                  <p:stCondLst>
                                    <p:cond delay="800"/>
                                  </p:stCondLst>
                                  <p:childTnLst>
                                    <p:anim calcmode="lin" valueType="num">
                                      <p:cBhvr>
                                        <p:cTn id="99" dur="500"/>
                                        <p:tgtEl>
                                          <p:spTgt spid="64"/>
                                        </p:tgtEl>
                                        <p:attrNameLst>
                                          <p:attrName>ppt_w</p:attrName>
                                        </p:attrNameLst>
                                      </p:cBhvr>
                                      <p:tavLst>
                                        <p:tav tm="0">
                                          <p:val>
                                            <p:strVal val="ppt_w"/>
                                          </p:val>
                                        </p:tav>
                                        <p:tav tm="100000">
                                          <p:val>
                                            <p:fltVal val="0"/>
                                          </p:val>
                                        </p:tav>
                                      </p:tavLst>
                                    </p:anim>
                                    <p:anim calcmode="lin" valueType="num">
                                      <p:cBhvr>
                                        <p:cTn id="100" dur="500"/>
                                        <p:tgtEl>
                                          <p:spTgt spid="64"/>
                                        </p:tgtEl>
                                        <p:attrNameLst>
                                          <p:attrName>ppt_h</p:attrName>
                                        </p:attrNameLst>
                                      </p:cBhvr>
                                      <p:tavLst>
                                        <p:tav tm="0">
                                          <p:val>
                                            <p:strVal val="ppt_h"/>
                                          </p:val>
                                        </p:tav>
                                        <p:tav tm="100000">
                                          <p:val>
                                            <p:fltVal val="0"/>
                                          </p:val>
                                        </p:tav>
                                      </p:tavLst>
                                    </p:anim>
                                    <p:set>
                                      <p:cBhvr>
                                        <p:cTn id="101" dur="1" fill="hold">
                                          <p:stCondLst>
                                            <p:cond delay="499"/>
                                          </p:stCondLst>
                                        </p:cTn>
                                        <p:tgtEl>
                                          <p:spTgt spid="64"/>
                                        </p:tgtEl>
                                        <p:attrNameLst>
                                          <p:attrName>style.visibility</p:attrName>
                                        </p:attrNameLst>
                                      </p:cBhvr>
                                      <p:to>
                                        <p:strVal val="hidden"/>
                                      </p:to>
                                    </p:set>
                                  </p:childTnLst>
                                </p:cTn>
                              </p:par>
                              <p:par>
                                <p:cTn id="102" presetID="23" presetClass="entr" presetSubtype="16" fill="hold" nodeType="withEffect">
                                  <p:stCondLst>
                                    <p:cond delay="0"/>
                                  </p:stCondLst>
                                  <p:childTnLst>
                                    <p:set>
                                      <p:cBhvr>
                                        <p:cTn id="103" dur="1" fill="hold">
                                          <p:stCondLst>
                                            <p:cond delay="0"/>
                                          </p:stCondLst>
                                        </p:cTn>
                                        <p:tgtEl>
                                          <p:spTgt spid="67"/>
                                        </p:tgtEl>
                                        <p:attrNameLst>
                                          <p:attrName>style.visibility</p:attrName>
                                        </p:attrNameLst>
                                      </p:cBhvr>
                                      <p:to>
                                        <p:strVal val="visible"/>
                                      </p:to>
                                    </p:set>
                                    <p:anim calcmode="lin" valueType="num">
                                      <p:cBhvr>
                                        <p:cTn id="104" dur="500" fill="hold"/>
                                        <p:tgtEl>
                                          <p:spTgt spid="67"/>
                                        </p:tgtEl>
                                        <p:attrNameLst>
                                          <p:attrName>ppt_w</p:attrName>
                                        </p:attrNameLst>
                                      </p:cBhvr>
                                      <p:tavLst>
                                        <p:tav tm="0">
                                          <p:val>
                                            <p:fltVal val="0"/>
                                          </p:val>
                                        </p:tav>
                                        <p:tav tm="100000">
                                          <p:val>
                                            <p:strVal val="#ppt_w"/>
                                          </p:val>
                                        </p:tav>
                                      </p:tavLst>
                                    </p:anim>
                                    <p:anim calcmode="lin" valueType="num">
                                      <p:cBhvr>
                                        <p:cTn id="105" dur="500" fill="hold"/>
                                        <p:tgtEl>
                                          <p:spTgt spid="67"/>
                                        </p:tgtEl>
                                        <p:attrNameLst>
                                          <p:attrName>ppt_h</p:attrName>
                                        </p:attrNameLst>
                                      </p:cBhvr>
                                      <p:tavLst>
                                        <p:tav tm="0">
                                          <p:val>
                                            <p:fltVal val="0"/>
                                          </p:val>
                                        </p:tav>
                                        <p:tav tm="100000">
                                          <p:val>
                                            <p:strVal val="#ppt_h"/>
                                          </p:val>
                                        </p:tav>
                                      </p:tavLst>
                                    </p:anim>
                                  </p:childTnLst>
                                </p:cTn>
                              </p:par>
                              <p:par>
                                <p:cTn id="106" presetID="0" presetClass="path" presetSubtype="0" accel="50000" decel="50000" fill="hold" nodeType="withEffect">
                                  <p:stCondLst>
                                    <p:cond delay="0"/>
                                  </p:stCondLst>
                                  <p:childTnLst>
                                    <p:animMotion origin="layout" path="M 3.33333E-6 -2.96296E-6 C -0.0342 0.02662 -0.06841 0.05301 -0.09827 0.05602 C -0.12813 0.05926 -0.15365 0.0382 -0.17917 0.01713 " pathEditMode="relative" rAng="0" ptsTypes="aaA">
                                      <p:cBhvr>
                                        <p:cTn id="107" dur="1000" fill="hold"/>
                                        <p:tgtEl>
                                          <p:spTgt spid="67"/>
                                        </p:tgtEl>
                                        <p:attrNameLst>
                                          <p:attrName>ppt_x</p:attrName>
                                          <p:attrName>ppt_y</p:attrName>
                                        </p:attrNameLst>
                                      </p:cBhvr>
                                      <p:rCtr x="-90" y="30"/>
                                    </p:animMotion>
                                  </p:childTnLst>
                                </p:cTn>
                              </p:par>
                              <p:par>
                                <p:cTn id="108" presetID="23" presetClass="exit" presetSubtype="32" fill="hold" nodeType="withEffect">
                                  <p:stCondLst>
                                    <p:cond delay="600"/>
                                  </p:stCondLst>
                                  <p:childTnLst>
                                    <p:anim calcmode="lin" valueType="num">
                                      <p:cBhvr>
                                        <p:cTn id="109" dur="500"/>
                                        <p:tgtEl>
                                          <p:spTgt spid="67"/>
                                        </p:tgtEl>
                                        <p:attrNameLst>
                                          <p:attrName>ppt_w</p:attrName>
                                        </p:attrNameLst>
                                      </p:cBhvr>
                                      <p:tavLst>
                                        <p:tav tm="0">
                                          <p:val>
                                            <p:strVal val="ppt_w"/>
                                          </p:val>
                                        </p:tav>
                                        <p:tav tm="100000">
                                          <p:val>
                                            <p:fltVal val="0"/>
                                          </p:val>
                                        </p:tav>
                                      </p:tavLst>
                                    </p:anim>
                                    <p:anim calcmode="lin" valueType="num">
                                      <p:cBhvr>
                                        <p:cTn id="110" dur="500"/>
                                        <p:tgtEl>
                                          <p:spTgt spid="67"/>
                                        </p:tgtEl>
                                        <p:attrNameLst>
                                          <p:attrName>ppt_h</p:attrName>
                                        </p:attrNameLst>
                                      </p:cBhvr>
                                      <p:tavLst>
                                        <p:tav tm="0">
                                          <p:val>
                                            <p:strVal val="ppt_h"/>
                                          </p:val>
                                        </p:tav>
                                        <p:tav tm="100000">
                                          <p:val>
                                            <p:fltVal val="0"/>
                                          </p:val>
                                        </p:tav>
                                      </p:tavLst>
                                    </p:anim>
                                    <p:set>
                                      <p:cBhvr>
                                        <p:cTn id="111" dur="1" fill="hold">
                                          <p:stCondLst>
                                            <p:cond delay="499"/>
                                          </p:stCondLst>
                                        </p:cTn>
                                        <p:tgtEl>
                                          <p:spTgt spid="67"/>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25"/>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24"/>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26"/>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27"/>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33"/>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34"/>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3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7"/>
                                        </p:tgtEl>
                                        <p:attrNameLst>
                                          <p:attrName>style.visibility</p:attrName>
                                        </p:attrNameLst>
                                      </p:cBhvr>
                                      <p:to>
                                        <p:strVal val="hidden"/>
                                      </p:to>
                                    </p:set>
                                  </p:childTnLst>
                                </p:cTn>
                              </p:par>
                              <p:par>
                                <p:cTn id="132" presetID="1" presetClass="exit" presetSubtype="0" fill="hold" nodeType="withEffect">
                                  <p:stCondLst>
                                    <p:cond delay="0"/>
                                  </p:stCondLst>
                                  <p:childTnLst>
                                    <p:set>
                                      <p:cBhvr>
                                        <p:cTn id="133" dur="1" fill="hold">
                                          <p:stCondLst>
                                            <p:cond delay="0"/>
                                          </p:stCondLst>
                                        </p:cTn>
                                        <p:tgtEl>
                                          <p:spTgt spid="36"/>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38"/>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35"/>
                                        </p:tgtEl>
                                        <p:attrNameLst>
                                          <p:attrName>style.visibility</p:attrName>
                                        </p:attrNameLst>
                                      </p:cBhvr>
                                      <p:to>
                                        <p:strVal val="hidden"/>
                                      </p:to>
                                    </p:set>
                                  </p:childTnLst>
                                </p:cTn>
                              </p:par>
                            </p:childTnLst>
                          </p:cTn>
                        </p:par>
                        <p:par>
                          <p:cTn id="138" fill="hold">
                            <p:stCondLst>
                              <p:cond delay="0"/>
                            </p:stCondLst>
                            <p:childTnLst>
                              <p:par>
                                <p:cTn id="139" presetID="22" presetClass="entr" presetSubtype="8" fill="hold" nodeType="after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wipe(left)">
                                      <p:cBhvr>
                                        <p:cTn id="141" dur="500"/>
                                        <p:tgtEl>
                                          <p:spTgt spid="26"/>
                                        </p:tgtEl>
                                      </p:cBhvr>
                                    </p:animEffect>
                                  </p:childTnLst>
                                </p:cTn>
                              </p:par>
                              <p:par>
                                <p:cTn id="142" presetID="22" presetClass="entr" presetSubtype="8" fill="hold" nodeType="withEffect">
                                  <p:stCondLst>
                                    <p:cond delay="0"/>
                                  </p:stCondLst>
                                  <p:childTnLst>
                                    <p:set>
                                      <p:cBhvr>
                                        <p:cTn id="143" dur="1" fill="hold">
                                          <p:stCondLst>
                                            <p:cond delay="0"/>
                                          </p:stCondLst>
                                        </p:cTn>
                                        <p:tgtEl>
                                          <p:spTgt spid="33"/>
                                        </p:tgtEl>
                                        <p:attrNameLst>
                                          <p:attrName>style.visibility</p:attrName>
                                        </p:attrNameLst>
                                      </p:cBhvr>
                                      <p:to>
                                        <p:strVal val="visible"/>
                                      </p:to>
                                    </p:set>
                                    <p:animEffect transition="in" filter="wipe(left)">
                                      <p:cBhvr>
                                        <p:cTn id="144" dur="500"/>
                                        <p:tgtEl>
                                          <p:spTgt spid="33"/>
                                        </p:tgtEl>
                                      </p:cBhvr>
                                    </p:animEffect>
                                  </p:childTnLst>
                                </p:cTn>
                              </p:par>
                              <p:par>
                                <p:cTn id="145" presetID="22" presetClass="entr" presetSubtype="8" fill="hold" nodeType="withEffect">
                                  <p:stCondLst>
                                    <p:cond delay="0"/>
                                  </p:stCondLst>
                                  <p:childTnLst>
                                    <p:set>
                                      <p:cBhvr>
                                        <p:cTn id="146" dur="1" fill="hold">
                                          <p:stCondLst>
                                            <p:cond delay="0"/>
                                          </p:stCondLst>
                                        </p:cTn>
                                        <p:tgtEl>
                                          <p:spTgt spid="37"/>
                                        </p:tgtEl>
                                        <p:attrNameLst>
                                          <p:attrName>style.visibility</p:attrName>
                                        </p:attrNameLst>
                                      </p:cBhvr>
                                      <p:to>
                                        <p:strVal val="visible"/>
                                      </p:to>
                                    </p:set>
                                    <p:animEffect transition="in" filter="wipe(left)">
                                      <p:cBhvr>
                                        <p:cTn id="147" dur="500"/>
                                        <p:tgtEl>
                                          <p:spTgt spid="37"/>
                                        </p:tgtEl>
                                      </p:cBhvr>
                                    </p:animEffect>
                                  </p:childTnLst>
                                </p:cTn>
                              </p:par>
                              <p:par>
                                <p:cTn id="148" presetID="22" presetClass="entr" presetSubtype="2" fill="hold" nodeType="withEffect">
                                  <p:stCondLst>
                                    <p:cond delay="0"/>
                                  </p:stCondLst>
                                  <p:childTnLst>
                                    <p:set>
                                      <p:cBhvr>
                                        <p:cTn id="149" dur="1" fill="hold">
                                          <p:stCondLst>
                                            <p:cond delay="0"/>
                                          </p:stCondLst>
                                        </p:cTn>
                                        <p:tgtEl>
                                          <p:spTgt spid="27"/>
                                        </p:tgtEl>
                                        <p:attrNameLst>
                                          <p:attrName>style.visibility</p:attrName>
                                        </p:attrNameLst>
                                      </p:cBhvr>
                                      <p:to>
                                        <p:strVal val="visible"/>
                                      </p:to>
                                    </p:set>
                                    <p:animEffect transition="in" filter="wipe(right)">
                                      <p:cBhvr>
                                        <p:cTn id="150" dur="500"/>
                                        <p:tgtEl>
                                          <p:spTgt spid="27"/>
                                        </p:tgtEl>
                                      </p:cBhvr>
                                    </p:animEffect>
                                  </p:childTnLst>
                                </p:cTn>
                              </p:par>
                              <p:par>
                                <p:cTn id="151" presetID="22" presetClass="entr" presetSubtype="2" fill="hold" nodeType="withEffect">
                                  <p:stCondLst>
                                    <p:cond delay="0"/>
                                  </p:stCondLst>
                                  <p:childTnLst>
                                    <p:set>
                                      <p:cBhvr>
                                        <p:cTn id="152" dur="1" fill="hold">
                                          <p:stCondLst>
                                            <p:cond delay="0"/>
                                          </p:stCondLst>
                                        </p:cTn>
                                        <p:tgtEl>
                                          <p:spTgt spid="34"/>
                                        </p:tgtEl>
                                        <p:attrNameLst>
                                          <p:attrName>style.visibility</p:attrName>
                                        </p:attrNameLst>
                                      </p:cBhvr>
                                      <p:to>
                                        <p:strVal val="visible"/>
                                      </p:to>
                                    </p:set>
                                    <p:animEffect transition="in" filter="wipe(right)">
                                      <p:cBhvr>
                                        <p:cTn id="153" dur="500"/>
                                        <p:tgtEl>
                                          <p:spTgt spid="34"/>
                                        </p:tgtEl>
                                      </p:cBhvr>
                                    </p:animEffect>
                                  </p:childTnLst>
                                </p:cTn>
                              </p:par>
                              <p:par>
                                <p:cTn id="154" presetID="22" presetClass="entr" presetSubtype="2" fill="hold" nodeType="withEffect">
                                  <p:stCondLst>
                                    <p:cond delay="0"/>
                                  </p:stCondLst>
                                  <p:childTnLst>
                                    <p:set>
                                      <p:cBhvr>
                                        <p:cTn id="155" dur="1" fill="hold">
                                          <p:stCondLst>
                                            <p:cond delay="0"/>
                                          </p:stCondLst>
                                        </p:cTn>
                                        <p:tgtEl>
                                          <p:spTgt spid="38"/>
                                        </p:tgtEl>
                                        <p:attrNameLst>
                                          <p:attrName>style.visibility</p:attrName>
                                        </p:attrNameLst>
                                      </p:cBhvr>
                                      <p:to>
                                        <p:strVal val="visible"/>
                                      </p:to>
                                    </p:set>
                                    <p:animEffect transition="in" filter="wipe(right)">
                                      <p:cBhvr>
                                        <p:cTn id="156" dur="500"/>
                                        <p:tgtEl>
                                          <p:spTgt spid="38"/>
                                        </p:tgtEl>
                                      </p:cBhvr>
                                    </p:animEffect>
                                  </p:childTnLst>
                                </p:cTn>
                              </p:par>
                            </p:childTnLst>
                          </p:cTn>
                        </p:par>
                        <p:par>
                          <p:cTn id="157" fill="hold">
                            <p:stCondLst>
                              <p:cond delay="500"/>
                            </p:stCondLst>
                            <p:childTnLst>
                              <p:par>
                                <p:cTn id="158" presetID="22" presetClass="entr" presetSubtype="2" fill="hold" nodeType="afterEffect">
                                  <p:stCondLst>
                                    <p:cond delay="0"/>
                                  </p:stCondLst>
                                  <p:childTnLst>
                                    <p:set>
                                      <p:cBhvr>
                                        <p:cTn id="159" dur="1" fill="hold">
                                          <p:stCondLst>
                                            <p:cond delay="0"/>
                                          </p:stCondLst>
                                        </p:cTn>
                                        <p:tgtEl>
                                          <p:spTgt spid="25"/>
                                        </p:tgtEl>
                                        <p:attrNameLst>
                                          <p:attrName>style.visibility</p:attrName>
                                        </p:attrNameLst>
                                      </p:cBhvr>
                                      <p:to>
                                        <p:strVal val="visible"/>
                                      </p:to>
                                    </p:set>
                                    <p:animEffect transition="in" filter="wipe(right)">
                                      <p:cBhvr>
                                        <p:cTn id="160" dur="500"/>
                                        <p:tgtEl>
                                          <p:spTgt spid="25"/>
                                        </p:tgtEl>
                                      </p:cBhvr>
                                    </p:animEffect>
                                  </p:childTnLst>
                                </p:cTn>
                              </p:par>
                              <p:par>
                                <p:cTn id="161" presetID="22" presetClass="entr" presetSubtype="2" fill="hold" nodeType="with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wipe(right)">
                                      <p:cBhvr>
                                        <p:cTn id="163" dur="500"/>
                                        <p:tgtEl>
                                          <p:spTgt spid="32"/>
                                        </p:tgtEl>
                                      </p:cBhvr>
                                    </p:animEffect>
                                  </p:childTnLst>
                                </p:cTn>
                              </p:par>
                              <p:par>
                                <p:cTn id="164" presetID="22" presetClass="entr" presetSubtype="2" fill="hold" nodeType="with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wipe(right)">
                                      <p:cBhvr>
                                        <p:cTn id="166" dur="500"/>
                                        <p:tgtEl>
                                          <p:spTgt spid="36"/>
                                        </p:tgtEl>
                                      </p:cBhvr>
                                    </p:animEffect>
                                  </p:childTnLst>
                                </p:cTn>
                              </p:par>
                              <p:par>
                                <p:cTn id="167" presetID="22" presetClass="entr" presetSubtype="8" fill="hold" nodeType="withEffect">
                                  <p:stCondLst>
                                    <p:cond delay="0"/>
                                  </p:stCondLst>
                                  <p:childTnLst>
                                    <p:set>
                                      <p:cBhvr>
                                        <p:cTn id="168" dur="1" fill="hold">
                                          <p:stCondLst>
                                            <p:cond delay="0"/>
                                          </p:stCondLst>
                                        </p:cTn>
                                        <p:tgtEl>
                                          <p:spTgt spid="24"/>
                                        </p:tgtEl>
                                        <p:attrNameLst>
                                          <p:attrName>style.visibility</p:attrName>
                                        </p:attrNameLst>
                                      </p:cBhvr>
                                      <p:to>
                                        <p:strVal val="visible"/>
                                      </p:to>
                                    </p:set>
                                    <p:animEffect transition="in" filter="wipe(left)">
                                      <p:cBhvr>
                                        <p:cTn id="169" dur="500"/>
                                        <p:tgtEl>
                                          <p:spTgt spid="24"/>
                                        </p:tgtEl>
                                      </p:cBhvr>
                                    </p:animEffect>
                                  </p:childTnLst>
                                </p:cTn>
                              </p:par>
                              <p:par>
                                <p:cTn id="170" presetID="22" presetClass="entr" presetSubtype="8" fill="hold"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left)">
                                      <p:cBhvr>
                                        <p:cTn id="172" dur="500"/>
                                        <p:tgtEl>
                                          <p:spTgt spid="31"/>
                                        </p:tgtEl>
                                      </p:cBhvr>
                                    </p:animEffect>
                                  </p:childTnLst>
                                </p:cTn>
                              </p:par>
                              <p:par>
                                <p:cTn id="173" presetID="22" presetClass="entr" presetSubtype="8" fill="hold" nodeType="withEffect">
                                  <p:stCondLst>
                                    <p:cond delay="0"/>
                                  </p:stCondLst>
                                  <p:childTnLst>
                                    <p:set>
                                      <p:cBhvr>
                                        <p:cTn id="174" dur="1" fill="hold">
                                          <p:stCondLst>
                                            <p:cond delay="0"/>
                                          </p:stCondLst>
                                        </p:cTn>
                                        <p:tgtEl>
                                          <p:spTgt spid="35"/>
                                        </p:tgtEl>
                                        <p:attrNameLst>
                                          <p:attrName>style.visibility</p:attrName>
                                        </p:attrNameLst>
                                      </p:cBhvr>
                                      <p:to>
                                        <p:strVal val="visible"/>
                                      </p:to>
                                    </p:set>
                                    <p:animEffect transition="in" filter="wipe(left)">
                                      <p:cBhvr>
                                        <p:cTn id="175" dur="500"/>
                                        <p:tgtEl>
                                          <p:spTgt spid="35"/>
                                        </p:tgtEl>
                                      </p:cBhvr>
                                    </p:animEffect>
                                  </p:childTnLst>
                                </p:cTn>
                              </p:par>
                            </p:childTnLst>
                          </p:cTn>
                        </p:par>
                        <p:par>
                          <p:cTn id="176" fill="hold">
                            <p:stCondLst>
                              <p:cond delay="1000"/>
                            </p:stCondLst>
                            <p:childTnLst>
                              <p:par>
                                <p:cTn id="177" presetID="23" presetClass="entr" presetSubtype="16" fill="hold" nodeType="afterEffect">
                                  <p:stCondLst>
                                    <p:cond delay="0"/>
                                  </p:stCondLst>
                                  <p:childTnLst>
                                    <p:set>
                                      <p:cBhvr>
                                        <p:cTn id="178" dur="1" fill="hold">
                                          <p:stCondLst>
                                            <p:cond delay="0"/>
                                          </p:stCondLst>
                                        </p:cTn>
                                        <p:tgtEl>
                                          <p:spTgt spid="73"/>
                                        </p:tgtEl>
                                        <p:attrNameLst>
                                          <p:attrName>style.visibility</p:attrName>
                                        </p:attrNameLst>
                                      </p:cBhvr>
                                      <p:to>
                                        <p:strVal val="visible"/>
                                      </p:to>
                                    </p:set>
                                    <p:anim calcmode="lin" valueType="num">
                                      <p:cBhvr>
                                        <p:cTn id="179" dur="500" fill="hold"/>
                                        <p:tgtEl>
                                          <p:spTgt spid="73"/>
                                        </p:tgtEl>
                                        <p:attrNameLst>
                                          <p:attrName>ppt_w</p:attrName>
                                        </p:attrNameLst>
                                      </p:cBhvr>
                                      <p:tavLst>
                                        <p:tav tm="0">
                                          <p:val>
                                            <p:fltVal val="0"/>
                                          </p:val>
                                        </p:tav>
                                        <p:tav tm="100000">
                                          <p:val>
                                            <p:strVal val="#ppt_w"/>
                                          </p:val>
                                        </p:tav>
                                      </p:tavLst>
                                    </p:anim>
                                    <p:anim calcmode="lin" valueType="num">
                                      <p:cBhvr>
                                        <p:cTn id="180" dur="500" fill="hold"/>
                                        <p:tgtEl>
                                          <p:spTgt spid="73"/>
                                        </p:tgtEl>
                                        <p:attrNameLst>
                                          <p:attrName>ppt_h</p:attrName>
                                        </p:attrNameLst>
                                      </p:cBhvr>
                                      <p:tavLst>
                                        <p:tav tm="0">
                                          <p:val>
                                            <p:fltVal val="0"/>
                                          </p:val>
                                        </p:tav>
                                        <p:tav tm="100000">
                                          <p:val>
                                            <p:strVal val="#ppt_h"/>
                                          </p:val>
                                        </p:tav>
                                      </p:tavLst>
                                    </p:anim>
                                  </p:childTnLst>
                                </p:cTn>
                              </p:par>
                              <p:par>
                                <p:cTn id="181" presetID="0" presetClass="path" presetSubtype="0" accel="50000" decel="50000" fill="hold" nodeType="withEffect">
                                  <p:stCondLst>
                                    <p:cond delay="0"/>
                                  </p:stCondLst>
                                  <p:childTnLst>
                                    <p:animMotion origin="layout" path="M 0 0 C 0.04202 -0.03959 0.08403 -0.07894 0.12084 -0.08334 C 0.15764 -0.08774 0.18924 -0.05695 0.22084 -0.02593 " pathEditMode="relative" ptsTypes="aaA">
                                      <p:cBhvr>
                                        <p:cTn id="182" dur="1000" fill="hold"/>
                                        <p:tgtEl>
                                          <p:spTgt spid="73"/>
                                        </p:tgtEl>
                                        <p:attrNameLst>
                                          <p:attrName>ppt_x</p:attrName>
                                          <p:attrName>ppt_y</p:attrName>
                                        </p:attrNameLst>
                                      </p:cBhvr>
                                    </p:animMotion>
                                  </p:childTnLst>
                                </p:cTn>
                              </p:par>
                              <p:par>
                                <p:cTn id="183" presetID="23" presetClass="exit" presetSubtype="32" fill="hold" nodeType="withEffect">
                                  <p:stCondLst>
                                    <p:cond delay="500"/>
                                  </p:stCondLst>
                                  <p:childTnLst>
                                    <p:anim calcmode="lin" valueType="num">
                                      <p:cBhvr>
                                        <p:cTn id="184" dur="500"/>
                                        <p:tgtEl>
                                          <p:spTgt spid="73"/>
                                        </p:tgtEl>
                                        <p:attrNameLst>
                                          <p:attrName>ppt_w</p:attrName>
                                        </p:attrNameLst>
                                      </p:cBhvr>
                                      <p:tavLst>
                                        <p:tav tm="0">
                                          <p:val>
                                            <p:strVal val="ppt_w"/>
                                          </p:val>
                                        </p:tav>
                                        <p:tav tm="100000">
                                          <p:val>
                                            <p:fltVal val="0"/>
                                          </p:val>
                                        </p:tav>
                                      </p:tavLst>
                                    </p:anim>
                                    <p:anim calcmode="lin" valueType="num">
                                      <p:cBhvr>
                                        <p:cTn id="185" dur="500"/>
                                        <p:tgtEl>
                                          <p:spTgt spid="73"/>
                                        </p:tgtEl>
                                        <p:attrNameLst>
                                          <p:attrName>ppt_h</p:attrName>
                                        </p:attrNameLst>
                                      </p:cBhvr>
                                      <p:tavLst>
                                        <p:tav tm="0">
                                          <p:val>
                                            <p:strVal val="ppt_h"/>
                                          </p:val>
                                        </p:tav>
                                        <p:tav tm="100000">
                                          <p:val>
                                            <p:fltVal val="0"/>
                                          </p:val>
                                        </p:tav>
                                      </p:tavLst>
                                    </p:anim>
                                    <p:set>
                                      <p:cBhvr>
                                        <p:cTn id="186" dur="1" fill="hold">
                                          <p:stCondLst>
                                            <p:cond delay="499"/>
                                          </p:stCondLst>
                                        </p:cTn>
                                        <p:tgtEl>
                                          <p:spTgt spid="73"/>
                                        </p:tgtEl>
                                        <p:attrNameLst>
                                          <p:attrName>style.visibility</p:attrName>
                                        </p:attrNameLst>
                                      </p:cBhvr>
                                      <p:to>
                                        <p:strVal val="hidden"/>
                                      </p:to>
                                    </p:set>
                                  </p:childTnLst>
                                </p:cTn>
                              </p:par>
                              <p:par>
                                <p:cTn id="187" presetID="23" presetClass="entr" presetSubtype="16" fill="hold" nodeType="withEffect">
                                  <p:stCondLst>
                                    <p:cond delay="0"/>
                                  </p:stCondLst>
                                  <p:childTnLst>
                                    <p:set>
                                      <p:cBhvr>
                                        <p:cTn id="188" dur="1" fill="hold">
                                          <p:stCondLst>
                                            <p:cond delay="0"/>
                                          </p:stCondLst>
                                        </p:cTn>
                                        <p:tgtEl>
                                          <p:spTgt spid="76"/>
                                        </p:tgtEl>
                                        <p:attrNameLst>
                                          <p:attrName>style.visibility</p:attrName>
                                        </p:attrNameLst>
                                      </p:cBhvr>
                                      <p:to>
                                        <p:strVal val="visible"/>
                                      </p:to>
                                    </p:set>
                                    <p:anim calcmode="lin" valueType="num">
                                      <p:cBhvr>
                                        <p:cTn id="189" dur="500" fill="hold"/>
                                        <p:tgtEl>
                                          <p:spTgt spid="76"/>
                                        </p:tgtEl>
                                        <p:attrNameLst>
                                          <p:attrName>ppt_w</p:attrName>
                                        </p:attrNameLst>
                                      </p:cBhvr>
                                      <p:tavLst>
                                        <p:tav tm="0">
                                          <p:val>
                                            <p:fltVal val="0"/>
                                          </p:val>
                                        </p:tav>
                                        <p:tav tm="100000">
                                          <p:val>
                                            <p:strVal val="#ppt_w"/>
                                          </p:val>
                                        </p:tav>
                                      </p:tavLst>
                                    </p:anim>
                                    <p:anim calcmode="lin" valueType="num">
                                      <p:cBhvr>
                                        <p:cTn id="190" dur="500" fill="hold"/>
                                        <p:tgtEl>
                                          <p:spTgt spid="76"/>
                                        </p:tgtEl>
                                        <p:attrNameLst>
                                          <p:attrName>ppt_h</p:attrName>
                                        </p:attrNameLst>
                                      </p:cBhvr>
                                      <p:tavLst>
                                        <p:tav tm="0">
                                          <p:val>
                                            <p:fltVal val="0"/>
                                          </p:val>
                                        </p:tav>
                                        <p:tav tm="100000">
                                          <p:val>
                                            <p:strVal val="#ppt_h"/>
                                          </p:val>
                                        </p:tav>
                                      </p:tavLst>
                                    </p:anim>
                                  </p:childTnLst>
                                </p:cTn>
                              </p:par>
                              <p:par>
                                <p:cTn id="191" presetID="0" presetClass="path" presetSubtype="0" accel="50000" decel="50000" fill="hold" nodeType="withEffect">
                                  <p:stCondLst>
                                    <p:cond delay="0"/>
                                  </p:stCondLst>
                                  <p:childTnLst>
                                    <p:animMotion origin="layout" path="M 5.55112E-17 -2.96296E-6 C -0.0342 0.02662 -0.0684 0.05301 -0.09826 0.05602 C -0.12812 0.05926 -0.15365 0.0382 -0.17917 0.01713 " pathEditMode="relative" rAng="0" ptsTypes="aaA">
                                      <p:cBhvr>
                                        <p:cTn id="192" dur="1000" fill="hold"/>
                                        <p:tgtEl>
                                          <p:spTgt spid="76"/>
                                        </p:tgtEl>
                                        <p:attrNameLst>
                                          <p:attrName>ppt_x</p:attrName>
                                          <p:attrName>ppt_y</p:attrName>
                                        </p:attrNameLst>
                                      </p:cBhvr>
                                      <p:rCtr x="-90" y="30"/>
                                    </p:animMotion>
                                  </p:childTnLst>
                                </p:cTn>
                              </p:par>
                              <p:par>
                                <p:cTn id="193" presetID="23" presetClass="exit" presetSubtype="32" fill="hold" nodeType="withEffect">
                                  <p:stCondLst>
                                    <p:cond delay="600"/>
                                  </p:stCondLst>
                                  <p:childTnLst>
                                    <p:anim calcmode="lin" valueType="num">
                                      <p:cBhvr>
                                        <p:cTn id="194" dur="500"/>
                                        <p:tgtEl>
                                          <p:spTgt spid="76"/>
                                        </p:tgtEl>
                                        <p:attrNameLst>
                                          <p:attrName>ppt_w</p:attrName>
                                        </p:attrNameLst>
                                      </p:cBhvr>
                                      <p:tavLst>
                                        <p:tav tm="0">
                                          <p:val>
                                            <p:strVal val="ppt_w"/>
                                          </p:val>
                                        </p:tav>
                                        <p:tav tm="100000">
                                          <p:val>
                                            <p:fltVal val="0"/>
                                          </p:val>
                                        </p:tav>
                                      </p:tavLst>
                                    </p:anim>
                                    <p:anim calcmode="lin" valueType="num">
                                      <p:cBhvr>
                                        <p:cTn id="195" dur="500"/>
                                        <p:tgtEl>
                                          <p:spTgt spid="76"/>
                                        </p:tgtEl>
                                        <p:attrNameLst>
                                          <p:attrName>ppt_h</p:attrName>
                                        </p:attrNameLst>
                                      </p:cBhvr>
                                      <p:tavLst>
                                        <p:tav tm="0">
                                          <p:val>
                                            <p:strVal val="ppt_h"/>
                                          </p:val>
                                        </p:tav>
                                        <p:tav tm="100000">
                                          <p:val>
                                            <p:fltVal val="0"/>
                                          </p:val>
                                        </p:tav>
                                      </p:tavLst>
                                    </p:anim>
                                    <p:set>
                                      <p:cBhvr>
                                        <p:cTn id="196" dur="1" fill="hold">
                                          <p:stCondLst>
                                            <p:cond delay="499"/>
                                          </p:stCondLst>
                                        </p:cTn>
                                        <p:tgtEl>
                                          <p:spTgt spid="76"/>
                                        </p:tgtEl>
                                        <p:attrNameLst>
                                          <p:attrName>style.visibility</p:attrName>
                                        </p:attrNameLst>
                                      </p:cBhvr>
                                      <p:to>
                                        <p:strVal val="hidden"/>
                                      </p:to>
                                    </p:set>
                                  </p:childTnLst>
                                </p:cTn>
                              </p:par>
                              <p:par>
                                <p:cTn id="197" presetID="23" presetClass="entr" presetSubtype="16" fill="hold" nodeType="withEffect">
                                  <p:stCondLst>
                                    <p:cond delay="100"/>
                                  </p:stCondLst>
                                  <p:childTnLst>
                                    <p:set>
                                      <p:cBhvr>
                                        <p:cTn id="198" dur="1" fill="hold">
                                          <p:stCondLst>
                                            <p:cond delay="0"/>
                                          </p:stCondLst>
                                        </p:cTn>
                                        <p:tgtEl>
                                          <p:spTgt spid="81"/>
                                        </p:tgtEl>
                                        <p:attrNameLst>
                                          <p:attrName>style.visibility</p:attrName>
                                        </p:attrNameLst>
                                      </p:cBhvr>
                                      <p:to>
                                        <p:strVal val="visible"/>
                                      </p:to>
                                    </p:set>
                                    <p:anim calcmode="lin" valueType="num">
                                      <p:cBhvr>
                                        <p:cTn id="199" dur="500" fill="hold"/>
                                        <p:tgtEl>
                                          <p:spTgt spid="81"/>
                                        </p:tgtEl>
                                        <p:attrNameLst>
                                          <p:attrName>ppt_w</p:attrName>
                                        </p:attrNameLst>
                                      </p:cBhvr>
                                      <p:tavLst>
                                        <p:tav tm="0">
                                          <p:val>
                                            <p:fltVal val="0"/>
                                          </p:val>
                                        </p:tav>
                                        <p:tav tm="100000">
                                          <p:val>
                                            <p:strVal val="#ppt_w"/>
                                          </p:val>
                                        </p:tav>
                                      </p:tavLst>
                                    </p:anim>
                                    <p:anim calcmode="lin" valueType="num">
                                      <p:cBhvr>
                                        <p:cTn id="200" dur="500" fill="hold"/>
                                        <p:tgtEl>
                                          <p:spTgt spid="81"/>
                                        </p:tgtEl>
                                        <p:attrNameLst>
                                          <p:attrName>ppt_h</p:attrName>
                                        </p:attrNameLst>
                                      </p:cBhvr>
                                      <p:tavLst>
                                        <p:tav tm="0">
                                          <p:val>
                                            <p:fltVal val="0"/>
                                          </p:val>
                                        </p:tav>
                                        <p:tav tm="100000">
                                          <p:val>
                                            <p:strVal val="#ppt_h"/>
                                          </p:val>
                                        </p:tav>
                                      </p:tavLst>
                                    </p:anim>
                                  </p:childTnLst>
                                </p:cTn>
                              </p:par>
                              <p:par>
                                <p:cTn id="201" presetID="0" presetClass="path" presetSubtype="0" accel="50000" decel="50000" fill="hold" nodeType="withEffect">
                                  <p:stCondLst>
                                    <p:cond delay="100"/>
                                  </p:stCondLst>
                                  <p:childTnLst>
                                    <p:animMotion origin="layout" path="M 0 0 C 0.04202 -0.03959 0.08403 -0.07894 0.12084 -0.08334 C 0.15764 -0.08774 0.18924 -0.05695 0.22084 -0.02593 " pathEditMode="relative" ptsTypes="aaA">
                                      <p:cBhvr>
                                        <p:cTn id="202" dur="1000" fill="hold"/>
                                        <p:tgtEl>
                                          <p:spTgt spid="81"/>
                                        </p:tgtEl>
                                        <p:attrNameLst>
                                          <p:attrName>ppt_x</p:attrName>
                                          <p:attrName>ppt_y</p:attrName>
                                        </p:attrNameLst>
                                      </p:cBhvr>
                                    </p:animMotion>
                                  </p:childTnLst>
                                </p:cTn>
                              </p:par>
                              <p:par>
                                <p:cTn id="203" presetID="23" presetClass="exit" presetSubtype="32" fill="hold" nodeType="withEffect">
                                  <p:stCondLst>
                                    <p:cond delay="800"/>
                                  </p:stCondLst>
                                  <p:childTnLst>
                                    <p:anim calcmode="lin" valueType="num">
                                      <p:cBhvr>
                                        <p:cTn id="204" dur="500"/>
                                        <p:tgtEl>
                                          <p:spTgt spid="81"/>
                                        </p:tgtEl>
                                        <p:attrNameLst>
                                          <p:attrName>ppt_w</p:attrName>
                                        </p:attrNameLst>
                                      </p:cBhvr>
                                      <p:tavLst>
                                        <p:tav tm="0">
                                          <p:val>
                                            <p:strVal val="ppt_w"/>
                                          </p:val>
                                        </p:tav>
                                        <p:tav tm="100000">
                                          <p:val>
                                            <p:fltVal val="0"/>
                                          </p:val>
                                        </p:tav>
                                      </p:tavLst>
                                    </p:anim>
                                    <p:anim calcmode="lin" valueType="num">
                                      <p:cBhvr>
                                        <p:cTn id="205" dur="500"/>
                                        <p:tgtEl>
                                          <p:spTgt spid="81"/>
                                        </p:tgtEl>
                                        <p:attrNameLst>
                                          <p:attrName>ppt_h</p:attrName>
                                        </p:attrNameLst>
                                      </p:cBhvr>
                                      <p:tavLst>
                                        <p:tav tm="0">
                                          <p:val>
                                            <p:strVal val="ppt_h"/>
                                          </p:val>
                                        </p:tav>
                                        <p:tav tm="100000">
                                          <p:val>
                                            <p:fltVal val="0"/>
                                          </p:val>
                                        </p:tav>
                                      </p:tavLst>
                                    </p:anim>
                                    <p:set>
                                      <p:cBhvr>
                                        <p:cTn id="206" dur="1" fill="hold">
                                          <p:stCondLst>
                                            <p:cond delay="499"/>
                                          </p:stCondLst>
                                        </p:cTn>
                                        <p:tgtEl>
                                          <p:spTgt spid="81"/>
                                        </p:tgtEl>
                                        <p:attrNameLst>
                                          <p:attrName>style.visibility</p:attrName>
                                        </p:attrNameLst>
                                      </p:cBhvr>
                                      <p:to>
                                        <p:strVal val="hidden"/>
                                      </p:to>
                                    </p:set>
                                  </p:childTnLst>
                                </p:cTn>
                              </p:par>
                              <p:par>
                                <p:cTn id="207" presetID="23" presetClass="entr" presetSubtype="16" fill="hold" nodeType="withEffect">
                                  <p:stCondLst>
                                    <p:cond delay="0"/>
                                  </p:stCondLst>
                                  <p:childTnLst>
                                    <p:set>
                                      <p:cBhvr>
                                        <p:cTn id="208" dur="1" fill="hold">
                                          <p:stCondLst>
                                            <p:cond delay="0"/>
                                          </p:stCondLst>
                                        </p:cTn>
                                        <p:tgtEl>
                                          <p:spTgt spid="84"/>
                                        </p:tgtEl>
                                        <p:attrNameLst>
                                          <p:attrName>style.visibility</p:attrName>
                                        </p:attrNameLst>
                                      </p:cBhvr>
                                      <p:to>
                                        <p:strVal val="visible"/>
                                      </p:to>
                                    </p:set>
                                    <p:anim calcmode="lin" valueType="num">
                                      <p:cBhvr>
                                        <p:cTn id="209" dur="500" fill="hold"/>
                                        <p:tgtEl>
                                          <p:spTgt spid="84"/>
                                        </p:tgtEl>
                                        <p:attrNameLst>
                                          <p:attrName>ppt_w</p:attrName>
                                        </p:attrNameLst>
                                      </p:cBhvr>
                                      <p:tavLst>
                                        <p:tav tm="0">
                                          <p:val>
                                            <p:fltVal val="0"/>
                                          </p:val>
                                        </p:tav>
                                        <p:tav tm="100000">
                                          <p:val>
                                            <p:strVal val="#ppt_w"/>
                                          </p:val>
                                        </p:tav>
                                      </p:tavLst>
                                    </p:anim>
                                    <p:anim calcmode="lin" valueType="num">
                                      <p:cBhvr>
                                        <p:cTn id="210" dur="500" fill="hold"/>
                                        <p:tgtEl>
                                          <p:spTgt spid="84"/>
                                        </p:tgtEl>
                                        <p:attrNameLst>
                                          <p:attrName>ppt_h</p:attrName>
                                        </p:attrNameLst>
                                      </p:cBhvr>
                                      <p:tavLst>
                                        <p:tav tm="0">
                                          <p:val>
                                            <p:fltVal val="0"/>
                                          </p:val>
                                        </p:tav>
                                        <p:tav tm="100000">
                                          <p:val>
                                            <p:strVal val="#ppt_h"/>
                                          </p:val>
                                        </p:tav>
                                      </p:tavLst>
                                    </p:anim>
                                  </p:childTnLst>
                                </p:cTn>
                              </p:par>
                              <p:par>
                                <p:cTn id="211" presetID="0" presetClass="path" presetSubtype="0" accel="50000" decel="50000" fill="hold" nodeType="withEffect">
                                  <p:stCondLst>
                                    <p:cond delay="0"/>
                                  </p:stCondLst>
                                  <p:childTnLst>
                                    <p:animMotion origin="layout" path="M 3.33333E-6 -2.96296E-6 C -0.0342 0.02662 -0.06841 0.05301 -0.09827 0.05602 C -0.12813 0.05926 -0.15365 0.0382 -0.17917 0.01713 " pathEditMode="relative" rAng="0" ptsTypes="aaA">
                                      <p:cBhvr>
                                        <p:cTn id="212" dur="1000" fill="hold"/>
                                        <p:tgtEl>
                                          <p:spTgt spid="84"/>
                                        </p:tgtEl>
                                        <p:attrNameLst>
                                          <p:attrName>ppt_x</p:attrName>
                                          <p:attrName>ppt_y</p:attrName>
                                        </p:attrNameLst>
                                      </p:cBhvr>
                                      <p:rCtr x="-90" y="30"/>
                                    </p:animMotion>
                                  </p:childTnLst>
                                </p:cTn>
                              </p:par>
                              <p:par>
                                <p:cTn id="213" presetID="23" presetClass="exit" presetSubtype="32" fill="hold" nodeType="withEffect">
                                  <p:stCondLst>
                                    <p:cond delay="600"/>
                                  </p:stCondLst>
                                  <p:childTnLst>
                                    <p:anim calcmode="lin" valueType="num">
                                      <p:cBhvr>
                                        <p:cTn id="214" dur="500"/>
                                        <p:tgtEl>
                                          <p:spTgt spid="84"/>
                                        </p:tgtEl>
                                        <p:attrNameLst>
                                          <p:attrName>ppt_w</p:attrName>
                                        </p:attrNameLst>
                                      </p:cBhvr>
                                      <p:tavLst>
                                        <p:tav tm="0">
                                          <p:val>
                                            <p:strVal val="ppt_w"/>
                                          </p:val>
                                        </p:tav>
                                        <p:tav tm="100000">
                                          <p:val>
                                            <p:fltVal val="0"/>
                                          </p:val>
                                        </p:tav>
                                      </p:tavLst>
                                    </p:anim>
                                    <p:anim calcmode="lin" valueType="num">
                                      <p:cBhvr>
                                        <p:cTn id="215" dur="500"/>
                                        <p:tgtEl>
                                          <p:spTgt spid="84"/>
                                        </p:tgtEl>
                                        <p:attrNameLst>
                                          <p:attrName>ppt_h</p:attrName>
                                        </p:attrNameLst>
                                      </p:cBhvr>
                                      <p:tavLst>
                                        <p:tav tm="0">
                                          <p:val>
                                            <p:strVal val="ppt_h"/>
                                          </p:val>
                                        </p:tav>
                                        <p:tav tm="100000">
                                          <p:val>
                                            <p:fltVal val="0"/>
                                          </p:val>
                                        </p:tav>
                                      </p:tavLst>
                                    </p:anim>
                                    <p:set>
                                      <p:cBhvr>
                                        <p:cTn id="216" dur="1" fill="hold">
                                          <p:stCondLst>
                                            <p:cond delay="499"/>
                                          </p:stCondLst>
                                        </p:cTn>
                                        <p:tgtEl>
                                          <p:spTgt spid="84"/>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21" grpId="0" animBg="1"/>
      <p:bldP spid="22" grpId="0" animBg="1"/>
      <p:bldP spid="23" grpId="0" animBg="1"/>
      <p:bldP spid="28"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p:cNvSpPr/>
          <p:nvPr/>
        </p:nvSpPr>
        <p:spPr bwMode="auto">
          <a:xfrm>
            <a:off x="1698171" y="1507253"/>
            <a:ext cx="6049108" cy="3657600"/>
          </a:xfrm>
          <a:custGeom>
            <a:avLst/>
            <a:gdLst>
              <a:gd name="connsiteX0" fmla="*/ 0 w 6049108"/>
              <a:gd name="connsiteY0" fmla="*/ 0 h 3657600"/>
              <a:gd name="connsiteX1" fmla="*/ 1416818 w 6049108"/>
              <a:gd name="connsiteY1" fmla="*/ 2451798 h 3657600"/>
              <a:gd name="connsiteX2" fmla="*/ 6049108 w 6049108"/>
              <a:gd name="connsiteY2" fmla="*/ 3657600 h 3657600"/>
            </a:gdLst>
            <a:ahLst/>
            <a:cxnLst>
              <a:cxn ang="0">
                <a:pos x="connsiteX0" y="connsiteY0"/>
              </a:cxn>
              <a:cxn ang="0">
                <a:pos x="connsiteX1" y="connsiteY1"/>
              </a:cxn>
              <a:cxn ang="0">
                <a:pos x="connsiteX2" y="connsiteY2"/>
              </a:cxn>
            </a:cxnLst>
            <a:rect l="l" t="t" r="r" b="b"/>
            <a:pathLst>
              <a:path w="6049108" h="3657600">
                <a:moveTo>
                  <a:pt x="0" y="0"/>
                </a:moveTo>
                <a:cubicBezTo>
                  <a:pt x="204316" y="921099"/>
                  <a:pt x="408633" y="1842198"/>
                  <a:pt x="1416818" y="2451798"/>
                </a:cubicBezTo>
                <a:cubicBezTo>
                  <a:pt x="2425003" y="3061398"/>
                  <a:pt x="4237055" y="3359499"/>
                  <a:pt x="6049108" y="3657600"/>
                </a:cubicBez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 name="Slide Number Placeholder 3"/>
          <p:cNvSpPr>
            <a:spLocks noGrp="1"/>
          </p:cNvSpPr>
          <p:nvPr>
            <p:ph type="sldNum" sz="quarter" idx="12"/>
          </p:nvPr>
        </p:nvSpPr>
        <p:spPr/>
        <p:txBody>
          <a:bodyPr/>
          <a:lstStyle/>
          <a:p>
            <a:fld id="{29982EE5-C165-4792-B6D9-CAD024C0FAD7}" type="slidenum">
              <a:rPr lang="en-US" smtClean="0"/>
              <a:pPr/>
              <a:t>3</a:t>
            </a:fld>
            <a:endParaRPr lang="en-US"/>
          </a:p>
        </p:txBody>
      </p:sp>
      <p:sp>
        <p:nvSpPr>
          <p:cNvPr id="2" name="Title 1"/>
          <p:cNvSpPr>
            <a:spLocks noGrp="1"/>
          </p:cNvSpPr>
          <p:nvPr>
            <p:ph type="title" idx="4294967295"/>
          </p:nvPr>
        </p:nvSpPr>
        <p:spPr>
          <a:xfrm>
            <a:off x="1647825" y="76200"/>
            <a:ext cx="6581775" cy="762000"/>
          </a:xfrm>
        </p:spPr>
        <p:txBody>
          <a:bodyPr/>
          <a:lstStyle/>
          <a:p>
            <a:r>
              <a:rPr lang="en-US" dirty="0" smtClean="0"/>
              <a:t>Why is this a Problem?</a:t>
            </a:r>
            <a:endParaRPr lang="en-US" dirty="0"/>
          </a:p>
        </p:txBody>
      </p:sp>
      <p:cxnSp>
        <p:nvCxnSpPr>
          <p:cNvPr id="6" name="Straight Arrow Connector 5"/>
          <p:cNvCxnSpPr/>
          <p:nvPr/>
        </p:nvCxnSpPr>
        <p:spPr bwMode="auto">
          <a:xfrm>
            <a:off x="1066800" y="5485606"/>
            <a:ext cx="7162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rot="5400000" flipH="1" flipV="1">
            <a:off x="-990600" y="3428206"/>
            <a:ext cx="4114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590800" y="5562600"/>
            <a:ext cx="4114800" cy="461665"/>
          </a:xfrm>
          <a:prstGeom prst="rect">
            <a:avLst/>
          </a:prstGeom>
          <a:noFill/>
        </p:spPr>
        <p:txBody>
          <a:bodyPr wrap="square" rtlCol="0">
            <a:spAutoFit/>
          </a:bodyPr>
          <a:lstStyle/>
          <a:p>
            <a:pPr algn="ctr"/>
            <a:r>
              <a:rPr lang="en-US" sz="2400" dirty="0" smtClean="0"/>
              <a:t>Sophistication</a:t>
            </a:r>
            <a:endParaRPr lang="en-US" sz="2400" dirty="0"/>
          </a:p>
        </p:txBody>
      </p:sp>
      <p:sp>
        <p:nvSpPr>
          <p:cNvPr id="10" name="TextBox 9"/>
          <p:cNvSpPr txBox="1"/>
          <p:nvPr/>
        </p:nvSpPr>
        <p:spPr>
          <a:xfrm rot="16200000">
            <a:off x="-1297633" y="3274368"/>
            <a:ext cx="4114800" cy="461665"/>
          </a:xfrm>
          <a:prstGeom prst="rect">
            <a:avLst/>
          </a:prstGeom>
          <a:noFill/>
        </p:spPr>
        <p:txBody>
          <a:bodyPr wrap="square" rtlCol="0">
            <a:spAutoFit/>
          </a:bodyPr>
          <a:lstStyle/>
          <a:p>
            <a:pPr algn="ctr"/>
            <a:r>
              <a:rPr lang="en-US" sz="2400" dirty="0" smtClean="0"/>
              <a:t>Parallelism</a:t>
            </a:r>
            <a:endParaRPr lang="en-US" sz="2400" dirty="0"/>
          </a:p>
        </p:txBody>
      </p:sp>
      <p:sp>
        <p:nvSpPr>
          <p:cNvPr id="11" name="TextBox 10"/>
          <p:cNvSpPr txBox="1"/>
          <p:nvPr/>
        </p:nvSpPr>
        <p:spPr>
          <a:xfrm>
            <a:off x="1219200" y="1981200"/>
            <a:ext cx="1959639" cy="646331"/>
          </a:xfrm>
          <a:prstGeom prst="rect">
            <a:avLst/>
          </a:prstGeom>
          <a:noFill/>
        </p:spPr>
        <p:txBody>
          <a:bodyPr wrap="none" rtlCol="0">
            <a:spAutoFit/>
          </a:bodyPr>
          <a:lstStyle/>
          <a:p>
            <a:r>
              <a:rPr lang="en-US" dirty="0" smtClean="0"/>
              <a:t>Nearest Neighbor</a:t>
            </a:r>
          </a:p>
          <a:p>
            <a:r>
              <a:rPr lang="en-US" dirty="0" smtClean="0">
                <a:solidFill>
                  <a:schemeClr val="bg1">
                    <a:lumMod val="50000"/>
                  </a:schemeClr>
                </a:solidFill>
              </a:rPr>
              <a:t>[Google et al.]</a:t>
            </a:r>
          </a:p>
        </p:txBody>
      </p:sp>
      <p:sp>
        <p:nvSpPr>
          <p:cNvPr id="12" name="TextBox 11"/>
          <p:cNvSpPr txBox="1"/>
          <p:nvPr/>
        </p:nvSpPr>
        <p:spPr>
          <a:xfrm>
            <a:off x="1752600" y="2831068"/>
            <a:ext cx="1881284" cy="646331"/>
          </a:xfrm>
          <a:prstGeom prst="rect">
            <a:avLst/>
          </a:prstGeom>
          <a:noFill/>
        </p:spPr>
        <p:txBody>
          <a:bodyPr wrap="none" rtlCol="0">
            <a:spAutoFit/>
          </a:bodyPr>
          <a:lstStyle/>
          <a:p>
            <a:r>
              <a:rPr lang="en-US" dirty="0" smtClean="0"/>
              <a:t>Basic Regression</a:t>
            </a:r>
          </a:p>
          <a:p>
            <a:r>
              <a:rPr lang="en-US" dirty="0" smtClean="0">
                <a:solidFill>
                  <a:schemeClr val="bg1">
                    <a:lumMod val="50000"/>
                  </a:schemeClr>
                </a:solidFill>
              </a:rPr>
              <a:t>[Cheng et al.]</a:t>
            </a:r>
          </a:p>
        </p:txBody>
      </p:sp>
      <p:sp>
        <p:nvSpPr>
          <p:cNvPr id="13" name="TextBox 12"/>
          <p:cNvSpPr txBox="1"/>
          <p:nvPr/>
        </p:nvSpPr>
        <p:spPr>
          <a:xfrm>
            <a:off x="4642869" y="4583668"/>
            <a:ext cx="2015232" cy="646331"/>
          </a:xfrm>
          <a:prstGeom prst="rect">
            <a:avLst/>
          </a:prstGeom>
          <a:noFill/>
        </p:spPr>
        <p:txBody>
          <a:bodyPr wrap="none" rtlCol="0">
            <a:spAutoFit/>
          </a:bodyPr>
          <a:lstStyle/>
          <a:p>
            <a:r>
              <a:rPr lang="en-US" dirty="0" smtClean="0"/>
              <a:t>Graphical Models</a:t>
            </a:r>
          </a:p>
          <a:p>
            <a:r>
              <a:rPr lang="en-US" dirty="0" smtClean="0">
                <a:solidFill>
                  <a:schemeClr val="bg1">
                    <a:lumMod val="50000"/>
                  </a:schemeClr>
                </a:solidFill>
              </a:rPr>
              <a:t>[</a:t>
            </a:r>
            <a:r>
              <a:rPr lang="en-US" dirty="0" err="1" smtClean="0">
                <a:solidFill>
                  <a:schemeClr val="bg1">
                    <a:lumMod val="50000"/>
                  </a:schemeClr>
                </a:solidFill>
              </a:rPr>
              <a:t>Mendiburu</a:t>
            </a:r>
            <a:r>
              <a:rPr lang="en-US" dirty="0" smtClean="0">
                <a:solidFill>
                  <a:schemeClr val="bg1">
                    <a:lumMod val="50000"/>
                  </a:schemeClr>
                </a:solidFill>
              </a:rPr>
              <a:t> et al.]</a:t>
            </a:r>
          </a:p>
        </p:txBody>
      </p:sp>
      <p:sp>
        <p:nvSpPr>
          <p:cNvPr id="14" name="TextBox 13"/>
          <p:cNvSpPr txBox="1"/>
          <p:nvPr/>
        </p:nvSpPr>
        <p:spPr>
          <a:xfrm>
            <a:off x="2322369" y="3745468"/>
            <a:ext cx="2706831" cy="646331"/>
          </a:xfrm>
          <a:prstGeom prst="rect">
            <a:avLst/>
          </a:prstGeom>
          <a:noFill/>
        </p:spPr>
        <p:txBody>
          <a:bodyPr wrap="none" rtlCol="0">
            <a:spAutoFit/>
          </a:bodyPr>
          <a:lstStyle/>
          <a:p>
            <a:r>
              <a:rPr lang="en-US" dirty="0" smtClean="0"/>
              <a:t>Support Vector Machines</a:t>
            </a:r>
          </a:p>
          <a:p>
            <a:r>
              <a:rPr lang="en-US" dirty="0" smtClean="0">
                <a:solidFill>
                  <a:schemeClr val="bg1">
                    <a:lumMod val="50000"/>
                  </a:schemeClr>
                </a:solidFill>
              </a:rPr>
              <a:t>[Graf et al.]</a:t>
            </a:r>
          </a:p>
        </p:txBody>
      </p:sp>
      <p:sp>
        <p:nvSpPr>
          <p:cNvPr id="19" name="Oval 18"/>
          <p:cNvSpPr/>
          <p:nvPr/>
        </p:nvSpPr>
        <p:spPr bwMode="auto">
          <a:xfrm>
            <a:off x="5410200" y="1524000"/>
            <a:ext cx="2286000" cy="12954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Want to be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p:bldP spid="12" grpId="0"/>
      <p:bldP spid="13" grpId="0"/>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Proof: Optimal Parallel Scheduling</a:t>
            </a:r>
            <a:endParaRPr lang="en-US" sz="3600" dirty="0"/>
          </a:p>
        </p:txBody>
      </p:sp>
      <p:sp>
        <p:nvSpPr>
          <p:cNvPr id="3" name="Content Placeholder 2"/>
          <p:cNvSpPr>
            <a:spLocks noGrp="1"/>
          </p:cNvSpPr>
          <p:nvPr>
            <p:ph idx="1"/>
          </p:nvPr>
        </p:nvSpPr>
        <p:spPr>
          <a:xfrm>
            <a:off x="457200" y="990600"/>
            <a:ext cx="8305800" cy="5715000"/>
          </a:xfrm>
        </p:spPr>
        <p:txBody>
          <a:bodyPr/>
          <a:lstStyle/>
          <a:p>
            <a:r>
              <a:rPr lang="en-US" sz="2000" dirty="0" smtClean="0"/>
              <a:t>All vertices are </a:t>
            </a:r>
            <a:r>
              <a:rPr lang="en-US" sz="2000" b="1" dirty="0" smtClean="0"/>
              <a:t>left-aware</a:t>
            </a:r>
            <a:r>
              <a:rPr lang="en-US" sz="2000" dirty="0" smtClean="0"/>
              <a:t> of the left most vertex on their processor</a:t>
            </a:r>
          </a:p>
          <a:p>
            <a:endParaRPr lang="en-US" sz="2000" dirty="0" smtClean="0"/>
          </a:p>
          <a:p>
            <a:endParaRPr lang="en-US" sz="2000" dirty="0" smtClean="0"/>
          </a:p>
          <a:p>
            <a:endParaRPr lang="en-US" sz="2000" dirty="0" smtClean="0"/>
          </a:p>
          <a:p>
            <a:r>
              <a:rPr lang="en-US" sz="2000" dirty="0" smtClean="0"/>
              <a:t>After exchanging messages</a:t>
            </a:r>
          </a:p>
          <a:p>
            <a:endParaRPr lang="en-US" sz="2000" dirty="0" smtClean="0"/>
          </a:p>
          <a:p>
            <a:endParaRPr lang="en-US" sz="2000" dirty="0" smtClean="0"/>
          </a:p>
          <a:p>
            <a:endParaRPr lang="en-US" sz="2000" dirty="0" smtClean="0"/>
          </a:p>
          <a:p>
            <a:r>
              <a:rPr lang="en-US" sz="2000" dirty="0" smtClean="0"/>
              <a:t>After next iteration:</a:t>
            </a:r>
          </a:p>
          <a:p>
            <a:endParaRPr lang="en-US" sz="2000" dirty="0" smtClean="0"/>
          </a:p>
          <a:p>
            <a:pPr>
              <a:buNone/>
            </a:pPr>
            <a:endParaRPr lang="en-US" sz="2000" dirty="0" smtClean="0"/>
          </a:p>
          <a:p>
            <a:endParaRPr lang="en-US" sz="2000" dirty="0" smtClean="0"/>
          </a:p>
          <a:p>
            <a:r>
              <a:rPr lang="en-US" sz="2000" dirty="0" smtClean="0"/>
              <a:t>After </a:t>
            </a:r>
            <a:r>
              <a:rPr lang="en-US" sz="2000" i="1" dirty="0" smtClean="0">
                <a:latin typeface="Times" pitchFamily="18" charset="0"/>
                <a:cs typeface="Times" pitchFamily="18" charset="0"/>
              </a:rPr>
              <a:t>k</a:t>
            </a:r>
            <a:r>
              <a:rPr lang="en-US" sz="2000" dirty="0" smtClean="0"/>
              <a:t> parallel iterations each vertex is </a:t>
            </a:r>
            <a:r>
              <a:rPr lang="en-US" sz="2000" i="1" dirty="0" smtClean="0">
                <a:latin typeface="Times" pitchFamily="18" charset="0"/>
                <a:cs typeface="Times" pitchFamily="18" charset="0"/>
              </a:rPr>
              <a:t>(k-1)(n/p) </a:t>
            </a:r>
            <a:r>
              <a:rPr lang="en-US" sz="2000" b="1" dirty="0" smtClean="0"/>
              <a:t>left-aware</a:t>
            </a:r>
            <a:endParaRPr lang="en-US" sz="2000" i="1" dirty="0" smtClean="0">
              <a:latin typeface="Times" pitchFamily="18" charset="0"/>
              <a:cs typeface="Times" pitchFamily="18" charset="0"/>
            </a:endParaRPr>
          </a:p>
        </p:txBody>
      </p:sp>
      <p:grpSp>
        <p:nvGrpSpPr>
          <p:cNvPr id="4" name="Group 63"/>
          <p:cNvGrpSpPr/>
          <p:nvPr/>
        </p:nvGrpSpPr>
        <p:grpSpPr>
          <a:xfrm>
            <a:off x="381000" y="1600200"/>
            <a:ext cx="8399736" cy="685800"/>
            <a:chOff x="381000" y="1447800"/>
            <a:chExt cx="8399736" cy="685800"/>
          </a:xfrm>
        </p:grpSpPr>
        <p:grpSp>
          <p:nvGrpSpPr>
            <p:cNvPr id="24" name="Group 3"/>
            <p:cNvGrpSpPr/>
            <p:nvPr/>
          </p:nvGrpSpPr>
          <p:grpSpPr>
            <a:xfrm>
              <a:off x="457200" y="1729268"/>
              <a:ext cx="8229600" cy="288847"/>
              <a:chOff x="304800" y="3581400"/>
              <a:chExt cx="8839200" cy="310243"/>
            </a:xfrm>
          </p:grpSpPr>
          <p:cxnSp>
            <p:nvCxnSpPr>
              <p:cNvPr id="5" name="Straight Connector 4"/>
              <p:cNvCxnSpPr>
                <a:stCxn id="6" idx="6"/>
                <a:endCxn id="20" idx="2"/>
              </p:cNvCxnSpPr>
              <p:nvPr/>
            </p:nvCxnSpPr>
            <p:spPr bwMode="auto">
              <a:xfrm>
                <a:off x="615043" y="3736522"/>
                <a:ext cx="8218714" cy="1588"/>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 name="Oval 5"/>
              <p:cNvSpPr/>
              <p:nvPr/>
            </p:nvSpPr>
            <p:spPr bwMode="auto">
              <a:xfrm>
                <a:off x="304800"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 name="Oval 6"/>
              <p:cNvSpPr/>
              <p:nvPr/>
            </p:nvSpPr>
            <p:spPr bwMode="auto">
              <a:xfrm>
                <a:off x="913795"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a:off x="1522791"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 name="Oval 8"/>
              <p:cNvSpPr/>
              <p:nvPr/>
            </p:nvSpPr>
            <p:spPr bwMode="auto">
              <a:xfrm>
                <a:off x="2131786"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 name="Oval 9"/>
              <p:cNvSpPr/>
              <p:nvPr/>
            </p:nvSpPr>
            <p:spPr bwMode="auto">
              <a:xfrm>
                <a:off x="2740782"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 name="Oval 10"/>
              <p:cNvSpPr/>
              <p:nvPr/>
            </p:nvSpPr>
            <p:spPr bwMode="auto">
              <a:xfrm>
                <a:off x="3349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Oval 11"/>
              <p:cNvSpPr/>
              <p:nvPr/>
            </p:nvSpPr>
            <p:spPr bwMode="auto">
              <a:xfrm>
                <a:off x="3958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4567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 name="Oval 13"/>
              <p:cNvSpPr/>
              <p:nvPr/>
            </p:nvSpPr>
            <p:spPr bwMode="auto">
              <a:xfrm>
                <a:off x="5176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5785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6397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 name="Oval 16"/>
              <p:cNvSpPr/>
              <p:nvPr/>
            </p:nvSpPr>
            <p:spPr bwMode="auto">
              <a:xfrm>
                <a:off x="7006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Oval 17"/>
              <p:cNvSpPr/>
              <p:nvPr/>
            </p:nvSpPr>
            <p:spPr bwMode="auto">
              <a:xfrm>
                <a:off x="7615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 name="Oval 18"/>
              <p:cNvSpPr/>
              <p:nvPr/>
            </p:nvSpPr>
            <p:spPr bwMode="auto">
              <a:xfrm>
                <a:off x="8224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 name="Oval 19"/>
              <p:cNvSpPr/>
              <p:nvPr/>
            </p:nvSpPr>
            <p:spPr bwMode="auto">
              <a:xfrm>
                <a:off x="8833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70" name="Oval 69"/>
            <p:cNvSpPr/>
            <p:nvPr/>
          </p:nvSpPr>
          <p:spPr bwMode="auto">
            <a:xfrm>
              <a:off x="1595438"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1" name="Oval 70"/>
            <p:cNvSpPr/>
            <p:nvPr/>
          </p:nvSpPr>
          <p:spPr bwMode="auto">
            <a:xfrm>
              <a:off x="4419600"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2" name="Oval 71"/>
            <p:cNvSpPr/>
            <p:nvPr/>
          </p:nvSpPr>
          <p:spPr bwMode="auto">
            <a:xfrm>
              <a:off x="7262813"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 name="Rounded Rectangle 20"/>
            <p:cNvSpPr/>
            <p:nvPr/>
          </p:nvSpPr>
          <p:spPr bwMode="auto">
            <a:xfrm>
              <a:off x="381000" y="1447800"/>
              <a:ext cx="2720866" cy="6858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22" name="Rounded Rectangle 21"/>
            <p:cNvSpPr/>
            <p:nvPr/>
          </p:nvSpPr>
          <p:spPr bwMode="auto">
            <a:xfrm>
              <a:off x="6037536" y="1447800"/>
              <a:ext cx="2743200" cy="6858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23" name="Rounded Rectangle 22"/>
            <p:cNvSpPr/>
            <p:nvPr/>
          </p:nvSpPr>
          <p:spPr bwMode="auto">
            <a:xfrm>
              <a:off x="3157700" y="1447800"/>
              <a:ext cx="2813351" cy="6858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26" name="Straight Arrow Connector 25"/>
            <p:cNvCxnSpPr/>
            <p:nvPr/>
          </p:nvCxnSpPr>
          <p:spPr bwMode="auto">
            <a:xfrm>
              <a:off x="457200" y="1600200"/>
              <a:ext cx="25146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3" name="Straight Arrow Connector 32"/>
            <p:cNvCxnSpPr/>
            <p:nvPr/>
          </p:nvCxnSpPr>
          <p:spPr bwMode="auto">
            <a:xfrm>
              <a:off x="3276600" y="1600200"/>
              <a:ext cx="25908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7" name="Straight Arrow Connector 36"/>
            <p:cNvCxnSpPr/>
            <p:nvPr/>
          </p:nvCxnSpPr>
          <p:spPr bwMode="auto">
            <a:xfrm>
              <a:off x="6096000" y="1600200"/>
              <a:ext cx="2590800" cy="1588"/>
            </a:xfrm>
            <a:prstGeom prst="straightConnector1">
              <a:avLst/>
            </a:prstGeom>
            <a:noFill/>
            <a:ln w="38100" cap="flat" cmpd="sng" algn="ctr">
              <a:solidFill>
                <a:schemeClr val="hlink"/>
              </a:solidFill>
              <a:prstDash val="solid"/>
              <a:round/>
              <a:headEnd type="none" w="med" len="med"/>
              <a:tailEnd type="arrow"/>
            </a:ln>
            <a:effectLst/>
          </p:spPr>
        </p:cxnSp>
      </p:grpSp>
      <p:sp>
        <p:nvSpPr>
          <p:cNvPr id="52" name="Slide Number Placeholder 51"/>
          <p:cNvSpPr>
            <a:spLocks noGrp="1"/>
          </p:cNvSpPr>
          <p:nvPr>
            <p:ph type="sldNum" sz="quarter" idx="12"/>
          </p:nvPr>
        </p:nvSpPr>
        <p:spPr/>
        <p:txBody>
          <a:bodyPr/>
          <a:lstStyle/>
          <a:p>
            <a:fld id="{29982EE5-C165-4792-B6D9-CAD024C0FAD7}" type="slidenum">
              <a:rPr lang="en-US" smtClean="0"/>
              <a:pPr/>
              <a:t>30</a:t>
            </a:fld>
            <a:endParaRPr lang="en-US"/>
          </a:p>
        </p:txBody>
      </p:sp>
      <p:grpSp>
        <p:nvGrpSpPr>
          <p:cNvPr id="34" name="Group 63"/>
          <p:cNvGrpSpPr/>
          <p:nvPr/>
        </p:nvGrpSpPr>
        <p:grpSpPr>
          <a:xfrm>
            <a:off x="381000" y="2971800"/>
            <a:ext cx="8399736" cy="762000"/>
            <a:chOff x="381000" y="1371600"/>
            <a:chExt cx="8399736" cy="762000"/>
          </a:xfrm>
        </p:grpSpPr>
        <p:grpSp>
          <p:nvGrpSpPr>
            <p:cNvPr id="35" name="Group 3"/>
            <p:cNvGrpSpPr/>
            <p:nvPr/>
          </p:nvGrpSpPr>
          <p:grpSpPr>
            <a:xfrm>
              <a:off x="457200" y="1728183"/>
              <a:ext cx="8229600" cy="288753"/>
              <a:chOff x="304800" y="3581400"/>
              <a:chExt cx="8839200" cy="310243"/>
            </a:xfrm>
          </p:grpSpPr>
          <p:cxnSp>
            <p:nvCxnSpPr>
              <p:cNvPr id="46" name="Straight Connector 45"/>
              <p:cNvCxnSpPr>
                <a:stCxn id="47" idx="6"/>
                <a:endCxn id="62" idx="2"/>
              </p:cNvCxnSpPr>
              <p:nvPr/>
            </p:nvCxnSpPr>
            <p:spPr bwMode="auto">
              <a:xfrm>
                <a:off x="615043" y="3736522"/>
                <a:ext cx="8218714" cy="1588"/>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7" name="Oval 46"/>
              <p:cNvSpPr/>
              <p:nvPr/>
            </p:nvSpPr>
            <p:spPr bwMode="auto">
              <a:xfrm>
                <a:off x="304800"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8" name="Oval 47"/>
              <p:cNvSpPr/>
              <p:nvPr/>
            </p:nvSpPr>
            <p:spPr bwMode="auto">
              <a:xfrm>
                <a:off x="913795"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9" name="Oval 48"/>
              <p:cNvSpPr/>
              <p:nvPr/>
            </p:nvSpPr>
            <p:spPr bwMode="auto">
              <a:xfrm>
                <a:off x="1522791"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0" name="Oval 49"/>
              <p:cNvSpPr/>
              <p:nvPr/>
            </p:nvSpPr>
            <p:spPr bwMode="auto">
              <a:xfrm>
                <a:off x="2131786"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1" name="Oval 50"/>
              <p:cNvSpPr/>
              <p:nvPr/>
            </p:nvSpPr>
            <p:spPr bwMode="auto">
              <a:xfrm>
                <a:off x="2740782"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3" name="Oval 52"/>
              <p:cNvSpPr/>
              <p:nvPr/>
            </p:nvSpPr>
            <p:spPr bwMode="auto">
              <a:xfrm>
                <a:off x="3349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4" name="Oval 53"/>
              <p:cNvSpPr/>
              <p:nvPr/>
            </p:nvSpPr>
            <p:spPr bwMode="auto">
              <a:xfrm>
                <a:off x="3958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5" name="Oval 54"/>
              <p:cNvSpPr/>
              <p:nvPr/>
            </p:nvSpPr>
            <p:spPr bwMode="auto">
              <a:xfrm>
                <a:off x="4567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6" name="Oval 55"/>
              <p:cNvSpPr/>
              <p:nvPr/>
            </p:nvSpPr>
            <p:spPr bwMode="auto">
              <a:xfrm>
                <a:off x="5176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7" name="Oval 56"/>
              <p:cNvSpPr/>
              <p:nvPr/>
            </p:nvSpPr>
            <p:spPr bwMode="auto">
              <a:xfrm>
                <a:off x="5785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8" name="Oval 57"/>
              <p:cNvSpPr/>
              <p:nvPr/>
            </p:nvSpPr>
            <p:spPr bwMode="auto">
              <a:xfrm>
                <a:off x="6397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9" name="Oval 58"/>
              <p:cNvSpPr/>
              <p:nvPr/>
            </p:nvSpPr>
            <p:spPr bwMode="auto">
              <a:xfrm>
                <a:off x="7006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0" name="Oval 59"/>
              <p:cNvSpPr/>
              <p:nvPr/>
            </p:nvSpPr>
            <p:spPr bwMode="auto">
              <a:xfrm>
                <a:off x="7615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1" name="Oval 60"/>
              <p:cNvSpPr/>
              <p:nvPr/>
            </p:nvSpPr>
            <p:spPr bwMode="auto">
              <a:xfrm>
                <a:off x="8224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2" name="Oval 61"/>
              <p:cNvSpPr/>
              <p:nvPr/>
            </p:nvSpPr>
            <p:spPr bwMode="auto">
              <a:xfrm>
                <a:off x="8833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6" name="Oval 35"/>
            <p:cNvSpPr/>
            <p:nvPr/>
          </p:nvSpPr>
          <p:spPr bwMode="auto">
            <a:xfrm>
              <a:off x="1595438"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8" name="Oval 37"/>
            <p:cNvSpPr/>
            <p:nvPr/>
          </p:nvSpPr>
          <p:spPr bwMode="auto">
            <a:xfrm>
              <a:off x="4419600"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9" name="Oval 38"/>
            <p:cNvSpPr/>
            <p:nvPr/>
          </p:nvSpPr>
          <p:spPr bwMode="auto">
            <a:xfrm>
              <a:off x="7262813"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0" name="Rounded Rectangle 39"/>
            <p:cNvSpPr/>
            <p:nvPr/>
          </p:nvSpPr>
          <p:spPr bwMode="auto">
            <a:xfrm>
              <a:off x="381000" y="1371600"/>
              <a:ext cx="2720866" cy="7620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41" name="Rounded Rectangle 40"/>
            <p:cNvSpPr/>
            <p:nvPr/>
          </p:nvSpPr>
          <p:spPr bwMode="auto">
            <a:xfrm>
              <a:off x="6037536" y="1371600"/>
              <a:ext cx="2743200" cy="7620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42" name="Rounded Rectangle 41"/>
            <p:cNvSpPr/>
            <p:nvPr/>
          </p:nvSpPr>
          <p:spPr bwMode="auto">
            <a:xfrm>
              <a:off x="3157700" y="1371600"/>
              <a:ext cx="2813351" cy="7620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43" name="Straight Arrow Connector 42"/>
            <p:cNvCxnSpPr/>
            <p:nvPr/>
          </p:nvCxnSpPr>
          <p:spPr bwMode="auto">
            <a:xfrm>
              <a:off x="457200" y="1447800"/>
              <a:ext cx="28956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44" name="Straight Arrow Connector 43"/>
            <p:cNvCxnSpPr/>
            <p:nvPr/>
          </p:nvCxnSpPr>
          <p:spPr bwMode="auto">
            <a:xfrm>
              <a:off x="3276600" y="1600200"/>
              <a:ext cx="29718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45" name="Straight Arrow Connector 44"/>
            <p:cNvCxnSpPr/>
            <p:nvPr/>
          </p:nvCxnSpPr>
          <p:spPr bwMode="auto">
            <a:xfrm>
              <a:off x="6096000" y="1447800"/>
              <a:ext cx="2590800" cy="1588"/>
            </a:xfrm>
            <a:prstGeom prst="straightConnector1">
              <a:avLst/>
            </a:prstGeom>
            <a:noFill/>
            <a:ln w="38100" cap="flat" cmpd="sng" algn="ctr">
              <a:solidFill>
                <a:schemeClr val="hlink"/>
              </a:solidFill>
              <a:prstDash val="solid"/>
              <a:round/>
              <a:headEnd type="none" w="med" len="med"/>
              <a:tailEnd type="arrow"/>
            </a:ln>
            <a:effectLst/>
          </p:spPr>
        </p:cxnSp>
      </p:grpSp>
      <p:grpSp>
        <p:nvGrpSpPr>
          <p:cNvPr id="65" name="Group 63"/>
          <p:cNvGrpSpPr/>
          <p:nvPr/>
        </p:nvGrpSpPr>
        <p:grpSpPr>
          <a:xfrm>
            <a:off x="381000" y="4419600"/>
            <a:ext cx="8399736" cy="762000"/>
            <a:chOff x="381000" y="1371600"/>
            <a:chExt cx="8399736" cy="762000"/>
          </a:xfrm>
        </p:grpSpPr>
        <p:grpSp>
          <p:nvGrpSpPr>
            <p:cNvPr id="66" name="Group 3"/>
            <p:cNvGrpSpPr/>
            <p:nvPr/>
          </p:nvGrpSpPr>
          <p:grpSpPr>
            <a:xfrm>
              <a:off x="457200" y="1728183"/>
              <a:ext cx="8229600" cy="288753"/>
              <a:chOff x="304800" y="3581400"/>
              <a:chExt cx="8839200" cy="310243"/>
            </a:xfrm>
          </p:grpSpPr>
          <p:cxnSp>
            <p:nvCxnSpPr>
              <p:cNvPr id="81" name="Straight Connector 80"/>
              <p:cNvCxnSpPr>
                <a:stCxn id="82" idx="6"/>
                <a:endCxn id="96" idx="2"/>
              </p:cNvCxnSpPr>
              <p:nvPr/>
            </p:nvCxnSpPr>
            <p:spPr bwMode="auto">
              <a:xfrm>
                <a:off x="615043" y="3736522"/>
                <a:ext cx="8218714" cy="1588"/>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82" name="Oval 81"/>
              <p:cNvSpPr/>
              <p:nvPr/>
            </p:nvSpPr>
            <p:spPr bwMode="auto">
              <a:xfrm>
                <a:off x="304800"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3" name="Oval 82"/>
              <p:cNvSpPr/>
              <p:nvPr/>
            </p:nvSpPr>
            <p:spPr bwMode="auto">
              <a:xfrm>
                <a:off x="913795"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4" name="Oval 83"/>
              <p:cNvSpPr/>
              <p:nvPr/>
            </p:nvSpPr>
            <p:spPr bwMode="auto">
              <a:xfrm>
                <a:off x="1522791"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5" name="Oval 84"/>
              <p:cNvSpPr/>
              <p:nvPr/>
            </p:nvSpPr>
            <p:spPr bwMode="auto">
              <a:xfrm>
                <a:off x="2131786"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6" name="Oval 85"/>
              <p:cNvSpPr/>
              <p:nvPr/>
            </p:nvSpPr>
            <p:spPr bwMode="auto">
              <a:xfrm>
                <a:off x="2740782"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7" name="Oval 86"/>
              <p:cNvSpPr/>
              <p:nvPr/>
            </p:nvSpPr>
            <p:spPr bwMode="auto">
              <a:xfrm>
                <a:off x="3349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Oval 87"/>
              <p:cNvSpPr/>
              <p:nvPr/>
            </p:nvSpPr>
            <p:spPr bwMode="auto">
              <a:xfrm>
                <a:off x="3958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 name="Oval 88"/>
              <p:cNvSpPr/>
              <p:nvPr/>
            </p:nvSpPr>
            <p:spPr bwMode="auto">
              <a:xfrm>
                <a:off x="4567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 name="Oval 89"/>
              <p:cNvSpPr/>
              <p:nvPr/>
            </p:nvSpPr>
            <p:spPr bwMode="auto">
              <a:xfrm>
                <a:off x="5176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1" name="Oval 90"/>
              <p:cNvSpPr/>
              <p:nvPr/>
            </p:nvSpPr>
            <p:spPr bwMode="auto">
              <a:xfrm>
                <a:off x="5785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2" name="Oval 91"/>
              <p:cNvSpPr/>
              <p:nvPr/>
            </p:nvSpPr>
            <p:spPr bwMode="auto">
              <a:xfrm>
                <a:off x="6397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Oval 92"/>
              <p:cNvSpPr/>
              <p:nvPr/>
            </p:nvSpPr>
            <p:spPr bwMode="auto">
              <a:xfrm>
                <a:off x="7006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Oval 93"/>
              <p:cNvSpPr/>
              <p:nvPr/>
            </p:nvSpPr>
            <p:spPr bwMode="auto">
              <a:xfrm>
                <a:off x="7615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Oval 94"/>
              <p:cNvSpPr/>
              <p:nvPr/>
            </p:nvSpPr>
            <p:spPr bwMode="auto">
              <a:xfrm>
                <a:off x="8224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6" name="Oval 95"/>
              <p:cNvSpPr/>
              <p:nvPr/>
            </p:nvSpPr>
            <p:spPr bwMode="auto">
              <a:xfrm>
                <a:off x="8833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67" name="Oval 66"/>
            <p:cNvSpPr/>
            <p:nvPr/>
          </p:nvSpPr>
          <p:spPr bwMode="auto">
            <a:xfrm>
              <a:off x="1595438"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8" name="Oval 67"/>
            <p:cNvSpPr/>
            <p:nvPr/>
          </p:nvSpPr>
          <p:spPr bwMode="auto">
            <a:xfrm>
              <a:off x="4419600"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 name="Oval 68"/>
            <p:cNvSpPr/>
            <p:nvPr/>
          </p:nvSpPr>
          <p:spPr bwMode="auto">
            <a:xfrm>
              <a:off x="7262813"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3" name="Rounded Rectangle 72"/>
            <p:cNvSpPr/>
            <p:nvPr/>
          </p:nvSpPr>
          <p:spPr bwMode="auto">
            <a:xfrm>
              <a:off x="381000" y="1371600"/>
              <a:ext cx="2720866" cy="7620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74" name="Rounded Rectangle 73"/>
            <p:cNvSpPr/>
            <p:nvPr/>
          </p:nvSpPr>
          <p:spPr bwMode="auto">
            <a:xfrm>
              <a:off x="6037536" y="1371600"/>
              <a:ext cx="2743200" cy="7620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75" name="Rounded Rectangle 74"/>
            <p:cNvSpPr/>
            <p:nvPr/>
          </p:nvSpPr>
          <p:spPr bwMode="auto">
            <a:xfrm>
              <a:off x="3157700" y="1371600"/>
              <a:ext cx="2813351" cy="7620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76" name="Straight Arrow Connector 75"/>
            <p:cNvCxnSpPr/>
            <p:nvPr/>
          </p:nvCxnSpPr>
          <p:spPr bwMode="auto">
            <a:xfrm>
              <a:off x="457200" y="1447800"/>
              <a:ext cx="54864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77" name="Straight Arrow Connector 76"/>
            <p:cNvCxnSpPr/>
            <p:nvPr/>
          </p:nvCxnSpPr>
          <p:spPr bwMode="auto">
            <a:xfrm>
              <a:off x="3276600" y="1600200"/>
              <a:ext cx="5410200" cy="1588"/>
            </a:xfrm>
            <a:prstGeom prst="straightConnector1">
              <a:avLst/>
            </a:prstGeom>
            <a:noFill/>
            <a:ln w="38100" cap="flat" cmpd="sng" algn="ctr">
              <a:solidFill>
                <a:schemeClr val="hlink"/>
              </a:solidFill>
              <a:prstDash val="solid"/>
              <a:round/>
              <a:headEnd type="none" w="med" len="med"/>
              <a:tailEnd type="arrow"/>
            </a:ln>
            <a:effectLst/>
          </p:spPr>
        </p:cxnSp>
      </p:grpSp>
      <p:sp>
        <p:nvSpPr>
          <p:cNvPr id="99" name="Rectangle 98"/>
          <p:cNvSpPr/>
          <p:nvPr/>
        </p:nvSpPr>
        <p:spPr bwMode="auto">
          <a:xfrm>
            <a:off x="228600" y="2438400"/>
            <a:ext cx="8839200" cy="13716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0" name="Rectangle 99"/>
          <p:cNvSpPr/>
          <p:nvPr/>
        </p:nvSpPr>
        <p:spPr bwMode="auto">
          <a:xfrm>
            <a:off x="152400" y="3886200"/>
            <a:ext cx="8839200" cy="1447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Rectangle 101"/>
          <p:cNvSpPr/>
          <p:nvPr/>
        </p:nvSpPr>
        <p:spPr bwMode="auto">
          <a:xfrm>
            <a:off x="152400" y="5410200"/>
            <a:ext cx="8839200" cy="685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ustDataLst>
      <p:tags r:id="rId1"/>
    </p:custDataLst>
  </p:cSld>
  <p:clrMapOvr>
    <a:masterClrMapping/>
  </p:clrMapOvr>
  <p:transition advTm="540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Proof: Optimal Parallel Scheduling</a:t>
            </a:r>
            <a:endParaRPr lang="en-US" sz="3600" dirty="0"/>
          </a:p>
        </p:txBody>
      </p:sp>
      <p:sp>
        <p:nvSpPr>
          <p:cNvPr id="3" name="Content Placeholder 2"/>
          <p:cNvSpPr>
            <a:spLocks noGrp="1"/>
          </p:cNvSpPr>
          <p:nvPr>
            <p:ph idx="1"/>
          </p:nvPr>
        </p:nvSpPr>
        <p:spPr>
          <a:xfrm>
            <a:off x="457200" y="990600"/>
            <a:ext cx="8305800" cy="5715000"/>
          </a:xfrm>
        </p:spPr>
        <p:txBody>
          <a:bodyPr/>
          <a:lstStyle/>
          <a:p>
            <a:r>
              <a:rPr lang="en-US" sz="2400" dirty="0" smtClean="0"/>
              <a:t>After </a:t>
            </a:r>
            <a:r>
              <a:rPr lang="en-US" sz="2400" i="1" dirty="0" smtClean="0">
                <a:latin typeface="Times" pitchFamily="18" charset="0"/>
                <a:cs typeface="Times" pitchFamily="18" charset="0"/>
              </a:rPr>
              <a:t>k</a:t>
            </a:r>
            <a:r>
              <a:rPr lang="en-US" sz="2400" dirty="0" smtClean="0"/>
              <a:t> parallel iterations each vertex is </a:t>
            </a:r>
            <a:r>
              <a:rPr lang="en-US" sz="2400" i="1" dirty="0" smtClean="0">
                <a:latin typeface="Times" pitchFamily="18" charset="0"/>
                <a:cs typeface="Times" pitchFamily="18" charset="0"/>
              </a:rPr>
              <a:t>(k-1)(n/p)</a:t>
            </a:r>
            <a:r>
              <a:rPr lang="en-US" sz="2400" i="1" dirty="0" smtClean="0"/>
              <a:t> </a:t>
            </a:r>
            <a:r>
              <a:rPr lang="en-US" sz="2400" b="1" dirty="0" smtClean="0"/>
              <a:t>left-aware</a:t>
            </a:r>
          </a:p>
          <a:p>
            <a:r>
              <a:rPr lang="en-US" sz="2400" dirty="0" smtClean="0"/>
              <a:t>Since all vertices must be made </a:t>
            </a:r>
            <a:r>
              <a:rPr lang="el-GR" sz="2400" i="1" dirty="0" smtClean="0">
                <a:latin typeface="Times" pitchFamily="18" charset="0"/>
                <a:cs typeface="Times" pitchFamily="18" charset="0"/>
              </a:rPr>
              <a:t>τ</a:t>
            </a:r>
            <a:r>
              <a:rPr lang="el-GR" sz="2400" i="1" baseline="-25000" dirty="0" smtClean="0">
                <a:latin typeface="Times" pitchFamily="18" charset="0"/>
                <a:cs typeface="Times" pitchFamily="18" charset="0"/>
              </a:rPr>
              <a:t>ε</a:t>
            </a:r>
            <a:r>
              <a:rPr lang="en-US" sz="2400" dirty="0" smtClean="0"/>
              <a:t> left aware:</a:t>
            </a:r>
          </a:p>
          <a:p>
            <a:endParaRPr lang="en-US" sz="2400" dirty="0" smtClean="0"/>
          </a:p>
          <a:p>
            <a:pPr>
              <a:buNone/>
            </a:pPr>
            <a:endParaRPr lang="en-US" sz="2400" dirty="0" smtClean="0"/>
          </a:p>
          <a:p>
            <a:endParaRPr lang="en-US" sz="2400" dirty="0" smtClean="0"/>
          </a:p>
          <a:p>
            <a:r>
              <a:rPr lang="en-US" sz="2400" dirty="0" smtClean="0"/>
              <a:t>Each iteration takes </a:t>
            </a:r>
            <a:r>
              <a:rPr lang="en-US" sz="2400" i="1" dirty="0" smtClean="0">
                <a:latin typeface="Times" pitchFamily="18" charset="0"/>
                <a:cs typeface="Times" pitchFamily="18" charset="0"/>
              </a:rPr>
              <a:t>O(n/p) </a:t>
            </a:r>
            <a:r>
              <a:rPr lang="en-US" sz="2400" dirty="0" smtClean="0"/>
              <a:t>time:</a:t>
            </a:r>
            <a:endParaRPr lang="en-US" sz="2400" dirty="0"/>
          </a:p>
        </p:txBody>
      </p:sp>
      <p:sp>
        <p:nvSpPr>
          <p:cNvPr id="52" name="Slide Number Placeholder 51"/>
          <p:cNvSpPr>
            <a:spLocks noGrp="1"/>
          </p:cNvSpPr>
          <p:nvPr>
            <p:ph type="sldNum" sz="quarter" idx="12"/>
          </p:nvPr>
        </p:nvSpPr>
        <p:spPr/>
        <p:txBody>
          <a:bodyPr/>
          <a:lstStyle/>
          <a:p>
            <a:fld id="{29982EE5-C165-4792-B6D9-CAD024C0FAD7}" type="slidenum">
              <a:rPr lang="en-US" smtClean="0"/>
              <a:pPr/>
              <a:t>31</a:t>
            </a:fld>
            <a:endParaRPr lang="en-US"/>
          </a:p>
        </p:txBody>
      </p:sp>
      <p:pic>
        <p:nvPicPr>
          <p:cNvPr id="73" name="Picture 72" descr="TP_tmp.emf"/>
          <p:cNvPicPr>
            <a:picLocks noChangeAspect="1"/>
          </p:cNvPicPr>
          <p:nvPr>
            <p:custDataLst>
              <p:tags r:id="rId2"/>
            </p:custDataLst>
          </p:nvPr>
        </p:nvPicPr>
        <p:blipFill>
          <a:blip r:embed="rId6" cstate="print"/>
          <a:stretch>
            <a:fillRect/>
          </a:stretch>
        </p:blipFill>
        <p:spPr bwMode="auto">
          <a:xfrm>
            <a:off x="2666997" y="2567761"/>
            <a:ext cx="3886206" cy="632639"/>
          </a:xfrm>
          <a:prstGeom prst="rect">
            <a:avLst/>
          </a:prstGeom>
          <a:noFill/>
          <a:ln/>
          <a:effectLst/>
        </p:spPr>
      </p:pic>
      <p:pic>
        <p:nvPicPr>
          <p:cNvPr id="80" name="Picture 79" descr="TP_tmp.emf"/>
          <p:cNvPicPr>
            <a:picLocks noChangeAspect="1"/>
          </p:cNvPicPr>
          <p:nvPr>
            <p:custDataLst>
              <p:tags r:id="rId3"/>
            </p:custDataLst>
          </p:nvPr>
        </p:nvPicPr>
        <p:blipFill>
          <a:blip r:embed="rId7" cstate="print"/>
          <a:stretch>
            <a:fillRect/>
          </a:stretch>
        </p:blipFill>
        <p:spPr bwMode="auto">
          <a:xfrm>
            <a:off x="2667000" y="4267200"/>
            <a:ext cx="3736181" cy="753744"/>
          </a:xfrm>
          <a:prstGeom prst="rect">
            <a:avLst/>
          </a:prstGeom>
          <a:noFill/>
          <a:ln/>
          <a:effectLst/>
        </p:spPr>
      </p:pic>
    </p:spTree>
    <p:custDataLst>
      <p:tags r:id="rId1"/>
    </p:custDataLst>
  </p:cSld>
  <p:clrMapOvr>
    <a:masterClrMapping/>
  </p:clrMapOvr>
  <p:transition advTm="5401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1729268"/>
            <a:ext cx="8229600" cy="288847"/>
            <a:chOff x="304800" y="3581400"/>
            <a:chExt cx="8839200" cy="310243"/>
          </a:xfrm>
        </p:grpSpPr>
        <p:cxnSp>
          <p:nvCxnSpPr>
            <p:cNvPr id="5" name="Straight Connector 4"/>
            <p:cNvCxnSpPr>
              <a:stCxn id="6" idx="6"/>
              <a:endCxn id="20" idx="2"/>
            </p:cNvCxnSpPr>
            <p:nvPr/>
          </p:nvCxnSpPr>
          <p:spPr bwMode="auto">
            <a:xfrm>
              <a:off x="615043" y="3736522"/>
              <a:ext cx="8218714" cy="1588"/>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 name="Oval 5"/>
            <p:cNvSpPr/>
            <p:nvPr/>
          </p:nvSpPr>
          <p:spPr bwMode="auto">
            <a:xfrm>
              <a:off x="304800"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 name="Oval 6"/>
            <p:cNvSpPr/>
            <p:nvPr/>
          </p:nvSpPr>
          <p:spPr bwMode="auto">
            <a:xfrm>
              <a:off x="913795"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a:off x="1522791"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 name="Oval 8"/>
            <p:cNvSpPr/>
            <p:nvPr/>
          </p:nvSpPr>
          <p:spPr bwMode="auto">
            <a:xfrm>
              <a:off x="2131786"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 name="Oval 9"/>
            <p:cNvSpPr/>
            <p:nvPr/>
          </p:nvSpPr>
          <p:spPr bwMode="auto">
            <a:xfrm>
              <a:off x="2740782"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 name="Oval 10"/>
            <p:cNvSpPr/>
            <p:nvPr/>
          </p:nvSpPr>
          <p:spPr bwMode="auto">
            <a:xfrm>
              <a:off x="3349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Oval 11"/>
            <p:cNvSpPr/>
            <p:nvPr/>
          </p:nvSpPr>
          <p:spPr bwMode="auto">
            <a:xfrm>
              <a:off x="3958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4567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 name="Oval 13"/>
            <p:cNvSpPr/>
            <p:nvPr/>
          </p:nvSpPr>
          <p:spPr bwMode="auto">
            <a:xfrm>
              <a:off x="5176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5785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6397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 name="Oval 16"/>
            <p:cNvSpPr/>
            <p:nvPr/>
          </p:nvSpPr>
          <p:spPr bwMode="auto">
            <a:xfrm>
              <a:off x="7006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Oval 17"/>
            <p:cNvSpPr/>
            <p:nvPr/>
          </p:nvSpPr>
          <p:spPr bwMode="auto">
            <a:xfrm>
              <a:off x="7615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 name="Oval 18"/>
            <p:cNvSpPr/>
            <p:nvPr/>
          </p:nvSpPr>
          <p:spPr bwMode="auto">
            <a:xfrm>
              <a:off x="8224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 name="Oval 19"/>
            <p:cNvSpPr/>
            <p:nvPr/>
          </p:nvSpPr>
          <p:spPr bwMode="auto">
            <a:xfrm>
              <a:off x="8833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70" name="Oval 69"/>
          <p:cNvSpPr/>
          <p:nvPr/>
        </p:nvSpPr>
        <p:spPr bwMode="auto">
          <a:xfrm>
            <a:off x="1595438"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1" name="Oval 70"/>
          <p:cNvSpPr/>
          <p:nvPr/>
        </p:nvSpPr>
        <p:spPr bwMode="auto">
          <a:xfrm>
            <a:off x="4419600"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2" name="Oval 71"/>
          <p:cNvSpPr/>
          <p:nvPr/>
        </p:nvSpPr>
        <p:spPr bwMode="auto">
          <a:xfrm>
            <a:off x="7262813" y="17287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sz="4000" dirty="0" smtClean="0"/>
              <a:t>Comparing with </a:t>
            </a:r>
            <a:r>
              <a:rPr lang="en-US" sz="4000" dirty="0" err="1" smtClean="0"/>
              <a:t>SynchronousBP</a:t>
            </a:r>
            <a:endParaRPr lang="en-US" sz="4000" dirty="0"/>
          </a:p>
        </p:txBody>
      </p:sp>
      <p:sp>
        <p:nvSpPr>
          <p:cNvPr id="21" name="Rounded Rectangle 20"/>
          <p:cNvSpPr/>
          <p:nvPr/>
        </p:nvSpPr>
        <p:spPr bwMode="auto">
          <a:xfrm>
            <a:off x="381000" y="1447800"/>
            <a:ext cx="2720866"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22" name="Rounded Rectangle 21"/>
          <p:cNvSpPr/>
          <p:nvPr/>
        </p:nvSpPr>
        <p:spPr bwMode="auto">
          <a:xfrm>
            <a:off x="6037536" y="1447800"/>
            <a:ext cx="2743200"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23" name="Rounded Rectangle 22"/>
          <p:cNvSpPr/>
          <p:nvPr/>
        </p:nvSpPr>
        <p:spPr bwMode="auto">
          <a:xfrm>
            <a:off x="3157700" y="1447800"/>
            <a:ext cx="2813351"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24" name="Straight Arrow Connector 23"/>
          <p:cNvCxnSpPr/>
          <p:nvPr/>
        </p:nvCxnSpPr>
        <p:spPr bwMode="auto">
          <a:xfrm>
            <a:off x="1828800" y="2132012"/>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25" name="Straight Arrow Connector 24"/>
          <p:cNvCxnSpPr/>
          <p:nvPr/>
        </p:nvCxnSpPr>
        <p:spPr bwMode="auto">
          <a:xfrm>
            <a:off x="457200" y="2132012"/>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26" name="Straight Arrow Connector 25"/>
          <p:cNvCxnSpPr/>
          <p:nvPr/>
        </p:nvCxnSpPr>
        <p:spPr bwMode="auto">
          <a:xfrm>
            <a:off x="457200" y="16002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27" name="Straight Arrow Connector 26"/>
          <p:cNvCxnSpPr/>
          <p:nvPr/>
        </p:nvCxnSpPr>
        <p:spPr bwMode="auto">
          <a:xfrm>
            <a:off x="1828800" y="1600200"/>
            <a:ext cx="1219200" cy="1588"/>
          </a:xfrm>
          <a:prstGeom prst="straightConnector1">
            <a:avLst/>
          </a:prstGeom>
          <a:noFill/>
          <a:ln w="38100" cap="flat" cmpd="sng" algn="ctr">
            <a:solidFill>
              <a:schemeClr val="hlink"/>
            </a:solidFill>
            <a:prstDash val="solid"/>
            <a:round/>
            <a:headEnd type="arrow" w="med" len="med"/>
            <a:tailEnd type="none"/>
          </a:ln>
          <a:effectLst/>
        </p:spPr>
      </p:cxnSp>
      <p:sp>
        <p:nvSpPr>
          <p:cNvPr id="28" name="TextBox 27"/>
          <p:cNvSpPr txBox="1"/>
          <p:nvPr/>
        </p:nvSpPr>
        <p:spPr>
          <a:xfrm>
            <a:off x="457200" y="990600"/>
            <a:ext cx="2514600" cy="381000"/>
          </a:xfrm>
          <a:prstGeom prst="rect">
            <a:avLst/>
          </a:prstGeom>
          <a:noFill/>
        </p:spPr>
        <p:txBody>
          <a:bodyPr wrap="square" rtlCol="0">
            <a:spAutoFit/>
          </a:bodyPr>
          <a:lstStyle/>
          <a:p>
            <a:pPr algn="ctr"/>
            <a:r>
              <a:rPr lang="en-US" dirty="0" smtClean="0"/>
              <a:t>Processor 1</a:t>
            </a:r>
            <a:endParaRPr lang="en-US" dirty="0"/>
          </a:p>
        </p:txBody>
      </p:sp>
      <p:sp>
        <p:nvSpPr>
          <p:cNvPr id="29" name="TextBox 28"/>
          <p:cNvSpPr txBox="1"/>
          <p:nvPr/>
        </p:nvSpPr>
        <p:spPr>
          <a:xfrm>
            <a:off x="3276600" y="990600"/>
            <a:ext cx="2514600" cy="381000"/>
          </a:xfrm>
          <a:prstGeom prst="rect">
            <a:avLst/>
          </a:prstGeom>
          <a:noFill/>
        </p:spPr>
        <p:txBody>
          <a:bodyPr wrap="square" rtlCol="0">
            <a:spAutoFit/>
          </a:bodyPr>
          <a:lstStyle/>
          <a:p>
            <a:pPr algn="ctr"/>
            <a:r>
              <a:rPr lang="en-US" dirty="0" smtClean="0"/>
              <a:t>Processor 2</a:t>
            </a:r>
            <a:endParaRPr lang="en-US" dirty="0"/>
          </a:p>
        </p:txBody>
      </p:sp>
      <p:sp>
        <p:nvSpPr>
          <p:cNvPr id="30" name="TextBox 29"/>
          <p:cNvSpPr txBox="1"/>
          <p:nvPr/>
        </p:nvSpPr>
        <p:spPr>
          <a:xfrm>
            <a:off x="6096000" y="990600"/>
            <a:ext cx="2514600" cy="381000"/>
          </a:xfrm>
          <a:prstGeom prst="rect">
            <a:avLst/>
          </a:prstGeom>
          <a:noFill/>
        </p:spPr>
        <p:txBody>
          <a:bodyPr wrap="square" rtlCol="0">
            <a:spAutoFit/>
          </a:bodyPr>
          <a:lstStyle/>
          <a:p>
            <a:pPr algn="ctr"/>
            <a:r>
              <a:rPr lang="en-US" dirty="0" smtClean="0"/>
              <a:t>Processor 3</a:t>
            </a:r>
            <a:endParaRPr lang="en-US" dirty="0"/>
          </a:p>
        </p:txBody>
      </p:sp>
      <p:cxnSp>
        <p:nvCxnSpPr>
          <p:cNvPr id="31" name="Straight Arrow Connector 30"/>
          <p:cNvCxnSpPr/>
          <p:nvPr/>
        </p:nvCxnSpPr>
        <p:spPr bwMode="auto">
          <a:xfrm>
            <a:off x="4648200" y="2133600"/>
            <a:ext cx="12954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2" name="Straight Arrow Connector 31"/>
          <p:cNvCxnSpPr/>
          <p:nvPr/>
        </p:nvCxnSpPr>
        <p:spPr bwMode="auto">
          <a:xfrm>
            <a:off x="3200400" y="2133600"/>
            <a:ext cx="12954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3" name="Straight Arrow Connector 32"/>
          <p:cNvCxnSpPr/>
          <p:nvPr/>
        </p:nvCxnSpPr>
        <p:spPr bwMode="auto">
          <a:xfrm>
            <a:off x="3276600" y="16002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4" name="Straight Arrow Connector 33"/>
          <p:cNvCxnSpPr/>
          <p:nvPr/>
        </p:nvCxnSpPr>
        <p:spPr bwMode="auto">
          <a:xfrm>
            <a:off x="4648200" y="1600200"/>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5" name="Straight Arrow Connector 34"/>
          <p:cNvCxnSpPr/>
          <p:nvPr/>
        </p:nvCxnSpPr>
        <p:spPr bwMode="auto">
          <a:xfrm>
            <a:off x="7467600" y="2132012"/>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6" name="Straight Arrow Connector 35"/>
          <p:cNvCxnSpPr/>
          <p:nvPr/>
        </p:nvCxnSpPr>
        <p:spPr bwMode="auto">
          <a:xfrm>
            <a:off x="6096000" y="2133600"/>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7" name="Straight Arrow Connector 36"/>
          <p:cNvCxnSpPr/>
          <p:nvPr/>
        </p:nvCxnSpPr>
        <p:spPr bwMode="auto">
          <a:xfrm>
            <a:off x="6096000" y="16002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8" name="Straight Arrow Connector 37"/>
          <p:cNvCxnSpPr/>
          <p:nvPr/>
        </p:nvCxnSpPr>
        <p:spPr bwMode="auto">
          <a:xfrm>
            <a:off x="7467600" y="1600200"/>
            <a:ext cx="1219200" cy="1588"/>
          </a:xfrm>
          <a:prstGeom prst="straightConnector1">
            <a:avLst/>
          </a:prstGeom>
          <a:noFill/>
          <a:ln w="38100" cap="flat" cmpd="sng" algn="ctr">
            <a:solidFill>
              <a:schemeClr val="hlink"/>
            </a:solidFill>
            <a:prstDash val="solid"/>
            <a:round/>
            <a:headEnd type="arrow" w="med" len="med"/>
            <a:tailEnd type="none"/>
          </a:ln>
          <a:effectLst/>
        </p:spPr>
      </p:cxnSp>
      <p:sp>
        <p:nvSpPr>
          <p:cNvPr id="52" name="Slide Number Placeholder 51"/>
          <p:cNvSpPr>
            <a:spLocks noGrp="1"/>
          </p:cNvSpPr>
          <p:nvPr>
            <p:ph type="sldNum" sz="quarter" idx="12"/>
          </p:nvPr>
        </p:nvSpPr>
        <p:spPr/>
        <p:txBody>
          <a:bodyPr/>
          <a:lstStyle/>
          <a:p>
            <a:fld id="{29982EE5-C165-4792-B6D9-CAD024C0FAD7}" type="slidenum">
              <a:rPr lang="en-US" smtClean="0"/>
              <a:pPr/>
              <a:t>32</a:t>
            </a:fld>
            <a:endParaRPr lang="en-US"/>
          </a:p>
        </p:txBody>
      </p:sp>
      <p:sp>
        <p:nvSpPr>
          <p:cNvPr id="61" name="Rectangle 60"/>
          <p:cNvSpPr/>
          <p:nvPr/>
        </p:nvSpPr>
        <p:spPr bwMode="auto">
          <a:xfrm>
            <a:off x="228600" y="2971800"/>
            <a:ext cx="4267200" cy="685800"/>
          </a:xfrm>
          <a:prstGeom prst="rect">
            <a:avLst/>
          </a:prstGeom>
          <a:noFill/>
          <a:ln w="381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Synchronous Schedule</a:t>
            </a:r>
          </a:p>
        </p:txBody>
      </p:sp>
      <p:sp>
        <p:nvSpPr>
          <p:cNvPr id="64" name="Rectangle 63"/>
          <p:cNvSpPr/>
          <p:nvPr/>
        </p:nvSpPr>
        <p:spPr bwMode="auto">
          <a:xfrm>
            <a:off x="5105400" y="2971800"/>
            <a:ext cx="3657600" cy="609600"/>
          </a:xfrm>
          <a:prstGeom prst="rect">
            <a:avLst/>
          </a:prstGeom>
          <a:noFill/>
          <a:ln w="381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Optimal Schedule</a:t>
            </a:r>
          </a:p>
        </p:txBody>
      </p:sp>
      <p:pic>
        <p:nvPicPr>
          <p:cNvPr id="67" name="Picture 66" descr="TP_tmp.emf"/>
          <p:cNvPicPr>
            <a:picLocks noChangeAspect="1"/>
          </p:cNvPicPr>
          <p:nvPr>
            <p:custDataLst>
              <p:tags r:id="rId2"/>
            </p:custDataLst>
          </p:nvPr>
        </p:nvPicPr>
        <p:blipFill>
          <a:blip r:embed="rId6" cstate="print"/>
          <a:stretch>
            <a:fillRect/>
          </a:stretch>
        </p:blipFill>
        <p:spPr bwMode="auto">
          <a:xfrm>
            <a:off x="5410200" y="3810000"/>
            <a:ext cx="2703756" cy="1094622"/>
          </a:xfrm>
          <a:prstGeom prst="rect">
            <a:avLst/>
          </a:prstGeom>
          <a:noFill/>
          <a:ln/>
          <a:effectLst/>
        </p:spPr>
      </p:pic>
      <p:pic>
        <p:nvPicPr>
          <p:cNvPr id="75" name="Picture 74" descr="TP_tmp.emf"/>
          <p:cNvPicPr>
            <a:picLocks noChangeAspect="1"/>
          </p:cNvPicPr>
          <p:nvPr>
            <p:custDataLst>
              <p:tags r:id="rId3"/>
            </p:custDataLst>
          </p:nvPr>
        </p:nvPicPr>
        <p:blipFill>
          <a:blip r:embed="rId7" cstate="print"/>
          <a:stretch>
            <a:fillRect/>
          </a:stretch>
        </p:blipFill>
        <p:spPr bwMode="auto">
          <a:xfrm>
            <a:off x="1276385" y="3810000"/>
            <a:ext cx="1965180" cy="1098696"/>
          </a:xfrm>
          <a:prstGeom prst="rect">
            <a:avLst/>
          </a:prstGeom>
          <a:noFill/>
          <a:ln/>
          <a:effectLst/>
        </p:spPr>
      </p:pic>
      <p:sp>
        <p:nvSpPr>
          <p:cNvPr id="76" name="Left-Right Arrow 75"/>
          <p:cNvSpPr/>
          <p:nvPr/>
        </p:nvSpPr>
        <p:spPr bwMode="auto">
          <a:xfrm>
            <a:off x="3429000" y="3810000"/>
            <a:ext cx="1828800" cy="1143000"/>
          </a:xfrm>
          <a:prstGeom prst="lef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Gap</a:t>
            </a:r>
          </a:p>
        </p:txBody>
      </p:sp>
    </p:spTree>
    <p:custDataLst>
      <p:tags r:id="rId1"/>
    </p:custDataLst>
  </p:cSld>
  <p:clrMapOvr>
    <a:masterClrMapping/>
  </p:clrMapOvr>
  <p:transition advTm="5401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lstStyle/>
          <a:p>
            <a:r>
              <a:rPr lang="en-US" dirty="0" smtClean="0"/>
              <a:t>Overview</a:t>
            </a:r>
          </a:p>
          <a:p>
            <a:r>
              <a:rPr lang="en-US" dirty="0" smtClean="0"/>
              <a:t>Graphical Models: Statistical Structure</a:t>
            </a:r>
          </a:p>
          <a:p>
            <a:r>
              <a:rPr lang="en-US" dirty="0" smtClean="0"/>
              <a:t>Inference: Computational Structure</a:t>
            </a:r>
          </a:p>
          <a:p>
            <a:r>
              <a:rPr lang="el-GR" i="1" dirty="0" smtClean="0">
                <a:latin typeface="Times" pitchFamily="18" charset="0"/>
                <a:cs typeface="Times" pitchFamily="18" charset="0"/>
              </a:rPr>
              <a:t>τ</a:t>
            </a:r>
            <a:r>
              <a:rPr lang="el-GR" i="1" baseline="-25000" dirty="0" smtClean="0">
                <a:latin typeface="Times" pitchFamily="18" charset="0"/>
                <a:cs typeface="Times" pitchFamily="18" charset="0"/>
              </a:rPr>
              <a:t>ε</a:t>
            </a:r>
            <a:r>
              <a:rPr lang="en-US" i="1" baseline="-25000" dirty="0" smtClean="0">
                <a:latin typeface="Times" pitchFamily="18" charset="0"/>
                <a:cs typeface="Times" pitchFamily="18" charset="0"/>
              </a:rPr>
              <a:t> </a:t>
            </a:r>
            <a:r>
              <a:rPr lang="en-US" dirty="0" smtClean="0"/>
              <a:t>- Approximate Messages: Statistical Structure</a:t>
            </a:r>
          </a:p>
          <a:p>
            <a:r>
              <a:rPr lang="en-US" dirty="0" smtClean="0"/>
              <a:t>Parallel Splash</a:t>
            </a:r>
          </a:p>
          <a:p>
            <a:pPr lvl="1"/>
            <a:r>
              <a:rPr lang="en-US" dirty="0" smtClean="0"/>
              <a:t>Dynamic Scheduling</a:t>
            </a:r>
          </a:p>
          <a:p>
            <a:pPr lvl="1"/>
            <a:r>
              <a:rPr lang="en-US" dirty="0" smtClean="0"/>
              <a:t>Partitioning</a:t>
            </a:r>
          </a:p>
          <a:p>
            <a:r>
              <a:rPr lang="en-US" dirty="0" smtClean="0">
                <a:solidFill>
                  <a:schemeClr val="bg1">
                    <a:lumMod val="50000"/>
                  </a:schemeClr>
                </a:solidFill>
              </a:rPr>
              <a:t>Experimental Results</a:t>
            </a:r>
          </a:p>
          <a:p>
            <a:r>
              <a:rPr lang="en-US" dirty="0" smtClean="0">
                <a:solidFill>
                  <a:schemeClr val="bg1">
                    <a:lumMod val="50000"/>
                  </a:schemeClr>
                </a:solidFill>
              </a:rPr>
              <a:t>Conclusions</a:t>
            </a:r>
          </a:p>
          <a:p>
            <a:endParaRPr lang="en-US" dirty="0" smtClean="0"/>
          </a:p>
          <a:p>
            <a:endParaRPr lang="en-US" dirty="0" smtClean="0"/>
          </a:p>
        </p:txBody>
      </p:sp>
      <p:sp>
        <p:nvSpPr>
          <p:cNvPr id="2" name="Slide Number Placeholder 1"/>
          <p:cNvSpPr>
            <a:spLocks noGrp="1"/>
          </p:cNvSpPr>
          <p:nvPr>
            <p:ph type="sldNum" sz="quarter" idx="12"/>
          </p:nvPr>
        </p:nvSpPr>
        <p:spPr/>
        <p:txBody>
          <a:bodyPr/>
          <a:lstStyle/>
          <a:p>
            <a:fld id="{29982EE5-C165-4792-B6D9-CAD024C0FAD7}" type="slidenum">
              <a:rPr lang="en-US" smtClean="0"/>
              <a:pPr/>
              <a:t>33</a:t>
            </a:fld>
            <a:endParaRPr lang="en-US"/>
          </a:p>
        </p:txBody>
      </p:sp>
      <p:sp>
        <p:nvSpPr>
          <p:cNvPr id="5" name="Rectangle 4"/>
          <p:cNvSpPr/>
          <p:nvPr/>
        </p:nvSpPr>
        <p:spPr bwMode="auto">
          <a:xfrm>
            <a:off x="304800" y="3048000"/>
            <a:ext cx="8534400" cy="14478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4953000" y="3561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0" name="Straight Connector 69"/>
          <p:cNvCxnSpPr>
            <a:stCxn id="55" idx="6"/>
          </p:cNvCxnSpPr>
          <p:nvPr/>
        </p:nvCxnSpPr>
        <p:spPr bwMode="auto">
          <a:xfrm>
            <a:off x="5334000" y="37519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25" name="Rectangle 124"/>
          <p:cNvSpPr/>
          <p:nvPr/>
        </p:nvSpPr>
        <p:spPr bwMode="auto">
          <a:xfrm>
            <a:off x="4953000" y="4704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4" name="Straight Connector 133"/>
          <p:cNvCxnSpPr>
            <a:endCxn id="125" idx="3"/>
          </p:cNvCxnSpPr>
          <p:nvPr/>
        </p:nvCxnSpPr>
        <p:spPr bwMode="auto">
          <a:xfrm rot="10800000">
            <a:off x="5334000" y="4894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7" name="Straight Connector 136"/>
          <p:cNvCxnSpPr>
            <a:stCxn id="55" idx="4"/>
            <a:endCxn id="125" idx="0"/>
          </p:cNvCxnSpPr>
          <p:nvPr/>
        </p:nvCxnSpPr>
        <p:spPr bwMode="auto">
          <a:xfrm rot="5400000">
            <a:off x="4762500" y="4323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59" name="Oval 158"/>
          <p:cNvSpPr/>
          <p:nvPr/>
        </p:nvSpPr>
        <p:spPr bwMode="auto">
          <a:xfrm>
            <a:off x="4953000" y="5847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1" name="Straight Connector 160"/>
          <p:cNvCxnSpPr>
            <a:stCxn id="159" idx="6"/>
          </p:cNvCxnSpPr>
          <p:nvPr/>
        </p:nvCxnSpPr>
        <p:spPr bwMode="auto">
          <a:xfrm>
            <a:off x="5334000" y="6037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69" name="Straight Connector 168"/>
          <p:cNvCxnSpPr>
            <a:stCxn id="125" idx="2"/>
            <a:endCxn id="159" idx="0"/>
          </p:cNvCxnSpPr>
          <p:nvPr/>
        </p:nvCxnSpPr>
        <p:spPr bwMode="auto">
          <a:xfrm rot="5400000">
            <a:off x="4762500" y="5466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234" name="Rectangle 233"/>
          <p:cNvSpPr/>
          <p:nvPr/>
        </p:nvSpPr>
        <p:spPr bwMode="auto">
          <a:xfrm>
            <a:off x="4876800" y="3409072"/>
            <a:ext cx="4191000" cy="2895600"/>
          </a:xfrm>
          <a:prstGeom prst="rect">
            <a:avLst/>
          </a:prstGeom>
          <a:solidFill>
            <a:schemeClr val="bg1">
              <a:alpha val="69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dirty="0" smtClean="0"/>
              <a:t>The Splash Operation</a:t>
            </a:r>
            <a:endParaRPr lang="en-US" dirty="0"/>
          </a:p>
        </p:txBody>
      </p:sp>
      <p:sp>
        <p:nvSpPr>
          <p:cNvPr id="3" name="Content Placeholder 2"/>
          <p:cNvSpPr>
            <a:spLocks noGrp="1"/>
          </p:cNvSpPr>
          <p:nvPr>
            <p:ph idx="1"/>
          </p:nvPr>
        </p:nvSpPr>
        <p:spPr>
          <a:xfrm>
            <a:off x="457200" y="990601"/>
            <a:ext cx="8305800" cy="2286000"/>
          </a:xfrm>
        </p:spPr>
        <p:txBody>
          <a:bodyPr/>
          <a:lstStyle/>
          <a:p>
            <a:r>
              <a:rPr lang="en-US" dirty="0" smtClean="0"/>
              <a:t>Generalize the optimal chain algorithm: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to arbitrary cyclic graphs:</a:t>
            </a:r>
          </a:p>
        </p:txBody>
      </p:sp>
      <p:grpSp>
        <p:nvGrpSpPr>
          <p:cNvPr id="47" name="Group 46"/>
          <p:cNvGrpSpPr/>
          <p:nvPr/>
        </p:nvGrpSpPr>
        <p:grpSpPr>
          <a:xfrm>
            <a:off x="2904291" y="1752600"/>
            <a:ext cx="3801309" cy="838200"/>
            <a:chOff x="381000" y="1600200"/>
            <a:chExt cx="3801309" cy="838200"/>
          </a:xfrm>
        </p:grpSpPr>
        <p:cxnSp>
          <p:nvCxnSpPr>
            <p:cNvPr id="10" name="Straight Connector 9"/>
            <p:cNvCxnSpPr>
              <a:stCxn id="11" idx="6"/>
            </p:cNvCxnSpPr>
            <p:nvPr/>
          </p:nvCxnSpPr>
          <p:spPr bwMode="auto">
            <a:xfrm>
              <a:off x="746047" y="2026092"/>
              <a:ext cx="3113128"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1" name="Oval 10"/>
            <p:cNvSpPr/>
            <p:nvPr/>
          </p:nvSpPr>
          <p:spPr bwMode="auto">
            <a:xfrm>
              <a:off x="457200"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Oval 11"/>
            <p:cNvSpPr/>
            <p:nvPr/>
          </p:nvSpPr>
          <p:spPr bwMode="auto">
            <a:xfrm>
              <a:off x="1024195"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1591192"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 name="Oval 13"/>
            <p:cNvSpPr/>
            <p:nvPr/>
          </p:nvSpPr>
          <p:spPr bwMode="auto">
            <a:xfrm>
              <a:off x="2158187"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2725183"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3292179"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 name="Rounded Rectangle 25"/>
            <p:cNvSpPr/>
            <p:nvPr/>
          </p:nvSpPr>
          <p:spPr bwMode="auto">
            <a:xfrm>
              <a:off x="381000" y="1600200"/>
              <a:ext cx="2720866"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29" name="Straight Arrow Connector 28"/>
            <p:cNvCxnSpPr/>
            <p:nvPr/>
          </p:nvCxnSpPr>
          <p:spPr bwMode="auto">
            <a:xfrm>
              <a:off x="1828800" y="2284412"/>
              <a:ext cx="1210509" cy="1588"/>
            </a:xfrm>
            <a:prstGeom prst="straightConnector1">
              <a:avLst/>
            </a:prstGeom>
            <a:noFill/>
            <a:ln w="38100" cap="flat" cmpd="sng" algn="ctr">
              <a:solidFill>
                <a:srgbClr val="00B050"/>
              </a:solidFill>
              <a:prstDash val="solid"/>
              <a:round/>
              <a:headEnd type="none" w="med" len="med"/>
              <a:tailEnd type="arrow"/>
            </a:ln>
            <a:effectLst/>
          </p:spPr>
        </p:cxnSp>
        <p:cxnSp>
          <p:nvCxnSpPr>
            <p:cNvPr id="30" name="Straight Arrow Connector 29"/>
            <p:cNvCxnSpPr/>
            <p:nvPr/>
          </p:nvCxnSpPr>
          <p:spPr bwMode="auto">
            <a:xfrm>
              <a:off x="457200" y="2284412"/>
              <a:ext cx="1219200" cy="1588"/>
            </a:xfrm>
            <a:prstGeom prst="straightConnector1">
              <a:avLst/>
            </a:prstGeom>
            <a:noFill/>
            <a:ln w="38100" cap="flat" cmpd="sng" algn="ctr">
              <a:solidFill>
                <a:srgbClr val="00B050"/>
              </a:solidFill>
              <a:prstDash val="solid"/>
              <a:round/>
              <a:headEnd type="arrow" w="med" len="med"/>
              <a:tailEnd type="none"/>
            </a:ln>
            <a:effectLst/>
          </p:spPr>
        </p:cxnSp>
        <p:cxnSp>
          <p:nvCxnSpPr>
            <p:cNvPr id="31" name="Straight Arrow Connector 30"/>
            <p:cNvCxnSpPr/>
            <p:nvPr/>
          </p:nvCxnSpPr>
          <p:spPr bwMode="auto">
            <a:xfrm>
              <a:off x="457200" y="1752600"/>
              <a:ext cx="12192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32" name="Straight Arrow Connector 31"/>
            <p:cNvCxnSpPr/>
            <p:nvPr/>
          </p:nvCxnSpPr>
          <p:spPr bwMode="auto">
            <a:xfrm>
              <a:off x="1828800" y="1752600"/>
              <a:ext cx="1219200" cy="1588"/>
            </a:xfrm>
            <a:prstGeom prst="straightConnector1">
              <a:avLst/>
            </a:prstGeom>
            <a:noFill/>
            <a:ln w="38100" cap="flat" cmpd="sng" algn="ctr">
              <a:solidFill>
                <a:srgbClr val="002060"/>
              </a:solidFill>
              <a:prstDash val="solid"/>
              <a:round/>
              <a:headEnd type="arrow" w="med" len="med"/>
              <a:tailEnd type="none"/>
            </a:ln>
            <a:effectLst/>
          </p:spPr>
        </p:cxnSp>
        <p:sp>
          <p:nvSpPr>
            <p:cNvPr id="46" name="TextBox 45"/>
            <p:cNvSpPr txBox="1"/>
            <p:nvPr/>
          </p:nvSpPr>
          <p:spPr>
            <a:xfrm rot="16200000">
              <a:off x="3526039" y="1629731"/>
              <a:ext cx="604653" cy="707886"/>
            </a:xfrm>
            <a:prstGeom prst="rect">
              <a:avLst/>
            </a:prstGeom>
            <a:noFill/>
          </p:spPr>
          <p:txBody>
            <a:bodyPr wrap="square" rtlCol="0">
              <a:spAutoFit/>
            </a:bodyPr>
            <a:lstStyle/>
            <a:p>
              <a:r>
                <a:rPr lang="en-US" sz="4000" b="1" dirty="0" smtClean="0">
                  <a:solidFill>
                    <a:schemeClr val="accent6">
                      <a:lumMod val="75000"/>
                    </a:schemeClr>
                  </a:solidFill>
                  <a:latin typeface="Helvetica" pitchFamily="34" charset="0"/>
                </a:rPr>
                <a:t>~</a:t>
              </a:r>
              <a:endParaRPr lang="en-US" sz="2000" b="1" dirty="0">
                <a:solidFill>
                  <a:schemeClr val="accent6">
                    <a:lumMod val="75000"/>
                  </a:schemeClr>
                </a:solidFill>
                <a:latin typeface="Helvetica" pitchFamily="34" charset="0"/>
              </a:endParaRPr>
            </a:p>
          </p:txBody>
        </p:sp>
      </p:grpSp>
      <p:sp>
        <p:nvSpPr>
          <p:cNvPr id="276" name="Slide Number Placeholder 275"/>
          <p:cNvSpPr>
            <a:spLocks noGrp="1"/>
          </p:cNvSpPr>
          <p:nvPr>
            <p:ph type="sldNum" sz="quarter" idx="12"/>
          </p:nvPr>
        </p:nvSpPr>
        <p:spPr/>
        <p:txBody>
          <a:bodyPr/>
          <a:lstStyle/>
          <a:p>
            <a:fld id="{29982EE5-C165-4792-B6D9-CAD024C0FAD7}" type="slidenum">
              <a:rPr lang="en-US" smtClean="0"/>
              <a:pPr/>
              <a:t>34</a:t>
            </a:fld>
            <a:endParaRPr lang="en-US"/>
          </a:p>
        </p:txBody>
      </p:sp>
      <p:sp>
        <p:nvSpPr>
          <p:cNvPr id="114" name="Oval 113"/>
          <p:cNvSpPr/>
          <p:nvPr/>
        </p:nvSpPr>
        <p:spPr bwMode="auto">
          <a:xfrm>
            <a:off x="7315200" y="3561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Rectangle 114"/>
          <p:cNvSpPr/>
          <p:nvPr/>
        </p:nvSpPr>
        <p:spPr bwMode="auto">
          <a:xfrm>
            <a:off x="8458200" y="3561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6" name="Rectangle 115"/>
          <p:cNvSpPr/>
          <p:nvPr/>
        </p:nvSpPr>
        <p:spPr bwMode="auto">
          <a:xfrm>
            <a:off x="6096000" y="3561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9" name="Straight Connector 118"/>
          <p:cNvCxnSpPr>
            <a:stCxn id="116" idx="3"/>
            <a:endCxn id="114" idx="2"/>
          </p:cNvCxnSpPr>
          <p:nvPr/>
        </p:nvCxnSpPr>
        <p:spPr bwMode="auto">
          <a:xfrm>
            <a:off x="6477000" y="3751972"/>
            <a:ext cx="838200" cy="0"/>
          </a:xfrm>
          <a:prstGeom prst="line">
            <a:avLst/>
          </a:prstGeom>
          <a:noFill/>
          <a:ln w="38100" cap="flat" cmpd="sng" algn="ctr">
            <a:solidFill>
              <a:schemeClr val="hlink"/>
            </a:solidFill>
            <a:prstDash val="solid"/>
            <a:round/>
            <a:headEnd type="none" w="med" len="med"/>
            <a:tailEnd type="none" w="med" len="med"/>
          </a:ln>
          <a:effectLst/>
        </p:spPr>
      </p:cxnSp>
      <p:cxnSp>
        <p:nvCxnSpPr>
          <p:cNvPr id="124" name="Straight Connector 123"/>
          <p:cNvCxnSpPr>
            <a:stCxn id="114" idx="6"/>
            <a:endCxn id="115" idx="1"/>
          </p:cNvCxnSpPr>
          <p:nvPr/>
        </p:nvCxnSpPr>
        <p:spPr bwMode="auto">
          <a:xfrm>
            <a:off x="7696200" y="37519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29" name="Oval 128"/>
          <p:cNvSpPr/>
          <p:nvPr/>
        </p:nvSpPr>
        <p:spPr bwMode="auto">
          <a:xfrm>
            <a:off x="8458200" y="4704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0" name="Oval 129"/>
          <p:cNvSpPr/>
          <p:nvPr/>
        </p:nvSpPr>
        <p:spPr bwMode="auto">
          <a:xfrm>
            <a:off x="6096000" y="4704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1" name="Straight Connector 130"/>
          <p:cNvCxnSpPr>
            <a:stCxn id="130" idx="6"/>
            <a:endCxn id="132" idx="1"/>
          </p:cNvCxnSpPr>
          <p:nvPr/>
        </p:nvCxnSpPr>
        <p:spPr bwMode="auto">
          <a:xfrm>
            <a:off x="6477000" y="4894972"/>
            <a:ext cx="838200" cy="0"/>
          </a:xfrm>
          <a:prstGeom prst="line">
            <a:avLst/>
          </a:prstGeom>
          <a:noFill/>
          <a:ln w="38100" cap="flat" cmpd="sng" algn="ctr">
            <a:solidFill>
              <a:schemeClr val="hlink"/>
            </a:solidFill>
            <a:prstDash val="solid"/>
            <a:round/>
            <a:headEnd type="none" w="med" len="med"/>
            <a:tailEnd type="none" w="med" len="med"/>
          </a:ln>
          <a:effectLst/>
        </p:spPr>
      </p:cxnSp>
      <p:sp>
        <p:nvSpPr>
          <p:cNvPr id="132" name="Rectangle 131"/>
          <p:cNvSpPr/>
          <p:nvPr/>
        </p:nvSpPr>
        <p:spPr bwMode="auto">
          <a:xfrm>
            <a:off x="7315200" y="4704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3" name="Straight Connector 132"/>
          <p:cNvCxnSpPr>
            <a:stCxn id="132" idx="3"/>
            <a:endCxn id="129" idx="2"/>
          </p:cNvCxnSpPr>
          <p:nvPr/>
        </p:nvCxnSpPr>
        <p:spPr bwMode="auto">
          <a:xfrm>
            <a:off x="7696200" y="4894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5" name="Straight Connector 134"/>
          <p:cNvCxnSpPr>
            <a:stCxn id="116" idx="2"/>
            <a:endCxn id="130" idx="0"/>
          </p:cNvCxnSpPr>
          <p:nvPr/>
        </p:nvCxnSpPr>
        <p:spPr bwMode="auto">
          <a:xfrm rot="5400000">
            <a:off x="5905500" y="4323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6" name="Straight Connector 135"/>
          <p:cNvCxnSpPr>
            <a:stCxn id="114" idx="4"/>
            <a:endCxn id="132" idx="0"/>
          </p:cNvCxnSpPr>
          <p:nvPr/>
        </p:nvCxnSpPr>
        <p:spPr bwMode="auto">
          <a:xfrm rot="5400000">
            <a:off x="7124700" y="4323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8" name="Straight Connector 137"/>
          <p:cNvCxnSpPr>
            <a:stCxn id="115" idx="2"/>
            <a:endCxn id="129" idx="0"/>
          </p:cNvCxnSpPr>
          <p:nvPr/>
        </p:nvCxnSpPr>
        <p:spPr bwMode="auto">
          <a:xfrm rot="5400000">
            <a:off x="8267700" y="4323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39" name="Oval 138"/>
          <p:cNvSpPr/>
          <p:nvPr/>
        </p:nvSpPr>
        <p:spPr bwMode="auto">
          <a:xfrm>
            <a:off x="7315200" y="5847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1" name="Rectangle 140"/>
          <p:cNvSpPr/>
          <p:nvPr/>
        </p:nvSpPr>
        <p:spPr bwMode="auto">
          <a:xfrm>
            <a:off x="8458200" y="5847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2" name="Rectangle 141"/>
          <p:cNvSpPr/>
          <p:nvPr/>
        </p:nvSpPr>
        <p:spPr bwMode="auto">
          <a:xfrm>
            <a:off x="6096000" y="5847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44" name="Straight Connector 143"/>
          <p:cNvCxnSpPr>
            <a:stCxn id="142" idx="3"/>
            <a:endCxn id="139" idx="2"/>
          </p:cNvCxnSpPr>
          <p:nvPr/>
        </p:nvCxnSpPr>
        <p:spPr bwMode="auto">
          <a:xfrm>
            <a:off x="6477000" y="6037972"/>
            <a:ext cx="838200" cy="0"/>
          </a:xfrm>
          <a:prstGeom prst="line">
            <a:avLst/>
          </a:prstGeom>
          <a:noFill/>
          <a:ln w="38100" cap="flat" cmpd="sng" algn="ctr">
            <a:solidFill>
              <a:schemeClr val="hlink"/>
            </a:solidFill>
            <a:prstDash val="solid"/>
            <a:round/>
            <a:headEnd type="none" w="med" len="med"/>
            <a:tailEnd type="none" w="med" len="med"/>
          </a:ln>
          <a:effectLst/>
        </p:spPr>
      </p:cxnSp>
      <p:cxnSp>
        <p:nvCxnSpPr>
          <p:cNvPr id="145" name="Straight Connector 144"/>
          <p:cNvCxnSpPr>
            <a:stCxn id="139" idx="6"/>
            <a:endCxn id="141" idx="1"/>
          </p:cNvCxnSpPr>
          <p:nvPr/>
        </p:nvCxnSpPr>
        <p:spPr bwMode="auto">
          <a:xfrm>
            <a:off x="7696200" y="6037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47" name="Straight Connector 146"/>
          <p:cNvCxnSpPr>
            <a:stCxn id="130" idx="4"/>
            <a:endCxn id="142" idx="0"/>
          </p:cNvCxnSpPr>
          <p:nvPr/>
        </p:nvCxnSpPr>
        <p:spPr bwMode="auto">
          <a:xfrm rot="5400000">
            <a:off x="5905500" y="5466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48" name="Straight Connector 147"/>
          <p:cNvCxnSpPr>
            <a:stCxn id="132" idx="2"/>
            <a:endCxn id="139" idx="0"/>
          </p:cNvCxnSpPr>
          <p:nvPr/>
        </p:nvCxnSpPr>
        <p:spPr bwMode="auto">
          <a:xfrm rot="5400000">
            <a:off x="7124700" y="5466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50" name="Straight Connector 149"/>
          <p:cNvCxnSpPr>
            <a:stCxn id="129" idx="4"/>
            <a:endCxn id="141" idx="0"/>
          </p:cNvCxnSpPr>
          <p:nvPr/>
        </p:nvCxnSpPr>
        <p:spPr bwMode="auto">
          <a:xfrm rot="5400000">
            <a:off x="8267700" y="5466472"/>
            <a:ext cx="762000" cy="0"/>
          </a:xfrm>
          <a:prstGeom prst="line">
            <a:avLst/>
          </a:prstGeom>
          <a:noFill/>
          <a:ln w="38100" cap="flat" cmpd="sng" algn="ctr">
            <a:solidFill>
              <a:schemeClr val="hlink"/>
            </a:solidFill>
            <a:prstDash val="solid"/>
            <a:round/>
            <a:headEnd type="none" w="med" len="med"/>
            <a:tailEnd type="none" w="med" len="med"/>
          </a:ln>
          <a:effectLst/>
        </p:spPr>
      </p:cxnSp>
      <p:grpSp>
        <p:nvGrpSpPr>
          <p:cNvPr id="203" name="Group 202"/>
          <p:cNvGrpSpPr/>
          <p:nvPr/>
        </p:nvGrpSpPr>
        <p:grpSpPr>
          <a:xfrm>
            <a:off x="6629400" y="3559884"/>
            <a:ext cx="2209800" cy="2668588"/>
            <a:chOff x="3048000" y="3503612"/>
            <a:chExt cx="2209800" cy="2668588"/>
          </a:xfrm>
        </p:grpSpPr>
        <p:cxnSp>
          <p:nvCxnSpPr>
            <p:cNvPr id="204" name="Straight Arrow Connector 203"/>
            <p:cNvCxnSpPr/>
            <p:nvPr/>
          </p:nvCxnSpPr>
          <p:spPr bwMode="auto">
            <a:xfrm>
              <a:off x="3048000" y="3884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06" name="Straight Arrow Connector 205"/>
            <p:cNvCxnSpPr/>
            <p:nvPr/>
          </p:nvCxnSpPr>
          <p:spPr bwMode="auto">
            <a:xfrm>
              <a:off x="4114800" y="3503612"/>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07" name="Straight Arrow Connector 206"/>
            <p:cNvCxnSpPr/>
            <p:nvPr/>
          </p:nvCxnSpPr>
          <p:spPr bwMode="auto">
            <a:xfrm>
              <a:off x="3048000" y="5027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13" name="Straight Arrow Connector 212"/>
            <p:cNvCxnSpPr/>
            <p:nvPr/>
          </p:nvCxnSpPr>
          <p:spPr bwMode="auto">
            <a:xfrm>
              <a:off x="3048000" y="6170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14" name="Straight Arrow Connector 213"/>
            <p:cNvCxnSpPr/>
            <p:nvPr/>
          </p:nvCxnSpPr>
          <p:spPr bwMode="auto">
            <a:xfrm>
              <a:off x="4267200" y="4570412"/>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16" name="Straight Arrow Connector 215"/>
            <p:cNvCxnSpPr/>
            <p:nvPr/>
          </p:nvCxnSpPr>
          <p:spPr bwMode="auto">
            <a:xfrm rot="5400000" flipH="1" flipV="1">
              <a:off x="3771105" y="4228306"/>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17" name="Straight Arrow Connector 216"/>
            <p:cNvCxnSpPr/>
            <p:nvPr/>
          </p:nvCxnSpPr>
          <p:spPr bwMode="auto">
            <a:xfrm rot="5400000" flipH="1" flipV="1">
              <a:off x="3771106" y="5447506"/>
              <a:ext cx="685800" cy="1588"/>
            </a:xfrm>
            <a:prstGeom prst="straightConnector1">
              <a:avLst/>
            </a:prstGeom>
            <a:noFill/>
            <a:ln w="38100" cap="flat" cmpd="sng" algn="ctr">
              <a:solidFill>
                <a:srgbClr val="002060"/>
              </a:solidFill>
              <a:prstDash val="solid"/>
              <a:round/>
              <a:headEnd type="none" w="med" len="med"/>
              <a:tailEnd type="arrow" w="med" len="med"/>
            </a:ln>
            <a:effectLst/>
          </p:spPr>
        </p:cxnSp>
        <p:cxnSp>
          <p:nvCxnSpPr>
            <p:cNvPr id="222" name="Straight Arrow Connector 221"/>
            <p:cNvCxnSpPr/>
            <p:nvPr/>
          </p:nvCxnSpPr>
          <p:spPr bwMode="auto">
            <a:xfrm rot="5400000" flipH="1" flipV="1">
              <a:off x="4914106" y="5447506"/>
              <a:ext cx="685800" cy="1588"/>
            </a:xfrm>
            <a:prstGeom prst="straightConnector1">
              <a:avLst/>
            </a:prstGeom>
            <a:noFill/>
            <a:ln w="38100" cap="flat" cmpd="sng" algn="ctr">
              <a:solidFill>
                <a:srgbClr val="002060"/>
              </a:solidFill>
              <a:prstDash val="solid"/>
              <a:round/>
              <a:headEnd type="none" w="med" len="med"/>
              <a:tailEnd type="arrow" w="med" len="med"/>
            </a:ln>
            <a:effectLst/>
          </p:spPr>
        </p:cxnSp>
      </p:grpSp>
      <p:grpSp>
        <p:nvGrpSpPr>
          <p:cNvPr id="223" name="Group 222"/>
          <p:cNvGrpSpPr/>
          <p:nvPr/>
        </p:nvGrpSpPr>
        <p:grpSpPr>
          <a:xfrm>
            <a:off x="6629400" y="3561472"/>
            <a:ext cx="1905000" cy="2287588"/>
            <a:chOff x="3048000" y="3505200"/>
            <a:chExt cx="1905000" cy="2287588"/>
          </a:xfrm>
        </p:grpSpPr>
        <p:cxnSp>
          <p:nvCxnSpPr>
            <p:cNvPr id="225" name="Straight Arrow Connector 224"/>
            <p:cNvCxnSpPr/>
            <p:nvPr/>
          </p:nvCxnSpPr>
          <p:spPr bwMode="auto">
            <a:xfrm>
              <a:off x="4114800" y="3886200"/>
              <a:ext cx="685800" cy="1588"/>
            </a:xfrm>
            <a:prstGeom prst="straightConnector1">
              <a:avLst/>
            </a:prstGeom>
            <a:noFill/>
            <a:ln w="38100" cap="flat" cmpd="sng" algn="ctr">
              <a:solidFill>
                <a:srgbClr val="00B050"/>
              </a:solidFill>
              <a:prstDash val="solid"/>
              <a:round/>
              <a:headEnd type="none" w="med" len="med"/>
              <a:tailEnd type="arrow"/>
            </a:ln>
            <a:effectLst/>
          </p:spPr>
        </p:cxnSp>
        <p:cxnSp>
          <p:nvCxnSpPr>
            <p:cNvPr id="226" name="Straight Arrow Connector 225"/>
            <p:cNvCxnSpPr/>
            <p:nvPr/>
          </p:nvCxnSpPr>
          <p:spPr bwMode="auto">
            <a:xfrm>
              <a:off x="3048000" y="3505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28" name="Straight Arrow Connector 227"/>
            <p:cNvCxnSpPr/>
            <p:nvPr/>
          </p:nvCxnSpPr>
          <p:spPr bwMode="auto">
            <a:xfrm>
              <a:off x="4267200" y="5103812"/>
              <a:ext cx="685800" cy="1588"/>
            </a:xfrm>
            <a:prstGeom prst="straightConnector1">
              <a:avLst/>
            </a:prstGeom>
            <a:noFill/>
            <a:ln w="38100" cap="flat" cmpd="sng" algn="ctr">
              <a:solidFill>
                <a:srgbClr val="00B050"/>
              </a:solidFill>
              <a:prstDash val="solid"/>
              <a:round/>
              <a:headEnd type="none" w="med" len="med"/>
              <a:tailEnd type="arrow"/>
            </a:ln>
            <a:effectLst/>
          </p:spPr>
        </p:cxnSp>
        <p:cxnSp>
          <p:nvCxnSpPr>
            <p:cNvPr id="229" name="Straight Arrow Connector 228"/>
            <p:cNvCxnSpPr/>
            <p:nvPr/>
          </p:nvCxnSpPr>
          <p:spPr bwMode="auto">
            <a:xfrm>
              <a:off x="3048000" y="5791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5" name="Straight Arrow Connector 234"/>
            <p:cNvCxnSpPr/>
            <p:nvPr/>
          </p:nvCxnSpPr>
          <p:spPr bwMode="auto">
            <a:xfrm>
              <a:off x="3048000" y="4648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6" name="Straight Arrow Connector 235"/>
            <p:cNvCxnSpPr/>
            <p:nvPr/>
          </p:nvCxnSpPr>
          <p:spPr bwMode="auto">
            <a:xfrm rot="5400000" flipH="1" flipV="1">
              <a:off x="3391694" y="5447506"/>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7" name="Straight Arrow Connector 236"/>
            <p:cNvCxnSpPr/>
            <p:nvPr/>
          </p:nvCxnSpPr>
          <p:spPr bwMode="auto">
            <a:xfrm rot="5400000" flipH="1" flipV="1">
              <a:off x="3391694" y="4228306"/>
              <a:ext cx="685800" cy="1588"/>
            </a:xfrm>
            <a:prstGeom prst="straightConnector1">
              <a:avLst/>
            </a:prstGeom>
            <a:noFill/>
            <a:ln w="38100" cap="flat" cmpd="sng" algn="ctr">
              <a:solidFill>
                <a:srgbClr val="00B050"/>
              </a:solidFill>
              <a:prstDash val="solid"/>
              <a:round/>
              <a:headEnd type="none" w="med" len="med"/>
              <a:tailEnd type="arrow" w="med" len="med"/>
            </a:ln>
            <a:effectLst/>
          </p:spPr>
        </p:cxnSp>
        <p:cxnSp>
          <p:nvCxnSpPr>
            <p:cNvPr id="238" name="Straight Arrow Connector 237"/>
            <p:cNvCxnSpPr/>
            <p:nvPr/>
          </p:nvCxnSpPr>
          <p:spPr bwMode="auto">
            <a:xfrm rot="5400000" flipH="1" flipV="1">
              <a:off x="4534694" y="5447506"/>
              <a:ext cx="685800" cy="1588"/>
            </a:xfrm>
            <a:prstGeom prst="straightConnector1">
              <a:avLst/>
            </a:prstGeom>
            <a:noFill/>
            <a:ln w="38100" cap="flat" cmpd="sng" algn="ctr">
              <a:solidFill>
                <a:srgbClr val="00B050"/>
              </a:solidFill>
              <a:prstDash val="solid"/>
              <a:round/>
              <a:headEnd type="arrow" w="med" len="med"/>
              <a:tailEnd type="none" w="med" len="med"/>
            </a:ln>
            <a:effectLst/>
          </p:spPr>
        </p:cxnSp>
      </p:grpSp>
      <p:grpSp>
        <p:nvGrpSpPr>
          <p:cNvPr id="313" name="Group 312"/>
          <p:cNvGrpSpPr/>
          <p:nvPr/>
        </p:nvGrpSpPr>
        <p:grpSpPr>
          <a:xfrm>
            <a:off x="7315200" y="5085472"/>
            <a:ext cx="381000" cy="1143000"/>
            <a:chOff x="7315200" y="5085472"/>
            <a:chExt cx="381000" cy="1143000"/>
          </a:xfrm>
        </p:grpSpPr>
        <p:cxnSp>
          <p:nvCxnSpPr>
            <p:cNvPr id="282" name="Straight Connector 281"/>
            <p:cNvCxnSpPr>
              <a:stCxn id="272" idx="2"/>
              <a:endCxn id="281" idx="0"/>
            </p:cNvCxnSpPr>
            <p:nvPr/>
          </p:nvCxnSpPr>
          <p:spPr bwMode="auto">
            <a:xfrm rot="5400000">
              <a:off x="7124700" y="5466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1" name="Oval 280"/>
            <p:cNvSpPr/>
            <p:nvPr/>
          </p:nvSpPr>
          <p:spPr bwMode="auto">
            <a:xfrm>
              <a:off x="7315200" y="5847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309" name="Group 308"/>
          <p:cNvGrpSpPr/>
          <p:nvPr/>
        </p:nvGrpSpPr>
        <p:grpSpPr>
          <a:xfrm>
            <a:off x="6096000" y="4704472"/>
            <a:ext cx="1219200" cy="381000"/>
            <a:chOff x="6096000" y="4704472"/>
            <a:chExt cx="1219200" cy="381000"/>
          </a:xfrm>
        </p:grpSpPr>
        <p:cxnSp>
          <p:nvCxnSpPr>
            <p:cNvPr id="285" name="Straight Connector 284"/>
            <p:cNvCxnSpPr>
              <a:stCxn id="272" idx="1"/>
              <a:endCxn id="284" idx="6"/>
            </p:cNvCxnSpPr>
            <p:nvPr/>
          </p:nvCxnSpPr>
          <p:spPr bwMode="auto">
            <a:xfrm rot="10800000">
              <a:off x="6477000" y="4894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4" name="Oval 283"/>
            <p:cNvSpPr/>
            <p:nvPr/>
          </p:nvSpPr>
          <p:spPr bwMode="auto">
            <a:xfrm>
              <a:off x="6096000" y="4704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307" name="Group 306"/>
          <p:cNvGrpSpPr/>
          <p:nvPr/>
        </p:nvGrpSpPr>
        <p:grpSpPr>
          <a:xfrm>
            <a:off x="7696200" y="3561472"/>
            <a:ext cx="1143000" cy="381000"/>
            <a:chOff x="7696200" y="3561472"/>
            <a:chExt cx="1143000" cy="381000"/>
          </a:xfrm>
        </p:grpSpPr>
        <p:cxnSp>
          <p:nvCxnSpPr>
            <p:cNvPr id="288" name="Straight Connector 287"/>
            <p:cNvCxnSpPr>
              <a:stCxn id="274" idx="6"/>
              <a:endCxn id="287" idx="1"/>
            </p:cNvCxnSpPr>
            <p:nvPr/>
          </p:nvCxnSpPr>
          <p:spPr bwMode="auto">
            <a:xfrm>
              <a:off x="7696200" y="37519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7" name="Rectangle 286"/>
            <p:cNvSpPr/>
            <p:nvPr/>
          </p:nvSpPr>
          <p:spPr bwMode="auto">
            <a:xfrm>
              <a:off x="8458200" y="3561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308" name="Group 307"/>
          <p:cNvGrpSpPr/>
          <p:nvPr/>
        </p:nvGrpSpPr>
        <p:grpSpPr>
          <a:xfrm>
            <a:off x="6096000" y="3561472"/>
            <a:ext cx="1219200" cy="381000"/>
            <a:chOff x="6096000" y="3561472"/>
            <a:chExt cx="1219200" cy="381000"/>
          </a:xfrm>
        </p:grpSpPr>
        <p:cxnSp>
          <p:nvCxnSpPr>
            <p:cNvPr id="290" name="Straight Connector 289"/>
            <p:cNvCxnSpPr>
              <a:stCxn id="274" idx="2"/>
              <a:endCxn id="291" idx="3"/>
            </p:cNvCxnSpPr>
            <p:nvPr/>
          </p:nvCxnSpPr>
          <p:spPr bwMode="auto">
            <a:xfrm rot="10800000">
              <a:off x="6477000" y="3751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1" name="Rectangle 290"/>
            <p:cNvSpPr/>
            <p:nvPr/>
          </p:nvSpPr>
          <p:spPr bwMode="auto">
            <a:xfrm>
              <a:off x="6096000" y="3561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311" name="Group 310"/>
          <p:cNvGrpSpPr/>
          <p:nvPr/>
        </p:nvGrpSpPr>
        <p:grpSpPr>
          <a:xfrm>
            <a:off x="8458200" y="5085472"/>
            <a:ext cx="381000" cy="1143000"/>
            <a:chOff x="8458200" y="5085472"/>
            <a:chExt cx="381000" cy="1143000"/>
          </a:xfrm>
        </p:grpSpPr>
        <p:cxnSp>
          <p:nvCxnSpPr>
            <p:cNvPr id="294" name="Straight Connector 293"/>
            <p:cNvCxnSpPr>
              <a:stCxn id="293" idx="0"/>
              <a:endCxn id="278" idx="4"/>
            </p:cNvCxnSpPr>
            <p:nvPr/>
          </p:nvCxnSpPr>
          <p:spPr bwMode="auto">
            <a:xfrm rot="5400000" flipH="1" flipV="1">
              <a:off x="8267700" y="5466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3" name="Rectangle 292"/>
            <p:cNvSpPr/>
            <p:nvPr/>
          </p:nvSpPr>
          <p:spPr bwMode="auto">
            <a:xfrm>
              <a:off x="8458200" y="5847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312" name="Group 311"/>
          <p:cNvGrpSpPr/>
          <p:nvPr/>
        </p:nvGrpSpPr>
        <p:grpSpPr>
          <a:xfrm>
            <a:off x="6096000" y="5847472"/>
            <a:ext cx="1219200" cy="381000"/>
            <a:chOff x="6096000" y="5847472"/>
            <a:chExt cx="1219200" cy="381000"/>
          </a:xfrm>
        </p:grpSpPr>
        <p:cxnSp>
          <p:nvCxnSpPr>
            <p:cNvPr id="297" name="Straight Connector 296"/>
            <p:cNvCxnSpPr>
              <a:stCxn id="281" idx="2"/>
              <a:endCxn id="296" idx="3"/>
            </p:cNvCxnSpPr>
            <p:nvPr/>
          </p:nvCxnSpPr>
          <p:spPr bwMode="auto">
            <a:xfrm rot="10800000">
              <a:off x="6477000" y="6037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6" name="Rectangle 295"/>
            <p:cNvSpPr/>
            <p:nvPr/>
          </p:nvSpPr>
          <p:spPr bwMode="auto">
            <a:xfrm>
              <a:off x="6096000" y="5847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306" name="Group 305"/>
          <p:cNvGrpSpPr/>
          <p:nvPr/>
        </p:nvGrpSpPr>
        <p:grpSpPr>
          <a:xfrm>
            <a:off x="7315200" y="3561472"/>
            <a:ext cx="381000" cy="1143000"/>
            <a:chOff x="7315200" y="3561472"/>
            <a:chExt cx="381000" cy="1143000"/>
          </a:xfrm>
        </p:grpSpPr>
        <p:cxnSp>
          <p:nvCxnSpPr>
            <p:cNvPr id="275" name="Straight Connector 274"/>
            <p:cNvCxnSpPr>
              <a:stCxn id="272" idx="0"/>
              <a:endCxn id="274" idx="4"/>
            </p:cNvCxnSpPr>
            <p:nvPr/>
          </p:nvCxnSpPr>
          <p:spPr bwMode="auto">
            <a:xfrm rot="5400000" flipH="1" flipV="1">
              <a:off x="7124700" y="4323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74" name="Oval 273"/>
            <p:cNvSpPr/>
            <p:nvPr/>
          </p:nvSpPr>
          <p:spPr bwMode="auto">
            <a:xfrm>
              <a:off x="7315200" y="3561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310" name="Group 309"/>
          <p:cNvGrpSpPr/>
          <p:nvPr/>
        </p:nvGrpSpPr>
        <p:grpSpPr>
          <a:xfrm>
            <a:off x="7696200" y="4704472"/>
            <a:ext cx="1143000" cy="381000"/>
            <a:chOff x="7696200" y="4704472"/>
            <a:chExt cx="1143000" cy="381000"/>
          </a:xfrm>
        </p:grpSpPr>
        <p:cxnSp>
          <p:nvCxnSpPr>
            <p:cNvPr id="279" name="Straight Connector 278"/>
            <p:cNvCxnSpPr>
              <a:stCxn id="272" idx="3"/>
              <a:endCxn id="278" idx="2"/>
            </p:cNvCxnSpPr>
            <p:nvPr/>
          </p:nvCxnSpPr>
          <p:spPr bwMode="auto">
            <a:xfrm>
              <a:off x="7696200" y="48949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78" name="Oval 277"/>
            <p:cNvSpPr/>
            <p:nvPr/>
          </p:nvSpPr>
          <p:spPr bwMode="auto">
            <a:xfrm>
              <a:off x="8458200" y="4704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sp>
        <p:nvSpPr>
          <p:cNvPr id="272" name="Rectangle 271"/>
          <p:cNvSpPr/>
          <p:nvPr/>
        </p:nvSpPr>
        <p:spPr bwMode="auto">
          <a:xfrm>
            <a:off x="7315200" y="4704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4" name="TextBox 313"/>
          <p:cNvSpPr txBox="1"/>
          <p:nvPr/>
        </p:nvSpPr>
        <p:spPr>
          <a:xfrm>
            <a:off x="152400" y="3723144"/>
            <a:ext cx="4648200" cy="3093154"/>
          </a:xfrm>
          <a:prstGeom prst="rect">
            <a:avLst/>
          </a:prstGeom>
          <a:noFill/>
        </p:spPr>
        <p:txBody>
          <a:bodyPr wrap="square" tIns="0" rtlCol="0">
            <a:spAutoFit/>
          </a:bodyPr>
          <a:lstStyle/>
          <a:p>
            <a:pPr marL="342900" indent="-342900" algn="just">
              <a:spcBef>
                <a:spcPts val="1200"/>
              </a:spcBef>
              <a:buAutoNum type="arabicParenR"/>
            </a:pPr>
            <a:r>
              <a:rPr lang="en-US" sz="2400" dirty="0" smtClean="0">
                <a:solidFill>
                  <a:srgbClr val="FF0000"/>
                </a:solidFill>
                <a:latin typeface="Helvetica" pitchFamily="34" charset="0"/>
              </a:rPr>
              <a:t>Grow a BFS Spanning tree with fixed size</a:t>
            </a:r>
          </a:p>
          <a:p>
            <a:pPr marL="342900" indent="-342900" algn="just">
              <a:spcBef>
                <a:spcPts val="1200"/>
              </a:spcBef>
              <a:buAutoNum type="arabicParenR"/>
            </a:pPr>
            <a:r>
              <a:rPr lang="en-US" sz="2400" dirty="0" smtClean="0">
                <a:solidFill>
                  <a:srgbClr val="002060"/>
                </a:solidFill>
                <a:latin typeface="Helvetica" pitchFamily="34" charset="0"/>
              </a:rPr>
              <a:t>Forward Pass computing all messages at each vertex</a:t>
            </a:r>
          </a:p>
          <a:p>
            <a:pPr marL="342900" indent="-342900">
              <a:spcBef>
                <a:spcPts val="1200"/>
              </a:spcBef>
              <a:buAutoNum type="arabicParenR"/>
            </a:pPr>
            <a:r>
              <a:rPr lang="en-US" sz="2400" dirty="0" smtClean="0">
                <a:solidFill>
                  <a:schemeClr val="accent3">
                    <a:lumMod val="50000"/>
                  </a:schemeClr>
                </a:solidFill>
                <a:latin typeface="Helvetica" pitchFamily="34" charset="0"/>
              </a:rPr>
              <a:t>Backward Pass computing all messages at each vertex</a:t>
            </a:r>
          </a:p>
          <a:p>
            <a:pPr marL="342900" indent="-342900" algn="just">
              <a:spcBef>
                <a:spcPts val="1200"/>
              </a:spcBef>
              <a:buAutoNum type="arabicParenR"/>
            </a:pPr>
            <a:endParaRPr lang="en-US" sz="2400" dirty="0" smtClean="0">
              <a:latin typeface="Helvetica" pitchFamily="34" charset="0"/>
            </a:endParaRPr>
          </a:p>
        </p:txBody>
      </p:sp>
      <p:sp>
        <p:nvSpPr>
          <p:cNvPr id="317" name="Oval 316"/>
          <p:cNvSpPr/>
          <p:nvPr/>
        </p:nvSpPr>
        <p:spPr bwMode="auto">
          <a:xfrm>
            <a:off x="4114800" y="2057400"/>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ustDataLst>
      <p:tags r:id="rId1"/>
    </p:custDataLst>
  </p:cSld>
  <p:clrMapOvr>
    <a:masterClrMapping/>
  </p:clrMapOvr>
  <p:transition advTm="2475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 calcmode="lin" valueType="num">
                                      <p:cBhvr>
                                        <p:cTn id="7" dur="500" fill="hold"/>
                                        <p:tgtEl>
                                          <p:spTgt spid="272"/>
                                        </p:tgtEl>
                                        <p:attrNameLst>
                                          <p:attrName>ppt_w</p:attrName>
                                        </p:attrNameLst>
                                      </p:cBhvr>
                                      <p:tavLst>
                                        <p:tav tm="0">
                                          <p:val>
                                            <p:strVal val="4*#ppt_w"/>
                                          </p:val>
                                        </p:tav>
                                        <p:tav tm="100000">
                                          <p:val>
                                            <p:strVal val="#ppt_w"/>
                                          </p:val>
                                        </p:tav>
                                      </p:tavLst>
                                    </p:anim>
                                    <p:anim calcmode="lin" valueType="num">
                                      <p:cBhvr>
                                        <p:cTn id="8" dur="500" fill="hold"/>
                                        <p:tgtEl>
                                          <p:spTgt spid="27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4">
                                            <p:txEl>
                                              <p:pRg st="0" end="0"/>
                                            </p:txEl>
                                          </p:spTgt>
                                        </p:tgtEl>
                                        <p:attrNameLst>
                                          <p:attrName>style.visibility</p:attrName>
                                        </p:attrNameLst>
                                      </p:cBhvr>
                                      <p:to>
                                        <p:strVal val="visible"/>
                                      </p:to>
                                    </p:set>
                                  </p:childTnLst>
                                </p:cTn>
                              </p:par>
                              <p:par>
                                <p:cTn id="13" presetID="22" presetClass="entr" presetSubtype="4" fill="hold" nodeType="withEffect">
                                  <p:stCondLst>
                                    <p:cond delay="0"/>
                                  </p:stCondLst>
                                  <p:childTnLst>
                                    <p:set>
                                      <p:cBhvr>
                                        <p:cTn id="14" dur="1" fill="hold">
                                          <p:stCondLst>
                                            <p:cond delay="0"/>
                                          </p:stCondLst>
                                        </p:cTn>
                                        <p:tgtEl>
                                          <p:spTgt spid="306"/>
                                        </p:tgtEl>
                                        <p:attrNameLst>
                                          <p:attrName>style.visibility</p:attrName>
                                        </p:attrNameLst>
                                      </p:cBhvr>
                                      <p:to>
                                        <p:strVal val="visible"/>
                                      </p:to>
                                    </p:set>
                                    <p:animEffect transition="in" filter="wipe(down)">
                                      <p:cBhvr>
                                        <p:cTn id="15" dur="500"/>
                                        <p:tgtEl>
                                          <p:spTgt spid="306"/>
                                        </p:tgtEl>
                                      </p:cBhvr>
                                    </p:animEffect>
                                  </p:childTnLst>
                                </p:cTn>
                              </p:par>
                              <p:par>
                                <p:cTn id="16" presetID="22" presetClass="entr" presetSubtype="1" fill="hold" nodeType="withEffect">
                                  <p:stCondLst>
                                    <p:cond delay="0"/>
                                  </p:stCondLst>
                                  <p:childTnLst>
                                    <p:set>
                                      <p:cBhvr>
                                        <p:cTn id="17" dur="1" fill="hold">
                                          <p:stCondLst>
                                            <p:cond delay="0"/>
                                          </p:stCondLst>
                                        </p:cTn>
                                        <p:tgtEl>
                                          <p:spTgt spid="313"/>
                                        </p:tgtEl>
                                        <p:attrNameLst>
                                          <p:attrName>style.visibility</p:attrName>
                                        </p:attrNameLst>
                                      </p:cBhvr>
                                      <p:to>
                                        <p:strVal val="visible"/>
                                      </p:to>
                                    </p:set>
                                    <p:animEffect transition="in" filter="wipe(up)">
                                      <p:cBhvr>
                                        <p:cTn id="18" dur="500"/>
                                        <p:tgtEl>
                                          <p:spTgt spid="313"/>
                                        </p:tgtEl>
                                      </p:cBhvr>
                                    </p:animEffect>
                                  </p:childTnLst>
                                </p:cTn>
                              </p:par>
                              <p:par>
                                <p:cTn id="19" presetID="22" presetClass="entr" presetSubtype="2" fill="hold" nodeType="withEffect">
                                  <p:stCondLst>
                                    <p:cond delay="0"/>
                                  </p:stCondLst>
                                  <p:childTnLst>
                                    <p:set>
                                      <p:cBhvr>
                                        <p:cTn id="20" dur="1" fill="hold">
                                          <p:stCondLst>
                                            <p:cond delay="0"/>
                                          </p:stCondLst>
                                        </p:cTn>
                                        <p:tgtEl>
                                          <p:spTgt spid="309"/>
                                        </p:tgtEl>
                                        <p:attrNameLst>
                                          <p:attrName>style.visibility</p:attrName>
                                        </p:attrNameLst>
                                      </p:cBhvr>
                                      <p:to>
                                        <p:strVal val="visible"/>
                                      </p:to>
                                    </p:set>
                                    <p:animEffect transition="in" filter="wipe(right)">
                                      <p:cBhvr>
                                        <p:cTn id="21" dur="500"/>
                                        <p:tgtEl>
                                          <p:spTgt spid="309"/>
                                        </p:tgtEl>
                                      </p:cBhvr>
                                    </p:animEffect>
                                  </p:childTnLst>
                                </p:cTn>
                              </p:par>
                              <p:par>
                                <p:cTn id="22" presetID="22" presetClass="entr" presetSubtype="8" fill="hold" nodeType="withEffect">
                                  <p:stCondLst>
                                    <p:cond delay="0"/>
                                  </p:stCondLst>
                                  <p:childTnLst>
                                    <p:set>
                                      <p:cBhvr>
                                        <p:cTn id="23" dur="1" fill="hold">
                                          <p:stCondLst>
                                            <p:cond delay="0"/>
                                          </p:stCondLst>
                                        </p:cTn>
                                        <p:tgtEl>
                                          <p:spTgt spid="310"/>
                                        </p:tgtEl>
                                        <p:attrNameLst>
                                          <p:attrName>style.visibility</p:attrName>
                                        </p:attrNameLst>
                                      </p:cBhvr>
                                      <p:to>
                                        <p:strVal val="visible"/>
                                      </p:to>
                                    </p:set>
                                    <p:animEffect transition="in" filter="wipe(left)">
                                      <p:cBhvr>
                                        <p:cTn id="24" dur="500"/>
                                        <p:tgtEl>
                                          <p:spTgt spid="3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07"/>
                                        </p:tgtEl>
                                        <p:attrNameLst>
                                          <p:attrName>style.visibility</p:attrName>
                                        </p:attrNameLst>
                                      </p:cBhvr>
                                      <p:to>
                                        <p:strVal val="visible"/>
                                      </p:to>
                                    </p:set>
                                    <p:animEffect transition="in" filter="wipe(left)">
                                      <p:cBhvr>
                                        <p:cTn id="28" dur="500"/>
                                        <p:tgtEl>
                                          <p:spTgt spid="307"/>
                                        </p:tgtEl>
                                      </p:cBhvr>
                                    </p:animEffect>
                                  </p:childTnLst>
                                </p:cTn>
                              </p:par>
                              <p:par>
                                <p:cTn id="29" presetID="22" presetClass="entr" presetSubtype="2" fill="hold" nodeType="withEffect">
                                  <p:stCondLst>
                                    <p:cond delay="0"/>
                                  </p:stCondLst>
                                  <p:childTnLst>
                                    <p:set>
                                      <p:cBhvr>
                                        <p:cTn id="30" dur="1" fill="hold">
                                          <p:stCondLst>
                                            <p:cond delay="0"/>
                                          </p:stCondLst>
                                        </p:cTn>
                                        <p:tgtEl>
                                          <p:spTgt spid="308"/>
                                        </p:tgtEl>
                                        <p:attrNameLst>
                                          <p:attrName>style.visibility</p:attrName>
                                        </p:attrNameLst>
                                      </p:cBhvr>
                                      <p:to>
                                        <p:strVal val="visible"/>
                                      </p:to>
                                    </p:set>
                                    <p:animEffect transition="in" filter="wipe(right)">
                                      <p:cBhvr>
                                        <p:cTn id="31" dur="500"/>
                                        <p:tgtEl>
                                          <p:spTgt spid="308"/>
                                        </p:tgtEl>
                                      </p:cBhvr>
                                    </p:animEffect>
                                  </p:childTnLst>
                                </p:cTn>
                              </p:par>
                              <p:par>
                                <p:cTn id="32" presetID="22" presetClass="entr" presetSubtype="2" fill="hold" nodeType="withEffect">
                                  <p:stCondLst>
                                    <p:cond delay="0"/>
                                  </p:stCondLst>
                                  <p:childTnLst>
                                    <p:set>
                                      <p:cBhvr>
                                        <p:cTn id="33" dur="1" fill="hold">
                                          <p:stCondLst>
                                            <p:cond delay="0"/>
                                          </p:stCondLst>
                                        </p:cTn>
                                        <p:tgtEl>
                                          <p:spTgt spid="312"/>
                                        </p:tgtEl>
                                        <p:attrNameLst>
                                          <p:attrName>style.visibility</p:attrName>
                                        </p:attrNameLst>
                                      </p:cBhvr>
                                      <p:to>
                                        <p:strVal val="visible"/>
                                      </p:to>
                                    </p:set>
                                    <p:animEffect transition="in" filter="wipe(right)">
                                      <p:cBhvr>
                                        <p:cTn id="34" dur="500"/>
                                        <p:tgtEl>
                                          <p:spTgt spid="312"/>
                                        </p:tgtEl>
                                      </p:cBhvr>
                                    </p:animEffect>
                                  </p:childTnLst>
                                </p:cTn>
                              </p:par>
                              <p:par>
                                <p:cTn id="35" presetID="22" presetClass="entr" presetSubtype="1" fill="hold" nodeType="withEffect">
                                  <p:stCondLst>
                                    <p:cond delay="0"/>
                                  </p:stCondLst>
                                  <p:childTnLst>
                                    <p:set>
                                      <p:cBhvr>
                                        <p:cTn id="36" dur="1" fill="hold">
                                          <p:stCondLst>
                                            <p:cond delay="0"/>
                                          </p:stCondLst>
                                        </p:cTn>
                                        <p:tgtEl>
                                          <p:spTgt spid="311"/>
                                        </p:tgtEl>
                                        <p:attrNameLst>
                                          <p:attrName>style.visibility</p:attrName>
                                        </p:attrNameLst>
                                      </p:cBhvr>
                                      <p:to>
                                        <p:strVal val="visible"/>
                                      </p:to>
                                    </p:set>
                                    <p:animEffect transition="in" filter="wipe(up)">
                                      <p:cBhvr>
                                        <p:cTn id="37" dur="500"/>
                                        <p:tgtEl>
                                          <p:spTgt spid="3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4"/>
                                        </p:tgtEl>
                                        <p:attrNameLst>
                                          <p:attrName>style.visibility</p:attrName>
                                        </p:attrNameLst>
                                      </p:cBhvr>
                                      <p:to>
                                        <p:strVal val="visible"/>
                                      </p:to>
                                    </p:set>
                                    <p:animEffect transition="in" filter="fade">
                                      <p:cBhvr>
                                        <p:cTn id="40" dur="1000"/>
                                        <p:tgtEl>
                                          <p:spTgt spid="23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4">
                                            <p:txEl>
                                              <p:pRg st="1" end="1"/>
                                            </p:txEl>
                                          </p:spTgt>
                                        </p:tgtEl>
                                        <p:attrNameLst>
                                          <p:attrName>style.visibility</p:attrName>
                                        </p:attrNameLst>
                                      </p:cBhvr>
                                      <p:to>
                                        <p:strVal val="visible"/>
                                      </p:to>
                                    </p:set>
                                  </p:childTnLst>
                                </p:cTn>
                              </p:par>
                              <p:par>
                                <p:cTn id="45" presetID="6" presetClass="entr" presetSubtype="16" fill="hold" nodeType="with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circle(in)">
                                      <p:cBhvr>
                                        <p:cTn id="47" dur="2000"/>
                                        <p:tgtEl>
                                          <p:spTgt spid="203"/>
                                        </p:tgtEl>
                                      </p:cBhvr>
                                    </p:animEffect>
                                  </p:childTnLst>
                                  <p:subTnLst>
                                    <p:animClr>
                                      <p:cBhvr override="childStyle">
                                        <p:cTn dur="1" fill="hold" display="0" masterRel="nextClick" afterEffect="1"/>
                                        <p:tgtEl>
                                          <p:spTgt spid="203"/>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14">
                                            <p:txEl>
                                              <p:pRg st="2" end="2"/>
                                            </p:txEl>
                                          </p:spTgt>
                                        </p:tgtEl>
                                        <p:attrNameLst>
                                          <p:attrName>style.visibility</p:attrName>
                                        </p:attrNameLst>
                                      </p:cBhvr>
                                      <p:to>
                                        <p:strVal val="visible"/>
                                      </p:to>
                                    </p:set>
                                  </p:childTnLst>
                                </p:cTn>
                              </p:par>
                              <p:par>
                                <p:cTn id="52" presetID="6" presetClass="entr" presetSubtype="32" fill="hold" nodeType="withEffect">
                                  <p:stCondLst>
                                    <p:cond delay="0"/>
                                  </p:stCondLst>
                                  <p:childTnLst>
                                    <p:set>
                                      <p:cBhvr>
                                        <p:cTn id="53" dur="1" fill="hold">
                                          <p:stCondLst>
                                            <p:cond delay="0"/>
                                          </p:stCondLst>
                                        </p:cTn>
                                        <p:tgtEl>
                                          <p:spTgt spid="223"/>
                                        </p:tgtEl>
                                        <p:attrNameLst>
                                          <p:attrName>style.visibility</p:attrName>
                                        </p:attrNameLst>
                                      </p:cBhvr>
                                      <p:to>
                                        <p:strVal val="visible"/>
                                      </p:to>
                                    </p:set>
                                    <p:animEffect transition="in" filter="circle(out)">
                                      <p:cBhvr>
                                        <p:cTn id="54" dur="20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p:bldP spid="272" grpId="0" animBg="1"/>
      <p:bldP spid="31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43"/>
          <p:cNvGrpSpPr/>
          <p:nvPr/>
        </p:nvGrpSpPr>
        <p:grpSpPr>
          <a:xfrm>
            <a:off x="152400" y="1143000"/>
            <a:ext cx="8839200" cy="3429000"/>
            <a:chOff x="152400" y="2286000"/>
            <a:chExt cx="8839200" cy="3429000"/>
          </a:xfrm>
        </p:grpSpPr>
        <p:grpSp>
          <p:nvGrpSpPr>
            <p:cNvPr id="224" name="Group 337"/>
            <p:cNvGrpSpPr/>
            <p:nvPr/>
          </p:nvGrpSpPr>
          <p:grpSpPr>
            <a:xfrm>
              <a:off x="3200400" y="2286000"/>
              <a:ext cx="2743200" cy="3429000"/>
              <a:chOff x="152400" y="2286000"/>
              <a:chExt cx="2743200" cy="3429000"/>
            </a:xfrm>
          </p:grpSpPr>
          <p:sp>
            <p:nvSpPr>
              <p:cNvPr id="339" name="Rounded Rectangle 338"/>
              <p:cNvSpPr/>
              <p:nvPr/>
            </p:nvSpPr>
            <p:spPr bwMode="auto">
              <a:xfrm>
                <a:off x="152400" y="2286000"/>
                <a:ext cx="2743200" cy="34290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340" name="Rectangle 339"/>
              <p:cNvSpPr/>
              <p:nvPr/>
            </p:nvSpPr>
            <p:spPr bwMode="auto">
              <a:xfrm>
                <a:off x="355600" y="24214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2</a:t>
                </a:r>
              </a:p>
            </p:txBody>
          </p:sp>
        </p:grpSp>
        <p:grpSp>
          <p:nvGrpSpPr>
            <p:cNvPr id="226" name="Group 340"/>
            <p:cNvGrpSpPr/>
            <p:nvPr/>
          </p:nvGrpSpPr>
          <p:grpSpPr>
            <a:xfrm>
              <a:off x="6248400" y="2286000"/>
              <a:ext cx="2743200" cy="3429000"/>
              <a:chOff x="152400" y="2286000"/>
              <a:chExt cx="2743200" cy="3429000"/>
            </a:xfrm>
          </p:grpSpPr>
          <p:sp>
            <p:nvSpPr>
              <p:cNvPr id="342" name="Rounded Rectangle 341"/>
              <p:cNvSpPr/>
              <p:nvPr/>
            </p:nvSpPr>
            <p:spPr bwMode="auto">
              <a:xfrm>
                <a:off x="152400" y="2286000"/>
                <a:ext cx="2743200" cy="34290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343" name="Rectangle 342"/>
              <p:cNvSpPr/>
              <p:nvPr/>
            </p:nvSpPr>
            <p:spPr bwMode="auto">
              <a:xfrm>
                <a:off x="355600" y="24214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3</a:t>
                </a:r>
              </a:p>
            </p:txBody>
          </p:sp>
        </p:grpSp>
        <p:grpSp>
          <p:nvGrpSpPr>
            <p:cNvPr id="227" name="Group 336"/>
            <p:cNvGrpSpPr/>
            <p:nvPr/>
          </p:nvGrpSpPr>
          <p:grpSpPr>
            <a:xfrm>
              <a:off x="152400" y="2286000"/>
              <a:ext cx="2743200" cy="3429000"/>
              <a:chOff x="152400" y="2286000"/>
              <a:chExt cx="2743200" cy="3429000"/>
            </a:xfrm>
          </p:grpSpPr>
          <p:sp>
            <p:nvSpPr>
              <p:cNvPr id="273" name="Rounded Rectangle 272"/>
              <p:cNvSpPr/>
              <p:nvPr/>
            </p:nvSpPr>
            <p:spPr bwMode="auto">
              <a:xfrm>
                <a:off x="152400" y="2286000"/>
                <a:ext cx="2743200" cy="34290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274" name="Rectangle 273"/>
              <p:cNvSpPr/>
              <p:nvPr/>
            </p:nvSpPr>
            <p:spPr bwMode="auto">
              <a:xfrm>
                <a:off x="355600" y="24214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1</a:t>
                </a:r>
              </a:p>
            </p:txBody>
          </p:sp>
        </p:grpSp>
      </p:grpSp>
      <p:sp>
        <p:nvSpPr>
          <p:cNvPr id="2" name="Title 1"/>
          <p:cNvSpPr>
            <a:spLocks noGrp="1"/>
          </p:cNvSpPr>
          <p:nvPr>
            <p:ph type="title"/>
          </p:nvPr>
        </p:nvSpPr>
        <p:spPr/>
        <p:txBody>
          <a:bodyPr/>
          <a:lstStyle/>
          <a:p>
            <a:r>
              <a:rPr lang="en-US" sz="4000" dirty="0" smtClean="0"/>
              <a:t>Running Parallel Splashes</a:t>
            </a:r>
            <a:endParaRPr lang="en-US" sz="4000" dirty="0"/>
          </a:p>
        </p:txBody>
      </p:sp>
      <p:sp>
        <p:nvSpPr>
          <p:cNvPr id="3" name="Content Placeholder 2"/>
          <p:cNvSpPr>
            <a:spLocks noGrp="1"/>
          </p:cNvSpPr>
          <p:nvPr>
            <p:ph idx="1"/>
          </p:nvPr>
        </p:nvSpPr>
        <p:spPr>
          <a:xfrm>
            <a:off x="457200" y="4724400"/>
            <a:ext cx="8305800" cy="1828800"/>
          </a:xfrm>
        </p:spPr>
        <p:txBody>
          <a:bodyPr/>
          <a:lstStyle/>
          <a:p>
            <a:r>
              <a:rPr lang="en-US" dirty="0" smtClean="0"/>
              <a:t>Partition the graph</a:t>
            </a:r>
          </a:p>
          <a:p>
            <a:pPr lvl="0"/>
            <a:r>
              <a:rPr lang="en-US" dirty="0" smtClean="0"/>
              <a:t>Schedule Splashes locally</a:t>
            </a:r>
          </a:p>
          <a:p>
            <a:pPr lvl="0"/>
            <a:r>
              <a:rPr lang="en-US" dirty="0" smtClean="0"/>
              <a:t>Transmit the messages along the boundary of the partition</a:t>
            </a:r>
          </a:p>
          <a:p>
            <a:pPr>
              <a:buNone/>
            </a:pPr>
            <a:endParaRPr lang="en-US" dirty="0" smtClean="0"/>
          </a:p>
        </p:txBody>
      </p:sp>
      <p:grpSp>
        <p:nvGrpSpPr>
          <p:cNvPr id="228" name="Group 217"/>
          <p:cNvGrpSpPr/>
          <p:nvPr/>
        </p:nvGrpSpPr>
        <p:grpSpPr>
          <a:xfrm>
            <a:off x="762000" y="947057"/>
            <a:ext cx="3048000" cy="4158343"/>
            <a:chOff x="838200" y="2090057"/>
            <a:chExt cx="3048000" cy="4158343"/>
          </a:xfrm>
        </p:grpSpPr>
        <p:sp>
          <p:nvSpPr>
            <p:cNvPr id="5" name="Oval 4"/>
            <p:cNvSpPr/>
            <p:nvPr/>
          </p:nvSpPr>
          <p:spPr bwMode="auto">
            <a:xfrm>
              <a:off x="1653539"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 name="Rectangle 6"/>
            <p:cNvSpPr/>
            <p:nvPr/>
          </p:nvSpPr>
          <p:spPr bwMode="auto">
            <a:xfrm>
              <a:off x="2448197"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Rectangle 7"/>
            <p:cNvSpPr/>
            <p:nvPr/>
          </p:nvSpPr>
          <p:spPr bwMode="auto">
            <a:xfrm>
              <a:off x="838200"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0" name="Straight Connector 9"/>
            <p:cNvCxnSpPr>
              <a:stCxn id="8" idx="3"/>
              <a:endCxn id="5" idx="2"/>
            </p:cNvCxnSpPr>
            <p:nvPr/>
          </p:nvCxnSpPr>
          <p:spPr bwMode="auto">
            <a:xfrm>
              <a:off x="1099457" y="2220686"/>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11" name="Straight Connector 10"/>
            <p:cNvCxnSpPr>
              <a:stCxn id="5" idx="6"/>
              <a:endCxn id="7" idx="1"/>
            </p:cNvCxnSpPr>
            <p:nvPr/>
          </p:nvCxnSpPr>
          <p:spPr bwMode="auto">
            <a:xfrm>
              <a:off x="1914796" y="2220686"/>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2" name="Straight Connector 11"/>
            <p:cNvCxnSpPr>
              <a:stCxn id="7" idx="3"/>
            </p:cNvCxnSpPr>
            <p:nvPr/>
          </p:nvCxnSpPr>
          <p:spPr bwMode="auto">
            <a:xfrm>
              <a:off x="2709454" y="2220686"/>
              <a:ext cx="262346" cy="0"/>
            </a:xfrm>
            <a:prstGeom prst="line">
              <a:avLst/>
            </a:prstGeom>
            <a:noFill/>
            <a:ln w="38100" cap="flat" cmpd="sng" algn="ctr">
              <a:solidFill>
                <a:schemeClr val="hlink"/>
              </a:solidFill>
              <a:prstDash val="solid"/>
              <a:round/>
              <a:headEnd type="none" w="med" len="med"/>
              <a:tailEnd type="none" w="med" len="med"/>
            </a:ln>
            <a:effectLst/>
          </p:spPr>
        </p:cxnSp>
        <p:sp>
          <p:nvSpPr>
            <p:cNvPr id="14" name="Oval 13"/>
            <p:cNvSpPr/>
            <p:nvPr/>
          </p:nvSpPr>
          <p:spPr bwMode="auto">
            <a:xfrm>
              <a:off x="2448197"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838200"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7" name="Straight Connector 16"/>
            <p:cNvCxnSpPr>
              <a:stCxn id="15" idx="6"/>
              <a:endCxn id="19" idx="1"/>
            </p:cNvCxnSpPr>
            <p:nvPr/>
          </p:nvCxnSpPr>
          <p:spPr bwMode="auto">
            <a:xfrm>
              <a:off x="1099457" y="2993572"/>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19" name="Rectangle 18"/>
            <p:cNvSpPr/>
            <p:nvPr/>
          </p:nvSpPr>
          <p:spPr bwMode="auto">
            <a:xfrm>
              <a:off x="1653539"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 name="Straight Connector 19"/>
            <p:cNvCxnSpPr>
              <a:stCxn id="19" idx="3"/>
              <a:endCxn id="14" idx="2"/>
            </p:cNvCxnSpPr>
            <p:nvPr/>
          </p:nvCxnSpPr>
          <p:spPr bwMode="auto">
            <a:xfrm>
              <a:off x="1914796" y="2993572"/>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1" name="Straight Connector 20"/>
            <p:cNvCxnSpPr>
              <a:stCxn id="14" idx="6"/>
            </p:cNvCxnSpPr>
            <p:nvPr/>
          </p:nvCxnSpPr>
          <p:spPr bwMode="auto">
            <a:xfrm>
              <a:off x="2709454" y="2993572"/>
              <a:ext cx="262346" cy="0"/>
            </a:xfrm>
            <a:prstGeom prst="line">
              <a:avLst/>
            </a:prstGeom>
            <a:noFill/>
            <a:ln w="38100" cap="flat" cmpd="sng" algn="ctr">
              <a:solidFill>
                <a:schemeClr val="hlink"/>
              </a:solidFill>
              <a:prstDash val="solid"/>
              <a:round/>
              <a:headEnd type="none" w="med" len="med"/>
              <a:tailEnd type="none" w="med" len="med"/>
            </a:ln>
            <a:effectLst/>
          </p:spPr>
        </p:cxnSp>
        <p:cxnSp>
          <p:nvCxnSpPr>
            <p:cNvPr id="23" name="Straight Connector 22"/>
            <p:cNvCxnSpPr>
              <a:stCxn id="8" idx="2"/>
              <a:endCxn id="15" idx="0"/>
            </p:cNvCxnSpPr>
            <p:nvPr/>
          </p:nvCxnSpPr>
          <p:spPr bwMode="auto">
            <a:xfrm rot="5400000">
              <a:off x="713015"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4" name="Straight Connector 23"/>
            <p:cNvCxnSpPr>
              <a:stCxn id="5" idx="4"/>
              <a:endCxn id="19" idx="0"/>
            </p:cNvCxnSpPr>
            <p:nvPr/>
          </p:nvCxnSpPr>
          <p:spPr bwMode="auto">
            <a:xfrm rot="5400000">
              <a:off x="1528354"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5" name="Straight Connector 24"/>
            <p:cNvCxnSpPr>
              <a:stCxn id="7" idx="2"/>
              <a:endCxn id="14" idx="0"/>
            </p:cNvCxnSpPr>
            <p:nvPr/>
          </p:nvCxnSpPr>
          <p:spPr bwMode="auto">
            <a:xfrm rot="5400000">
              <a:off x="2323012" y="2607128"/>
              <a:ext cx="511629" cy="0"/>
            </a:xfrm>
            <a:prstGeom prst="line">
              <a:avLst/>
            </a:prstGeom>
            <a:noFill/>
            <a:ln w="38100" cap="flat" cmpd="sng" algn="ctr">
              <a:solidFill>
                <a:schemeClr val="hlink"/>
              </a:solidFill>
              <a:prstDash val="solid"/>
              <a:round/>
              <a:headEnd type="none" w="med" len="med"/>
              <a:tailEnd type="none" w="med" len="med"/>
            </a:ln>
            <a:effectLst/>
          </p:spPr>
        </p:cxnSp>
        <p:sp>
          <p:nvSpPr>
            <p:cNvPr id="28" name="Oval 27"/>
            <p:cNvSpPr/>
            <p:nvPr/>
          </p:nvSpPr>
          <p:spPr bwMode="auto">
            <a:xfrm>
              <a:off x="1653539"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 name="Rectangle 29"/>
            <p:cNvSpPr/>
            <p:nvPr/>
          </p:nvSpPr>
          <p:spPr bwMode="auto">
            <a:xfrm>
              <a:off x="2448197"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 name="Rectangle 30"/>
            <p:cNvSpPr/>
            <p:nvPr/>
          </p:nvSpPr>
          <p:spPr bwMode="auto">
            <a:xfrm>
              <a:off x="838200"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3" name="Straight Connector 32"/>
            <p:cNvCxnSpPr>
              <a:stCxn id="31" idx="3"/>
              <a:endCxn id="28" idx="2"/>
            </p:cNvCxnSpPr>
            <p:nvPr/>
          </p:nvCxnSpPr>
          <p:spPr bwMode="auto">
            <a:xfrm>
              <a:off x="1099457" y="3777343"/>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34" name="Straight Connector 33"/>
            <p:cNvCxnSpPr>
              <a:stCxn id="28" idx="6"/>
              <a:endCxn id="30" idx="1"/>
            </p:cNvCxnSpPr>
            <p:nvPr/>
          </p:nvCxnSpPr>
          <p:spPr bwMode="auto">
            <a:xfrm>
              <a:off x="1914796" y="3777343"/>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35" name="Straight Connector 34"/>
            <p:cNvCxnSpPr>
              <a:stCxn id="30" idx="3"/>
            </p:cNvCxnSpPr>
            <p:nvPr/>
          </p:nvCxnSpPr>
          <p:spPr bwMode="auto">
            <a:xfrm>
              <a:off x="2709454" y="3777343"/>
              <a:ext cx="262346" cy="0"/>
            </a:xfrm>
            <a:prstGeom prst="line">
              <a:avLst/>
            </a:prstGeom>
            <a:noFill/>
            <a:ln w="38100" cap="flat" cmpd="sng" algn="ctr">
              <a:solidFill>
                <a:schemeClr val="hlink"/>
              </a:solidFill>
              <a:prstDash val="solid"/>
              <a:round/>
              <a:headEnd type="none" w="med" len="med"/>
              <a:tailEnd type="none" w="med" len="med"/>
            </a:ln>
            <a:effectLst/>
          </p:spPr>
        </p:cxnSp>
        <p:cxnSp>
          <p:nvCxnSpPr>
            <p:cNvPr id="37" name="Straight Connector 36"/>
            <p:cNvCxnSpPr>
              <a:stCxn id="15" idx="4"/>
              <a:endCxn id="31" idx="0"/>
            </p:cNvCxnSpPr>
            <p:nvPr/>
          </p:nvCxnSpPr>
          <p:spPr bwMode="auto">
            <a:xfrm rot="5400000">
              <a:off x="707572"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8" name="Straight Connector 37"/>
            <p:cNvCxnSpPr>
              <a:stCxn id="19" idx="2"/>
              <a:endCxn id="28" idx="0"/>
            </p:cNvCxnSpPr>
            <p:nvPr/>
          </p:nvCxnSpPr>
          <p:spPr bwMode="auto">
            <a:xfrm rot="5400000">
              <a:off x="1522911"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9" name="Straight Connector 38"/>
            <p:cNvCxnSpPr>
              <a:stCxn id="14" idx="4"/>
              <a:endCxn id="30" idx="0"/>
            </p:cNvCxnSpPr>
            <p:nvPr/>
          </p:nvCxnSpPr>
          <p:spPr bwMode="auto">
            <a:xfrm rot="5400000">
              <a:off x="2317569" y="3385457"/>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42" name="Oval 41"/>
            <p:cNvSpPr/>
            <p:nvPr/>
          </p:nvSpPr>
          <p:spPr bwMode="auto">
            <a:xfrm>
              <a:off x="2448197"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 name="Oval 42"/>
            <p:cNvSpPr/>
            <p:nvPr/>
          </p:nvSpPr>
          <p:spPr bwMode="auto">
            <a:xfrm>
              <a:off x="838200"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45" name="Straight Connector 44"/>
            <p:cNvCxnSpPr>
              <a:stCxn id="43" idx="6"/>
              <a:endCxn id="47" idx="1"/>
            </p:cNvCxnSpPr>
            <p:nvPr/>
          </p:nvCxnSpPr>
          <p:spPr bwMode="auto">
            <a:xfrm>
              <a:off x="1099457" y="4555672"/>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46" name="Rectangle 45"/>
            <p:cNvSpPr/>
            <p:nvPr/>
          </p:nvSpPr>
          <p:spPr bwMode="auto">
            <a:xfrm>
              <a:off x="3285308"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7" name="Rectangle 46"/>
            <p:cNvSpPr/>
            <p:nvPr/>
          </p:nvSpPr>
          <p:spPr bwMode="auto">
            <a:xfrm>
              <a:off x="1653539"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48" name="Straight Connector 47"/>
            <p:cNvCxnSpPr>
              <a:stCxn id="47" idx="3"/>
              <a:endCxn id="42" idx="2"/>
            </p:cNvCxnSpPr>
            <p:nvPr/>
          </p:nvCxnSpPr>
          <p:spPr bwMode="auto">
            <a:xfrm>
              <a:off x="1914796" y="4555672"/>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49" name="Straight Connector 48"/>
            <p:cNvCxnSpPr>
              <a:stCxn id="42" idx="6"/>
              <a:endCxn id="46" idx="1"/>
            </p:cNvCxnSpPr>
            <p:nvPr/>
          </p:nvCxnSpPr>
          <p:spPr bwMode="auto">
            <a:xfrm>
              <a:off x="2709454" y="4555672"/>
              <a:ext cx="575854" cy="0"/>
            </a:xfrm>
            <a:prstGeom prst="line">
              <a:avLst/>
            </a:prstGeom>
            <a:noFill/>
            <a:ln w="38100" cap="flat" cmpd="sng" algn="ctr">
              <a:solidFill>
                <a:schemeClr val="hlink"/>
              </a:solidFill>
              <a:prstDash val="solid"/>
              <a:round/>
              <a:headEnd type="none" w="med" len="med"/>
              <a:tailEnd type="none" w="med" len="med"/>
            </a:ln>
            <a:effectLst/>
          </p:spPr>
        </p:cxnSp>
        <p:sp>
          <p:nvSpPr>
            <p:cNvPr id="52" name="Oval 51"/>
            <p:cNvSpPr/>
            <p:nvPr/>
          </p:nvSpPr>
          <p:spPr bwMode="auto">
            <a:xfrm>
              <a:off x="1653539"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53" name="Straight Connector 52"/>
            <p:cNvCxnSpPr>
              <a:stCxn id="52" idx="6"/>
              <a:endCxn id="55" idx="1"/>
            </p:cNvCxnSpPr>
            <p:nvPr/>
          </p:nvCxnSpPr>
          <p:spPr bwMode="auto">
            <a:xfrm>
              <a:off x="1914796" y="5334001"/>
              <a:ext cx="533401" cy="0"/>
            </a:xfrm>
            <a:prstGeom prst="line">
              <a:avLst/>
            </a:prstGeom>
            <a:noFill/>
            <a:ln w="38100" cap="flat" cmpd="sng" algn="ctr">
              <a:solidFill>
                <a:schemeClr val="hlink"/>
              </a:solidFill>
              <a:prstDash val="solid"/>
              <a:round/>
              <a:headEnd type="none" w="med" len="med"/>
              <a:tailEnd type="none" w="med" len="med"/>
            </a:ln>
            <a:effectLst/>
          </p:spPr>
        </p:cxnSp>
        <p:sp>
          <p:nvSpPr>
            <p:cNvPr id="55" name="Rectangle 54"/>
            <p:cNvSpPr/>
            <p:nvPr/>
          </p:nvSpPr>
          <p:spPr bwMode="auto">
            <a:xfrm>
              <a:off x="2448197"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6" name="Rectangle 55"/>
            <p:cNvSpPr/>
            <p:nvPr/>
          </p:nvSpPr>
          <p:spPr bwMode="auto">
            <a:xfrm>
              <a:off x="838200"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57" name="Straight Connector 56"/>
            <p:cNvCxnSpPr>
              <a:stCxn id="55" idx="3"/>
            </p:cNvCxnSpPr>
            <p:nvPr/>
          </p:nvCxnSpPr>
          <p:spPr bwMode="auto">
            <a:xfrm>
              <a:off x="2709454" y="5334001"/>
              <a:ext cx="338546" cy="0"/>
            </a:xfrm>
            <a:prstGeom prst="line">
              <a:avLst/>
            </a:prstGeom>
            <a:noFill/>
            <a:ln w="38100" cap="flat" cmpd="sng" algn="ctr">
              <a:solidFill>
                <a:schemeClr val="hlink"/>
              </a:solidFill>
              <a:prstDash val="solid"/>
              <a:round/>
              <a:headEnd type="none" w="med" len="med"/>
              <a:tailEnd type="none" w="med" len="med"/>
            </a:ln>
            <a:effectLst/>
          </p:spPr>
        </p:cxnSp>
        <p:cxnSp>
          <p:nvCxnSpPr>
            <p:cNvPr id="59" name="Straight Connector 58"/>
            <p:cNvCxnSpPr>
              <a:stCxn id="52" idx="2"/>
              <a:endCxn id="56" idx="3"/>
            </p:cNvCxnSpPr>
            <p:nvPr/>
          </p:nvCxnSpPr>
          <p:spPr bwMode="auto">
            <a:xfrm rot="10800000">
              <a:off x="1099457" y="5334001"/>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60" name="Straight Connector 59"/>
            <p:cNvCxnSpPr>
              <a:stCxn id="43" idx="4"/>
              <a:endCxn id="56" idx="0"/>
            </p:cNvCxnSpPr>
            <p:nvPr/>
          </p:nvCxnSpPr>
          <p:spPr bwMode="auto">
            <a:xfrm rot="5400000">
              <a:off x="710293" y="4944836"/>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61" name="Straight Connector 60"/>
            <p:cNvCxnSpPr>
              <a:stCxn id="47" idx="2"/>
              <a:endCxn id="52" idx="0"/>
            </p:cNvCxnSpPr>
            <p:nvPr/>
          </p:nvCxnSpPr>
          <p:spPr bwMode="auto">
            <a:xfrm rot="5400000">
              <a:off x="1525632" y="4944836"/>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62" name="Straight Connector 61"/>
            <p:cNvCxnSpPr>
              <a:stCxn id="42" idx="4"/>
              <a:endCxn id="55" idx="0"/>
            </p:cNvCxnSpPr>
            <p:nvPr/>
          </p:nvCxnSpPr>
          <p:spPr bwMode="auto">
            <a:xfrm rot="5400000">
              <a:off x="2320290" y="4944836"/>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65" name="Oval 64"/>
            <p:cNvSpPr/>
            <p:nvPr/>
          </p:nvSpPr>
          <p:spPr bwMode="auto">
            <a:xfrm>
              <a:off x="2448197"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Oval 65"/>
            <p:cNvSpPr/>
            <p:nvPr/>
          </p:nvSpPr>
          <p:spPr bwMode="auto">
            <a:xfrm>
              <a:off x="838200"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8" name="Straight Connector 67"/>
            <p:cNvCxnSpPr>
              <a:stCxn id="66" idx="6"/>
              <a:endCxn id="70" idx="1"/>
            </p:cNvCxnSpPr>
            <p:nvPr/>
          </p:nvCxnSpPr>
          <p:spPr bwMode="auto">
            <a:xfrm>
              <a:off x="1099457" y="6117772"/>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70" name="Rectangle 69"/>
            <p:cNvSpPr/>
            <p:nvPr/>
          </p:nvSpPr>
          <p:spPr bwMode="auto">
            <a:xfrm>
              <a:off x="1653539"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1" name="Straight Connector 70"/>
            <p:cNvCxnSpPr>
              <a:stCxn id="70" idx="3"/>
              <a:endCxn id="65" idx="2"/>
            </p:cNvCxnSpPr>
            <p:nvPr/>
          </p:nvCxnSpPr>
          <p:spPr bwMode="auto">
            <a:xfrm>
              <a:off x="1914796" y="6117772"/>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74" name="Straight Connector 73"/>
            <p:cNvCxnSpPr>
              <a:stCxn id="56" idx="2"/>
              <a:endCxn id="66" idx="0"/>
            </p:cNvCxnSpPr>
            <p:nvPr/>
          </p:nvCxnSpPr>
          <p:spPr bwMode="auto">
            <a:xfrm rot="5400000">
              <a:off x="707572"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75" name="Straight Connector 74"/>
            <p:cNvCxnSpPr>
              <a:stCxn id="52" idx="4"/>
              <a:endCxn id="70" idx="0"/>
            </p:cNvCxnSpPr>
            <p:nvPr/>
          </p:nvCxnSpPr>
          <p:spPr bwMode="auto">
            <a:xfrm rot="5400000">
              <a:off x="1522911"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76" name="Straight Connector 75"/>
            <p:cNvCxnSpPr>
              <a:stCxn id="55" idx="2"/>
              <a:endCxn id="65" idx="0"/>
            </p:cNvCxnSpPr>
            <p:nvPr/>
          </p:nvCxnSpPr>
          <p:spPr bwMode="auto">
            <a:xfrm rot="5400000">
              <a:off x="2317569"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79" name="Straight Connector 78"/>
            <p:cNvCxnSpPr>
              <a:stCxn id="31" idx="2"/>
              <a:endCxn id="43" idx="0"/>
            </p:cNvCxnSpPr>
            <p:nvPr/>
          </p:nvCxnSpPr>
          <p:spPr bwMode="auto">
            <a:xfrm rot="5400000">
              <a:off x="710293"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80" name="Straight Connector 79"/>
            <p:cNvCxnSpPr>
              <a:stCxn id="28" idx="4"/>
              <a:endCxn id="47" idx="0"/>
            </p:cNvCxnSpPr>
            <p:nvPr/>
          </p:nvCxnSpPr>
          <p:spPr bwMode="auto">
            <a:xfrm rot="5400000">
              <a:off x="1525632"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81" name="Straight Connector 80"/>
            <p:cNvCxnSpPr>
              <a:stCxn id="30" idx="2"/>
              <a:endCxn id="42" idx="0"/>
            </p:cNvCxnSpPr>
            <p:nvPr/>
          </p:nvCxnSpPr>
          <p:spPr bwMode="auto">
            <a:xfrm rot="5400000">
              <a:off x="2320290"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82" name="Straight Connector 81"/>
            <p:cNvCxnSpPr>
              <a:endCxn id="46" idx="0"/>
            </p:cNvCxnSpPr>
            <p:nvPr/>
          </p:nvCxnSpPr>
          <p:spPr bwMode="auto">
            <a:xfrm rot="5400000">
              <a:off x="3298918" y="4308022"/>
              <a:ext cx="234041" cy="1"/>
            </a:xfrm>
            <a:prstGeom prst="line">
              <a:avLst/>
            </a:prstGeom>
            <a:noFill/>
            <a:ln w="38100" cap="flat" cmpd="sng" algn="ctr">
              <a:solidFill>
                <a:schemeClr val="hlink"/>
              </a:solidFill>
              <a:prstDash val="solid"/>
              <a:round/>
              <a:headEnd type="none" w="med" len="med"/>
              <a:tailEnd type="none" w="med" len="med"/>
            </a:ln>
            <a:effectLst/>
          </p:spPr>
        </p:cxnSp>
        <p:cxnSp>
          <p:nvCxnSpPr>
            <p:cNvPr id="194" name="Straight Connector 193"/>
            <p:cNvCxnSpPr>
              <a:stCxn id="46" idx="3"/>
            </p:cNvCxnSpPr>
            <p:nvPr/>
          </p:nvCxnSpPr>
          <p:spPr bwMode="auto">
            <a:xfrm>
              <a:off x="3546565" y="4555672"/>
              <a:ext cx="339635" cy="0"/>
            </a:xfrm>
            <a:prstGeom prst="line">
              <a:avLst/>
            </a:prstGeom>
            <a:noFill/>
            <a:ln w="38100" cap="flat" cmpd="sng" algn="ctr">
              <a:solidFill>
                <a:schemeClr val="hlink"/>
              </a:solidFill>
              <a:prstDash val="solid"/>
              <a:round/>
              <a:headEnd type="none" w="med" len="med"/>
              <a:tailEnd type="none" w="med" len="med"/>
            </a:ln>
            <a:effectLst/>
          </p:spPr>
        </p:cxnSp>
        <p:cxnSp>
          <p:nvCxnSpPr>
            <p:cNvPr id="201" name="Straight Connector 200"/>
            <p:cNvCxnSpPr>
              <a:stCxn id="46" idx="2"/>
            </p:cNvCxnSpPr>
            <p:nvPr/>
          </p:nvCxnSpPr>
          <p:spPr bwMode="auto">
            <a:xfrm rot="5400000">
              <a:off x="3282587" y="4819650"/>
              <a:ext cx="266700" cy="0"/>
            </a:xfrm>
            <a:prstGeom prst="line">
              <a:avLst/>
            </a:prstGeom>
            <a:noFill/>
            <a:ln w="38100" cap="flat" cmpd="sng" algn="ctr">
              <a:solidFill>
                <a:schemeClr val="hlink"/>
              </a:solidFill>
              <a:prstDash val="solid"/>
              <a:round/>
              <a:headEnd type="none" w="med" len="med"/>
              <a:tailEnd type="none" w="med" len="med"/>
            </a:ln>
            <a:effectLst/>
          </p:spPr>
        </p:cxnSp>
        <p:cxnSp>
          <p:nvCxnSpPr>
            <p:cNvPr id="213" name="Straight Connector 212"/>
            <p:cNvCxnSpPr>
              <a:stCxn id="65" idx="6"/>
            </p:cNvCxnSpPr>
            <p:nvPr/>
          </p:nvCxnSpPr>
          <p:spPr bwMode="auto">
            <a:xfrm>
              <a:off x="2709454" y="6117772"/>
              <a:ext cx="262346" cy="0"/>
            </a:xfrm>
            <a:prstGeom prst="line">
              <a:avLst/>
            </a:prstGeom>
            <a:noFill/>
            <a:ln w="38100" cap="flat" cmpd="sng" algn="ctr">
              <a:solidFill>
                <a:schemeClr val="hlink"/>
              </a:solidFill>
              <a:prstDash val="solid"/>
              <a:round/>
              <a:headEnd type="none" w="med" len="med"/>
              <a:tailEnd type="none" w="med" len="med"/>
            </a:ln>
            <a:effectLst/>
          </p:spPr>
        </p:cxnSp>
      </p:grpSp>
      <p:grpSp>
        <p:nvGrpSpPr>
          <p:cNvPr id="229" name="Group 270"/>
          <p:cNvGrpSpPr/>
          <p:nvPr/>
        </p:nvGrpSpPr>
        <p:grpSpPr>
          <a:xfrm>
            <a:off x="2895600" y="947057"/>
            <a:ext cx="4191000" cy="4158343"/>
            <a:chOff x="2971800" y="2090057"/>
            <a:chExt cx="4191000" cy="4158343"/>
          </a:xfrm>
        </p:grpSpPr>
        <p:sp>
          <p:nvSpPr>
            <p:cNvPr id="6" name="Oval 5"/>
            <p:cNvSpPr/>
            <p:nvPr/>
          </p:nvSpPr>
          <p:spPr bwMode="auto">
            <a:xfrm>
              <a:off x="3285308"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 name="Rectangle 8"/>
            <p:cNvSpPr/>
            <p:nvPr/>
          </p:nvSpPr>
          <p:spPr bwMode="auto">
            <a:xfrm>
              <a:off x="4122420"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 name="Straight Connector 12"/>
            <p:cNvCxnSpPr>
              <a:stCxn id="6" idx="6"/>
              <a:endCxn id="9" idx="1"/>
            </p:cNvCxnSpPr>
            <p:nvPr/>
          </p:nvCxnSpPr>
          <p:spPr bwMode="auto">
            <a:xfrm>
              <a:off x="3546565" y="2220686"/>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16" name="Oval 15"/>
            <p:cNvSpPr/>
            <p:nvPr/>
          </p:nvSpPr>
          <p:spPr bwMode="auto">
            <a:xfrm>
              <a:off x="4122420"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Rectangle 17"/>
            <p:cNvSpPr/>
            <p:nvPr/>
          </p:nvSpPr>
          <p:spPr bwMode="auto">
            <a:xfrm>
              <a:off x="3285308"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 name="Straight Connector 21"/>
            <p:cNvCxnSpPr>
              <a:stCxn id="18" idx="3"/>
              <a:endCxn id="16" idx="2"/>
            </p:cNvCxnSpPr>
            <p:nvPr/>
          </p:nvCxnSpPr>
          <p:spPr bwMode="auto">
            <a:xfrm>
              <a:off x="3546565" y="2993572"/>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6" name="Straight Connector 25"/>
            <p:cNvCxnSpPr>
              <a:stCxn id="6" idx="4"/>
              <a:endCxn id="18" idx="0"/>
            </p:cNvCxnSpPr>
            <p:nvPr/>
          </p:nvCxnSpPr>
          <p:spPr bwMode="auto">
            <a:xfrm rot="5400000">
              <a:off x="3160123"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7" name="Straight Connector 26"/>
            <p:cNvCxnSpPr>
              <a:stCxn id="9" idx="2"/>
              <a:endCxn id="16" idx="0"/>
            </p:cNvCxnSpPr>
            <p:nvPr/>
          </p:nvCxnSpPr>
          <p:spPr bwMode="auto">
            <a:xfrm rot="5400000">
              <a:off x="3997235" y="2607128"/>
              <a:ext cx="511629" cy="0"/>
            </a:xfrm>
            <a:prstGeom prst="line">
              <a:avLst/>
            </a:prstGeom>
            <a:noFill/>
            <a:ln w="38100" cap="flat" cmpd="sng" algn="ctr">
              <a:solidFill>
                <a:schemeClr val="hlink"/>
              </a:solidFill>
              <a:prstDash val="solid"/>
              <a:round/>
              <a:headEnd type="none" w="med" len="med"/>
              <a:tailEnd type="none" w="med" len="med"/>
            </a:ln>
            <a:effectLst/>
          </p:spPr>
        </p:cxnSp>
        <p:sp>
          <p:nvSpPr>
            <p:cNvPr id="29" name="Oval 28"/>
            <p:cNvSpPr/>
            <p:nvPr/>
          </p:nvSpPr>
          <p:spPr bwMode="auto">
            <a:xfrm>
              <a:off x="3285308"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 name="Rectangle 31"/>
            <p:cNvSpPr/>
            <p:nvPr/>
          </p:nvSpPr>
          <p:spPr bwMode="auto">
            <a:xfrm>
              <a:off x="4122420"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6" name="Straight Connector 35"/>
            <p:cNvCxnSpPr>
              <a:stCxn id="29" idx="6"/>
              <a:endCxn id="32" idx="1"/>
            </p:cNvCxnSpPr>
            <p:nvPr/>
          </p:nvCxnSpPr>
          <p:spPr bwMode="auto">
            <a:xfrm>
              <a:off x="3546565" y="3777343"/>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40" name="Straight Connector 39"/>
            <p:cNvCxnSpPr>
              <a:stCxn id="18" idx="2"/>
              <a:endCxn id="29" idx="0"/>
            </p:cNvCxnSpPr>
            <p:nvPr/>
          </p:nvCxnSpPr>
          <p:spPr bwMode="auto">
            <a:xfrm rot="5400000">
              <a:off x="3154680"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41" name="Straight Connector 40"/>
            <p:cNvCxnSpPr>
              <a:stCxn id="16" idx="4"/>
              <a:endCxn id="32" idx="0"/>
            </p:cNvCxnSpPr>
            <p:nvPr/>
          </p:nvCxnSpPr>
          <p:spPr bwMode="auto">
            <a:xfrm rot="5400000">
              <a:off x="3991792" y="3385457"/>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44" name="Oval 43"/>
            <p:cNvSpPr/>
            <p:nvPr/>
          </p:nvSpPr>
          <p:spPr bwMode="auto">
            <a:xfrm>
              <a:off x="4122420"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50" name="Straight Connector 49"/>
            <p:cNvCxnSpPr>
              <a:endCxn id="44" idx="2"/>
            </p:cNvCxnSpPr>
            <p:nvPr/>
          </p:nvCxnSpPr>
          <p:spPr bwMode="auto">
            <a:xfrm>
              <a:off x="3886200" y="4555672"/>
              <a:ext cx="236220" cy="0"/>
            </a:xfrm>
            <a:prstGeom prst="line">
              <a:avLst/>
            </a:prstGeom>
            <a:noFill/>
            <a:ln w="38100" cap="flat" cmpd="sng" algn="ctr">
              <a:solidFill>
                <a:schemeClr val="hlink"/>
              </a:solidFill>
              <a:prstDash val="solid"/>
              <a:round/>
              <a:headEnd type="none" w="med" len="med"/>
              <a:tailEnd type="none" w="med" len="med"/>
            </a:ln>
            <a:effectLst/>
          </p:spPr>
        </p:cxnSp>
        <p:sp>
          <p:nvSpPr>
            <p:cNvPr id="51" name="Oval 50"/>
            <p:cNvSpPr/>
            <p:nvPr/>
          </p:nvSpPr>
          <p:spPr bwMode="auto">
            <a:xfrm>
              <a:off x="3285308"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4" name="Rectangle 53"/>
            <p:cNvSpPr/>
            <p:nvPr/>
          </p:nvSpPr>
          <p:spPr bwMode="auto">
            <a:xfrm>
              <a:off x="4122420"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58" name="Straight Connector 57"/>
            <p:cNvCxnSpPr>
              <a:stCxn id="51" idx="6"/>
              <a:endCxn id="54" idx="1"/>
            </p:cNvCxnSpPr>
            <p:nvPr/>
          </p:nvCxnSpPr>
          <p:spPr bwMode="auto">
            <a:xfrm>
              <a:off x="3546565" y="5334001"/>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63" name="Straight Connector 62"/>
            <p:cNvCxnSpPr>
              <a:endCxn id="51" idx="0"/>
            </p:cNvCxnSpPr>
            <p:nvPr/>
          </p:nvCxnSpPr>
          <p:spPr bwMode="auto">
            <a:xfrm rot="5400000">
              <a:off x="3290751" y="5078186"/>
              <a:ext cx="250372" cy="0"/>
            </a:xfrm>
            <a:prstGeom prst="line">
              <a:avLst/>
            </a:prstGeom>
            <a:noFill/>
            <a:ln w="38100" cap="flat" cmpd="sng" algn="ctr">
              <a:solidFill>
                <a:schemeClr val="hlink"/>
              </a:solidFill>
              <a:prstDash val="solid"/>
              <a:round/>
              <a:headEnd type="none" w="med" len="med"/>
              <a:tailEnd type="none" w="med" len="med"/>
            </a:ln>
            <a:effectLst/>
          </p:spPr>
        </p:cxnSp>
        <p:cxnSp>
          <p:nvCxnSpPr>
            <p:cNvPr id="64" name="Straight Connector 63"/>
            <p:cNvCxnSpPr>
              <a:stCxn id="44" idx="4"/>
              <a:endCxn id="54" idx="0"/>
            </p:cNvCxnSpPr>
            <p:nvPr/>
          </p:nvCxnSpPr>
          <p:spPr bwMode="auto">
            <a:xfrm rot="5400000">
              <a:off x="3994513" y="4944836"/>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67" name="Oval 66"/>
            <p:cNvSpPr/>
            <p:nvPr/>
          </p:nvSpPr>
          <p:spPr bwMode="auto">
            <a:xfrm>
              <a:off x="4122420"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 name="Rectangle 68"/>
            <p:cNvSpPr/>
            <p:nvPr/>
          </p:nvSpPr>
          <p:spPr bwMode="auto">
            <a:xfrm>
              <a:off x="3285308"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2" name="Straight Connector 71"/>
            <p:cNvCxnSpPr>
              <a:endCxn id="69" idx="1"/>
            </p:cNvCxnSpPr>
            <p:nvPr/>
          </p:nvCxnSpPr>
          <p:spPr bwMode="auto">
            <a:xfrm>
              <a:off x="2971800" y="6117772"/>
              <a:ext cx="313508" cy="0"/>
            </a:xfrm>
            <a:prstGeom prst="line">
              <a:avLst/>
            </a:prstGeom>
            <a:noFill/>
            <a:ln w="38100" cap="flat" cmpd="sng" algn="ctr">
              <a:solidFill>
                <a:schemeClr val="hlink"/>
              </a:solidFill>
              <a:prstDash val="solid"/>
              <a:round/>
              <a:headEnd type="none" w="med" len="med"/>
              <a:tailEnd type="none" w="med" len="med"/>
            </a:ln>
            <a:effectLst/>
          </p:spPr>
        </p:cxnSp>
        <p:cxnSp>
          <p:nvCxnSpPr>
            <p:cNvPr id="73" name="Straight Connector 72"/>
            <p:cNvCxnSpPr>
              <a:stCxn id="69" idx="3"/>
              <a:endCxn id="67" idx="2"/>
            </p:cNvCxnSpPr>
            <p:nvPr/>
          </p:nvCxnSpPr>
          <p:spPr bwMode="auto">
            <a:xfrm>
              <a:off x="3546565" y="6117772"/>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77" name="Straight Connector 76"/>
            <p:cNvCxnSpPr>
              <a:stCxn id="51" idx="4"/>
              <a:endCxn id="69" idx="0"/>
            </p:cNvCxnSpPr>
            <p:nvPr/>
          </p:nvCxnSpPr>
          <p:spPr bwMode="auto">
            <a:xfrm rot="5400000">
              <a:off x="3154680"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78" name="Straight Connector 77"/>
            <p:cNvCxnSpPr>
              <a:stCxn id="54" idx="2"/>
              <a:endCxn id="67" idx="0"/>
            </p:cNvCxnSpPr>
            <p:nvPr/>
          </p:nvCxnSpPr>
          <p:spPr bwMode="auto">
            <a:xfrm rot="5400000">
              <a:off x="3991792"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83" name="Straight Connector 82"/>
            <p:cNvCxnSpPr>
              <a:stCxn id="32" idx="2"/>
              <a:endCxn id="44" idx="0"/>
            </p:cNvCxnSpPr>
            <p:nvPr/>
          </p:nvCxnSpPr>
          <p:spPr bwMode="auto">
            <a:xfrm rot="5400000">
              <a:off x="3994513" y="4166507"/>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84" name="Oval 83"/>
            <p:cNvSpPr/>
            <p:nvPr/>
          </p:nvSpPr>
          <p:spPr bwMode="auto">
            <a:xfrm>
              <a:off x="5804262"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7" name="Rectangle 86"/>
            <p:cNvSpPr/>
            <p:nvPr/>
          </p:nvSpPr>
          <p:spPr bwMode="auto">
            <a:xfrm>
              <a:off x="4988923"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9" name="Straight Connector 88"/>
            <p:cNvCxnSpPr>
              <a:stCxn id="87" idx="3"/>
              <a:endCxn id="84" idx="2"/>
            </p:cNvCxnSpPr>
            <p:nvPr/>
          </p:nvCxnSpPr>
          <p:spPr bwMode="auto">
            <a:xfrm>
              <a:off x="5250180" y="2993572"/>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90" name="Straight Connector 89"/>
            <p:cNvCxnSpPr>
              <a:stCxn id="84" idx="6"/>
            </p:cNvCxnSpPr>
            <p:nvPr/>
          </p:nvCxnSpPr>
          <p:spPr bwMode="auto">
            <a:xfrm>
              <a:off x="6065519" y="2993572"/>
              <a:ext cx="259081" cy="0"/>
            </a:xfrm>
            <a:prstGeom prst="line">
              <a:avLst/>
            </a:prstGeom>
            <a:noFill/>
            <a:ln w="38100" cap="flat" cmpd="sng" algn="ctr">
              <a:solidFill>
                <a:schemeClr val="hlink"/>
              </a:solidFill>
              <a:prstDash val="solid"/>
              <a:round/>
              <a:headEnd type="none" w="med" len="med"/>
              <a:tailEnd type="none" w="med" len="med"/>
            </a:ln>
            <a:effectLst/>
          </p:spPr>
        </p:cxnSp>
        <p:sp>
          <p:nvSpPr>
            <p:cNvPr id="94" name="Oval 93"/>
            <p:cNvSpPr/>
            <p:nvPr/>
          </p:nvSpPr>
          <p:spPr bwMode="auto">
            <a:xfrm>
              <a:off x="4988923"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6" name="Straight Connector 95"/>
            <p:cNvCxnSpPr>
              <a:stCxn id="94" idx="6"/>
            </p:cNvCxnSpPr>
            <p:nvPr/>
          </p:nvCxnSpPr>
          <p:spPr bwMode="auto">
            <a:xfrm>
              <a:off x="5250180" y="3777343"/>
              <a:ext cx="312420" cy="0"/>
            </a:xfrm>
            <a:prstGeom prst="line">
              <a:avLst/>
            </a:prstGeom>
            <a:noFill/>
            <a:ln w="38100" cap="flat" cmpd="sng" algn="ctr">
              <a:solidFill>
                <a:schemeClr val="hlink"/>
              </a:solidFill>
              <a:prstDash val="solid"/>
              <a:round/>
              <a:headEnd type="none" w="med" len="med"/>
              <a:tailEnd type="none" w="med" len="med"/>
            </a:ln>
            <a:effectLst/>
          </p:spPr>
        </p:cxnSp>
        <p:cxnSp>
          <p:nvCxnSpPr>
            <p:cNvPr id="102" name="Straight Connector 101"/>
            <p:cNvCxnSpPr>
              <a:stCxn id="87" idx="2"/>
              <a:endCxn id="94" idx="0"/>
            </p:cNvCxnSpPr>
            <p:nvPr/>
          </p:nvCxnSpPr>
          <p:spPr bwMode="auto">
            <a:xfrm rot="5400000">
              <a:off x="4858295"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03" name="Straight Connector 102"/>
            <p:cNvCxnSpPr>
              <a:stCxn id="84" idx="4"/>
            </p:cNvCxnSpPr>
            <p:nvPr/>
          </p:nvCxnSpPr>
          <p:spPr bwMode="auto">
            <a:xfrm rot="5400000">
              <a:off x="5820591" y="3238500"/>
              <a:ext cx="228600" cy="0"/>
            </a:xfrm>
            <a:prstGeom prst="line">
              <a:avLst/>
            </a:prstGeom>
            <a:noFill/>
            <a:ln w="38100" cap="flat" cmpd="sng" algn="ctr">
              <a:solidFill>
                <a:schemeClr val="hlink"/>
              </a:solidFill>
              <a:prstDash val="solid"/>
              <a:round/>
              <a:headEnd type="none" w="med" len="med"/>
              <a:tailEnd type="none" w="med" len="med"/>
            </a:ln>
            <a:effectLst/>
          </p:spPr>
        </p:cxnSp>
        <p:sp>
          <p:nvSpPr>
            <p:cNvPr id="110" name="Rectangle 109"/>
            <p:cNvSpPr/>
            <p:nvPr/>
          </p:nvSpPr>
          <p:spPr bwMode="auto">
            <a:xfrm>
              <a:off x="4988923"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2" name="Straight Connector 111"/>
            <p:cNvCxnSpPr>
              <a:stCxn id="110" idx="3"/>
            </p:cNvCxnSpPr>
            <p:nvPr/>
          </p:nvCxnSpPr>
          <p:spPr bwMode="auto">
            <a:xfrm>
              <a:off x="5250180" y="4555672"/>
              <a:ext cx="312420" cy="0"/>
            </a:xfrm>
            <a:prstGeom prst="line">
              <a:avLst/>
            </a:prstGeom>
            <a:noFill/>
            <a:ln w="38100" cap="flat" cmpd="sng" algn="ctr">
              <a:solidFill>
                <a:schemeClr val="hlink"/>
              </a:solidFill>
              <a:prstDash val="solid"/>
              <a:round/>
              <a:headEnd type="none" w="med" len="med"/>
              <a:tailEnd type="none" w="med" len="med"/>
            </a:ln>
            <a:effectLst/>
          </p:spPr>
        </p:cxnSp>
        <p:cxnSp>
          <p:nvCxnSpPr>
            <p:cNvPr id="116" name="Straight Connector 115"/>
            <p:cNvCxnSpPr>
              <a:stCxn id="94" idx="4"/>
              <a:endCxn id="110" idx="0"/>
            </p:cNvCxnSpPr>
            <p:nvPr/>
          </p:nvCxnSpPr>
          <p:spPr bwMode="auto">
            <a:xfrm rot="5400000">
              <a:off x="4861016" y="4166507"/>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121" name="Oval 120"/>
            <p:cNvSpPr/>
            <p:nvPr/>
          </p:nvSpPr>
          <p:spPr bwMode="auto">
            <a:xfrm>
              <a:off x="6598920"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Oval 121"/>
            <p:cNvSpPr/>
            <p:nvPr/>
          </p:nvSpPr>
          <p:spPr bwMode="auto">
            <a:xfrm>
              <a:off x="4988923"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4" name="Straight Connector 123"/>
            <p:cNvCxnSpPr>
              <a:stCxn id="122" idx="6"/>
              <a:endCxn id="126" idx="1"/>
            </p:cNvCxnSpPr>
            <p:nvPr/>
          </p:nvCxnSpPr>
          <p:spPr bwMode="auto">
            <a:xfrm>
              <a:off x="5250180" y="5334001"/>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126" name="Rectangle 125"/>
            <p:cNvSpPr/>
            <p:nvPr/>
          </p:nvSpPr>
          <p:spPr bwMode="auto">
            <a:xfrm>
              <a:off x="5804262"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7" name="Straight Connector 126"/>
            <p:cNvCxnSpPr>
              <a:stCxn id="126" idx="3"/>
              <a:endCxn id="121" idx="2"/>
            </p:cNvCxnSpPr>
            <p:nvPr/>
          </p:nvCxnSpPr>
          <p:spPr bwMode="auto">
            <a:xfrm>
              <a:off x="6065519" y="5334001"/>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28" name="Straight Connector 127"/>
            <p:cNvCxnSpPr>
              <a:stCxn id="121" idx="6"/>
            </p:cNvCxnSpPr>
            <p:nvPr/>
          </p:nvCxnSpPr>
          <p:spPr bwMode="auto">
            <a:xfrm>
              <a:off x="6860177" y="5334001"/>
              <a:ext cx="226423" cy="0"/>
            </a:xfrm>
            <a:prstGeom prst="line">
              <a:avLst/>
            </a:prstGeom>
            <a:noFill/>
            <a:ln w="38100" cap="flat" cmpd="sng" algn="ctr">
              <a:solidFill>
                <a:schemeClr val="hlink"/>
              </a:solidFill>
              <a:prstDash val="solid"/>
              <a:round/>
              <a:headEnd type="none" w="med" len="med"/>
              <a:tailEnd type="none" w="med" len="med"/>
            </a:ln>
            <a:effectLst/>
          </p:spPr>
        </p:cxnSp>
        <p:sp>
          <p:nvSpPr>
            <p:cNvPr id="131" name="Oval 130"/>
            <p:cNvSpPr/>
            <p:nvPr/>
          </p:nvSpPr>
          <p:spPr bwMode="auto">
            <a:xfrm>
              <a:off x="5804262"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2" name="Straight Connector 131"/>
            <p:cNvCxnSpPr>
              <a:stCxn id="131" idx="6"/>
              <a:endCxn id="134" idx="1"/>
            </p:cNvCxnSpPr>
            <p:nvPr/>
          </p:nvCxnSpPr>
          <p:spPr bwMode="auto">
            <a:xfrm>
              <a:off x="6065519" y="6117772"/>
              <a:ext cx="533401" cy="0"/>
            </a:xfrm>
            <a:prstGeom prst="line">
              <a:avLst/>
            </a:prstGeom>
            <a:noFill/>
            <a:ln w="38100" cap="flat" cmpd="sng" algn="ctr">
              <a:solidFill>
                <a:schemeClr val="hlink"/>
              </a:solidFill>
              <a:prstDash val="solid"/>
              <a:round/>
              <a:headEnd type="none" w="med" len="med"/>
              <a:tailEnd type="none" w="med" len="med"/>
            </a:ln>
            <a:effectLst/>
          </p:spPr>
        </p:cxnSp>
        <p:sp>
          <p:nvSpPr>
            <p:cNvPr id="134" name="Rectangle 133"/>
            <p:cNvSpPr/>
            <p:nvPr/>
          </p:nvSpPr>
          <p:spPr bwMode="auto">
            <a:xfrm>
              <a:off x="6598920"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5" name="Rectangle 134"/>
            <p:cNvSpPr/>
            <p:nvPr/>
          </p:nvSpPr>
          <p:spPr bwMode="auto">
            <a:xfrm>
              <a:off x="4988923"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6" name="Straight Connector 135"/>
            <p:cNvCxnSpPr>
              <a:stCxn id="134" idx="3"/>
            </p:cNvCxnSpPr>
            <p:nvPr/>
          </p:nvCxnSpPr>
          <p:spPr bwMode="auto">
            <a:xfrm>
              <a:off x="6860177" y="6117772"/>
              <a:ext cx="302623" cy="0"/>
            </a:xfrm>
            <a:prstGeom prst="line">
              <a:avLst/>
            </a:prstGeom>
            <a:noFill/>
            <a:ln w="38100" cap="flat" cmpd="sng" algn="ctr">
              <a:solidFill>
                <a:schemeClr val="hlink"/>
              </a:solidFill>
              <a:prstDash val="solid"/>
              <a:round/>
              <a:headEnd type="none" w="med" len="med"/>
              <a:tailEnd type="none" w="med" len="med"/>
            </a:ln>
            <a:effectLst/>
          </p:spPr>
        </p:cxnSp>
        <p:cxnSp>
          <p:nvCxnSpPr>
            <p:cNvPr id="138" name="Straight Connector 137"/>
            <p:cNvCxnSpPr>
              <a:stCxn id="131" idx="2"/>
              <a:endCxn id="135" idx="3"/>
            </p:cNvCxnSpPr>
            <p:nvPr/>
          </p:nvCxnSpPr>
          <p:spPr bwMode="auto">
            <a:xfrm rot="10800000">
              <a:off x="5250180" y="6117772"/>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139" name="Straight Connector 138"/>
            <p:cNvCxnSpPr>
              <a:stCxn id="122" idx="4"/>
              <a:endCxn id="135" idx="0"/>
            </p:cNvCxnSpPr>
            <p:nvPr/>
          </p:nvCxnSpPr>
          <p:spPr bwMode="auto">
            <a:xfrm rot="5400000">
              <a:off x="4858295"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0" name="Straight Connector 139"/>
            <p:cNvCxnSpPr>
              <a:stCxn id="126" idx="2"/>
              <a:endCxn id="131" idx="0"/>
            </p:cNvCxnSpPr>
            <p:nvPr/>
          </p:nvCxnSpPr>
          <p:spPr bwMode="auto">
            <a:xfrm rot="5400000">
              <a:off x="5673634"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1" name="Straight Connector 140"/>
            <p:cNvCxnSpPr>
              <a:stCxn id="121" idx="4"/>
              <a:endCxn id="134" idx="0"/>
            </p:cNvCxnSpPr>
            <p:nvPr/>
          </p:nvCxnSpPr>
          <p:spPr bwMode="auto">
            <a:xfrm rot="5400000">
              <a:off x="6468292"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4" name="Straight Connector 143"/>
            <p:cNvCxnSpPr>
              <a:stCxn id="110" idx="2"/>
              <a:endCxn id="122" idx="0"/>
            </p:cNvCxnSpPr>
            <p:nvPr/>
          </p:nvCxnSpPr>
          <p:spPr bwMode="auto">
            <a:xfrm rot="5400000">
              <a:off x="4861016" y="4944836"/>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49" name="Straight Connector 148"/>
            <p:cNvCxnSpPr>
              <a:stCxn id="16" idx="6"/>
              <a:endCxn id="87" idx="1"/>
            </p:cNvCxnSpPr>
            <p:nvPr/>
          </p:nvCxnSpPr>
          <p:spPr bwMode="auto">
            <a:xfrm>
              <a:off x="4383677" y="2993572"/>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50" name="Straight Connector 149"/>
            <p:cNvCxnSpPr>
              <a:stCxn id="32" idx="3"/>
              <a:endCxn id="94" idx="2"/>
            </p:cNvCxnSpPr>
            <p:nvPr/>
          </p:nvCxnSpPr>
          <p:spPr bwMode="auto">
            <a:xfrm>
              <a:off x="4383677" y="3777343"/>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51" name="Straight Connector 150"/>
            <p:cNvCxnSpPr>
              <a:stCxn id="44" idx="6"/>
              <a:endCxn id="110" idx="1"/>
            </p:cNvCxnSpPr>
            <p:nvPr/>
          </p:nvCxnSpPr>
          <p:spPr bwMode="auto">
            <a:xfrm>
              <a:off x="4383677" y="4555672"/>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52" name="Straight Connector 151"/>
            <p:cNvCxnSpPr>
              <a:stCxn id="54" idx="3"/>
              <a:endCxn id="122" idx="2"/>
            </p:cNvCxnSpPr>
            <p:nvPr/>
          </p:nvCxnSpPr>
          <p:spPr bwMode="auto">
            <a:xfrm>
              <a:off x="4383677" y="5334001"/>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53" name="Straight Connector 152"/>
            <p:cNvCxnSpPr>
              <a:stCxn id="67" idx="6"/>
              <a:endCxn id="135" idx="1"/>
            </p:cNvCxnSpPr>
            <p:nvPr/>
          </p:nvCxnSpPr>
          <p:spPr bwMode="auto">
            <a:xfrm>
              <a:off x="4383677" y="6117772"/>
              <a:ext cx="605246" cy="0"/>
            </a:xfrm>
            <a:prstGeom prst="line">
              <a:avLst/>
            </a:prstGeom>
            <a:noFill/>
            <a:ln w="38100" cap="flat" cmpd="sng" algn="ctr">
              <a:solidFill>
                <a:schemeClr val="hlink"/>
              </a:solidFill>
              <a:prstDash val="solid"/>
              <a:round/>
              <a:headEnd type="none" w="med" len="med"/>
              <a:tailEnd type="none" w="med" len="med"/>
            </a:ln>
            <a:effectLst/>
          </p:spPr>
        </p:cxnSp>
        <p:sp>
          <p:nvSpPr>
            <p:cNvPr id="155" name="Oval 154"/>
            <p:cNvSpPr/>
            <p:nvPr/>
          </p:nvSpPr>
          <p:spPr bwMode="auto">
            <a:xfrm>
              <a:off x="4988923"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57" name="Straight Connector 156"/>
            <p:cNvCxnSpPr>
              <a:stCxn id="155" idx="6"/>
              <a:endCxn id="159" idx="1"/>
            </p:cNvCxnSpPr>
            <p:nvPr/>
          </p:nvCxnSpPr>
          <p:spPr bwMode="auto">
            <a:xfrm>
              <a:off x="5250180" y="2220686"/>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159" name="Rectangle 158"/>
            <p:cNvSpPr/>
            <p:nvPr/>
          </p:nvSpPr>
          <p:spPr bwMode="auto">
            <a:xfrm>
              <a:off x="5804262"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0" name="Straight Connector 159"/>
            <p:cNvCxnSpPr>
              <a:stCxn id="159" idx="3"/>
            </p:cNvCxnSpPr>
            <p:nvPr/>
          </p:nvCxnSpPr>
          <p:spPr bwMode="auto">
            <a:xfrm>
              <a:off x="6065519" y="2220686"/>
              <a:ext cx="259081" cy="0"/>
            </a:xfrm>
            <a:prstGeom prst="line">
              <a:avLst/>
            </a:prstGeom>
            <a:noFill/>
            <a:ln w="38100" cap="flat" cmpd="sng" algn="ctr">
              <a:solidFill>
                <a:schemeClr val="hlink"/>
              </a:solidFill>
              <a:prstDash val="solid"/>
              <a:round/>
              <a:headEnd type="none" w="med" len="med"/>
              <a:tailEnd type="none" w="med" len="med"/>
            </a:ln>
            <a:effectLst/>
          </p:spPr>
        </p:cxnSp>
        <p:cxnSp>
          <p:nvCxnSpPr>
            <p:cNvPr id="163" name="Straight Connector 162"/>
            <p:cNvCxnSpPr>
              <a:stCxn id="9" idx="3"/>
              <a:endCxn id="155" idx="2"/>
            </p:cNvCxnSpPr>
            <p:nvPr/>
          </p:nvCxnSpPr>
          <p:spPr bwMode="auto">
            <a:xfrm>
              <a:off x="4383677" y="2220686"/>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64" name="Straight Connector 163"/>
            <p:cNvCxnSpPr>
              <a:stCxn id="155" idx="4"/>
              <a:endCxn id="87" idx="0"/>
            </p:cNvCxnSpPr>
            <p:nvPr/>
          </p:nvCxnSpPr>
          <p:spPr bwMode="auto">
            <a:xfrm rot="5400000">
              <a:off x="4863738"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165" name="Straight Connector 164"/>
            <p:cNvCxnSpPr>
              <a:stCxn id="159" idx="2"/>
              <a:endCxn id="84" idx="0"/>
            </p:cNvCxnSpPr>
            <p:nvPr/>
          </p:nvCxnSpPr>
          <p:spPr bwMode="auto">
            <a:xfrm rot="5400000">
              <a:off x="5679077"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170" name="Straight Connector 169"/>
            <p:cNvCxnSpPr>
              <a:endCxn id="6" idx="2"/>
            </p:cNvCxnSpPr>
            <p:nvPr/>
          </p:nvCxnSpPr>
          <p:spPr bwMode="auto">
            <a:xfrm>
              <a:off x="2971800" y="2220686"/>
              <a:ext cx="313508" cy="0"/>
            </a:xfrm>
            <a:prstGeom prst="line">
              <a:avLst/>
            </a:prstGeom>
            <a:noFill/>
            <a:ln w="38100" cap="flat" cmpd="sng" algn="ctr">
              <a:solidFill>
                <a:schemeClr val="hlink"/>
              </a:solidFill>
              <a:prstDash val="solid"/>
              <a:round/>
              <a:headEnd type="none" w="med" len="med"/>
              <a:tailEnd type="none" w="med" len="med"/>
            </a:ln>
            <a:effectLst/>
          </p:spPr>
        </p:cxnSp>
        <p:cxnSp>
          <p:nvCxnSpPr>
            <p:cNvPr id="177" name="Straight Connector 176"/>
            <p:cNvCxnSpPr>
              <a:endCxn id="18" idx="1"/>
            </p:cNvCxnSpPr>
            <p:nvPr/>
          </p:nvCxnSpPr>
          <p:spPr bwMode="auto">
            <a:xfrm>
              <a:off x="2971800" y="2993572"/>
              <a:ext cx="313508" cy="0"/>
            </a:xfrm>
            <a:prstGeom prst="line">
              <a:avLst/>
            </a:prstGeom>
            <a:noFill/>
            <a:ln w="38100" cap="flat" cmpd="sng" algn="ctr">
              <a:solidFill>
                <a:schemeClr val="hlink"/>
              </a:solidFill>
              <a:prstDash val="solid"/>
              <a:round/>
              <a:headEnd type="none" w="med" len="med"/>
              <a:tailEnd type="none" w="med" len="med"/>
            </a:ln>
            <a:effectLst/>
          </p:spPr>
        </p:cxnSp>
        <p:cxnSp>
          <p:nvCxnSpPr>
            <p:cNvPr id="181" name="Straight Connector 180"/>
            <p:cNvCxnSpPr>
              <a:endCxn id="29" idx="2"/>
            </p:cNvCxnSpPr>
            <p:nvPr/>
          </p:nvCxnSpPr>
          <p:spPr bwMode="auto">
            <a:xfrm>
              <a:off x="2971800" y="3777343"/>
              <a:ext cx="313508" cy="0"/>
            </a:xfrm>
            <a:prstGeom prst="line">
              <a:avLst/>
            </a:prstGeom>
            <a:noFill/>
            <a:ln w="38100" cap="flat" cmpd="sng" algn="ctr">
              <a:solidFill>
                <a:schemeClr val="hlink"/>
              </a:solidFill>
              <a:prstDash val="solid"/>
              <a:round/>
              <a:headEnd type="none" w="med" len="med"/>
              <a:tailEnd type="none" w="med" len="med"/>
            </a:ln>
            <a:effectLst/>
          </p:spPr>
        </p:cxnSp>
        <p:cxnSp>
          <p:nvCxnSpPr>
            <p:cNvPr id="188" name="Straight Connector 187"/>
            <p:cNvCxnSpPr>
              <a:stCxn id="29" idx="4"/>
            </p:cNvCxnSpPr>
            <p:nvPr/>
          </p:nvCxnSpPr>
          <p:spPr bwMode="auto">
            <a:xfrm rot="5400000">
              <a:off x="3274423" y="4049485"/>
              <a:ext cx="283029" cy="0"/>
            </a:xfrm>
            <a:prstGeom prst="line">
              <a:avLst/>
            </a:prstGeom>
            <a:noFill/>
            <a:ln w="38100" cap="flat" cmpd="sng" algn="ctr">
              <a:solidFill>
                <a:schemeClr val="hlink"/>
              </a:solidFill>
              <a:prstDash val="solid"/>
              <a:round/>
              <a:headEnd type="none" w="med" len="med"/>
              <a:tailEnd type="none" w="med" len="med"/>
            </a:ln>
            <a:effectLst/>
          </p:spPr>
        </p:cxnSp>
        <p:cxnSp>
          <p:nvCxnSpPr>
            <p:cNvPr id="205" name="Straight Connector 204"/>
            <p:cNvCxnSpPr>
              <a:endCxn id="51" idx="2"/>
            </p:cNvCxnSpPr>
            <p:nvPr/>
          </p:nvCxnSpPr>
          <p:spPr bwMode="auto">
            <a:xfrm>
              <a:off x="3048000" y="5334001"/>
              <a:ext cx="237308" cy="0"/>
            </a:xfrm>
            <a:prstGeom prst="line">
              <a:avLst/>
            </a:prstGeom>
            <a:noFill/>
            <a:ln w="38100" cap="flat" cmpd="sng" algn="ctr">
              <a:solidFill>
                <a:schemeClr val="hlink"/>
              </a:solidFill>
              <a:prstDash val="solid"/>
              <a:round/>
              <a:headEnd type="none" w="med" len="med"/>
              <a:tailEnd type="none" w="med" len="med"/>
            </a:ln>
            <a:effectLst/>
          </p:spPr>
        </p:cxnSp>
        <p:cxnSp>
          <p:nvCxnSpPr>
            <p:cNvPr id="247" name="Straight Connector 246"/>
            <p:cNvCxnSpPr>
              <a:endCxn id="126" idx="0"/>
            </p:cNvCxnSpPr>
            <p:nvPr/>
          </p:nvCxnSpPr>
          <p:spPr bwMode="auto">
            <a:xfrm rot="5400000">
              <a:off x="5809705" y="5078186"/>
              <a:ext cx="250372" cy="0"/>
            </a:xfrm>
            <a:prstGeom prst="line">
              <a:avLst/>
            </a:prstGeom>
            <a:noFill/>
            <a:ln w="38100" cap="flat" cmpd="sng" algn="ctr">
              <a:solidFill>
                <a:schemeClr val="hlink"/>
              </a:solidFill>
              <a:prstDash val="solid"/>
              <a:round/>
              <a:headEnd type="none" w="med" len="med"/>
              <a:tailEnd type="none" w="med" len="med"/>
            </a:ln>
            <a:effectLst/>
          </p:spPr>
        </p:cxnSp>
        <p:cxnSp>
          <p:nvCxnSpPr>
            <p:cNvPr id="253" name="Straight Connector 252"/>
            <p:cNvCxnSpPr>
              <a:stCxn id="121" idx="0"/>
            </p:cNvCxnSpPr>
            <p:nvPr/>
          </p:nvCxnSpPr>
          <p:spPr bwMode="auto">
            <a:xfrm rot="5400000" flipH="1" flipV="1">
              <a:off x="6604363" y="5078186"/>
              <a:ext cx="250372" cy="0"/>
            </a:xfrm>
            <a:prstGeom prst="line">
              <a:avLst/>
            </a:prstGeom>
            <a:noFill/>
            <a:ln w="38100" cap="flat" cmpd="sng" algn="ctr">
              <a:solidFill>
                <a:schemeClr val="hlink"/>
              </a:solidFill>
              <a:prstDash val="solid"/>
              <a:round/>
              <a:headEnd type="none" w="med" len="med"/>
              <a:tailEnd type="none" w="med" len="med"/>
            </a:ln>
            <a:effectLst/>
          </p:spPr>
        </p:cxnSp>
      </p:grpSp>
      <p:grpSp>
        <p:nvGrpSpPr>
          <p:cNvPr id="230" name="Group 269"/>
          <p:cNvGrpSpPr/>
          <p:nvPr/>
        </p:nvGrpSpPr>
        <p:grpSpPr>
          <a:xfrm>
            <a:off x="5410200" y="947057"/>
            <a:ext cx="3048000" cy="4158343"/>
            <a:chOff x="5791200" y="2090057"/>
            <a:chExt cx="3048000" cy="4158343"/>
          </a:xfrm>
        </p:grpSpPr>
        <p:sp>
          <p:nvSpPr>
            <p:cNvPr id="85" name="Oval 84"/>
            <p:cNvSpPr/>
            <p:nvPr/>
          </p:nvSpPr>
          <p:spPr bwMode="auto">
            <a:xfrm>
              <a:off x="7740831"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6" name="Rectangle 85"/>
            <p:cNvSpPr/>
            <p:nvPr/>
          </p:nvSpPr>
          <p:spPr bwMode="auto">
            <a:xfrm>
              <a:off x="6903720"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Rectangle 87"/>
            <p:cNvSpPr/>
            <p:nvPr/>
          </p:nvSpPr>
          <p:spPr bwMode="auto">
            <a:xfrm>
              <a:off x="8577943"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1" name="Straight Connector 90"/>
            <p:cNvCxnSpPr>
              <a:endCxn id="85" idx="2"/>
            </p:cNvCxnSpPr>
            <p:nvPr/>
          </p:nvCxnSpPr>
          <p:spPr bwMode="auto">
            <a:xfrm>
              <a:off x="7164977" y="2993572"/>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92" name="Straight Connector 91"/>
            <p:cNvCxnSpPr>
              <a:stCxn id="85" idx="6"/>
              <a:endCxn id="88" idx="1"/>
            </p:cNvCxnSpPr>
            <p:nvPr/>
          </p:nvCxnSpPr>
          <p:spPr bwMode="auto">
            <a:xfrm>
              <a:off x="8002088" y="2993572"/>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93" name="Oval 92"/>
            <p:cNvSpPr/>
            <p:nvPr/>
          </p:nvSpPr>
          <p:spPr bwMode="auto">
            <a:xfrm>
              <a:off x="6903720"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Oval 94"/>
            <p:cNvSpPr/>
            <p:nvPr/>
          </p:nvSpPr>
          <p:spPr bwMode="auto">
            <a:xfrm>
              <a:off x="8577943"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7" name="Rectangle 96"/>
            <p:cNvSpPr/>
            <p:nvPr/>
          </p:nvSpPr>
          <p:spPr bwMode="auto">
            <a:xfrm>
              <a:off x="7740831"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8" name="Rectangle 97"/>
            <p:cNvSpPr/>
            <p:nvPr/>
          </p:nvSpPr>
          <p:spPr bwMode="auto">
            <a:xfrm>
              <a:off x="6109062"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9" name="Straight Connector 98"/>
            <p:cNvCxnSpPr>
              <a:stCxn id="98" idx="3"/>
              <a:endCxn id="93" idx="2"/>
            </p:cNvCxnSpPr>
            <p:nvPr/>
          </p:nvCxnSpPr>
          <p:spPr bwMode="auto">
            <a:xfrm>
              <a:off x="6370319" y="3777343"/>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00" name="Straight Connector 99"/>
            <p:cNvCxnSpPr>
              <a:stCxn id="93" idx="6"/>
              <a:endCxn id="97" idx="1"/>
            </p:cNvCxnSpPr>
            <p:nvPr/>
          </p:nvCxnSpPr>
          <p:spPr bwMode="auto">
            <a:xfrm>
              <a:off x="7164977" y="3777343"/>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101" name="Straight Connector 100"/>
            <p:cNvCxnSpPr>
              <a:stCxn id="97" idx="3"/>
              <a:endCxn id="95" idx="2"/>
            </p:cNvCxnSpPr>
            <p:nvPr/>
          </p:nvCxnSpPr>
          <p:spPr bwMode="auto">
            <a:xfrm>
              <a:off x="8002088" y="3777343"/>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104" name="Straight Connector 103"/>
            <p:cNvCxnSpPr>
              <a:endCxn id="93" idx="0"/>
            </p:cNvCxnSpPr>
            <p:nvPr/>
          </p:nvCxnSpPr>
          <p:spPr bwMode="auto">
            <a:xfrm rot="5400000">
              <a:off x="6773092"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05" name="Straight Connector 104"/>
            <p:cNvCxnSpPr>
              <a:stCxn id="85" idx="4"/>
              <a:endCxn id="97" idx="0"/>
            </p:cNvCxnSpPr>
            <p:nvPr/>
          </p:nvCxnSpPr>
          <p:spPr bwMode="auto">
            <a:xfrm rot="5400000">
              <a:off x="7610203"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06" name="Straight Connector 105"/>
            <p:cNvCxnSpPr>
              <a:stCxn id="88" idx="2"/>
              <a:endCxn id="95" idx="0"/>
            </p:cNvCxnSpPr>
            <p:nvPr/>
          </p:nvCxnSpPr>
          <p:spPr bwMode="auto">
            <a:xfrm rot="5400000">
              <a:off x="8447315" y="3385457"/>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107" name="Oval 106"/>
            <p:cNvSpPr/>
            <p:nvPr/>
          </p:nvSpPr>
          <p:spPr bwMode="auto">
            <a:xfrm>
              <a:off x="6109062"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8" name="Oval 107"/>
            <p:cNvSpPr/>
            <p:nvPr/>
          </p:nvSpPr>
          <p:spPr bwMode="auto">
            <a:xfrm>
              <a:off x="7740831"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9" name="Rectangle 108"/>
            <p:cNvSpPr/>
            <p:nvPr/>
          </p:nvSpPr>
          <p:spPr bwMode="auto">
            <a:xfrm>
              <a:off x="6903720"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Rectangle 110"/>
            <p:cNvSpPr/>
            <p:nvPr/>
          </p:nvSpPr>
          <p:spPr bwMode="auto">
            <a:xfrm>
              <a:off x="8577943"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3" name="Straight Connector 112"/>
            <p:cNvCxnSpPr>
              <a:stCxn id="107" idx="6"/>
              <a:endCxn id="109" idx="1"/>
            </p:cNvCxnSpPr>
            <p:nvPr/>
          </p:nvCxnSpPr>
          <p:spPr bwMode="auto">
            <a:xfrm>
              <a:off x="6370319" y="4555672"/>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14" name="Straight Connector 113"/>
            <p:cNvCxnSpPr>
              <a:stCxn id="109" idx="3"/>
              <a:endCxn id="108" idx="2"/>
            </p:cNvCxnSpPr>
            <p:nvPr/>
          </p:nvCxnSpPr>
          <p:spPr bwMode="auto">
            <a:xfrm>
              <a:off x="7164977" y="4555672"/>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115" name="Straight Connector 114"/>
            <p:cNvCxnSpPr>
              <a:stCxn id="108" idx="6"/>
              <a:endCxn id="111" idx="1"/>
            </p:cNvCxnSpPr>
            <p:nvPr/>
          </p:nvCxnSpPr>
          <p:spPr bwMode="auto">
            <a:xfrm>
              <a:off x="8002088" y="4555672"/>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117" name="Straight Connector 116"/>
            <p:cNvCxnSpPr>
              <a:stCxn id="98" idx="2"/>
              <a:endCxn id="107" idx="0"/>
            </p:cNvCxnSpPr>
            <p:nvPr/>
          </p:nvCxnSpPr>
          <p:spPr bwMode="auto">
            <a:xfrm rot="5400000">
              <a:off x="5981155"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18" name="Straight Connector 117"/>
            <p:cNvCxnSpPr>
              <a:stCxn id="93" idx="4"/>
              <a:endCxn id="109" idx="0"/>
            </p:cNvCxnSpPr>
            <p:nvPr/>
          </p:nvCxnSpPr>
          <p:spPr bwMode="auto">
            <a:xfrm rot="5400000">
              <a:off x="6775813"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19" name="Straight Connector 118"/>
            <p:cNvCxnSpPr>
              <a:stCxn id="97" idx="2"/>
              <a:endCxn id="108" idx="0"/>
            </p:cNvCxnSpPr>
            <p:nvPr/>
          </p:nvCxnSpPr>
          <p:spPr bwMode="auto">
            <a:xfrm rot="5400000">
              <a:off x="7612924"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20" name="Straight Connector 119"/>
            <p:cNvCxnSpPr>
              <a:stCxn id="95" idx="4"/>
              <a:endCxn id="111" idx="0"/>
            </p:cNvCxnSpPr>
            <p:nvPr/>
          </p:nvCxnSpPr>
          <p:spPr bwMode="auto">
            <a:xfrm rot="5400000">
              <a:off x="8450036" y="4166507"/>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123" name="Oval 122"/>
            <p:cNvSpPr/>
            <p:nvPr/>
          </p:nvSpPr>
          <p:spPr bwMode="auto">
            <a:xfrm>
              <a:off x="8577943"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Rectangle 124"/>
            <p:cNvSpPr/>
            <p:nvPr/>
          </p:nvSpPr>
          <p:spPr bwMode="auto">
            <a:xfrm>
              <a:off x="7740831"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9" name="Straight Connector 128"/>
            <p:cNvCxnSpPr>
              <a:stCxn id="125" idx="3"/>
              <a:endCxn id="123" idx="2"/>
            </p:cNvCxnSpPr>
            <p:nvPr/>
          </p:nvCxnSpPr>
          <p:spPr bwMode="auto">
            <a:xfrm>
              <a:off x="8002088" y="5334001"/>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130" name="Oval 129"/>
            <p:cNvSpPr/>
            <p:nvPr/>
          </p:nvSpPr>
          <p:spPr bwMode="auto">
            <a:xfrm>
              <a:off x="7740831"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3" name="Rectangle 132"/>
            <p:cNvSpPr/>
            <p:nvPr/>
          </p:nvSpPr>
          <p:spPr bwMode="auto">
            <a:xfrm>
              <a:off x="8577943"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7" name="Straight Connector 136"/>
            <p:cNvCxnSpPr>
              <a:stCxn id="130" idx="6"/>
              <a:endCxn id="133" idx="1"/>
            </p:cNvCxnSpPr>
            <p:nvPr/>
          </p:nvCxnSpPr>
          <p:spPr bwMode="auto">
            <a:xfrm>
              <a:off x="8002088" y="6117772"/>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142" name="Straight Connector 141"/>
            <p:cNvCxnSpPr>
              <a:stCxn id="125" idx="2"/>
              <a:endCxn id="130" idx="0"/>
            </p:cNvCxnSpPr>
            <p:nvPr/>
          </p:nvCxnSpPr>
          <p:spPr bwMode="auto">
            <a:xfrm rot="5400000">
              <a:off x="7610203"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3" name="Straight Connector 142"/>
            <p:cNvCxnSpPr>
              <a:stCxn id="123" idx="4"/>
              <a:endCxn id="133" idx="0"/>
            </p:cNvCxnSpPr>
            <p:nvPr/>
          </p:nvCxnSpPr>
          <p:spPr bwMode="auto">
            <a:xfrm rot="5400000">
              <a:off x="8447315"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5" name="Straight Connector 144"/>
            <p:cNvCxnSpPr>
              <a:stCxn id="107" idx="4"/>
            </p:cNvCxnSpPr>
            <p:nvPr/>
          </p:nvCxnSpPr>
          <p:spPr bwMode="auto">
            <a:xfrm rot="5400000">
              <a:off x="6106341" y="4819650"/>
              <a:ext cx="266700" cy="0"/>
            </a:xfrm>
            <a:prstGeom prst="line">
              <a:avLst/>
            </a:prstGeom>
            <a:noFill/>
            <a:ln w="38100" cap="flat" cmpd="sng" algn="ctr">
              <a:solidFill>
                <a:schemeClr val="hlink"/>
              </a:solidFill>
              <a:prstDash val="solid"/>
              <a:round/>
              <a:headEnd type="none" w="med" len="med"/>
              <a:tailEnd type="none" w="med" len="med"/>
            </a:ln>
            <a:effectLst/>
          </p:spPr>
        </p:cxnSp>
        <p:cxnSp>
          <p:nvCxnSpPr>
            <p:cNvPr id="146" name="Straight Connector 145"/>
            <p:cNvCxnSpPr>
              <a:stCxn id="109" idx="2"/>
            </p:cNvCxnSpPr>
            <p:nvPr/>
          </p:nvCxnSpPr>
          <p:spPr bwMode="auto">
            <a:xfrm rot="5400000">
              <a:off x="6900999" y="4819650"/>
              <a:ext cx="266700" cy="0"/>
            </a:xfrm>
            <a:prstGeom prst="line">
              <a:avLst/>
            </a:prstGeom>
            <a:noFill/>
            <a:ln w="38100" cap="flat" cmpd="sng" algn="ctr">
              <a:solidFill>
                <a:schemeClr val="hlink"/>
              </a:solidFill>
              <a:prstDash val="solid"/>
              <a:round/>
              <a:headEnd type="none" w="med" len="med"/>
              <a:tailEnd type="none" w="med" len="med"/>
            </a:ln>
            <a:effectLst/>
          </p:spPr>
        </p:cxnSp>
        <p:cxnSp>
          <p:nvCxnSpPr>
            <p:cNvPr id="147" name="Straight Connector 146"/>
            <p:cNvCxnSpPr>
              <a:stCxn id="108" idx="4"/>
              <a:endCxn id="125" idx="0"/>
            </p:cNvCxnSpPr>
            <p:nvPr/>
          </p:nvCxnSpPr>
          <p:spPr bwMode="auto">
            <a:xfrm rot="5400000">
              <a:off x="7612924" y="4944836"/>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48" name="Straight Connector 147"/>
            <p:cNvCxnSpPr>
              <a:stCxn id="111" idx="2"/>
              <a:endCxn id="123" idx="0"/>
            </p:cNvCxnSpPr>
            <p:nvPr/>
          </p:nvCxnSpPr>
          <p:spPr bwMode="auto">
            <a:xfrm rot="5400000">
              <a:off x="8450036" y="4944836"/>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154" name="Oval 153"/>
            <p:cNvSpPr/>
            <p:nvPr/>
          </p:nvSpPr>
          <p:spPr bwMode="auto">
            <a:xfrm>
              <a:off x="6903720"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6" name="Oval 155"/>
            <p:cNvSpPr/>
            <p:nvPr/>
          </p:nvSpPr>
          <p:spPr bwMode="auto">
            <a:xfrm>
              <a:off x="8577943"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8" name="Rectangle 157"/>
            <p:cNvSpPr/>
            <p:nvPr/>
          </p:nvSpPr>
          <p:spPr bwMode="auto">
            <a:xfrm>
              <a:off x="7740831"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1" name="Straight Connector 160"/>
            <p:cNvCxnSpPr>
              <a:stCxn id="154" idx="6"/>
              <a:endCxn id="158" idx="1"/>
            </p:cNvCxnSpPr>
            <p:nvPr/>
          </p:nvCxnSpPr>
          <p:spPr bwMode="auto">
            <a:xfrm>
              <a:off x="7164977" y="2220686"/>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162" name="Straight Connector 161"/>
            <p:cNvCxnSpPr>
              <a:stCxn id="158" idx="3"/>
              <a:endCxn id="156" idx="2"/>
            </p:cNvCxnSpPr>
            <p:nvPr/>
          </p:nvCxnSpPr>
          <p:spPr bwMode="auto">
            <a:xfrm>
              <a:off x="8002088" y="2220686"/>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166" name="Straight Connector 165"/>
            <p:cNvCxnSpPr>
              <a:stCxn id="154" idx="4"/>
            </p:cNvCxnSpPr>
            <p:nvPr/>
          </p:nvCxnSpPr>
          <p:spPr bwMode="auto">
            <a:xfrm rot="5400000">
              <a:off x="6778535"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167" name="Straight Connector 166"/>
            <p:cNvCxnSpPr>
              <a:stCxn id="158" idx="2"/>
              <a:endCxn id="85" idx="0"/>
            </p:cNvCxnSpPr>
            <p:nvPr/>
          </p:nvCxnSpPr>
          <p:spPr bwMode="auto">
            <a:xfrm rot="5400000">
              <a:off x="7615646"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168" name="Straight Connector 167"/>
            <p:cNvCxnSpPr>
              <a:stCxn id="156" idx="4"/>
              <a:endCxn id="88" idx="0"/>
            </p:cNvCxnSpPr>
            <p:nvPr/>
          </p:nvCxnSpPr>
          <p:spPr bwMode="auto">
            <a:xfrm rot="5400000">
              <a:off x="8452758"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20" name="Straight Connector 219"/>
            <p:cNvCxnSpPr>
              <a:endCxn id="154" idx="2"/>
            </p:cNvCxnSpPr>
            <p:nvPr/>
          </p:nvCxnSpPr>
          <p:spPr bwMode="auto">
            <a:xfrm>
              <a:off x="6629400" y="2220686"/>
              <a:ext cx="274320" cy="0"/>
            </a:xfrm>
            <a:prstGeom prst="line">
              <a:avLst/>
            </a:prstGeom>
            <a:noFill/>
            <a:ln w="38100" cap="flat" cmpd="sng" algn="ctr">
              <a:solidFill>
                <a:schemeClr val="hlink"/>
              </a:solidFill>
              <a:prstDash val="solid"/>
              <a:round/>
              <a:headEnd type="none" w="med" len="med"/>
              <a:tailEnd type="none" w="med" len="med"/>
            </a:ln>
            <a:effectLst/>
          </p:spPr>
        </p:cxnSp>
        <p:cxnSp>
          <p:nvCxnSpPr>
            <p:cNvPr id="225" name="Straight Connector 224"/>
            <p:cNvCxnSpPr/>
            <p:nvPr/>
          </p:nvCxnSpPr>
          <p:spPr bwMode="auto">
            <a:xfrm>
              <a:off x="6629400" y="2993572"/>
              <a:ext cx="274320" cy="0"/>
            </a:xfrm>
            <a:prstGeom prst="line">
              <a:avLst/>
            </a:prstGeom>
            <a:noFill/>
            <a:ln w="38100" cap="flat" cmpd="sng" algn="ctr">
              <a:solidFill>
                <a:schemeClr val="hlink"/>
              </a:solidFill>
              <a:prstDash val="solid"/>
              <a:round/>
              <a:headEnd type="none" w="med" len="med"/>
              <a:tailEnd type="none" w="med" len="med"/>
            </a:ln>
            <a:effectLst/>
          </p:spPr>
        </p:cxnSp>
        <p:cxnSp>
          <p:nvCxnSpPr>
            <p:cNvPr id="232" name="Straight Connector 231"/>
            <p:cNvCxnSpPr>
              <a:endCxn id="98" idx="0"/>
            </p:cNvCxnSpPr>
            <p:nvPr/>
          </p:nvCxnSpPr>
          <p:spPr bwMode="auto">
            <a:xfrm rot="5400000">
              <a:off x="6092734" y="3499757"/>
              <a:ext cx="293914" cy="0"/>
            </a:xfrm>
            <a:prstGeom prst="line">
              <a:avLst/>
            </a:prstGeom>
            <a:noFill/>
            <a:ln w="38100" cap="flat" cmpd="sng" algn="ctr">
              <a:solidFill>
                <a:schemeClr val="hlink"/>
              </a:solidFill>
              <a:prstDash val="solid"/>
              <a:round/>
              <a:headEnd type="none" w="med" len="med"/>
              <a:tailEnd type="none" w="med" len="med"/>
            </a:ln>
            <a:effectLst/>
          </p:spPr>
        </p:cxnSp>
        <p:cxnSp>
          <p:nvCxnSpPr>
            <p:cNvPr id="236" name="Straight Connector 235"/>
            <p:cNvCxnSpPr>
              <a:endCxn id="98" idx="1"/>
            </p:cNvCxnSpPr>
            <p:nvPr/>
          </p:nvCxnSpPr>
          <p:spPr bwMode="auto">
            <a:xfrm>
              <a:off x="5867400" y="3777343"/>
              <a:ext cx="241662" cy="0"/>
            </a:xfrm>
            <a:prstGeom prst="line">
              <a:avLst/>
            </a:prstGeom>
            <a:noFill/>
            <a:ln w="38100" cap="flat" cmpd="sng" algn="ctr">
              <a:solidFill>
                <a:schemeClr val="hlink"/>
              </a:solidFill>
              <a:prstDash val="solid"/>
              <a:round/>
              <a:headEnd type="none" w="med" len="med"/>
              <a:tailEnd type="none" w="med" len="med"/>
            </a:ln>
            <a:effectLst/>
          </p:spPr>
        </p:cxnSp>
        <p:cxnSp>
          <p:nvCxnSpPr>
            <p:cNvPr id="241" name="Straight Connector 240"/>
            <p:cNvCxnSpPr>
              <a:endCxn id="107" idx="2"/>
            </p:cNvCxnSpPr>
            <p:nvPr/>
          </p:nvCxnSpPr>
          <p:spPr bwMode="auto">
            <a:xfrm>
              <a:off x="5791200" y="4555672"/>
              <a:ext cx="317862" cy="0"/>
            </a:xfrm>
            <a:prstGeom prst="line">
              <a:avLst/>
            </a:prstGeom>
            <a:noFill/>
            <a:ln w="38100" cap="flat" cmpd="sng" algn="ctr">
              <a:solidFill>
                <a:schemeClr val="hlink"/>
              </a:solidFill>
              <a:prstDash val="solid"/>
              <a:round/>
              <a:headEnd type="none" w="med" len="med"/>
              <a:tailEnd type="none" w="med" len="med"/>
            </a:ln>
            <a:effectLst/>
          </p:spPr>
        </p:cxnSp>
        <p:cxnSp>
          <p:nvCxnSpPr>
            <p:cNvPr id="259" name="Straight Connector 258"/>
            <p:cNvCxnSpPr>
              <a:endCxn id="125" idx="1"/>
            </p:cNvCxnSpPr>
            <p:nvPr/>
          </p:nvCxnSpPr>
          <p:spPr bwMode="auto">
            <a:xfrm>
              <a:off x="7391400" y="5334001"/>
              <a:ext cx="349431" cy="0"/>
            </a:xfrm>
            <a:prstGeom prst="line">
              <a:avLst/>
            </a:prstGeom>
            <a:noFill/>
            <a:ln w="38100" cap="flat" cmpd="sng" algn="ctr">
              <a:solidFill>
                <a:schemeClr val="hlink"/>
              </a:solidFill>
              <a:prstDash val="solid"/>
              <a:round/>
              <a:headEnd type="none" w="med" len="med"/>
              <a:tailEnd type="none" w="med" len="med"/>
            </a:ln>
            <a:effectLst/>
          </p:spPr>
        </p:cxnSp>
        <p:cxnSp>
          <p:nvCxnSpPr>
            <p:cNvPr id="266" name="Straight Connector 265"/>
            <p:cNvCxnSpPr>
              <a:endCxn id="130" idx="2"/>
            </p:cNvCxnSpPr>
            <p:nvPr/>
          </p:nvCxnSpPr>
          <p:spPr bwMode="auto">
            <a:xfrm>
              <a:off x="7467600" y="6117772"/>
              <a:ext cx="273231" cy="0"/>
            </a:xfrm>
            <a:prstGeom prst="line">
              <a:avLst/>
            </a:prstGeom>
            <a:noFill/>
            <a:ln w="38100" cap="flat" cmpd="sng" algn="ctr">
              <a:solidFill>
                <a:schemeClr val="hlink"/>
              </a:solidFill>
              <a:prstDash val="solid"/>
              <a:round/>
              <a:headEnd type="none" w="med" len="med"/>
              <a:tailEnd type="none" w="med" len="med"/>
            </a:ln>
            <a:effectLst/>
          </p:spPr>
        </p:cxnSp>
      </p:grpSp>
      <p:sp>
        <p:nvSpPr>
          <p:cNvPr id="346" name="Slide Number Placeholder 345"/>
          <p:cNvSpPr>
            <a:spLocks noGrp="1"/>
          </p:cNvSpPr>
          <p:nvPr>
            <p:ph type="sldNum" sz="quarter" idx="12"/>
          </p:nvPr>
        </p:nvSpPr>
        <p:spPr/>
        <p:txBody>
          <a:bodyPr/>
          <a:lstStyle/>
          <a:p>
            <a:fld id="{29982EE5-C165-4792-B6D9-CAD024C0FAD7}" type="slidenum">
              <a:rPr lang="en-US" smtClean="0"/>
              <a:pPr/>
              <a:t>35</a:t>
            </a:fld>
            <a:endParaRPr lang="en-US"/>
          </a:p>
        </p:txBody>
      </p:sp>
      <p:sp>
        <p:nvSpPr>
          <p:cNvPr id="200" name="Oval 199"/>
          <p:cNvSpPr/>
          <p:nvPr/>
        </p:nvSpPr>
        <p:spPr bwMode="auto">
          <a:xfrm>
            <a:off x="762000" y="2514600"/>
            <a:ext cx="1143000" cy="1066800"/>
          </a:xfrm>
          <a:prstGeom prst="ellipse">
            <a:avLst/>
          </a:prstGeom>
          <a:solidFill>
            <a:srgbClr val="FF0000">
              <a:alpha val="75000"/>
            </a:srgb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Splash</a:t>
            </a:r>
          </a:p>
        </p:txBody>
      </p:sp>
      <p:sp>
        <p:nvSpPr>
          <p:cNvPr id="202" name="Oval 201"/>
          <p:cNvSpPr/>
          <p:nvPr/>
        </p:nvSpPr>
        <p:spPr bwMode="auto">
          <a:xfrm>
            <a:off x="4038600" y="2133600"/>
            <a:ext cx="1219200" cy="1524000"/>
          </a:xfrm>
          <a:prstGeom prst="ellipse">
            <a:avLst/>
          </a:prstGeom>
          <a:solidFill>
            <a:srgbClr val="FF0000">
              <a:alpha val="75000"/>
            </a:srgb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Splash</a:t>
            </a:r>
          </a:p>
        </p:txBody>
      </p:sp>
      <p:sp>
        <p:nvSpPr>
          <p:cNvPr id="203" name="Oval 202"/>
          <p:cNvSpPr/>
          <p:nvPr/>
        </p:nvSpPr>
        <p:spPr bwMode="auto">
          <a:xfrm>
            <a:off x="6934200" y="2667000"/>
            <a:ext cx="1371600" cy="1066800"/>
          </a:xfrm>
          <a:prstGeom prst="ellipse">
            <a:avLst/>
          </a:prstGeom>
          <a:solidFill>
            <a:srgbClr val="FF0000">
              <a:alpha val="75000"/>
            </a:srgb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Splash</a:t>
            </a:r>
          </a:p>
        </p:txBody>
      </p:sp>
      <p:grpSp>
        <p:nvGrpSpPr>
          <p:cNvPr id="239" name="Group 232"/>
          <p:cNvGrpSpPr/>
          <p:nvPr/>
        </p:nvGrpSpPr>
        <p:grpSpPr>
          <a:xfrm>
            <a:off x="1143000" y="2819400"/>
            <a:ext cx="609600" cy="304800"/>
            <a:chOff x="762000" y="2971800"/>
            <a:chExt cx="838200" cy="381000"/>
          </a:xfrm>
        </p:grpSpPr>
        <p:sp>
          <p:nvSpPr>
            <p:cNvPr id="234" name="Rectangle 23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5" name="Isosceles Triangle 23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40" name="Group 243"/>
          <p:cNvGrpSpPr/>
          <p:nvPr/>
        </p:nvGrpSpPr>
        <p:grpSpPr>
          <a:xfrm>
            <a:off x="4343400" y="2667000"/>
            <a:ext cx="609600" cy="304800"/>
            <a:chOff x="762000" y="2971800"/>
            <a:chExt cx="838200" cy="381000"/>
          </a:xfrm>
        </p:grpSpPr>
        <p:sp>
          <p:nvSpPr>
            <p:cNvPr id="245" name="Rectangle 24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6" name="Isosceles Triangle 24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42" name="Group 247"/>
          <p:cNvGrpSpPr/>
          <p:nvPr/>
        </p:nvGrpSpPr>
        <p:grpSpPr>
          <a:xfrm>
            <a:off x="4419600" y="2438400"/>
            <a:ext cx="609600" cy="304800"/>
            <a:chOff x="762000" y="2971800"/>
            <a:chExt cx="838200" cy="381000"/>
          </a:xfrm>
        </p:grpSpPr>
        <p:sp>
          <p:nvSpPr>
            <p:cNvPr id="249" name="Rectangle 24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0" name="Isosceles Triangle 24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51" name="Group 261"/>
          <p:cNvGrpSpPr/>
          <p:nvPr/>
        </p:nvGrpSpPr>
        <p:grpSpPr>
          <a:xfrm>
            <a:off x="7086600" y="3048000"/>
            <a:ext cx="609600" cy="304800"/>
            <a:chOff x="762000" y="2971800"/>
            <a:chExt cx="838200" cy="381000"/>
          </a:xfrm>
        </p:grpSpPr>
        <p:sp>
          <p:nvSpPr>
            <p:cNvPr id="263" name="Rectangle 26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4" name="Isosceles Triangle 26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65" name="Rounded Rectangle 264"/>
          <p:cNvSpPr/>
          <p:nvPr/>
        </p:nvSpPr>
        <p:spPr bwMode="auto">
          <a:xfrm>
            <a:off x="1676400" y="2362200"/>
            <a:ext cx="6248400" cy="19050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514350" marR="0" indent="-514350"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Tahoma" pitchFamily="-64" charset="0"/>
              </a:rPr>
              <a:t>Key Challenges:</a:t>
            </a:r>
          </a:p>
          <a:p>
            <a:pPr marL="514350" marR="0" indent="-514350" defTabSz="914400" rtl="0" eaLnBrk="1" fontAlgn="base" latinLnBrk="0" hangingPunct="1">
              <a:lnSpc>
                <a:spcPct val="100000"/>
              </a:lnSpc>
              <a:spcBef>
                <a:spcPct val="0"/>
              </a:spcBef>
              <a:spcAft>
                <a:spcPct val="0"/>
              </a:spcAft>
              <a:buClrTx/>
              <a:buSzTx/>
              <a:buFontTx/>
              <a:buAutoNum type="arabicParenR"/>
              <a:tabLst/>
            </a:pPr>
            <a:r>
              <a:rPr kumimoji="0" lang="en-US" sz="2800" b="0" i="0" u="none" strike="noStrike" cap="none" normalizeH="0" baseline="0" dirty="0" smtClean="0">
                <a:ln>
                  <a:noFill/>
                </a:ln>
                <a:solidFill>
                  <a:schemeClr val="tx1"/>
                </a:solidFill>
                <a:effectLst/>
                <a:latin typeface="Tahoma" pitchFamily="-64" charset="0"/>
              </a:rPr>
              <a:t>How do we schedules Splashes?</a:t>
            </a:r>
            <a:endParaRPr lang="en-US" sz="2800" dirty="0" smtClean="0">
              <a:solidFill>
                <a:schemeClr val="tx1"/>
              </a:solidFill>
              <a:latin typeface="Tahoma" pitchFamily="-64" charset="0"/>
            </a:endParaRPr>
          </a:p>
          <a:p>
            <a:pPr marL="514350" marR="0" indent="-514350" defTabSz="914400" rtl="0" eaLnBrk="1" fontAlgn="base" latinLnBrk="0" hangingPunct="1">
              <a:lnSpc>
                <a:spcPct val="100000"/>
              </a:lnSpc>
              <a:spcBef>
                <a:spcPct val="0"/>
              </a:spcBef>
              <a:spcAft>
                <a:spcPct val="0"/>
              </a:spcAft>
              <a:buClrTx/>
              <a:buSzTx/>
              <a:buFontTx/>
              <a:buAutoNum type="arabicParenR"/>
              <a:tabLst/>
            </a:pPr>
            <a:r>
              <a:rPr kumimoji="0" lang="en-US" sz="2800" b="0" i="0" u="none" strike="noStrike" cap="none" normalizeH="0" baseline="0" dirty="0" smtClean="0">
                <a:ln>
                  <a:noFill/>
                </a:ln>
                <a:solidFill>
                  <a:schemeClr val="tx1"/>
                </a:solidFill>
                <a:effectLst/>
                <a:latin typeface="Tahoma" pitchFamily="-64" charset="0"/>
              </a:rPr>
              <a:t>How</a:t>
            </a:r>
            <a:r>
              <a:rPr kumimoji="0" lang="en-US" sz="2800" b="0" i="0" u="none" strike="noStrike" cap="none" normalizeH="0" dirty="0" smtClean="0">
                <a:ln>
                  <a:noFill/>
                </a:ln>
                <a:solidFill>
                  <a:schemeClr val="tx1"/>
                </a:solidFill>
                <a:effectLst/>
                <a:latin typeface="Tahoma" pitchFamily="-64" charset="0"/>
              </a:rPr>
              <a:t> do we partition the Graph?</a:t>
            </a:r>
            <a:endParaRPr kumimoji="0" lang="en-US" sz="2800" b="0" i="0" u="none" strike="noStrike" cap="none" normalizeH="0" baseline="0" dirty="0" smtClean="0">
              <a:ln>
                <a:noFill/>
              </a:ln>
              <a:solidFill>
                <a:schemeClr val="tx1"/>
              </a:solidFill>
              <a:effectLst/>
              <a:latin typeface="Tahoma" pitchFamily="-64" charset="0"/>
            </a:endParaRPr>
          </a:p>
        </p:txBody>
      </p:sp>
    </p:spTree>
    <p:custDataLst>
      <p:tags r:id="rId1"/>
    </p:custDataLst>
  </p:cSld>
  <p:clrMapOvr>
    <a:masterClrMapping/>
  </p:clrMapOvr>
  <p:transition advTm="206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3.7037E-7 L -0.08333 -3.7037E-7 " pathEditMode="relative" rAng="0" ptsTypes="AA">
                                      <p:cBhvr>
                                        <p:cTn id="6" dur="500" fill="hold"/>
                                        <p:tgtEl>
                                          <p:spTgt spid="228"/>
                                        </p:tgtEl>
                                        <p:attrNameLst>
                                          <p:attrName>ppt_x</p:attrName>
                                          <p:attrName>ppt_y</p:attrName>
                                        </p:attrNameLst>
                                      </p:cBhvr>
                                      <p:rCtr x="-42" y="0"/>
                                    </p:animMotion>
                                  </p:childTnLst>
                                </p:cTn>
                              </p:par>
                              <p:par>
                                <p:cTn id="7" presetID="63" presetClass="path" presetSubtype="0" accel="50000" decel="50000" fill="hold" nodeType="withEffect">
                                  <p:stCondLst>
                                    <p:cond delay="0"/>
                                  </p:stCondLst>
                                  <p:childTnLst>
                                    <p:animMotion origin="layout" path="M -3.33333E-6 -3.7037E-7 L 0.075 -3.7037E-7 " pathEditMode="relative" rAng="0" ptsTypes="AA">
                                      <p:cBhvr>
                                        <p:cTn id="8" dur="500" fill="hold"/>
                                        <p:tgtEl>
                                          <p:spTgt spid="230"/>
                                        </p:tgtEl>
                                        <p:attrNameLst>
                                          <p:attrName>ppt_x</p:attrName>
                                          <p:attrName>ppt_y</p:attrName>
                                        </p:attrNameLst>
                                      </p:cBhvr>
                                      <p:rCtr x="38" y="0"/>
                                    </p:animMotion>
                                  </p:childTnLst>
                                </p:cTn>
                              </p:par>
                            </p:childTnLst>
                          </p:cTn>
                        </p:par>
                        <p:par>
                          <p:cTn id="9" fill="hold">
                            <p:stCondLst>
                              <p:cond delay="500"/>
                            </p:stCondLst>
                            <p:childTnLst>
                              <p:par>
                                <p:cTn id="10" presetID="6" presetClass="emph" presetSubtype="0" fill="hold" nodeType="afterEffect">
                                  <p:stCondLst>
                                    <p:cond delay="0"/>
                                  </p:stCondLst>
                                  <p:childTnLst>
                                    <p:animScale>
                                      <p:cBhvr>
                                        <p:cTn id="11" dur="500" fill="hold"/>
                                        <p:tgtEl>
                                          <p:spTgt spid="229"/>
                                        </p:tgtEl>
                                      </p:cBhvr>
                                      <p:by x="50000" y="50000"/>
                                    </p:animScale>
                                  </p:childTnLst>
                                </p:cTn>
                              </p:par>
                              <p:par>
                                <p:cTn id="12" presetID="6" presetClass="emph" presetSubtype="0" fill="hold" nodeType="withEffect">
                                  <p:stCondLst>
                                    <p:cond delay="0"/>
                                  </p:stCondLst>
                                  <p:childTnLst>
                                    <p:animScale>
                                      <p:cBhvr>
                                        <p:cTn id="13" dur="500" fill="hold"/>
                                        <p:tgtEl>
                                          <p:spTgt spid="228"/>
                                        </p:tgtEl>
                                      </p:cBhvr>
                                      <p:by x="50000" y="50000"/>
                                    </p:animScale>
                                  </p:childTnLst>
                                </p:cTn>
                              </p:par>
                              <p:par>
                                <p:cTn id="14" presetID="6" presetClass="emph" presetSubtype="0" fill="hold" nodeType="withEffect">
                                  <p:stCondLst>
                                    <p:cond delay="0"/>
                                  </p:stCondLst>
                                  <p:childTnLst>
                                    <p:animScale>
                                      <p:cBhvr>
                                        <p:cTn id="15" dur="500" fill="hold"/>
                                        <p:tgtEl>
                                          <p:spTgt spid="230"/>
                                        </p:tgtEl>
                                      </p:cBhvr>
                                      <p:by x="50000" y="50000"/>
                                    </p:animScale>
                                  </p:childTnLst>
                                </p:cTn>
                              </p:par>
                              <p:par>
                                <p:cTn id="16" presetID="35" presetClass="path" presetSubtype="0" accel="50000" decel="50000" fill="hold" nodeType="withEffect">
                                  <p:stCondLst>
                                    <p:cond delay="0"/>
                                  </p:stCondLst>
                                  <p:childTnLst>
                                    <p:animMotion origin="layout" path="M -3.33333E-6 -3.7037E-7 L -0.05 -3.7037E-7 " pathEditMode="relative" rAng="0" ptsTypes="AA">
                                      <p:cBhvr>
                                        <p:cTn id="17" dur="500" fill="hold"/>
                                        <p:tgtEl>
                                          <p:spTgt spid="229"/>
                                        </p:tgtEl>
                                        <p:attrNameLst>
                                          <p:attrName>ppt_x</p:attrName>
                                          <p:attrName>ppt_y</p:attrName>
                                        </p:attrNameLst>
                                      </p:cBhvr>
                                      <p:rCtr x="-25" y="0"/>
                                    </p:animMotion>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childTnLst>
                                </p:cTn>
                              </p:par>
                              <p:par>
                                <p:cTn id="28" presetID="23" presetClass="entr" presetSubtype="16" fill="hold" grpId="0" nodeType="withEffect">
                                  <p:stCondLst>
                                    <p:cond delay="0"/>
                                  </p:stCondLst>
                                  <p:childTnLst>
                                    <p:set>
                                      <p:cBhvr>
                                        <p:cTn id="29" dur="1" fill="hold">
                                          <p:stCondLst>
                                            <p:cond delay="0"/>
                                          </p:stCondLst>
                                        </p:cTn>
                                        <p:tgtEl>
                                          <p:spTgt spid="203"/>
                                        </p:tgtEl>
                                        <p:attrNameLst>
                                          <p:attrName>style.visibility</p:attrName>
                                        </p:attrNameLst>
                                      </p:cBhvr>
                                      <p:to>
                                        <p:strVal val="visible"/>
                                      </p:to>
                                    </p:set>
                                    <p:anim calcmode="lin" valueType="num">
                                      <p:cBhvr>
                                        <p:cTn id="30" dur="500" fill="hold"/>
                                        <p:tgtEl>
                                          <p:spTgt spid="203"/>
                                        </p:tgtEl>
                                        <p:attrNameLst>
                                          <p:attrName>ppt_w</p:attrName>
                                        </p:attrNameLst>
                                      </p:cBhvr>
                                      <p:tavLst>
                                        <p:tav tm="0">
                                          <p:val>
                                            <p:fltVal val="0"/>
                                          </p:val>
                                        </p:tav>
                                        <p:tav tm="100000">
                                          <p:val>
                                            <p:strVal val="#ppt_w"/>
                                          </p:val>
                                        </p:tav>
                                      </p:tavLst>
                                    </p:anim>
                                    <p:anim calcmode="lin" valueType="num">
                                      <p:cBhvr>
                                        <p:cTn id="31" dur="500" fill="hold"/>
                                        <p:tgtEl>
                                          <p:spTgt spid="203"/>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202"/>
                                        </p:tgtEl>
                                        <p:attrNameLst>
                                          <p:attrName>style.visibility</p:attrName>
                                        </p:attrNameLst>
                                      </p:cBhvr>
                                      <p:to>
                                        <p:strVal val="visible"/>
                                      </p:to>
                                    </p:set>
                                    <p:anim calcmode="lin" valueType="num">
                                      <p:cBhvr>
                                        <p:cTn id="34" dur="500" fill="hold"/>
                                        <p:tgtEl>
                                          <p:spTgt spid="202"/>
                                        </p:tgtEl>
                                        <p:attrNameLst>
                                          <p:attrName>ppt_w</p:attrName>
                                        </p:attrNameLst>
                                      </p:cBhvr>
                                      <p:tavLst>
                                        <p:tav tm="0">
                                          <p:val>
                                            <p:fltVal val="0"/>
                                          </p:val>
                                        </p:tav>
                                        <p:tav tm="100000">
                                          <p:val>
                                            <p:strVal val="#ppt_w"/>
                                          </p:val>
                                        </p:tav>
                                      </p:tavLst>
                                    </p:anim>
                                    <p:anim calcmode="lin" valueType="num">
                                      <p:cBhvr>
                                        <p:cTn id="35" dur="500" fill="hold"/>
                                        <p:tgtEl>
                                          <p:spTgt spid="202"/>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200"/>
                                        </p:tgtEl>
                                        <p:attrNameLst>
                                          <p:attrName>style.visibility</p:attrName>
                                        </p:attrNameLst>
                                      </p:cBhvr>
                                      <p:to>
                                        <p:strVal val="visible"/>
                                      </p:to>
                                    </p:set>
                                    <p:anim calcmode="lin" valueType="num">
                                      <p:cBhvr>
                                        <p:cTn id="38" dur="500" fill="hold"/>
                                        <p:tgtEl>
                                          <p:spTgt spid="200"/>
                                        </p:tgtEl>
                                        <p:attrNameLst>
                                          <p:attrName>ppt_w</p:attrName>
                                        </p:attrNameLst>
                                      </p:cBhvr>
                                      <p:tavLst>
                                        <p:tav tm="0">
                                          <p:val>
                                            <p:fltVal val="0"/>
                                          </p:val>
                                        </p:tav>
                                        <p:tav tm="100000">
                                          <p:val>
                                            <p:strVal val="#ppt_w"/>
                                          </p:val>
                                        </p:tav>
                                      </p:tavLst>
                                    </p:anim>
                                    <p:anim calcmode="lin" valueType="num">
                                      <p:cBhvr>
                                        <p:cTn id="39" dur="500" fill="hold"/>
                                        <p:tgtEl>
                                          <p:spTgt spid="20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childTnLst>
                                </p:cTn>
                              </p:par>
                              <p:par>
                                <p:cTn id="44" presetID="23" presetClass="entr" presetSubtype="16" fill="hold" nodeType="withEffect">
                                  <p:stCondLst>
                                    <p:cond delay="0"/>
                                  </p:stCondLst>
                                  <p:childTnLst>
                                    <p:set>
                                      <p:cBhvr>
                                        <p:cTn id="45" dur="1" fill="hold">
                                          <p:stCondLst>
                                            <p:cond delay="0"/>
                                          </p:stCondLst>
                                        </p:cTn>
                                        <p:tgtEl>
                                          <p:spTgt spid="239"/>
                                        </p:tgtEl>
                                        <p:attrNameLst>
                                          <p:attrName>style.visibility</p:attrName>
                                        </p:attrNameLst>
                                      </p:cBhvr>
                                      <p:to>
                                        <p:strVal val="visible"/>
                                      </p:to>
                                    </p:set>
                                    <p:anim calcmode="lin" valueType="num">
                                      <p:cBhvr>
                                        <p:cTn id="46" dur="500" fill="hold"/>
                                        <p:tgtEl>
                                          <p:spTgt spid="239"/>
                                        </p:tgtEl>
                                        <p:attrNameLst>
                                          <p:attrName>ppt_w</p:attrName>
                                        </p:attrNameLst>
                                      </p:cBhvr>
                                      <p:tavLst>
                                        <p:tav tm="0">
                                          <p:val>
                                            <p:fltVal val="0"/>
                                          </p:val>
                                        </p:tav>
                                        <p:tav tm="100000">
                                          <p:val>
                                            <p:strVal val="#ppt_w"/>
                                          </p:val>
                                        </p:tav>
                                      </p:tavLst>
                                    </p:anim>
                                    <p:anim calcmode="lin" valueType="num">
                                      <p:cBhvr>
                                        <p:cTn id="47" dur="500" fill="hold"/>
                                        <p:tgtEl>
                                          <p:spTgt spid="23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240"/>
                                        </p:tgtEl>
                                        <p:attrNameLst>
                                          <p:attrName>style.visibility</p:attrName>
                                        </p:attrNameLst>
                                      </p:cBhvr>
                                      <p:to>
                                        <p:strVal val="visible"/>
                                      </p:to>
                                    </p:set>
                                    <p:anim calcmode="lin" valueType="num">
                                      <p:cBhvr>
                                        <p:cTn id="50" dur="500" fill="hold"/>
                                        <p:tgtEl>
                                          <p:spTgt spid="240"/>
                                        </p:tgtEl>
                                        <p:attrNameLst>
                                          <p:attrName>ppt_w</p:attrName>
                                        </p:attrNameLst>
                                      </p:cBhvr>
                                      <p:tavLst>
                                        <p:tav tm="0">
                                          <p:val>
                                            <p:fltVal val="0"/>
                                          </p:val>
                                        </p:tav>
                                        <p:tav tm="100000">
                                          <p:val>
                                            <p:strVal val="#ppt_w"/>
                                          </p:val>
                                        </p:tav>
                                      </p:tavLst>
                                    </p:anim>
                                    <p:anim calcmode="lin" valueType="num">
                                      <p:cBhvr>
                                        <p:cTn id="51" dur="500" fill="hold"/>
                                        <p:tgtEl>
                                          <p:spTgt spid="240"/>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0"/>
                                  </p:stCondLst>
                                  <p:childTnLst>
                                    <p:set>
                                      <p:cBhvr>
                                        <p:cTn id="53" dur="1" fill="hold">
                                          <p:stCondLst>
                                            <p:cond delay="0"/>
                                          </p:stCondLst>
                                        </p:cTn>
                                        <p:tgtEl>
                                          <p:spTgt spid="242"/>
                                        </p:tgtEl>
                                        <p:attrNameLst>
                                          <p:attrName>style.visibility</p:attrName>
                                        </p:attrNameLst>
                                      </p:cBhvr>
                                      <p:to>
                                        <p:strVal val="visible"/>
                                      </p:to>
                                    </p:set>
                                    <p:anim calcmode="lin" valueType="num">
                                      <p:cBhvr>
                                        <p:cTn id="54" dur="500" fill="hold"/>
                                        <p:tgtEl>
                                          <p:spTgt spid="242"/>
                                        </p:tgtEl>
                                        <p:attrNameLst>
                                          <p:attrName>ppt_w</p:attrName>
                                        </p:attrNameLst>
                                      </p:cBhvr>
                                      <p:tavLst>
                                        <p:tav tm="0">
                                          <p:val>
                                            <p:fltVal val="0"/>
                                          </p:val>
                                        </p:tav>
                                        <p:tav tm="100000">
                                          <p:val>
                                            <p:strVal val="#ppt_w"/>
                                          </p:val>
                                        </p:tav>
                                      </p:tavLst>
                                    </p:anim>
                                    <p:anim calcmode="lin" valueType="num">
                                      <p:cBhvr>
                                        <p:cTn id="55" dur="500" fill="hold"/>
                                        <p:tgtEl>
                                          <p:spTgt spid="242"/>
                                        </p:tgtEl>
                                        <p:attrNameLst>
                                          <p:attrName>ppt_h</p:attrName>
                                        </p:attrNameLst>
                                      </p:cBhvr>
                                      <p:tavLst>
                                        <p:tav tm="0">
                                          <p:val>
                                            <p:fltVal val="0"/>
                                          </p:val>
                                        </p:tav>
                                        <p:tav tm="100000">
                                          <p:val>
                                            <p:strVal val="#ppt_h"/>
                                          </p:val>
                                        </p:tav>
                                      </p:tavLst>
                                    </p:anim>
                                  </p:childTnLst>
                                </p:cTn>
                              </p:par>
                              <p:par>
                                <p:cTn id="56" presetID="23" presetClass="entr" presetSubtype="16" fill="hold" nodeType="withEffect">
                                  <p:stCondLst>
                                    <p:cond delay="0"/>
                                  </p:stCondLst>
                                  <p:childTnLst>
                                    <p:set>
                                      <p:cBhvr>
                                        <p:cTn id="57" dur="1" fill="hold">
                                          <p:stCondLst>
                                            <p:cond delay="0"/>
                                          </p:stCondLst>
                                        </p:cTn>
                                        <p:tgtEl>
                                          <p:spTgt spid="251"/>
                                        </p:tgtEl>
                                        <p:attrNameLst>
                                          <p:attrName>style.visibility</p:attrName>
                                        </p:attrNameLst>
                                      </p:cBhvr>
                                      <p:to>
                                        <p:strVal val="visible"/>
                                      </p:to>
                                    </p:set>
                                    <p:anim calcmode="lin" valueType="num">
                                      <p:cBhvr>
                                        <p:cTn id="58" dur="500" fill="hold"/>
                                        <p:tgtEl>
                                          <p:spTgt spid="251"/>
                                        </p:tgtEl>
                                        <p:attrNameLst>
                                          <p:attrName>ppt_w</p:attrName>
                                        </p:attrNameLst>
                                      </p:cBhvr>
                                      <p:tavLst>
                                        <p:tav tm="0">
                                          <p:val>
                                            <p:fltVal val="0"/>
                                          </p:val>
                                        </p:tav>
                                        <p:tav tm="100000">
                                          <p:val>
                                            <p:strVal val="#ppt_w"/>
                                          </p:val>
                                        </p:tav>
                                      </p:tavLst>
                                    </p:anim>
                                    <p:anim calcmode="lin" valueType="num">
                                      <p:cBhvr>
                                        <p:cTn id="59" dur="500" fill="hold"/>
                                        <p:tgtEl>
                                          <p:spTgt spid="251"/>
                                        </p:tgtEl>
                                        <p:attrNameLst>
                                          <p:attrName>ppt_h</p:attrName>
                                        </p:attrNameLst>
                                      </p:cBhvr>
                                      <p:tavLst>
                                        <p:tav tm="0">
                                          <p:val>
                                            <p:fltVal val="0"/>
                                          </p:val>
                                        </p:tav>
                                        <p:tav tm="100000">
                                          <p:val>
                                            <p:strVal val="#ppt_h"/>
                                          </p:val>
                                        </p:tav>
                                      </p:tavLst>
                                    </p:anim>
                                  </p:childTnLst>
                                </p:cTn>
                              </p:par>
                              <p:par>
                                <p:cTn id="60" presetID="0" presetClass="path" presetSubtype="0" accel="50000" decel="50000" fill="hold" nodeType="withEffect">
                                  <p:stCondLst>
                                    <p:cond delay="0"/>
                                  </p:stCondLst>
                                  <p:childTnLst>
                                    <p:animMotion origin="layout" path="M 0.00833 0.00787 C 0.07639 -0.03171 0.14462 -0.07106 0.20434 -0.07546 C 0.26406 -0.07986 0.31528 -0.04907 0.36667 -0.01805 " pathEditMode="relative" rAng="0" ptsTypes="aaA">
                                      <p:cBhvr>
                                        <p:cTn id="61" dur="2000" fill="hold"/>
                                        <p:tgtEl>
                                          <p:spTgt spid="239"/>
                                        </p:tgtEl>
                                        <p:attrNameLst>
                                          <p:attrName>ppt_x</p:attrName>
                                          <p:attrName>ppt_y</p:attrName>
                                        </p:attrNameLst>
                                      </p:cBhvr>
                                      <p:rCtr x="179" y="-44"/>
                                    </p:animMotion>
                                  </p:childTnLst>
                                </p:cTn>
                              </p:par>
                              <p:par>
                                <p:cTn id="62" presetID="0" presetClass="path" presetSubtype="0" accel="50000" decel="50000" fill="hold" nodeType="withEffect">
                                  <p:stCondLst>
                                    <p:cond delay="0"/>
                                  </p:stCondLst>
                                  <p:childTnLst>
                                    <p:animMotion origin="layout" path="M 0 1.11111E-6 C -0.04444 -0.03958 -0.08889 -0.07894 -0.12778 -0.08333 C -0.16667 -0.08773 -0.2 -0.05695 -0.23333 -0.02593 " pathEditMode="relative" rAng="0" ptsTypes="aaA">
                                      <p:cBhvr>
                                        <p:cTn id="63" dur="2000" fill="hold"/>
                                        <p:tgtEl>
                                          <p:spTgt spid="242"/>
                                        </p:tgtEl>
                                        <p:attrNameLst>
                                          <p:attrName>ppt_x</p:attrName>
                                          <p:attrName>ppt_y</p:attrName>
                                        </p:attrNameLst>
                                      </p:cBhvr>
                                      <p:rCtr x="-117" y="-44"/>
                                    </p:animMotion>
                                  </p:childTnLst>
                                </p:cTn>
                              </p:par>
                              <p:par>
                                <p:cTn id="64" presetID="0" presetClass="path" presetSubtype="0" accel="50000" decel="50000" fill="hold" nodeType="withEffect">
                                  <p:stCondLst>
                                    <p:cond delay="0"/>
                                  </p:stCondLst>
                                  <p:childTnLst>
                                    <p:animMotion origin="layout" path="M 3.33333E-6 -2.59259E-6 C 0.03055 0.01736 0.13541 0.10926 0.18402 0.10463 C 0.23264 0.1 0.26927 0.0007 0.29166 -0.02662 " pathEditMode="relative" rAng="0" ptsTypes="aaa">
                                      <p:cBhvr>
                                        <p:cTn id="65" dur="2000" fill="hold"/>
                                        <p:tgtEl>
                                          <p:spTgt spid="240"/>
                                        </p:tgtEl>
                                        <p:attrNameLst>
                                          <p:attrName>ppt_x</p:attrName>
                                          <p:attrName>ppt_y</p:attrName>
                                        </p:attrNameLst>
                                      </p:cBhvr>
                                      <p:rCtr x="146" y="41"/>
                                    </p:animMotion>
                                  </p:childTnLst>
                                </p:cTn>
                              </p:par>
                              <p:par>
                                <p:cTn id="66" presetID="0" presetClass="path" presetSubtype="0" accel="50000" decel="50000" fill="hold" nodeType="withEffect">
                                  <p:stCondLst>
                                    <p:cond delay="0"/>
                                  </p:stCondLst>
                                  <p:childTnLst>
                                    <p:animMotion origin="layout" path="M 3.33333E-6 1.11111E-6 C -0.05243 -0.03958 -0.10486 -0.07894 -0.1507 -0.08333 C -0.19653 -0.08773 -0.23577 -0.05695 -0.275 -0.02593 " pathEditMode="relative" rAng="0" ptsTypes="aaA">
                                      <p:cBhvr>
                                        <p:cTn id="67" dur="2000" fill="hold"/>
                                        <p:tgtEl>
                                          <p:spTgt spid="251"/>
                                        </p:tgtEl>
                                        <p:attrNameLst>
                                          <p:attrName>ppt_x</p:attrName>
                                          <p:attrName>ppt_y</p:attrName>
                                        </p:attrNameLst>
                                      </p:cBhvr>
                                      <p:rCtr x="-138" y="-44"/>
                                    </p:animMotion>
                                  </p:childTnLst>
                                </p:cTn>
                              </p:par>
                              <p:par>
                                <p:cTn id="68" presetID="23" presetClass="exit" presetSubtype="32" fill="hold" nodeType="withEffect">
                                  <p:stCondLst>
                                    <p:cond delay="1500"/>
                                  </p:stCondLst>
                                  <p:childTnLst>
                                    <p:anim calcmode="lin" valueType="num">
                                      <p:cBhvr>
                                        <p:cTn id="69" dur="500"/>
                                        <p:tgtEl>
                                          <p:spTgt spid="239"/>
                                        </p:tgtEl>
                                        <p:attrNameLst>
                                          <p:attrName>ppt_w</p:attrName>
                                        </p:attrNameLst>
                                      </p:cBhvr>
                                      <p:tavLst>
                                        <p:tav tm="0">
                                          <p:val>
                                            <p:strVal val="ppt_w"/>
                                          </p:val>
                                        </p:tav>
                                        <p:tav tm="100000">
                                          <p:val>
                                            <p:fltVal val="0"/>
                                          </p:val>
                                        </p:tav>
                                      </p:tavLst>
                                    </p:anim>
                                    <p:anim calcmode="lin" valueType="num">
                                      <p:cBhvr>
                                        <p:cTn id="70" dur="500"/>
                                        <p:tgtEl>
                                          <p:spTgt spid="239"/>
                                        </p:tgtEl>
                                        <p:attrNameLst>
                                          <p:attrName>ppt_h</p:attrName>
                                        </p:attrNameLst>
                                      </p:cBhvr>
                                      <p:tavLst>
                                        <p:tav tm="0">
                                          <p:val>
                                            <p:strVal val="ppt_h"/>
                                          </p:val>
                                        </p:tav>
                                        <p:tav tm="100000">
                                          <p:val>
                                            <p:fltVal val="0"/>
                                          </p:val>
                                        </p:tav>
                                      </p:tavLst>
                                    </p:anim>
                                    <p:set>
                                      <p:cBhvr>
                                        <p:cTn id="71" dur="1" fill="hold">
                                          <p:stCondLst>
                                            <p:cond delay="499"/>
                                          </p:stCondLst>
                                        </p:cTn>
                                        <p:tgtEl>
                                          <p:spTgt spid="239"/>
                                        </p:tgtEl>
                                        <p:attrNameLst>
                                          <p:attrName>style.visibility</p:attrName>
                                        </p:attrNameLst>
                                      </p:cBhvr>
                                      <p:to>
                                        <p:strVal val="hidden"/>
                                      </p:to>
                                    </p:set>
                                  </p:childTnLst>
                                </p:cTn>
                              </p:par>
                              <p:par>
                                <p:cTn id="72" presetID="23" presetClass="exit" presetSubtype="32" fill="hold" nodeType="withEffect">
                                  <p:stCondLst>
                                    <p:cond delay="1500"/>
                                  </p:stCondLst>
                                  <p:childTnLst>
                                    <p:anim calcmode="lin" valueType="num">
                                      <p:cBhvr>
                                        <p:cTn id="73" dur="500"/>
                                        <p:tgtEl>
                                          <p:spTgt spid="242"/>
                                        </p:tgtEl>
                                        <p:attrNameLst>
                                          <p:attrName>ppt_w</p:attrName>
                                        </p:attrNameLst>
                                      </p:cBhvr>
                                      <p:tavLst>
                                        <p:tav tm="0">
                                          <p:val>
                                            <p:strVal val="ppt_w"/>
                                          </p:val>
                                        </p:tav>
                                        <p:tav tm="100000">
                                          <p:val>
                                            <p:fltVal val="0"/>
                                          </p:val>
                                        </p:tav>
                                      </p:tavLst>
                                    </p:anim>
                                    <p:anim calcmode="lin" valueType="num">
                                      <p:cBhvr>
                                        <p:cTn id="74" dur="500"/>
                                        <p:tgtEl>
                                          <p:spTgt spid="242"/>
                                        </p:tgtEl>
                                        <p:attrNameLst>
                                          <p:attrName>ppt_h</p:attrName>
                                        </p:attrNameLst>
                                      </p:cBhvr>
                                      <p:tavLst>
                                        <p:tav tm="0">
                                          <p:val>
                                            <p:strVal val="ppt_h"/>
                                          </p:val>
                                        </p:tav>
                                        <p:tav tm="100000">
                                          <p:val>
                                            <p:fltVal val="0"/>
                                          </p:val>
                                        </p:tav>
                                      </p:tavLst>
                                    </p:anim>
                                    <p:set>
                                      <p:cBhvr>
                                        <p:cTn id="75" dur="1" fill="hold">
                                          <p:stCondLst>
                                            <p:cond delay="499"/>
                                          </p:stCondLst>
                                        </p:cTn>
                                        <p:tgtEl>
                                          <p:spTgt spid="242"/>
                                        </p:tgtEl>
                                        <p:attrNameLst>
                                          <p:attrName>style.visibility</p:attrName>
                                        </p:attrNameLst>
                                      </p:cBhvr>
                                      <p:to>
                                        <p:strVal val="hidden"/>
                                      </p:to>
                                    </p:set>
                                  </p:childTnLst>
                                </p:cTn>
                              </p:par>
                              <p:par>
                                <p:cTn id="76" presetID="23" presetClass="exit" presetSubtype="32" fill="hold" nodeType="withEffect">
                                  <p:stCondLst>
                                    <p:cond delay="1500"/>
                                  </p:stCondLst>
                                  <p:childTnLst>
                                    <p:anim calcmode="lin" valueType="num">
                                      <p:cBhvr>
                                        <p:cTn id="77" dur="500"/>
                                        <p:tgtEl>
                                          <p:spTgt spid="240"/>
                                        </p:tgtEl>
                                        <p:attrNameLst>
                                          <p:attrName>ppt_w</p:attrName>
                                        </p:attrNameLst>
                                      </p:cBhvr>
                                      <p:tavLst>
                                        <p:tav tm="0">
                                          <p:val>
                                            <p:strVal val="ppt_w"/>
                                          </p:val>
                                        </p:tav>
                                        <p:tav tm="100000">
                                          <p:val>
                                            <p:fltVal val="0"/>
                                          </p:val>
                                        </p:tav>
                                      </p:tavLst>
                                    </p:anim>
                                    <p:anim calcmode="lin" valueType="num">
                                      <p:cBhvr>
                                        <p:cTn id="78" dur="500"/>
                                        <p:tgtEl>
                                          <p:spTgt spid="240"/>
                                        </p:tgtEl>
                                        <p:attrNameLst>
                                          <p:attrName>ppt_h</p:attrName>
                                        </p:attrNameLst>
                                      </p:cBhvr>
                                      <p:tavLst>
                                        <p:tav tm="0">
                                          <p:val>
                                            <p:strVal val="ppt_h"/>
                                          </p:val>
                                        </p:tav>
                                        <p:tav tm="100000">
                                          <p:val>
                                            <p:fltVal val="0"/>
                                          </p:val>
                                        </p:tav>
                                      </p:tavLst>
                                    </p:anim>
                                    <p:set>
                                      <p:cBhvr>
                                        <p:cTn id="79" dur="1" fill="hold">
                                          <p:stCondLst>
                                            <p:cond delay="499"/>
                                          </p:stCondLst>
                                        </p:cTn>
                                        <p:tgtEl>
                                          <p:spTgt spid="240"/>
                                        </p:tgtEl>
                                        <p:attrNameLst>
                                          <p:attrName>style.visibility</p:attrName>
                                        </p:attrNameLst>
                                      </p:cBhvr>
                                      <p:to>
                                        <p:strVal val="hidden"/>
                                      </p:to>
                                    </p:set>
                                  </p:childTnLst>
                                </p:cTn>
                              </p:par>
                              <p:par>
                                <p:cTn id="80" presetID="23" presetClass="exit" presetSubtype="32" fill="hold" nodeType="withEffect">
                                  <p:stCondLst>
                                    <p:cond delay="1500"/>
                                  </p:stCondLst>
                                  <p:childTnLst>
                                    <p:anim calcmode="lin" valueType="num">
                                      <p:cBhvr>
                                        <p:cTn id="81" dur="500"/>
                                        <p:tgtEl>
                                          <p:spTgt spid="251"/>
                                        </p:tgtEl>
                                        <p:attrNameLst>
                                          <p:attrName>ppt_w</p:attrName>
                                        </p:attrNameLst>
                                      </p:cBhvr>
                                      <p:tavLst>
                                        <p:tav tm="0">
                                          <p:val>
                                            <p:strVal val="ppt_w"/>
                                          </p:val>
                                        </p:tav>
                                        <p:tav tm="100000">
                                          <p:val>
                                            <p:fltVal val="0"/>
                                          </p:val>
                                        </p:tav>
                                      </p:tavLst>
                                    </p:anim>
                                    <p:anim calcmode="lin" valueType="num">
                                      <p:cBhvr>
                                        <p:cTn id="82" dur="500"/>
                                        <p:tgtEl>
                                          <p:spTgt spid="251"/>
                                        </p:tgtEl>
                                        <p:attrNameLst>
                                          <p:attrName>ppt_h</p:attrName>
                                        </p:attrNameLst>
                                      </p:cBhvr>
                                      <p:tavLst>
                                        <p:tav tm="0">
                                          <p:val>
                                            <p:strVal val="ppt_h"/>
                                          </p:val>
                                        </p:tav>
                                        <p:tav tm="100000">
                                          <p:val>
                                            <p:fltVal val="0"/>
                                          </p:val>
                                        </p:tav>
                                      </p:tavLst>
                                    </p:anim>
                                    <p:set>
                                      <p:cBhvr>
                                        <p:cTn id="83" dur="1" fill="hold">
                                          <p:stCondLst>
                                            <p:cond delay="499"/>
                                          </p:stCondLst>
                                        </p:cTn>
                                        <p:tgtEl>
                                          <p:spTgt spid="25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0" grpId="0" animBg="1"/>
      <p:bldP spid="202" grpId="0" animBg="1"/>
      <p:bldP spid="203" grpId="0" animBg="1"/>
      <p:bldP spid="2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ounded Rectangle 141"/>
          <p:cNvSpPr/>
          <p:nvPr/>
        </p:nvSpPr>
        <p:spPr bwMode="auto">
          <a:xfrm>
            <a:off x="457200" y="2057400"/>
            <a:ext cx="8229600" cy="4572000"/>
          </a:xfrm>
          <a:prstGeom prst="roundRect">
            <a:avLst>
              <a:gd name="adj" fmla="val 5367"/>
            </a:avLst>
          </a:prstGeom>
          <a:solidFill>
            <a:srgbClr val="E4FCFB"/>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251" name="Up Arrow 250"/>
          <p:cNvSpPr/>
          <p:nvPr/>
        </p:nvSpPr>
        <p:spPr bwMode="auto">
          <a:xfrm>
            <a:off x="6781800" y="2209800"/>
            <a:ext cx="1295400" cy="4267200"/>
          </a:xfrm>
          <a:prstGeom prst="upArrow">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2" name="Rectangle 251"/>
          <p:cNvSpPr/>
          <p:nvPr/>
        </p:nvSpPr>
        <p:spPr bwMode="auto">
          <a:xfrm>
            <a:off x="7239000" y="25146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3" name="Oval 252"/>
          <p:cNvSpPr/>
          <p:nvPr/>
        </p:nvSpPr>
        <p:spPr bwMode="auto">
          <a:xfrm>
            <a:off x="7239000" y="31242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4" name="TextBox 293"/>
          <p:cNvSpPr txBox="1"/>
          <p:nvPr/>
        </p:nvSpPr>
        <p:spPr>
          <a:xfrm rot="5400000">
            <a:off x="6817668" y="4455467"/>
            <a:ext cx="2666998" cy="461665"/>
          </a:xfrm>
          <a:prstGeom prst="rect">
            <a:avLst/>
          </a:prstGeom>
          <a:noFill/>
        </p:spPr>
        <p:txBody>
          <a:bodyPr wrap="square" rtlCol="0">
            <a:spAutoFit/>
          </a:bodyPr>
          <a:lstStyle/>
          <a:p>
            <a:pPr algn="ctr"/>
            <a:r>
              <a:rPr lang="en-US" sz="2400" dirty="0" smtClean="0"/>
              <a:t>Scheduling Queue</a:t>
            </a:r>
            <a:endParaRPr lang="en-US" sz="2400" dirty="0"/>
          </a:p>
        </p:txBody>
      </p:sp>
      <p:sp>
        <p:nvSpPr>
          <p:cNvPr id="254" name="Oval 253"/>
          <p:cNvSpPr/>
          <p:nvPr/>
        </p:nvSpPr>
        <p:spPr bwMode="auto">
          <a:xfrm>
            <a:off x="7239000" y="37338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5" name="Oval 254"/>
          <p:cNvSpPr/>
          <p:nvPr/>
        </p:nvSpPr>
        <p:spPr bwMode="auto">
          <a:xfrm>
            <a:off x="7239000" y="43434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6" name="Rectangle 255"/>
          <p:cNvSpPr/>
          <p:nvPr/>
        </p:nvSpPr>
        <p:spPr bwMode="auto">
          <a:xfrm>
            <a:off x="7239000" y="48768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7" name="Oval 256"/>
          <p:cNvSpPr/>
          <p:nvPr/>
        </p:nvSpPr>
        <p:spPr bwMode="auto">
          <a:xfrm>
            <a:off x="7239000" y="54102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3" name="Rectangle 262"/>
          <p:cNvSpPr/>
          <p:nvPr/>
        </p:nvSpPr>
        <p:spPr bwMode="auto">
          <a:xfrm>
            <a:off x="7239000" y="59436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7" name="Rectangle 296"/>
          <p:cNvSpPr/>
          <p:nvPr/>
        </p:nvSpPr>
        <p:spPr bwMode="auto">
          <a:xfrm>
            <a:off x="6553200" y="2133600"/>
            <a:ext cx="1828800" cy="4419600"/>
          </a:xfrm>
          <a:prstGeom prst="rect">
            <a:avLst/>
          </a:prstGeom>
          <a:solidFill>
            <a:srgbClr val="E4FCFB">
              <a:alpha val="85000"/>
            </a:srgbClr>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algn="ctr" fontAlgn="base">
              <a:spcBef>
                <a:spcPct val="0"/>
              </a:spcBef>
              <a:spcAft>
                <a:spcPct val="0"/>
              </a:spcAft>
            </a:pPr>
            <a:endParaRPr lang="en-US" sz="2000" dirty="0" smtClean="0">
              <a:solidFill>
                <a:schemeClr val="tx1"/>
              </a:solidFill>
              <a:latin typeface="Tahoma" pitchFamily="-64" charset="0"/>
            </a:endParaRPr>
          </a:p>
        </p:txBody>
      </p:sp>
      <p:sp>
        <p:nvSpPr>
          <p:cNvPr id="2" name="Title 1"/>
          <p:cNvSpPr>
            <a:spLocks noGrp="1"/>
          </p:cNvSpPr>
          <p:nvPr>
            <p:ph type="title"/>
          </p:nvPr>
        </p:nvSpPr>
        <p:spPr/>
        <p:txBody>
          <a:bodyPr/>
          <a:lstStyle/>
          <a:p>
            <a:r>
              <a:rPr lang="en-US" sz="4000" dirty="0" smtClean="0"/>
              <a:t>Where do we Splash?</a:t>
            </a:r>
            <a:endParaRPr lang="en-US" sz="4000" dirty="0"/>
          </a:p>
        </p:txBody>
      </p:sp>
      <p:sp>
        <p:nvSpPr>
          <p:cNvPr id="3" name="Content Placeholder 2"/>
          <p:cNvSpPr>
            <a:spLocks noGrp="1"/>
          </p:cNvSpPr>
          <p:nvPr>
            <p:ph idx="1"/>
          </p:nvPr>
        </p:nvSpPr>
        <p:spPr>
          <a:xfrm>
            <a:off x="457200" y="990601"/>
            <a:ext cx="8305800" cy="990600"/>
          </a:xfrm>
        </p:spPr>
        <p:txBody>
          <a:bodyPr/>
          <a:lstStyle/>
          <a:p>
            <a:r>
              <a:rPr lang="en-US" dirty="0" smtClean="0"/>
              <a:t>Assign priorities and use a scheduling queue to select roots:</a:t>
            </a:r>
            <a:endParaRPr lang="en-US" dirty="0"/>
          </a:p>
        </p:txBody>
      </p:sp>
      <p:sp>
        <p:nvSpPr>
          <p:cNvPr id="105" name="Oval 104"/>
          <p:cNvSpPr/>
          <p:nvPr/>
        </p:nvSpPr>
        <p:spPr bwMode="auto">
          <a:xfrm>
            <a:off x="1305413" y="2209800"/>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6" name="Oval 105"/>
          <p:cNvSpPr/>
          <p:nvPr/>
        </p:nvSpPr>
        <p:spPr bwMode="auto">
          <a:xfrm>
            <a:off x="2697970" y="2209800"/>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7" name="Rectangle 106"/>
          <p:cNvSpPr/>
          <p:nvPr/>
        </p:nvSpPr>
        <p:spPr bwMode="auto">
          <a:xfrm>
            <a:off x="1983576" y="2209800"/>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8" name="Rectangle 107"/>
          <p:cNvSpPr/>
          <p:nvPr/>
        </p:nvSpPr>
        <p:spPr bwMode="auto">
          <a:xfrm>
            <a:off x="609600" y="2209800"/>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9" name="Rectangle 108"/>
          <p:cNvSpPr/>
          <p:nvPr/>
        </p:nvSpPr>
        <p:spPr bwMode="auto">
          <a:xfrm>
            <a:off x="3412364" y="2209800"/>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0" name="Straight Connector 109"/>
          <p:cNvCxnSpPr>
            <a:stCxn id="108" idx="3"/>
            <a:endCxn id="105" idx="2"/>
          </p:cNvCxnSpPr>
          <p:nvPr/>
        </p:nvCxnSpPr>
        <p:spPr bwMode="auto">
          <a:xfrm>
            <a:off x="832558" y="2321279"/>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111" name="Straight Connector 110"/>
          <p:cNvCxnSpPr>
            <a:stCxn id="105" idx="6"/>
            <a:endCxn id="107" idx="1"/>
          </p:cNvCxnSpPr>
          <p:nvPr/>
        </p:nvCxnSpPr>
        <p:spPr bwMode="auto">
          <a:xfrm>
            <a:off x="1528370" y="2321279"/>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112" name="Straight Connector 111"/>
          <p:cNvCxnSpPr>
            <a:stCxn id="107" idx="3"/>
            <a:endCxn id="106" idx="2"/>
          </p:cNvCxnSpPr>
          <p:nvPr/>
        </p:nvCxnSpPr>
        <p:spPr bwMode="auto">
          <a:xfrm>
            <a:off x="2206534" y="2321279"/>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13" name="Straight Connector 112"/>
          <p:cNvCxnSpPr>
            <a:stCxn id="106" idx="6"/>
            <a:endCxn id="109" idx="1"/>
          </p:cNvCxnSpPr>
          <p:nvPr/>
        </p:nvCxnSpPr>
        <p:spPr bwMode="auto">
          <a:xfrm>
            <a:off x="2920927" y="2321279"/>
            <a:ext cx="491436" cy="0"/>
          </a:xfrm>
          <a:prstGeom prst="line">
            <a:avLst/>
          </a:prstGeom>
          <a:noFill/>
          <a:ln w="38100" cap="flat" cmpd="sng" algn="ctr">
            <a:solidFill>
              <a:schemeClr val="hlink"/>
            </a:solidFill>
            <a:prstDash val="solid"/>
            <a:round/>
            <a:headEnd type="none" w="med" len="med"/>
            <a:tailEnd type="none" w="med" len="med"/>
          </a:ln>
          <a:effectLst/>
        </p:spPr>
      </p:cxnSp>
      <p:sp>
        <p:nvSpPr>
          <p:cNvPr id="114" name="Oval 113"/>
          <p:cNvSpPr/>
          <p:nvPr/>
        </p:nvSpPr>
        <p:spPr bwMode="auto">
          <a:xfrm>
            <a:off x="1983576" y="286938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Oval 114"/>
          <p:cNvSpPr/>
          <p:nvPr/>
        </p:nvSpPr>
        <p:spPr bwMode="auto">
          <a:xfrm>
            <a:off x="609600" y="286938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6" name="Oval 115"/>
          <p:cNvSpPr/>
          <p:nvPr/>
        </p:nvSpPr>
        <p:spPr bwMode="auto">
          <a:xfrm>
            <a:off x="3412364" y="286938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7" name="Straight Connector 116"/>
          <p:cNvCxnSpPr>
            <a:stCxn id="115" idx="6"/>
            <a:endCxn id="119" idx="1"/>
          </p:cNvCxnSpPr>
          <p:nvPr/>
        </p:nvCxnSpPr>
        <p:spPr bwMode="auto">
          <a:xfrm>
            <a:off x="832558" y="2980863"/>
            <a:ext cx="472855" cy="0"/>
          </a:xfrm>
          <a:prstGeom prst="line">
            <a:avLst/>
          </a:prstGeom>
          <a:noFill/>
          <a:ln w="38100" cap="flat" cmpd="sng" algn="ctr">
            <a:solidFill>
              <a:schemeClr val="hlink"/>
            </a:solidFill>
            <a:prstDash val="solid"/>
            <a:round/>
            <a:headEnd type="none" w="med" len="med"/>
            <a:tailEnd type="none" w="med" len="med"/>
          </a:ln>
          <a:effectLst/>
        </p:spPr>
      </p:cxnSp>
      <p:sp>
        <p:nvSpPr>
          <p:cNvPr id="118" name="Rectangle 117"/>
          <p:cNvSpPr/>
          <p:nvPr/>
        </p:nvSpPr>
        <p:spPr bwMode="auto">
          <a:xfrm>
            <a:off x="2697970" y="286938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a:off x="1305413" y="286938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0" name="Straight Connector 119"/>
          <p:cNvCxnSpPr>
            <a:stCxn id="119" idx="3"/>
            <a:endCxn id="114" idx="2"/>
          </p:cNvCxnSpPr>
          <p:nvPr/>
        </p:nvCxnSpPr>
        <p:spPr bwMode="auto">
          <a:xfrm>
            <a:off x="1528370" y="2980863"/>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121" name="Straight Connector 120"/>
          <p:cNvCxnSpPr>
            <a:stCxn id="114" idx="6"/>
            <a:endCxn id="118" idx="1"/>
          </p:cNvCxnSpPr>
          <p:nvPr/>
        </p:nvCxnSpPr>
        <p:spPr bwMode="auto">
          <a:xfrm>
            <a:off x="2206534" y="2980863"/>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22" name="Straight Connector 121"/>
          <p:cNvCxnSpPr>
            <a:stCxn id="118" idx="3"/>
            <a:endCxn id="116" idx="2"/>
          </p:cNvCxnSpPr>
          <p:nvPr/>
        </p:nvCxnSpPr>
        <p:spPr bwMode="auto">
          <a:xfrm>
            <a:off x="2920927" y="2980863"/>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23" name="Straight Connector 122"/>
          <p:cNvCxnSpPr>
            <a:stCxn id="108" idx="2"/>
            <a:endCxn id="115" idx="0"/>
          </p:cNvCxnSpPr>
          <p:nvPr/>
        </p:nvCxnSpPr>
        <p:spPr bwMode="auto">
          <a:xfrm rot="5400000">
            <a:off x="502767"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124" name="Straight Connector 123"/>
          <p:cNvCxnSpPr>
            <a:stCxn id="105" idx="4"/>
            <a:endCxn id="119" idx="0"/>
          </p:cNvCxnSpPr>
          <p:nvPr/>
        </p:nvCxnSpPr>
        <p:spPr bwMode="auto">
          <a:xfrm rot="5400000">
            <a:off x="1198580"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125" name="Straight Connector 124"/>
          <p:cNvCxnSpPr>
            <a:stCxn id="107" idx="2"/>
            <a:endCxn id="114" idx="0"/>
          </p:cNvCxnSpPr>
          <p:nvPr/>
        </p:nvCxnSpPr>
        <p:spPr bwMode="auto">
          <a:xfrm rot="5400000">
            <a:off x="1876743"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126" name="Straight Connector 125"/>
          <p:cNvCxnSpPr>
            <a:stCxn id="106" idx="4"/>
            <a:endCxn id="118" idx="0"/>
          </p:cNvCxnSpPr>
          <p:nvPr/>
        </p:nvCxnSpPr>
        <p:spPr bwMode="auto">
          <a:xfrm rot="5400000">
            <a:off x="2591136"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127" name="Straight Connector 126"/>
          <p:cNvCxnSpPr>
            <a:stCxn id="109" idx="2"/>
            <a:endCxn id="116" idx="0"/>
          </p:cNvCxnSpPr>
          <p:nvPr/>
        </p:nvCxnSpPr>
        <p:spPr bwMode="auto">
          <a:xfrm rot="5400000">
            <a:off x="3305530" y="2651070"/>
            <a:ext cx="436626" cy="0"/>
          </a:xfrm>
          <a:prstGeom prst="line">
            <a:avLst/>
          </a:prstGeom>
          <a:noFill/>
          <a:ln w="38100" cap="flat" cmpd="sng" algn="ctr">
            <a:solidFill>
              <a:schemeClr val="hlink"/>
            </a:solidFill>
            <a:prstDash val="solid"/>
            <a:round/>
            <a:headEnd type="none" w="med" len="med"/>
            <a:tailEnd type="none" w="med" len="med"/>
          </a:ln>
          <a:effectLst/>
        </p:spPr>
      </p:cxnSp>
      <p:sp>
        <p:nvSpPr>
          <p:cNvPr id="128" name="Oval 127"/>
          <p:cNvSpPr/>
          <p:nvPr/>
        </p:nvSpPr>
        <p:spPr bwMode="auto">
          <a:xfrm>
            <a:off x="1305413" y="3538256"/>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9" name="Oval 128"/>
          <p:cNvSpPr/>
          <p:nvPr/>
        </p:nvSpPr>
        <p:spPr bwMode="auto">
          <a:xfrm>
            <a:off x="2697970" y="3538256"/>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0" name="Rectangle 129"/>
          <p:cNvSpPr/>
          <p:nvPr/>
        </p:nvSpPr>
        <p:spPr bwMode="auto">
          <a:xfrm>
            <a:off x="1983576" y="3538256"/>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1" name="Rectangle 130"/>
          <p:cNvSpPr/>
          <p:nvPr/>
        </p:nvSpPr>
        <p:spPr bwMode="auto">
          <a:xfrm>
            <a:off x="609600" y="3538256"/>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2" name="Rectangle 131"/>
          <p:cNvSpPr/>
          <p:nvPr/>
        </p:nvSpPr>
        <p:spPr bwMode="auto">
          <a:xfrm>
            <a:off x="3412364" y="3538256"/>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3" name="Straight Connector 132"/>
          <p:cNvCxnSpPr>
            <a:stCxn id="131" idx="3"/>
            <a:endCxn id="128" idx="2"/>
          </p:cNvCxnSpPr>
          <p:nvPr/>
        </p:nvCxnSpPr>
        <p:spPr bwMode="auto">
          <a:xfrm>
            <a:off x="832558" y="3649735"/>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134" name="Straight Connector 133"/>
          <p:cNvCxnSpPr>
            <a:stCxn id="128" idx="6"/>
            <a:endCxn id="130" idx="1"/>
          </p:cNvCxnSpPr>
          <p:nvPr/>
        </p:nvCxnSpPr>
        <p:spPr bwMode="auto">
          <a:xfrm>
            <a:off x="1528370" y="3649735"/>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135" name="Straight Connector 134"/>
          <p:cNvCxnSpPr>
            <a:stCxn id="130" idx="3"/>
            <a:endCxn id="129" idx="2"/>
          </p:cNvCxnSpPr>
          <p:nvPr/>
        </p:nvCxnSpPr>
        <p:spPr bwMode="auto">
          <a:xfrm>
            <a:off x="2206534" y="364973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36" name="Straight Connector 135"/>
          <p:cNvCxnSpPr>
            <a:stCxn id="129" idx="6"/>
            <a:endCxn id="132" idx="1"/>
          </p:cNvCxnSpPr>
          <p:nvPr/>
        </p:nvCxnSpPr>
        <p:spPr bwMode="auto">
          <a:xfrm>
            <a:off x="2920927" y="364973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37" name="Straight Connector 136"/>
          <p:cNvCxnSpPr>
            <a:stCxn id="115" idx="4"/>
            <a:endCxn id="131" idx="0"/>
          </p:cNvCxnSpPr>
          <p:nvPr/>
        </p:nvCxnSpPr>
        <p:spPr bwMode="auto">
          <a:xfrm rot="5400000">
            <a:off x="498122"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38" name="Straight Connector 137"/>
          <p:cNvCxnSpPr>
            <a:stCxn id="119" idx="2"/>
            <a:endCxn id="128" idx="0"/>
          </p:cNvCxnSpPr>
          <p:nvPr/>
        </p:nvCxnSpPr>
        <p:spPr bwMode="auto">
          <a:xfrm rot="5400000">
            <a:off x="1193934"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39" name="Straight Connector 138"/>
          <p:cNvCxnSpPr>
            <a:stCxn id="114" idx="4"/>
            <a:endCxn id="130" idx="0"/>
          </p:cNvCxnSpPr>
          <p:nvPr/>
        </p:nvCxnSpPr>
        <p:spPr bwMode="auto">
          <a:xfrm rot="5400000">
            <a:off x="1872098"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40" name="Straight Connector 139"/>
          <p:cNvCxnSpPr>
            <a:stCxn id="118" idx="2"/>
            <a:endCxn id="129" idx="0"/>
          </p:cNvCxnSpPr>
          <p:nvPr/>
        </p:nvCxnSpPr>
        <p:spPr bwMode="auto">
          <a:xfrm rot="5400000">
            <a:off x="2586491"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41" name="Straight Connector 140"/>
          <p:cNvCxnSpPr>
            <a:stCxn id="116" idx="4"/>
            <a:endCxn id="132" idx="0"/>
          </p:cNvCxnSpPr>
          <p:nvPr/>
        </p:nvCxnSpPr>
        <p:spPr bwMode="auto">
          <a:xfrm rot="5400000">
            <a:off x="3300885" y="3315298"/>
            <a:ext cx="445915" cy="0"/>
          </a:xfrm>
          <a:prstGeom prst="line">
            <a:avLst/>
          </a:prstGeom>
          <a:noFill/>
          <a:ln w="38100" cap="flat" cmpd="sng" algn="ctr">
            <a:solidFill>
              <a:schemeClr val="hlink"/>
            </a:solidFill>
            <a:prstDash val="solid"/>
            <a:round/>
            <a:headEnd type="none" w="med" len="med"/>
            <a:tailEnd type="none" w="med" len="med"/>
          </a:ln>
          <a:effectLst/>
        </p:spPr>
      </p:cxnSp>
      <p:sp>
        <p:nvSpPr>
          <p:cNvPr id="144" name="Oval 143"/>
          <p:cNvSpPr/>
          <p:nvPr/>
        </p:nvSpPr>
        <p:spPr bwMode="auto">
          <a:xfrm>
            <a:off x="3412364" y="4202484"/>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6" name="Rectangle 145"/>
          <p:cNvSpPr/>
          <p:nvPr/>
        </p:nvSpPr>
        <p:spPr bwMode="auto">
          <a:xfrm>
            <a:off x="2697970" y="4202484"/>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49" name="Straight Connector 148"/>
          <p:cNvCxnSpPr>
            <a:endCxn id="146" idx="1"/>
          </p:cNvCxnSpPr>
          <p:nvPr/>
        </p:nvCxnSpPr>
        <p:spPr bwMode="auto">
          <a:xfrm>
            <a:off x="2206534" y="4313964"/>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50" name="Straight Connector 149"/>
          <p:cNvCxnSpPr>
            <a:stCxn id="146" idx="3"/>
            <a:endCxn id="144" idx="2"/>
          </p:cNvCxnSpPr>
          <p:nvPr/>
        </p:nvCxnSpPr>
        <p:spPr bwMode="auto">
          <a:xfrm>
            <a:off x="2920927" y="4313964"/>
            <a:ext cx="491436" cy="0"/>
          </a:xfrm>
          <a:prstGeom prst="line">
            <a:avLst/>
          </a:prstGeom>
          <a:noFill/>
          <a:ln w="38100" cap="flat" cmpd="sng" algn="ctr">
            <a:solidFill>
              <a:schemeClr val="hlink"/>
            </a:solidFill>
            <a:prstDash val="solid"/>
            <a:round/>
            <a:headEnd type="none" w="med" len="med"/>
            <a:tailEnd type="none" w="med" len="med"/>
          </a:ln>
          <a:effectLst/>
        </p:spPr>
      </p:cxnSp>
      <p:sp>
        <p:nvSpPr>
          <p:cNvPr id="151" name="Oval 150"/>
          <p:cNvSpPr/>
          <p:nvPr/>
        </p:nvSpPr>
        <p:spPr bwMode="auto">
          <a:xfrm>
            <a:off x="2697970" y="486671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4" name="Rectangle 153"/>
          <p:cNvSpPr/>
          <p:nvPr/>
        </p:nvSpPr>
        <p:spPr bwMode="auto">
          <a:xfrm>
            <a:off x="3412364" y="486671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57" name="Straight Connector 156"/>
          <p:cNvCxnSpPr>
            <a:endCxn id="151" idx="2"/>
          </p:cNvCxnSpPr>
          <p:nvPr/>
        </p:nvCxnSpPr>
        <p:spPr bwMode="auto">
          <a:xfrm>
            <a:off x="2206534" y="4978192"/>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58" name="Straight Connector 157"/>
          <p:cNvCxnSpPr>
            <a:stCxn id="151" idx="6"/>
            <a:endCxn id="154" idx="1"/>
          </p:cNvCxnSpPr>
          <p:nvPr/>
        </p:nvCxnSpPr>
        <p:spPr bwMode="auto">
          <a:xfrm>
            <a:off x="2920927" y="4978192"/>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63" name="Straight Connector 162"/>
          <p:cNvCxnSpPr>
            <a:stCxn id="146" idx="2"/>
            <a:endCxn id="151" idx="0"/>
          </p:cNvCxnSpPr>
          <p:nvPr/>
        </p:nvCxnSpPr>
        <p:spPr bwMode="auto">
          <a:xfrm rot="5400000">
            <a:off x="2588813" y="4646077"/>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64" name="Straight Connector 163"/>
          <p:cNvCxnSpPr>
            <a:stCxn id="144" idx="4"/>
            <a:endCxn id="154" idx="0"/>
          </p:cNvCxnSpPr>
          <p:nvPr/>
        </p:nvCxnSpPr>
        <p:spPr bwMode="auto">
          <a:xfrm rot="5400000">
            <a:off x="3303207" y="4646077"/>
            <a:ext cx="441271" cy="0"/>
          </a:xfrm>
          <a:prstGeom prst="line">
            <a:avLst/>
          </a:prstGeom>
          <a:noFill/>
          <a:ln w="38100" cap="flat" cmpd="sng" algn="ctr">
            <a:solidFill>
              <a:schemeClr val="hlink"/>
            </a:solidFill>
            <a:prstDash val="solid"/>
            <a:round/>
            <a:headEnd type="none" w="med" len="med"/>
            <a:tailEnd type="none" w="med" len="med"/>
          </a:ln>
          <a:effectLst/>
        </p:spPr>
      </p:cxnSp>
      <p:sp>
        <p:nvSpPr>
          <p:cNvPr id="167" name="Oval 166"/>
          <p:cNvSpPr/>
          <p:nvPr/>
        </p:nvSpPr>
        <p:spPr bwMode="auto">
          <a:xfrm>
            <a:off x="3412364" y="5535585"/>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9" name="Rectangle 168"/>
          <p:cNvSpPr/>
          <p:nvPr/>
        </p:nvSpPr>
        <p:spPr bwMode="auto">
          <a:xfrm>
            <a:off x="2697970" y="5535585"/>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72" name="Straight Connector 171"/>
          <p:cNvCxnSpPr>
            <a:endCxn id="169" idx="1"/>
          </p:cNvCxnSpPr>
          <p:nvPr/>
        </p:nvCxnSpPr>
        <p:spPr bwMode="auto">
          <a:xfrm>
            <a:off x="2206534" y="564706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73" name="Straight Connector 172"/>
          <p:cNvCxnSpPr>
            <a:stCxn id="169" idx="3"/>
            <a:endCxn id="167" idx="2"/>
          </p:cNvCxnSpPr>
          <p:nvPr/>
        </p:nvCxnSpPr>
        <p:spPr bwMode="auto">
          <a:xfrm>
            <a:off x="2920927" y="564706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77" name="Straight Connector 176"/>
          <p:cNvCxnSpPr>
            <a:stCxn id="151" idx="4"/>
            <a:endCxn id="169" idx="0"/>
          </p:cNvCxnSpPr>
          <p:nvPr/>
        </p:nvCxnSpPr>
        <p:spPr bwMode="auto">
          <a:xfrm rot="5400000">
            <a:off x="2586491" y="531262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78" name="Straight Connector 177"/>
          <p:cNvCxnSpPr>
            <a:stCxn id="154" idx="2"/>
            <a:endCxn id="167" idx="0"/>
          </p:cNvCxnSpPr>
          <p:nvPr/>
        </p:nvCxnSpPr>
        <p:spPr bwMode="auto">
          <a:xfrm rot="5400000">
            <a:off x="3300885" y="531262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79" name="Straight Connector 178"/>
          <p:cNvCxnSpPr>
            <a:stCxn id="131" idx="2"/>
          </p:cNvCxnSpPr>
          <p:nvPr/>
        </p:nvCxnSpPr>
        <p:spPr bwMode="auto">
          <a:xfrm rot="5400000">
            <a:off x="500444"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80" name="Straight Connector 179"/>
          <p:cNvCxnSpPr>
            <a:stCxn id="128" idx="4"/>
          </p:cNvCxnSpPr>
          <p:nvPr/>
        </p:nvCxnSpPr>
        <p:spPr bwMode="auto">
          <a:xfrm rot="5400000">
            <a:off x="1196257"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81" name="Straight Connector 180"/>
          <p:cNvCxnSpPr>
            <a:stCxn id="130" idx="2"/>
          </p:cNvCxnSpPr>
          <p:nvPr/>
        </p:nvCxnSpPr>
        <p:spPr bwMode="auto">
          <a:xfrm rot="5400000">
            <a:off x="1874420"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82" name="Straight Connector 181"/>
          <p:cNvCxnSpPr>
            <a:stCxn id="129" idx="4"/>
            <a:endCxn id="146" idx="0"/>
          </p:cNvCxnSpPr>
          <p:nvPr/>
        </p:nvCxnSpPr>
        <p:spPr bwMode="auto">
          <a:xfrm rot="5400000">
            <a:off x="2588813"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83" name="Straight Connector 182"/>
          <p:cNvCxnSpPr>
            <a:stCxn id="132" idx="2"/>
            <a:endCxn id="144" idx="0"/>
          </p:cNvCxnSpPr>
          <p:nvPr/>
        </p:nvCxnSpPr>
        <p:spPr bwMode="auto">
          <a:xfrm rot="5400000">
            <a:off x="3303207" y="3981849"/>
            <a:ext cx="441271" cy="0"/>
          </a:xfrm>
          <a:prstGeom prst="line">
            <a:avLst/>
          </a:prstGeom>
          <a:noFill/>
          <a:ln w="38100" cap="flat" cmpd="sng" algn="ctr">
            <a:solidFill>
              <a:schemeClr val="hlink"/>
            </a:solidFill>
            <a:prstDash val="solid"/>
            <a:round/>
            <a:headEnd type="none" w="med" len="med"/>
            <a:tailEnd type="none" w="med" len="med"/>
          </a:ln>
          <a:effectLst/>
        </p:spPr>
      </p:cxnSp>
      <p:sp>
        <p:nvSpPr>
          <p:cNvPr id="184" name="Oval 183"/>
          <p:cNvSpPr/>
          <p:nvPr/>
        </p:nvSpPr>
        <p:spPr bwMode="auto">
          <a:xfrm>
            <a:off x="4847653" y="286938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6" name="Rectangle 185"/>
          <p:cNvSpPr/>
          <p:nvPr/>
        </p:nvSpPr>
        <p:spPr bwMode="auto">
          <a:xfrm>
            <a:off x="5525816" y="286938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7" name="Rectangle 186"/>
          <p:cNvSpPr/>
          <p:nvPr/>
        </p:nvSpPr>
        <p:spPr bwMode="auto">
          <a:xfrm>
            <a:off x="4151840" y="286938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89" name="Straight Connector 188"/>
          <p:cNvCxnSpPr>
            <a:stCxn id="187" idx="3"/>
            <a:endCxn id="184" idx="2"/>
          </p:cNvCxnSpPr>
          <p:nvPr/>
        </p:nvCxnSpPr>
        <p:spPr bwMode="auto">
          <a:xfrm>
            <a:off x="4374797" y="2980863"/>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190" name="Straight Connector 189"/>
          <p:cNvCxnSpPr>
            <a:stCxn id="184" idx="6"/>
            <a:endCxn id="186" idx="1"/>
          </p:cNvCxnSpPr>
          <p:nvPr/>
        </p:nvCxnSpPr>
        <p:spPr bwMode="auto">
          <a:xfrm>
            <a:off x="5070610" y="2980863"/>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191" name="Straight Connector 190"/>
          <p:cNvCxnSpPr>
            <a:stCxn id="186" idx="3"/>
          </p:cNvCxnSpPr>
          <p:nvPr/>
        </p:nvCxnSpPr>
        <p:spPr bwMode="auto">
          <a:xfrm>
            <a:off x="5748774" y="2980863"/>
            <a:ext cx="491436" cy="0"/>
          </a:xfrm>
          <a:prstGeom prst="line">
            <a:avLst/>
          </a:prstGeom>
          <a:noFill/>
          <a:ln w="38100" cap="flat" cmpd="sng" algn="ctr">
            <a:solidFill>
              <a:schemeClr val="hlink"/>
            </a:solidFill>
            <a:prstDash val="solid"/>
            <a:round/>
            <a:headEnd type="none" w="med" len="med"/>
            <a:tailEnd type="none" w="med" len="med"/>
          </a:ln>
          <a:effectLst/>
        </p:spPr>
      </p:cxnSp>
      <p:sp>
        <p:nvSpPr>
          <p:cNvPr id="193" name="Oval 192"/>
          <p:cNvSpPr/>
          <p:nvPr/>
        </p:nvSpPr>
        <p:spPr bwMode="auto">
          <a:xfrm>
            <a:off x="5525816" y="3538256"/>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4" name="Oval 193"/>
          <p:cNvSpPr/>
          <p:nvPr/>
        </p:nvSpPr>
        <p:spPr bwMode="auto">
          <a:xfrm>
            <a:off x="4151840" y="3538256"/>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96" name="Straight Connector 195"/>
          <p:cNvCxnSpPr>
            <a:stCxn id="194" idx="6"/>
            <a:endCxn id="198" idx="1"/>
          </p:cNvCxnSpPr>
          <p:nvPr/>
        </p:nvCxnSpPr>
        <p:spPr bwMode="auto">
          <a:xfrm>
            <a:off x="4374797" y="3649735"/>
            <a:ext cx="472855" cy="0"/>
          </a:xfrm>
          <a:prstGeom prst="line">
            <a:avLst/>
          </a:prstGeom>
          <a:noFill/>
          <a:ln w="38100" cap="flat" cmpd="sng" algn="ctr">
            <a:solidFill>
              <a:schemeClr val="hlink"/>
            </a:solidFill>
            <a:prstDash val="solid"/>
            <a:round/>
            <a:headEnd type="none" w="med" len="med"/>
            <a:tailEnd type="none" w="med" len="med"/>
          </a:ln>
          <a:effectLst/>
        </p:spPr>
      </p:cxnSp>
      <p:sp>
        <p:nvSpPr>
          <p:cNvPr id="198" name="Rectangle 197"/>
          <p:cNvSpPr/>
          <p:nvPr/>
        </p:nvSpPr>
        <p:spPr bwMode="auto">
          <a:xfrm>
            <a:off x="4847653" y="3538256"/>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99" name="Straight Connector 198"/>
          <p:cNvCxnSpPr>
            <a:stCxn id="198" idx="3"/>
            <a:endCxn id="193" idx="2"/>
          </p:cNvCxnSpPr>
          <p:nvPr/>
        </p:nvCxnSpPr>
        <p:spPr bwMode="auto">
          <a:xfrm>
            <a:off x="5070610" y="3649735"/>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200" name="Straight Connector 199"/>
          <p:cNvCxnSpPr>
            <a:stCxn id="193" idx="6"/>
          </p:cNvCxnSpPr>
          <p:nvPr/>
        </p:nvCxnSpPr>
        <p:spPr bwMode="auto">
          <a:xfrm>
            <a:off x="5748774" y="364973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202" name="Straight Connector 201"/>
          <p:cNvCxnSpPr>
            <a:stCxn id="187" idx="2"/>
            <a:endCxn id="194" idx="0"/>
          </p:cNvCxnSpPr>
          <p:nvPr/>
        </p:nvCxnSpPr>
        <p:spPr bwMode="auto">
          <a:xfrm rot="5400000">
            <a:off x="4040362"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203" name="Straight Connector 202"/>
          <p:cNvCxnSpPr>
            <a:stCxn id="184" idx="4"/>
            <a:endCxn id="198" idx="0"/>
          </p:cNvCxnSpPr>
          <p:nvPr/>
        </p:nvCxnSpPr>
        <p:spPr bwMode="auto">
          <a:xfrm rot="5400000">
            <a:off x="4736174"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204" name="Straight Connector 203"/>
          <p:cNvCxnSpPr>
            <a:stCxn id="186" idx="2"/>
            <a:endCxn id="193" idx="0"/>
          </p:cNvCxnSpPr>
          <p:nvPr/>
        </p:nvCxnSpPr>
        <p:spPr bwMode="auto">
          <a:xfrm rot="5400000">
            <a:off x="5414338" y="3315298"/>
            <a:ext cx="445915" cy="0"/>
          </a:xfrm>
          <a:prstGeom prst="line">
            <a:avLst/>
          </a:prstGeom>
          <a:noFill/>
          <a:ln w="38100" cap="flat" cmpd="sng" algn="ctr">
            <a:solidFill>
              <a:schemeClr val="hlink"/>
            </a:solidFill>
            <a:prstDash val="solid"/>
            <a:round/>
            <a:headEnd type="none" w="med" len="med"/>
            <a:tailEnd type="none" w="med" len="med"/>
          </a:ln>
          <a:effectLst/>
        </p:spPr>
      </p:cxnSp>
      <p:sp>
        <p:nvSpPr>
          <p:cNvPr id="207" name="Oval 206"/>
          <p:cNvSpPr/>
          <p:nvPr/>
        </p:nvSpPr>
        <p:spPr bwMode="auto">
          <a:xfrm>
            <a:off x="4847653" y="4202484"/>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0" name="Rectangle 209"/>
          <p:cNvSpPr/>
          <p:nvPr/>
        </p:nvSpPr>
        <p:spPr bwMode="auto">
          <a:xfrm>
            <a:off x="4151840" y="4202484"/>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12" name="Straight Connector 211"/>
          <p:cNvCxnSpPr>
            <a:stCxn id="210" idx="3"/>
            <a:endCxn id="207" idx="2"/>
          </p:cNvCxnSpPr>
          <p:nvPr/>
        </p:nvCxnSpPr>
        <p:spPr bwMode="auto">
          <a:xfrm>
            <a:off x="4374797" y="4313964"/>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213" name="Straight Connector 212"/>
          <p:cNvCxnSpPr>
            <a:stCxn id="207" idx="6"/>
          </p:cNvCxnSpPr>
          <p:nvPr/>
        </p:nvCxnSpPr>
        <p:spPr bwMode="auto">
          <a:xfrm>
            <a:off x="5070610" y="4313964"/>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216" name="Straight Connector 215"/>
          <p:cNvCxnSpPr>
            <a:stCxn id="194" idx="4"/>
            <a:endCxn id="210" idx="0"/>
          </p:cNvCxnSpPr>
          <p:nvPr/>
        </p:nvCxnSpPr>
        <p:spPr bwMode="auto">
          <a:xfrm rot="5400000">
            <a:off x="4042684"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217" name="Straight Connector 216"/>
          <p:cNvCxnSpPr>
            <a:stCxn id="198" idx="2"/>
            <a:endCxn id="207" idx="0"/>
          </p:cNvCxnSpPr>
          <p:nvPr/>
        </p:nvCxnSpPr>
        <p:spPr bwMode="auto">
          <a:xfrm rot="5400000">
            <a:off x="4738497"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218" name="Straight Connector 217"/>
          <p:cNvCxnSpPr>
            <a:stCxn id="193" idx="4"/>
          </p:cNvCxnSpPr>
          <p:nvPr/>
        </p:nvCxnSpPr>
        <p:spPr bwMode="auto">
          <a:xfrm rot="5400000">
            <a:off x="5416660" y="3981849"/>
            <a:ext cx="441271" cy="0"/>
          </a:xfrm>
          <a:prstGeom prst="line">
            <a:avLst/>
          </a:prstGeom>
          <a:noFill/>
          <a:ln w="38100" cap="flat" cmpd="sng" algn="ctr">
            <a:solidFill>
              <a:schemeClr val="hlink"/>
            </a:solidFill>
            <a:prstDash val="solid"/>
            <a:round/>
            <a:headEnd type="none" w="med" len="med"/>
            <a:tailEnd type="none" w="med" len="med"/>
          </a:ln>
          <a:effectLst/>
        </p:spPr>
      </p:cxnSp>
      <p:sp>
        <p:nvSpPr>
          <p:cNvPr id="222" name="Oval 221"/>
          <p:cNvSpPr/>
          <p:nvPr/>
        </p:nvSpPr>
        <p:spPr bwMode="auto">
          <a:xfrm>
            <a:off x="4151840" y="486671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4" name="Straight Connector 223"/>
          <p:cNvCxnSpPr>
            <a:stCxn id="222" idx="6"/>
          </p:cNvCxnSpPr>
          <p:nvPr/>
        </p:nvCxnSpPr>
        <p:spPr bwMode="auto">
          <a:xfrm>
            <a:off x="4374797" y="4978192"/>
            <a:ext cx="472855" cy="0"/>
          </a:xfrm>
          <a:prstGeom prst="line">
            <a:avLst/>
          </a:prstGeom>
          <a:noFill/>
          <a:ln w="38100" cap="flat" cmpd="sng" algn="ctr">
            <a:solidFill>
              <a:schemeClr val="hlink"/>
            </a:solidFill>
            <a:prstDash val="solid"/>
            <a:round/>
            <a:headEnd type="none" w="med" len="med"/>
            <a:tailEnd type="none" w="med" len="med"/>
          </a:ln>
          <a:effectLst/>
        </p:spPr>
      </p:cxnSp>
      <p:sp>
        <p:nvSpPr>
          <p:cNvPr id="235" name="Rectangle 234"/>
          <p:cNvSpPr/>
          <p:nvPr/>
        </p:nvSpPr>
        <p:spPr bwMode="auto">
          <a:xfrm>
            <a:off x="4151840" y="5535585"/>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8" name="Straight Connector 237"/>
          <p:cNvCxnSpPr>
            <a:endCxn id="235" idx="3"/>
          </p:cNvCxnSpPr>
          <p:nvPr/>
        </p:nvCxnSpPr>
        <p:spPr bwMode="auto">
          <a:xfrm rot="10800000">
            <a:off x="4374797" y="5647065"/>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239" name="Straight Connector 238"/>
          <p:cNvCxnSpPr>
            <a:stCxn id="222" idx="4"/>
            <a:endCxn id="235" idx="0"/>
          </p:cNvCxnSpPr>
          <p:nvPr/>
        </p:nvCxnSpPr>
        <p:spPr bwMode="auto">
          <a:xfrm rot="5400000">
            <a:off x="4040362" y="531262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258" name="Straight Connector 257"/>
          <p:cNvCxnSpPr>
            <a:stCxn id="210" idx="2"/>
            <a:endCxn id="222" idx="0"/>
          </p:cNvCxnSpPr>
          <p:nvPr/>
        </p:nvCxnSpPr>
        <p:spPr bwMode="auto">
          <a:xfrm rot="5400000">
            <a:off x="4042684" y="4646077"/>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259" name="Straight Connector 258"/>
          <p:cNvCxnSpPr>
            <a:stCxn id="207" idx="4"/>
          </p:cNvCxnSpPr>
          <p:nvPr/>
        </p:nvCxnSpPr>
        <p:spPr bwMode="auto">
          <a:xfrm rot="5400000">
            <a:off x="4738497" y="4646077"/>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264" name="Straight Connector 263"/>
          <p:cNvCxnSpPr>
            <a:stCxn id="116" idx="6"/>
            <a:endCxn id="187" idx="1"/>
          </p:cNvCxnSpPr>
          <p:nvPr/>
        </p:nvCxnSpPr>
        <p:spPr bwMode="auto">
          <a:xfrm>
            <a:off x="3635321" y="2980863"/>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66" name="Straight Connector 265"/>
          <p:cNvCxnSpPr>
            <a:stCxn id="132" idx="3"/>
            <a:endCxn id="194" idx="2"/>
          </p:cNvCxnSpPr>
          <p:nvPr/>
        </p:nvCxnSpPr>
        <p:spPr bwMode="auto">
          <a:xfrm>
            <a:off x="3635321" y="3649735"/>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68" name="Straight Connector 267"/>
          <p:cNvCxnSpPr>
            <a:stCxn id="144" idx="6"/>
            <a:endCxn id="210" idx="1"/>
          </p:cNvCxnSpPr>
          <p:nvPr/>
        </p:nvCxnSpPr>
        <p:spPr bwMode="auto">
          <a:xfrm>
            <a:off x="3635321" y="4313964"/>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70" name="Straight Connector 269"/>
          <p:cNvCxnSpPr>
            <a:stCxn id="154" idx="3"/>
            <a:endCxn id="222" idx="2"/>
          </p:cNvCxnSpPr>
          <p:nvPr/>
        </p:nvCxnSpPr>
        <p:spPr bwMode="auto">
          <a:xfrm>
            <a:off x="3635321" y="4978192"/>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72" name="Straight Connector 271"/>
          <p:cNvCxnSpPr>
            <a:stCxn id="167" idx="6"/>
            <a:endCxn id="235" idx="1"/>
          </p:cNvCxnSpPr>
          <p:nvPr/>
        </p:nvCxnSpPr>
        <p:spPr bwMode="auto">
          <a:xfrm>
            <a:off x="3635321" y="5647065"/>
            <a:ext cx="516519" cy="0"/>
          </a:xfrm>
          <a:prstGeom prst="line">
            <a:avLst/>
          </a:prstGeom>
          <a:noFill/>
          <a:ln w="38100" cap="flat" cmpd="sng" algn="ctr">
            <a:solidFill>
              <a:schemeClr val="hlink"/>
            </a:solidFill>
            <a:prstDash val="solid"/>
            <a:round/>
            <a:headEnd type="none" w="med" len="med"/>
            <a:tailEnd type="none" w="med" len="med"/>
          </a:ln>
          <a:effectLst/>
        </p:spPr>
      </p:cxnSp>
      <p:sp>
        <p:nvSpPr>
          <p:cNvPr id="273" name="Oval 272"/>
          <p:cNvSpPr/>
          <p:nvPr/>
        </p:nvSpPr>
        <p:spPr bwMode="auto">
          <a:xfrm>
            <a:off x="5525816" y="2209800"/>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4" name="Oval 273"/>
          <p:cNvSpPr/>
          <p:nvPr/>
        </p:nvSpPr>
        <p:spPr bwMode="auto">
          <a:xfrm>
            <a:off x="4151840" y="2209800"/>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6" name="Straight Connector 275"/>
          <p:cNvCxnSpPr>
            <a:stCxn id="274" idx="6"/>
            <a:endCxn id="278" idx="1"/>
          </p:cNvCxnSpPr>
          <p:nvPr/>
        </p:nvCxnSpPr>
        <p:spPr bwMode="auto">
          <a:xfrm>
            <a:off x="4374797" y="2321279"/>
            <a:ext cx="472855" cy="0"/>
          </a:xfrm>
          <a:prstGeom prst="line">
            <a:avLst/>
          </a:prstGeom>
          <a:noFill/>
          <a:ln w="38100" cap="flat" cmpd="sng" algn="ctr">
            <a:solidFill>
              <a:schemeClr val="hlink"/>
            </a:solidFill>
            <a:prstDash val="solid"/>
            <a:round/>
            <a:headEnd type="none" w="med" len="med"/>
            <a:tailEnd type="none" w="med" len="med"/>
          </a:ln>
          <a:effectLst/>
        </p:spPr>
      </p:cxnSp>
      <p:sp>
        <p:nvSpPr>
          <p:cNvPr id="278" name="Rectangle 277"/>
          <p:cNvSpPr/>
          <p:nvPr/>
        </p:nvSpPr>
        <p:spPr bwMode="auto">
          <a:xfrm>
            <a:off x="4847653" y="2209800"/>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9" name="Straight Connector 278"/>
          <p:cNvCxnSpPr>
            <a:stCxn id="278" idx="3"/>
            <a:endCxn id="273" idx="2"/>
          </p:cNvCxnSpPr>
          <p:nvPr/>
        </p:nvCxnSpPr>
        <p:spPr bwMode="auto">
          <a:xfrm>
            <a:off x="5070610" y="2321279"/>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280" name="Straight Connector 279"/>
          <p:cNvCxnSpPr>
            <a:stCxn id="273" idx="6"/>
          </p:cNvCxnSpPr>
          <p:nvPr/>
        </p:nvCxnSpPr>
        <p:spPr bwMode="auto">
          <a:xfrm>
            <a:off x="5748774" y="2321279"/>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283" name="Straight Connector 282"/>
          <p:cNvCxnSpPr>
            <a:stCxn id="109" idx="3"/>
            <a:endCxn id="274" idx="2"/>
          </p:cNvCxnSpPr>
          <p:nvPr/>
        </p:nvCxnSpPr>
        <p:spPr bwMode="auto">
          <a:xfrm>
            <a:off x="3635321" y="2321279"/>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85" name="Straight Connector 284"/>
          <p:cNvCxnSpPr>
            <a:stCxn id="274" idx="4"/>
            <a:endCxn id="187" idx="0"/>
          </p:cNvCxnSpPr>
          <p:nvPr/>
        </p:nvCxnSpPr>
        <p:spPr bwMode="auto">
          <a:xfrm rot="5400000">
            <a:off x="4045007"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287" name="Straight Connector 286"/>
          <p:cNvCxnSpPr>
            <a:stCxn id="278" idx="2"/>
            <a:endCxn id="184" idx="0"/>
          </p:cNvCxnSpPr>
          <p:nvPr/>
        </p:nvCxnSpPr>
        <p:spPr bwMode="auto">
          <a:xfrm rot="5400000">
            <a:off x="4740819"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289" name="Straight Connector 288"/>
          <p:cNvCxnSpPr>
            <a:stCxn id="273" idx="4"/>
            <a:endCxn id="186" idx="0"/>
          </p:cNvCxnSpPr>
          <p:nvPr/>
        </p:nvCxnSpPr>
        <p:spPr bwMode="auto">
          <a:xfrm rot="5400000">
            <a:off x="5418983" y="2651070"/>
            <a:ext cx="436626" cy="0"/>
          </a:xfrm>
          <a:prstGeom prst="line">
            <a:avLst/>
          </a:prstGeom>
          <a:noFill/>
          <a:ln w="38100" cap="flat" cmpd="sng" algn="ctr">
            <a:solidFill>
              <a:schemeClr val="hlink"/>
            </a:solidFill>
            <a:prstDash val="solid"/>
            <a:round/>
            <a:headEnd type="none" w="med" len="med"/>
            <a:tailEnd type="none" w="med" len="med"/>
          </a:ln>
          <a:effectLst/>
        </p:spPr>
      </p:cxnSp>
      <p:sp>
        <p:nvSpPr>
          <p:cNvPr id="244" name="Rectangle 243"/>
          <p:cNvSpPr/>
          <p:nvPr/>
        </p:nvSpPr>
        <p:spPr bwMode="auto">
          <a:xfrm>
            <a:off x="2590800" y="2819400"/>
            <a:ext cx="390176" cy="3901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8" name="Oval 247"/>
          <p:cNvSpPr/>
          <p:nvPr/>
        </p:nvSpPr>
        <p:spPr bwMode="auto">
          <a:xfrm>
            <a:off x="3343624" y="4114800"/>
            <a:ext cx="390176" cy="390176"/>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67" name="Straight Arrow Connector 266"/>
          <p:cNvCxnSpPr/>
          <p:nvPr/>
        </p:nvCxnSpPr>
        <p:spPr bwMode="auto">
          <a:xfrm rot="10800000" flipV="1">
            <a:off x="2971800" y="2667000"/>
            <a:ext cx="4191000" cy="3048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95" name="Oval 294"/>
          <p:cNvSpPr/>
          <p:nvPr/>
        </p:nvSpPr>
        <p:spPr bwMode="auto">
          <a:xfrm>
            <a:off x="1686374" y="1828800"/>
            <a:ext cx="2276026" cy="2276026"/>
          </a:xfrm>
          <a:prstGeom prst="ellipse">
            <a:avLst/>
          </a:prstGeom>
          <a:solidFill>
            <a:schemeClr val="accent3">
              <a:lumMod val="40000"/>
              <a:lumOff val="6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Splash</a:t>
            </a:r>
            <a:endParaRPr kumimoji="0" lang="en-US" sz="2800" b="0" i="0" u="none" strike="noStrike" cap="none" normalizeH="0" baseline="0" dirty="0" smtClean="0">
              <a:ln>
                <a:noFill/>
              </a:ln>
              <a:solidFill>
                <a:schemeClr val="tx1"/>
              </a:solidFill>
              <a:effectLst/>
              <a:latin typeface="Tahoma" pitchFamily="-64" charset="0"/>
            </a:endParaRPr>
          </a:p>
        </p:txBody>
      </p:sp>
      <p:cxnSp>
        <p:nvCxnSpPr>
          <p:cNvPr id="290" name="Straight Arrow Connector 289"/>
          <p:cNvCxnSpPr/>
          <p:nvPr/>
        </p:nvCxnSpPr>
        <p:spPr bwMode="auto">
          <a:xfrm rot="10800000" flipV="1">
            <a:off x="3581400" y="2667000"/>
            <a:ext cx="3581400" cy="16764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50" name="Oval 249"/>
          <p:cNvSpPr/>
          <p:nvPr/>
        </p:nvSpPr>
        <p:spPr bwMode="auto">
          <a:xfrm>
            <a:off x="2438400" y="3200400"/>
            <a:ext cx="2276026" cy="2276026"/>
          </a:xfrm>
          <a:prstGeom prst="ellipse">
            <a:avLst/>
          </a:prstGeom>
          <a:solidFill>
            <a:schemeClr val="accent3">
              <a:lumMod val="40000"/>
              <a:lumOff val="6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Splash</a:t>
            </a:r>
          </a:p>
        </p:txBody>
      </p:sp>
      <p:grpSp>
        <p:nvGrpSpPr>
          <p:cNvPr id="301" name="Group 300"/>
          <p:cNvGrpSpPr/>
          <p:nvPr/>
        </p:nvGrpSpPr>
        <p:grpSpPr>
          <a:xfrm>
            <a:off x="1066800" y="2514600"/>
            <a:ext cx="4189259" cy="1600200"/>
            <a:chOff x="762000" y="2514600"/>
            <a:chExt cx="4189259" cy="1600200"/>
          </a:xfrm>
        </p:grpSpPr>
        <p:sp>
          <p:nvSpPr>
            <p:cNvPr id="298" name="TextBox 297"/>
            <p:cNvSpPr txBox="1"/>
            <p:nvPr/>
          </p:nvSpPr>
          <p:spPr>
            <a:xfrm>
              <a:off x="762000" y="2514600"/>
              <a:ext cx="607859" cy="923330"/>
            </a:xfrm>
            <a:prstGeom prst="rect">
              <a:avLst/>
            </a:prstGeom>
            <a:noFill/>
          </p:spPr>
          <p:txBody>
            <a:bodyPr wrap="none" rtlCol="0">
              <a:spAutoFit/>
            </a:bodyPr>
            <a:lstStyle/>
            <a:p>
              <a:r>
                <a:rPr lang="en-US" sz="5400" b="1" dirty="0" smtClean="0">
                  <a:solidFill>
                    <a:srgbClr val="FF0000"/>
                  </a:solidFill>
                  <a:latin typeface="Helvetica" pitchFamily="34" charset="0"/>
                </a:rPr>
                <a:t>?</a:t>
              </a:r>
              <a:endParaRPr lang="en-US" sz="5400" b="1" dirty="0">
                <a:solidFill>
                  <a:srgbClr val="FF0000"/>
                </a:solidFill>
                <a:latin typeface="Helvetica" pitchFamily="34" charset="0"/>
              </a:endParaRPr>
            </a:p>
          </p:txBody>
        </p:sp>
        <p:sp>
          <p:nvSpPr>
            <p:cNvPr id="299" name="TextBox 298"/>
            <p:cNvSpPr txBox="1"/>
            <p:nvPr/>
          </p:nvSpPr>
          <p:spPr>
            <a:xfrm>
              <a:off x="2895600" y="3191470"/>
              <a:ext cx="607859" cy="923330"/>
            </a:xfrm>
            <a:prstGeom prst="rect">
              <a:avLst/>
            </a:prstGeom>
            <a:noFill/>
          </p:spPr>
          <p:txBody>
            <a:bodyPr wrap="none" rtlCol="0">
              <a:spAutoFit/>
            </a:bodyPr>
            <a:lstStyle/>
            <a:p>
              <a:r>
                <a:rPr lang="en-US" sz="5400" b="1" dirty="0" smtClean="0">
                  <a:solidFill>
                    <a:srgbClr val="FF0000"/>
                  </a:solidFill>
                  <a:latin typeface="Helvetica" pitchFamily="34" charset="0"/>
                </a:rPr>
                <a:t>?</a:t>
              </a:r>
              <a:endParaRPr lang="en-US" sz="5400" b="1" dirty="0">
                <a:solidFill>
                  <a:srgbClr val="FF0000"/>
                </a:solidFill>
                <a:latin typeface="Helvetica" pitchFamily="34" charset="0"/>
              </a:endParaRPr>
            </a:p>
          </p:txBody>
        </p:sp>
        <p:sp>
          <p:nvSpPr>
            <p:cNvPr id="300" name="TextBox 299"/>
            <p:cNvSpPr txBox="1"/>
            <p:nvPr/>
          </p:nvSpPr>
          <p:spPr>
            <a:xfrm>
              <a:off x="4343400" y="2590800"/>
              <a:ext cx="607859" cy="923330"/>
            </a:xfrm>
            <a:prstGeom prst="rect">
              <a:avLst/>
            </a:prstGeom>
            <a:noFill/>
          </p:spPr>
          <p:txBody>
            <a:bodyPr wrap="none" rtlCol="0">
              <a:spAutoFit/>
            </a:bodyPr>
            <a:lstStyle/>
            <a:p>
              <a:r>
                <a:rPr lang="en-US" sz="5400" b="1" dirty="0" smtClean="0">
                  <a:solidFill>
                    <a:srgbClr val="FF0000"/>
                  </a:solidFill>
                  <a:latin typeface="Helvetica" pitchFamily="34" charset="0"/>
                </a:rPr>
                <a:t>?</a:t>
              </a:r>
              <a:endParaRPr lang="en-US" sz="5400" b="1" dirty="0">
                <a:solidFill>
                  <a:srgbClr val="FF0000"/>
                </a:solidFill>
                <a:latin typeface="Helvetica" pitchFamily="34" charset="0"/>
              </a:endParaRPr>
            </a:p>
          </p:txBody>
        </p:sp>
      </p:grpSp>
      <p:sp>
        <p:nvSpPr>
          <p:cNvPr id="143" name="Rectangle 142"/>
          <p:cNvSpPr/>
          <p:nvPr/>
        </p:nvSpPr>
        <p:spPr bwMode="auto">
          <a:xfrm>
            <a:off x="685800" y="5867400"/>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1</a:t>
            </a:r>
          </a:p>
        </p:txBody>
      </p:sp>
      <p:sp>
        <p:nvSpPr>
          <p:cNvPr id="245" name="Rounded Rectangle 244"/>
          <p:cNvSpPr/>
          <p:nvPr/>
        </p:nvSpPr>
        <p:spPr bwMode="auto">
          <a:xfrm>
            <a:off x="1371600" y="4572000"/>
            <a:ext cx="5410200" cy="1447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How do we assign priorities</a:t>
            </a:r>
            <a:r>
              <a:rPr kumimoji="0" lang="en-US" sz="2800" b="0" i="0" u="none" strike="noStrike" cap="none" normalizeH="0" dirty="0" smtClean="0">
                <a:ln>
                  <a:noFill/>
                </a:ln>
                <a:solidFill>
                  <a:schemeClr val="tx1"/>
                </a:solidFill>
                <a:effectLst/>
                <a:latin typeface="Tahoma" pitchFamily="-64" charset="0"/>
              </a:rPr>
              <a:t>?</a:t>
            </a:r>
            <a:endParaRPr kumimoji="0" lang="en-US" sz="2800" b="0" i="0" u="none" strike="noStrike" cap="none" normalizeH="0" baseline="0" dirty="0" smtClean="0">
              <a:ln>
                <a:noFill/>
              </a:ln>
              <a:solidFill>
                <a:schemeClr val="tx1"/>
              </a:solidFill>
              <a:effectLst/>
              <a:latin typeface="Tahoma" pitchFamily="-64" charset="0"/>
            </a:endParaRPr>
          </a:p>
        </p:txBody>
      </p:sp>
    </p:spTree>
    <p:custDataLst>
      <p:tags r:id="rId1"/>
    </p:custDataLst>
  </p:cSld>
  <p:clrMapOvr>
    <a:masterClrMapping/>
  </p:clrMapOvr>
  <p:transition advTm="2710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1"/>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9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267"/>
                                        </p:tgtEl>
                                        <p:attrNameLst>
                                          <p:attrName>style.visibility</p:attrName>
                                        </p:attrNameLst>
                                      </p:cBhvr>
                                      <p:to>
                                        <p:strVal val="visible"/>
                                      </p:to>
                                    </p:set>
                                    <p:animEffect transition="in" filter="wipe(right)">
                                      <p:cBhvr>
                                        <p:cTn id="14" dur="500"/>
                                        <p:tgtEl>
                                          <p:spTgt spid="267"/>
                                        </p:tgtEl>
                                      </p:cBhvr>
                                    </p:animEffect>
                                  </p:childTnLst>
                                </p:cTn>
                              </p:par>
                            </p:childTnLst>
                          </p:cTn>
                        </p:par>
                        <p:par>
                          <p:cTn id="15" fill="hold">
                            <p:stCondLst>
                              <p:cond delay="500"/>
                            </p:stCondLst>
                            <p:childTnLst>
                              <p:par>
                                <p:cTn id="16" presetID="53" presetClass="entr" presetSubtype="0" fill="hold" grpId="0" nodeType="afterEffect">
                                  <p:stCondLst>
                                    <p:cond delay="0"/>
                                  </p:stCondLst>
                                  <p:childTnLst>
                                    <p:set>
                                      <p:cBhvr>
                                        <p:cTn id="17" dur="1" fill="hold">
                                          <p:stCondLst>
                                            <p:cond delay="0"/>
                                          </p:stCondLst>
                                        </p:cTn>
                                        <p:tgtEl>
                                          <p:spTgt spid="244"/>
                                        </p:tgtEl>
                                        <p:attrNameLst>
                                          <p:attrName>style.visibility</p:attrName>
                                        </p:attrNameLst>
                                      </p:cBhvr>
                                      <p:to>
                                        <p:strVal val="visible"/>
                                      </p:to>
                                    </p:set>
                                    <p:anim calcmode="lin" valueType="num">
                                      <p:cBhvr>
                                        <p:cTn id="18" dur="500" fill="hold"/>
                                        <p:tgtEl>
                                          <p:spTgt spid="244"/>
                                        </p:tgtEl>
                                        <p:attrNameLst>
                                          <p:attrName>ppt_w</p:attrName>
                                        </p:attrNameLst>
                                      </p:cBhvr>
                                      <p:tavLst>
                                        <p:tav tm="0">
                                          <p:val>
                                            <p:fltVal val="0"/>
                                          </p:val>
                                        </p:tav>
                                        <p:tav tm="100000">
                                          <p:val>
                                            <p:strVal val="#ppt_w"/>
                                          </p:val>
                                        </p:tav>
                                      </p:tavLst>
                                    </p:anim>
                                    <p:anim calcmode="lin" valueType="num">
                                      <p:cBhvr>
                                        <p:cTn id="19" dur="500" fill="hold"/>
                                        <p:tgtEl>
                                          <p:spTgt spid="244"/>
                                        </p:tgtEl>
                                        <p:attrNameLst>
                                          <p:attrName>ppt_h</p:attrName>
                                        </p:attrNameLst>
                                      </p:cBhvr>
                                      <p:tavLst>
                                        <p:tav tm="0">
                                          <p:val>
                                            <p:fltVal val="0"/>
                                          </p:val>
                                        </p:tav>
                                        <p:tav tm="100000">
                                          <p:val>
                                            <p:strVal val="#ppt_h"/>
                                          </p:val>
                                        </p:tav>
                                      </p:tavLst>
                                    </p:anim>
                                    <p:animEffect transition="in" filter="fade">
                                      <p:cBhvr>
                                        <p:cTn id="20" dur="500"/>
                                        <p:tgtEl>
                                          <p:spTgt spid="244"/>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grpId="0" nodeType="clickEffect">
                                  <p:stCondLst>
                                    <p:cond delay="0"/>
                                  </p:stCondLst>
                                  <p:childTnLst>
                                    <p:set>
                                      <p:cBhvr>
                                        <p:cTn id="24" dur="1" fill="hold">
                                          <p:stCondLst>
                                            <p:cond delay="0"/>
                                          </p:stCondLst>
                                        </p:cTn>
                                        <p:tgtEl>
                                          <p:spTgt spid="295"/>
                                        </p:tgtEl>
                                        <p:attrNameLst>
                                          <p:attrName>style.visibility</p:attrName>
                                        </p:attrNameLst>
                                      </p:cBhvr>
                                      <p:to>
                                        <p:strVal val="visible"/>
                                      </p:to>
                                    </p:set>
                                    <p:animEffect transition="in" filter="circle(out)">
                                      <p:cBhvr>
                                        <p:cTn id="25" dur="1000"/>
                                        <p:tgtEl>
                                          <p:spTgt spid="295"/>
                                        </p:tgtEl>
                                      </p:cBhvr>
                                    </p:animEffect>
                                  </p:childTnLst>
                                </p:cTn>
                              </p:par>
                            </p:childTnLst>
                          </p:cTn>
                        </p:par>
                      </p:childTnLst>
                    </p:cTn>
                  </p:par>
                  <p:par>
                    <p:cTn id="26" fill="hold">
                      <p:stCondLst>
                        <p:cond delay="indefinite"/>
                      </p:stCondLst>
                      <p:childTnLst>
                        <p:par>
                          <p:cTn id="27" fill="hold">
                            <p:stCondLst>
                              <p:cond delay="0"/>
                            </p:stCondLst>
                            <p:childTnLst>
                              <p:par>
                                <p:cTn id="28" presetID="51" presetClass="path" presetSubtype="0" accel="50000" decel="50000" fill="hold" grpId="0" nodeType="clickEffect">
                                  <p:stCondLst>
                                    <p:cond delay="0"/>
                                  </p:stCondLst>
                                  <p:childTnLst>
                                    <p:animMotion origin="layout" path="M 0 1.11111E-6 L -0.03993 0.04305 C -0.04896 0.05208 -0.05399 0.06574 -0.05399 0.07986 C -0.05399 0.09583 -0.04896 0.1088 -0.03993 0.11782 L 0 0.16111 " pathEditMode="relative" rAng="0" ptsTypes="FffFF">
                                      <p:cBhvr>
                                        <p:cTn id="29" dur="1000" fill="hold"/>
                                        <p:tgtEl>
                                          <p:spTgt spid="254"/>
                                        </p:tgtEl>
                                        <p:attrNameLst>
                                          <p:attrName>ppt_x</p:attrName>
                                          <p:attrName>ppt_y</p:attrName>
                                        </p:attrNameLst>
                                      </p:cBhvr>
                                      <p:rCtr x="-27" y="81"/>
                                    </p:animMotion>
                                  </p:childTnLst>
                                </p:cTn>
                              </p:par>
                              <p:par>
                                <p:cTn id="30" presetID="58" presetClass="path" presetSubtype="0" accel="50000" decel="50000" fill="hold" grpId="0" nodeType="withEffect">
                                  <p:stCondLst>
                                    <p:cond delay="0"/>
                                  </p:stCondLst>
                                  <p:childTnLst>
                                    <p:animMotion origin="layout" path="M 0 -0.00555 L 0.03993 -0.05 C 0.04896 -0.05949 0.05399 -0.07315 0.05399 -0.0875 C 0.05399 -0.10417 0.04896 -0.11736 0.03993 -0.12662 L 0 -0.17037 " pathEditMode="relative" rAng="0" ptsTypes="FffFF">
                                      <p:cBhvr>
                                        <p:cTn id="31" dur="1000" fill="hold"/>
                                        <p:tgtEl>
                                          <p:spTgt spid="256"/>
                                        </p:tgtEl>
                                        <p:attrNameLst>
                                          <p:attrName>ppt_x</p:attrName>
                                          <p:attrName>ppt_y</p:attrName>
                                        </p:attrNameLst>
                                      </p:cBhvr>
                                      <p:rCtr x="27" y="-82"/>
                                    </p:animMotion>
                                  </p:childTnLst>
                                </p:cTn>
                              </p:par>
                            </p:childTnLst>
                          </p:cTn>
                        </p:par>
                      </p:childTnLst>
                    </p:cTn>
                  </p:par>
                  <p:par>
                    <p:cTn id="32" fill="hold">
                      <p:stCondLst>
                        <p:cond delay="indefinite"/>
                      </p:stCondLst>
                      <p:childTnLst>
                        <p:par>
                          <p:cTn id="33" fill="hold">
                            <p:stCondLst>
                              <p:cond delay="0"/>
                            </p:stCondLst>
                            <p:childTnLst>
                              <p:par>
                                <p:cTn id="34" presetID="51" presetClass="path" presetSubtype="0" accel="50000" decel="50000" fill="hold" grpId="0" nodeType="clickEffect">
                                  <p:stCondLst>
                                    <p:cond delay="0"/>
                                  </p:stCondLst>
                                  <p:childTnLst>
                                    <p:animMotion origin="layout" path="M 0 0.00509 L -0.03993 0.1375 C -0.04896 0.16528 -0.05399 0.20671 -0.05399 0.25 C -0.05399 0.29954 -0.04896 0.33889 -0.03993 0.3669 L 0 0.49954 " pathEditMode="relative" rAng="0" ptsTypes="FffFF">
                                      <p:cBhvr>
                                        <p:cTn id="35" dur="1000" fill="hold"/>
                                        <p:tgtEl>
                                          <p:spTgt spid="252"/>
                                        </p:tgtEl>
                                        <p:attrNameLst>
                                          <p:attrName>ppt_x</p:attrName>
                                          <p:attrName>ppt_y</p:attrName>
                                        </p:attrNameLst>
                                      </p:cBhvr>
                                      <p:rCtr x="-27" y="247"/>
                                    </p:animMotion>
                                  </p:childTnLst>
                                </p:cTn>
                              </p:par>
                              <p:par>
                                <p:cTn id="36" presetID="1" presetClass="exit" presetSubtype="0" fill="hold" nodeType="withEffect">
                                  <p:stCondLst>
                                    <p:cond delay="0"/>
                                  </p:stCondLst>
                                  <p:childTnLst>
                                    <p:set>
                                      <p:cBhvr>
                                        <p:cTn id="37" dur="1" fill="hold">
                                          <p:stCondLst>
                                            <p:cond delay="0"/>
                                          </p:stCondLst>
                                        </p:cTn>
                                        <p:tgtEl>
                                          <p:spTgt spid="267"/>
                                        </p:tgtEl>
                                        <p:attrNameLst>
                                          <p:attrName>style.visibility</p:attrName>
                                        </p:attrNameLst>
                                      </p:cBhvr>
                                      <p:to>
                                        <p:strVal val="hidden"/>
                                      </p:to>
                                    </p:set>
                                  </p:childTnLst>
                                </p:cTn>
                              </p:par>
                              <p:par>
                                <p:cTn id="38" presetID="64" presetClass="path" presetSubtype="0" accel="50000" decel="50000" fill="hold" grpId="0" nodeType="withEffect">
                                  <p:stCondLst>
                                    <p:cond delay="0"/>
                                  </p:stCondLst>
                                  <p:childTnLst>
                                    <p:animMotion origin="layout" path="M 0 -0.00023 L 0 -0.08356 " pathEditMode="relative" rAng="0" ptsTypes="AA">
                                      <p:cBhvr>
                                        <p:cTn id="39" dur="1000" fill="hold"/>
                                        <p:tgtEl>
                                          <p:spTgt spid="253"/>
                                        </p:tgtEl>
                                        <p:attrNameLst>
                                          <p:attrName>ppt_x</p:attrName>
                                          <p:attrName>ppt_y</p:attrName>
                                        </p:attrNameLst>
                                      </p:cBhvr>
                                      <p:rCtr x="0" y="-42"/>
                                    </p:animMotion>
                                  </p:childTnLst>
                                </p:cTn>
                              </p:par>
                              <p:par>
                                <p:cTn id="40" presetID="64" presetClass="path" presetSubtype="0" accel="50000" decel="50000" fill="hold" grpId="0" nodeType="withEffect">
                                  <p:stCondLst>
                                    <p:cond delay="0"/>
                                  </p:stCondLst>
                                  <p:childTnLst>
                                    <p:animMotion origin="layout" path="M 0 -3.33333E-6 L 0 -0.08889 " pathEditMode="relative" rAng="0" ptsTypes="AA">
                                      <p:cBhvr>
                                        <p:cTn id="41" dur="1000" fill="hold"/>
                                        <p:tgtEl>
                                          <p:spTgt spid="255"/>
                                        </p:tgtEl>
                                        <p:attrNameLst>
                                          <p:attrName>ppt_x</p:attrName>
                                          <p:attrName>ppt_y</p:attrName>
                                        </p:attrNameLst>
                                      </p:cBhvr>
                                      <p:rCtr x="0" y="-44"/>
                                    </p:animMotion>
                                  </p:childTnLst>
                                </p:cTn>
                              </p:par>
                              <p:par>
                                <p:cTn id="42" presetID="64" presetClass="path" presetSubtype="0" accel="50000" decel="50000" fill="hold" grpId="1" nodeType="withEffect">
                                  <p:stCondLst>
                                    <p:cond delay="0"/>
                                  </p:stCondLst>
                                  <p:childTnLst>
                                    <p:animMotion origin="layout" path="M 0 -0.17061 L 0 -0.26112 " pathEditMode="relative" rAng="0" ptsTypes="AA">
                                      <p:cBhvr>
                                        <p:cTn id="43" dur="1000" fill="hold"/>
                                        <p:tgtEl>
                                          <p:spTgt spid="256"/>
                                        </p:tgtEl>
                                        <p:attrNameLst>
                                          <p:attrName>ppt_x</p:attrName>
                                          <p:attrName>ppt_y</p:attrName>
                                        </p:attrNameLst>
                                      </p:cBhvr>
                                      <p:rCtr x="0" y="-45"/>
                                    </p:animMotion>
                                  </p:childTnLst>
                                </p:cTn>
                              </p:par>
                              <p:par>
                                <p:cTn id="44" presetID="64" presetClass="path" presetSubtype="0" accel="50000" decel="50000" fill="hold" grpId="0" nodeType="withEffect">
                                  <p:stCondLst>
                                    <p:cond delay="0"/>
                                  </p:stCondLst>
                                  <p:childTnLst>
                                    <p:animMotion origin="layout" path="M 0 -3.33333E-6 L 0 -0.08333 " pathEditMode="relative" rAng="0" ptsTypes="AA">
                                      <p:cBhvr>
                                        <p:cTn id="45" dur="1000" fill="hold"/>
                                        <p:tgtEl>
                                          <p:spTgt spid="257"/>
                                        </p:tgtEl>
                                        <p:attrNameLst>
                                          <p:attrName>ppt_x</p:attrName>
                                          <p:attrName>ppt_y</p:attrName>
                                        </p:attrNameLst>
                                      </p:cBhvr>
                                      <p:rCtr x="0" y="-42"/>
                                    </p:animMotion>
                                  </p:childTnLst>
                                </p:cTn>
                              </p:par>
                              <p:par>
                                <p:cTn id="46" presetID="64" presetClass="path" presetSubtype="0" accel="50000" decel="50000" fill="hold" grpId="0" nodeType="withEffect">
                                  <p:stCondLst>
                                    <p:cond delay="0"/>
                                  </p:stCondLst>
                                  <p:childTnLst>
                                    <p:animMotion origin="layout" path="M 0 -0.00046 L 0 -0.08333 " pathEditMode="relative" rAng="0" ptsTypes="AA">
                                      <p:cBhvr>
                                        <p:cTn id="47" dur="1000" fill="hold"/>
                                        <p:tgtEl>
                                          <p:spTgt spid="263"/>
                                        </p:tgtEl>
                                        <p:attrNameLst>
                                          <p:attrName>ppt_x</p:attrName>
                                          <p:attrName>ppt_y</p:attrName>
                                        </p:attrNameLst>
                                      </p:cBhvr>
                                      <p:rCtr x="0" y="-41"/>
                                    </p:animMotion>
                                  </p:childTnLst>
                                </p:cTn>
                              </p:par>
                              <p:par>
                                <p:cTn id="48" presetID="64" presetClass="path" presetSubtype="0" accel="50000" decel="50000" fill="hold" grpId="1" nodeType="withEffect">
                                  <p:stCondLst>
                                    <p:cond delay="0"/>
                                  </p:stCondLst>
                                  <p:childTnLst>
                                    <p:animMotion origin="layout" path="M 0 0.16134 L 0 0.08333 " pathEditMode="relative" rAng="0" ptsTypes="AA">
                                      <p:cBhvr>
                                        <p:cTn id="49" dur="1000" fill="hold"/>
                                        <p:tgtEl>
                                          <p:spTgt spid="254"/>
                                        </p:tgtEl>
                                        <p:attrNameLst>
                                          <p:attrName>ppt_x</p:attrName>
                                          <p:attrName>ppt_y</p:attrName>
                                        </p:attrNameLst>
                                      </p:cBhvr>
                                      <p:rCtr x="0" y="-39"/>
                                    </p:animMotion>
                                  </p:childTnLst>
                                </p:cTn>
                              </p:par>
                              <p:par>
                                <p:cTn id="50" presetID="53" presetClass="exit" presetSubtype="0" fill="hold" grpId="1" nodeType="withEffect">
                                  <p:stCondLst>
                                    <p:cond delay="0"/>
                                  </p:stCondLst>
                                  <p:childTnLst>
                                    <p:anim calcmode="lin" valueType="num">
                                      <p:cBhvr>
                                        <p:cTn id="51" dur="500"/>
                                        <p:tgtEl>
                                          <p:spTgt spid="295"/>
                                        </p:tgtEl>
                                        <p:attrNameLst>
                                          <p:attrName>ppt_w</p:attrName>
                                        </p:attrNameLst>
                                      </p:cBhvr>
                                      <p:tavLst>
                                        <p:tav tm="0">
                                          <p:val>
                                            <p:strVal val="ppt_w"/>
                                          </p:val>
                                        </p:tav>
                                        <p:tav tm="100000">
                                          <p:val>
                                            <p:fltVal val="0"/>
                                          </p:val>
                                        </p:tav>
                                      </p:tavLst>
                                    </p:anim>
                                    <p:anim calcmode="lin" valueType="num">
                                      <p:cBhvr>
                                        <p:cTn id="52" dur="500"/>
                                        <p:tgtEl>
                                          <p:spTgt spid="295"/>
                                        </p:tgtEl>
                                        <p:attrNameLst>
                                          <p:attrName>ppt_h</p:attrName>
                                        </p:attrNameLst>
                                      </p:cBhvr>
                                      <p:tavLst>
                                        <p:tav tm="0">
                                          <p:val>
                                            <p:strVal val="ppt_h"/>
                                          </p:val>
                                        </p:tav>
                                        <p:tav tm="100000">
                                          <p:val>
                                            <p:fltVal val="0"/>
                                          </p:val>
                                        </p:tav>
                                      </p:tavLst>
                                    </p:anim>
                                    <p:animEffect transition="out" filter="fade">
                                      <p:cBhvr>
                                        <p:cTn id="53" dur="500"/>
                                        <p:tgtEl>
                                          <p:spTgt spid="295"/>
                                        </p:tgtEl>
                                      </p:cBhvr>
                                    </p:animEffect>
                                    <p:set>
                                      <p:cBhvr>
                                        <p:cTn id="54" dur="1" fill="hold">
                                          <p:stCondLst>
                                            <p:cond delay="499"/>
                                          </p:stCondLst>
                                        </p:cTn>
                                        <p:tgtEl>
                                          <p:spTgt spid="295"/>
                                        </p:tgtEl>
                                        <p:attrNameLst>
                                          <p:attrName>style.visibility</p:attrName>
                                        </p:attrNameLst>
                                      </p:cBhvr>
                                      <p:to>
                                        <p:strVal val="hidden"/>
                                      </p:to>
                                    </p:set>
                                  </p:childTnLst>
                                </p:cTn>
                              </p:par>
                            </p:childTnLst>
                          </p:cTn>
                        </p:par>
                        <p:par>
                          <p:cTn id="55" fill="hold">
                            <p:stCondLst>
                              <p:cond delay="1000"/>
                            </p:stCondLst>
                            <p:childTnLst>
                              <p:par>
                                <p:cTn id="56" presetID="53" presetClass="exit" presetSubtype="0" fill="hold" nodeType="afterEffect">
                                  <p:stCondLst>
                                    <p:cond delay="0"/>
                                  </p:stCondLst>
                                  <p:childTnLst>
                                    <p:anim calcmode="lin" valueType="num">
                                      <p:cBhvr>
                                        <p:cTn id="57" dur="500"/>
                                        <p:tgtEl>
                                          <p:spTgt spid="244"/>
                                        </p:tgtEl>
                                        <p:attrNameLst>
                                          <p:attrName>ppt_w</p:attrName>
                                        </p:attrNameLst>
                                      </p:cBhvr>
                                      <p:tavLst>
                                        <p:tav tm="0">
                                          <p:val>
                                            <p:strVal val="ppt_w"/>
                                          </p:val>
                                        </p:tav>
                                        <p:tav tm="100000">
                                          <p:val>
                                            <p:fltVal val="0"/>
                                          </p:val>
                                        </p:tav>
                                      </p:tavLst>
                                    </p:anim>
                                    <p:anim calcmode="lin" valueType="num">
                                      <p:cBhvr>
                                        <p:cTn id="58" dur="500"/>
                                        <p:tgtEl>
                                          <p:spTgt spid="244"/>
                                        </p:tgtEl>
                                        <p:attrNameLst>
                                          <p:attrName>ppt_h</p:attrName>
                                        </p:attrNameLst>
                                      </p:cBhvr>
                                      <p:tavLst>
                                        <p:tav tm="0">
                                          <p:val>
                                            <p:strVal val="ppt_h"/>
                                          </p:val>
                                        </p:tav>
                                        <p:tav tm="100000">
                                          <p:val>
                                            <p:fltVal val="0"/>
                                          </p:val>
                                        </p:tav>
                                      </p:tavLst>
                                    </p:anim>
                                    <p:animEffect transition="out" filter="fade">
                                      <p:cBhvr>
                                        <p:cTn id="59" dur="500"/>
                                        <p:tgtEl>
                                          <p:spTgt spid="244"/>
                                        </p:tgtEl>
                                      </p:cBhvr>
                                    </p:animEffect>
                                    <p:set>
                                      <p:cBhvr>
                                        <p:cTn id="60" dur="1" fill="hold">
                                          <p:stCondLst>
                                            <p:cond delay="499"/>
                                          </p:stCondLst>
                                        </p:cTn>
                                        <p:tgtEl>
                                          <p:spTgt spid="24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290"/>
                                        </p:tgtEl>
                                        <p:attrNameLst>
                                          <p:attrName>style.visibility</p:attrName>
                                        </p:attrNameLst>
                                      </p:cBhvr>
                                      <p:to>
                                        <p:strVal val="visible"/>
                                      </p:to>
                                    </p:set>
                                    <p:animEffect transition="in" filter="wipe(right)">
                                      <p:cBhvr>
                                        <p:cTn id="65" dur="500"/>
                                        <p:tgtEl>
                                          <p:spTgt spid="290"/>
                                        </p:tgtEl>
                                      </p:cBhvr>
                                    </p:animEffect>
                                  </p:childTnLst>
                                </p:cTn>
                              </p:par>
                            </p:childTnLst>
                          </p:cTn>
                        </p:par>
                        <p:par>
                          <p:cTn id="66" fill="hold">
                            <p:stCondLst>
                              <p:cond delay="500"/>
                            </p:stCondLst>
                            <p:childTnLst>
                              <p:par>
                                <p:cTn id="67" presetID="53" presetClass="entr" presetSubtype="0" fill="hold" nodeType="afterEffect">
                                  <p:stCondLst>
                                    <p:cond delay="0"/>
                                  </p:stCondLst>
                                  <p:childTnLst>
                                    <p:set>
                                      <p:cBhvr>
                                        <p:cTn id="68" dur="1" fill="hold">
                                          <p:stCondLst>
                                            <p:cond delay="0"/>
                                          </p:stCondLst>
                                        </p:cTn>
                                        <p:tgtEl>
                                          <p:spTgt spid="248"/>
                                        </p:tgtEl>
                                        <p:attrNameLst>
                                          <p:attrName>style.visibility</p:attrName>
                                        </p:attrNameLst>
                                      </p:cBhvr>
                                      <p:to>
                                        <p:strVal val="visible"/>
                                      </p:to>
                                    </p:set>
                                    <p:anim calcmode="lin" valueType="num">
                                      <p:cBhvr>
                                        <p:cTn id="69" dur="500" fill="hold"/>
                                        <p:tgtEl>
                                          <p:spTgt spid="248"/>
                                        </p:tgtEl>
                                        <p:attrNameLst>
                                          <p:attrName>ppt_w</p:attrName>
                                        </p:attrNameLst>
                                      </p:cBhvr>
                                      <p:tavLst>
                                        <p:tav tm="0">
                                          <p:val>
                                            <p:fltVal val="0"/>
                                          </p:val>
                                        </p:tav>
                                        <p:tav tm="100000">
                                          <p:val>
                                            <p:strVal val="#ppt_w"/>
                                          </p:val>
                                        </p:tav>
                                      </p:tavLst>
                                    </p:anim>
                                    <p:anim calcmode="lin" valueType="num">
                                      <p:cBhvr>
                                        <p:cTn id="70" dur="500" fill="hold"/>
                                        <p:tgtEl>
                                          <p:spTgt spid="248"/>
                                        </p:tgtEl>
                                        <p:attrNameLst>
                                          <p:attrName>ppt_h</p:attrName>
                                        </p:attrNameLst>
                                      </p:cBhvr>
                                      <p:tavLst>
                                        <p:tav tm="0">
                                          <p:val>
                                            <p:fltVal val="0"/>
                                          </p:val>
                                        </p:tav>
                                        <p:tav tm="100000">
                                          <p:val>
                                            <p:strVal val="#ppt_h"/>
                                          </p:val>
                                        </p:tav>
                                      </p:tavLst>
                                    </p:anim>
                                    <p:animEffect transition="in" filter="fade">
                                      <p:cBhvr>
                                        <p:cTn id="71" dur="500"/>
                                        <p:tgtEl>
                                          <p:spTgt spid="248"/>
                                        </p:tgtEl>
                                      </p:cBhvr>
                                    </p:animEffect>
                                  </p:childTnLst>
                                </p:cTn>
                              </p:par>
                            </p:childTnLst>
                          </p:cTn>
                        </p:par>
                        <p:par>
                          <p:cTn id="72" fill="hold">
                            <p:stCondLst>
                              <p:cond delay="1000"/>
                            </p:stCondLst>
                            <p:childTnLst>
                              <p:par>
                                <p:cTn id="73" presetID="6" presetClass="entr" presetSubtype="32" fill="hold" nodeType="afterEffect">
                                  <p:stCondLst>
                                    <p:cond delay="0"/>
                                  </p:stCondLst>
                                  <p:childTnLst>
                                    <p:set>
                                      <p:cBhvr>
                                        <p:cTn id="74" dur="1" fill="hold">
                                          <p:stCondLst>
                                            <p:cond delay="0"/>
                                          </p:stCondLst>
                                        </p:cTn>
                                        <p:tgtEl>
                                          <p:spTgt spid="250"/>
                                        </p:tgtEl>
                                        <p:attrNameLst>
                                          <p:attrName>style.visibility</p:attrName>
                                        </p:attrNameLst>
                                      </p:cBhvr>
                                      <p:to>
                                        <p:strVal val="visible"/>
                                      </p:to>
                                    </p:set>
                                    <p:animEffect transition="in" filter="circle(out)">
                                      <p:cBhvr>
                                        <p:cTn id="75" dur="1000"/>
                                        <p:tgtEl>
                                          <p:spTgt spid="250"/>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animBg="1"/>
      <p:bldP spid="254" grpId="0" animBg="1"/>
      <p:bldP spid="254" grpId="1" animBg="1"/>
      <p:bldP spid="255" grpId="0" animBg="1"/>
      <p:bldP spid="256" grpId="0" animBg="1"/>
      <p:bldP spid="256" grpId="1" animBg="1"/>
      <p:bldP spid="257" grpId="0" animBg="1"/>
      <p:bldP spid="263" grpId="0" animBg="1"/>
      <p:bldP spid="297" grpId="0" animBg="1"/>
      <p:bldP spid="244" grpId="0" animBg="1"/>
      <p:bldP spid="295" grpId="0" animBg="1"/>
      <p:bldP spid="295" grpId="1" animBg="1"/>
      <p:bldP spid="24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Message Scheduling</a:t>
            </a:r>
            <a:endParaRPr lang="en-US" sz="4000" dirty="0"/>
          </a:p>
        </p:txBody>
      </p:sp>
      <p:sp>
        <p:nvSpPr>
          <p:cNvPr id="3" name="Content Placeholder 2"/>
          <p:cNvSpPr>
            <a:spLocks noGrp="1"/>
          </p:cNvSpPr>
          <p:nvPr>
            <p:ph idx="1"/>
          </p:nvPr>
        </p:nvSpPr>
        <p:spPr>
          <a:xfrm>
            <a:off x="457200" y="990601"/>
            <a:ext cx="8458200" cy="1371600"/>
          </a:xfrm>
        </p:spPr>
        <p:txBody>
          <a:bodyPr/>
          <a:lstStyle/>
          <a:p>
            <a:r>
              <a:rPr lang="en-US" dirty="0" smtClean="0"/>
              <a:t>Residual Belief Propagation [</a:t>
            </a:r>
            <a:r>
              <a:rPr lang="en-US" dirty="0" err="1" smtClean="0"/>
              <a:t>Elidan</a:t>
            </a:r>
            <a:r>
              <a:rPr lang="en-US" dirty="0" smtClean="0"/>
              <a:t> et al., UAI 06]: </a:t>
            </a:r>
          </a:p>
          <a:p>
            <a:pPr lvl="1"/>
            <a:r>
              <a:rPr lang="en-US" dirty="0" smtClean="0"/>
              <a:t>Assign priorities based on change in inbound messages</a:t>
            </a:r>
          </a:p>
        </p:txBody>
      </p:sp>
      <p:cxnSp>
        <p:nvCxnSpPr>
          <p:cNvPr id="74" name="Straight Arrow Connector 73"/>
          <p:cNvCxnSpPr/>
          <p:nvPr/>
        </p:nvCxnSpPr>
        <p:spPr bwMode="auto">
          <a:xfrm>
            <a:off x="1295400" y="4811474"/>
            <a:ext cx="609600" cy="1588"/>
          </a:xfrm>
          <a:prstGeom prst="straightConnector1">
            <a:avLst/>
          </a:prstGeom>
          <a:ln>
            <a:solidFill>
              <a:srgbClr val="7030A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75" name="Straight Arrow Connector 74"/>
          <p:cNvCxnSpPr/>
          <p:nvPr/>
        </p:nvCxnSpPr>
        <p:spPr bwMode="auto">
          <a:xfrm rot="5400000" flipH="1" flipV="1">
            <a:off x="2172494" y="5153579"/>
            <a:ext cx="531811" cy="1"/>
          </a:xfrm>
          <a:prstGeom prst="straightConnector1">
            <a:avLst/>
          </a:prstGeom>
          <a:ln>
            <a:solidFill>
              <a:srgbClr val="7030A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78" name="Straight Arrow Connector 77"/>
          <p:cNvCxnSpPr/>
          <p:nvPr/>
        </p:nvCxnSpPr>
        <p:spPr bwMode="auto">
          <a:xfrm rot="5400000" flipH="1" flipV="1">
            <a:off x="1715295" y="3934379"/>
            <a:ext cx="531811" cy="1"/>
          </a:xfrm>
          <a:prstGeom prst="straightConnector1">
            <a:avLst/>
          </a:prstGeom>
          <a:ln>
            <a:solidFill>
              <a:srgbClr val="7030A0"/>
            </a:solidFill>
            <a:headEnd type="arrow"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50" name="Group 49"/>
          <p:cNvGrpSpPr/>
          <p:nvPr/>
        </p:nvGrpSpPr>
        <p:grpSpPr>
          <a:xfrm>
            <a:off x="685800" y="3058874"/>
            <a:ext cx="3200400" cy="3048000"/>
            <a:chOff x="1371600" y="3505200"/>
            <a:chExt cx="2743200" cy="2667000"/>
          </a:xfrm>
        </p:grpSpPr>
        <p:sp>
          <p:nvSpPr>
            <p:cNvPr id="10" name="Rectangle 9"/>
            <p:cNvSpPr/>
            <p:nvPr/>
          </p:nvSpPr>
          <p:spPr bwMode="auto">
            <a:xfrm>
              <a:off x="2514600" y="3505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 name="Oval 16"/>
            <p:cNvSpPr/>
            <p:nvPr/>
          </p:nvSpPr>
          <p:spPr bwMode="auto">
            <a:xfrm>
              <a:off x="2514600" y="46482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1</a:t>
              </a:r>
            </a:p>
          </p:txBody>
        </p:sp>
        <p:cxnSp>
          <p:nvCxnSpPr>
            <p:cNvPr id="19" name="Straight Connector 18"/>
            <p:cNvCxnSpPr>
              <a:stCxn id="17" idx="6"/>
              <a:endCxn id="21" idx="1"/>
            </p:cNvCxnSpPr>
            <p:nvPr/>
          </p:nvCxnSpPr>
          <p:spPr bwMode="auto">
            <a:xfrm>
              <a:off x="2895600" y="4838700"/>
              <a:ext cx="838200" cy="0"/>
            </a:xfrm>
            <a:prstGeom prst="line">
              <a:avLst/>
            </a:prstGeom>
            <a:noFill/>
            <a:ln w="38100" cap="flat" cmpd="sng" algn="ctr">
              <a:solidFill>
                <a:schemeClr val="hlink"/>
              </a:solidFill>
              <a:prstDash val="solid"/>
              <a:round/>
              <a:headEnd type="none" w="med" len="med"/>
              <a:tailEnd type="none" w="med" len="med"/>
            </a:ln>
            <a:effectLst/>
          </p:spPr>
        </p:cxnSp>
        <p:sp>
          <p:nvSpPr>
            <p:cNvPr id="21" name="Rectangle 20"/>
            <p:cNvSpPr/>
            <p:nvPr/>
          </p:nvSpPr>
          <p:spPr bwMode="auto">
            <a:xfrm>
              <a:off x="3733800" y="4648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 name="Rectangle 21"/>
            <p:cNvSpPr/>
            <p:nvPr/>
          </p:nvSpPr>
          <p:spPr bwMode="auto">
            <a:xfrm>
              <a:off x="1371600" y="4648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6" name="Straight Connector 25"/>
            <p:cNvCxnSpPr>
              <a:stCxn id="17" idx="2"/>
              <a:endCxn id="22" idx="3"/>
            </p:cNvCxnSpPr>
            <p:nvPr/>
          </p:nvCxnSpPr>
          <p:spPr bwMode="auto">
            <a:xfrm rot="10800000">
              <a:off x="1752600" y="4838700"/>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28" name="Straight Connector 27"/>
            <p:cNvCxnSpPr>
              <a:stCxn id="10" idx="2"/>
              <a:endCxn id="17" idx="0"/>
            </p:cNvCxnSpPr>
            <p:nvPr/>
          </p:nvCxnSpPr>
          <p:spPr bwMode="auto">
            <a:xfrm rot="5400000">
              <a:off x="2324100" y="4267200"/>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38" name="Rectangle 37"/>
            <p:cNvSpPr/>
            <p:nvPr/>
          </p:nvSpPr>
          <p:spPr bwMode="auto">
            <a:xfrm>
              <a:off x="2514600" y="5791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45" name="Straight Connector 44"/>
            <p:cNvCxnSpPr>
              <a:stCxn id="17" idx="4"/>
              <a:endCxn id="38" idx="0"/>
            </p:cNvCxnSpPr>
            <p:nvPr/>
          </p:nvCxnSpPr>
          <p:spPr bwMode="auto">
            <a:xfrm rot="5400000">
              <a:off x="2324100" y="5410200"/>
              <a:ext cx="762000" cy="0"/>
            </a:xfrm>
            <a:prstGeom prst="line">
              <a:avLst/>
            </a:prstGeom>
            <a:noFill/>
            <a:ln w="38100" cap="flat" cmpd="sng" algn="ctr">
              <a:solidFill>
                <a:schemeClr val="hlink"/>
              </a:solidFill>
              <a:prstDash val="solid"/>
              <a:round/>
              <a:headEnd type="none" w="med" len="med"/>
              <a:tailEnd type="none" w="med" len="med"/>
            </a:ln>
            <a:effectLst/>
          </p:spPr>
        </p:cxnSp>
      </p:grpSp>
      <p:cxnSp>
        <p:nvCxnSpPr>
          <p:cNvPr id="79" name="Straight Arrow Connector 78"/>
          <p:cNvCxnSpPr/>
          <p:nvPr/>
        </p:nvCxnSpPr>
        <p:spPr bwMode="auto">
          <a:xfrm>
            <a:off x="2590800" y="4430474"/>
            <a:ext cx="609600" cy="1588"/>
          </a:xfrm>
          <a:prstGeom prst="straightConnector1">
            <a:avLst/>
          </a:prstGeom>
          <a:ln>
            <a:solidFill>
              <a:srgbClr val="C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73" name="Slide Number Placeholder 72"/>
          <p:cNvSpPr>
            <a:spLocks noGrp="1"/>
          </p:cNvSpPr>
          <p:nvPr>
            <p:ph type="sldNum" sz="quarter" idx="12"/>
          </p:nvPr>
        </p:nvSpPr>
        <p:spPr/>
        <p:txBody>
          <a:bodyPr/>
          <a:lstStyle/>
          <a:p>
            <a:fld id="{29982EE5-C165-4792-B6D9-CAD024C0FAD7}" type="slidenum">
              <a:rPr lang="en-US" smtClean="0"/>
              <a:pPr/>
              <a:t>37</a:t>
            </a:fld>
            <a:endParaRPr lang="en-US" dirty="0"/>
          </a:p>
        </p:txBody>
      </p:sp>
      <p:sp>
        <p:nvSpPr>
          <p:cNvPr id="76" name="Rectangle 75"/>
          <p:cNvSpPr/>
          <p:nvPr/>
        </p:nvSpPr>
        <p:spPr bwMode="auto">
          <a:xfrm>
            <a:off x="991394" y="2982674"/>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7" name="Rectangle 76"/>
          <p:cNvSpPr/>
          <p:nvPr/>
        </p:nvSpPr>
        <p:spPr bwMode="auto">
          <a:xfrm>
            <a:off x="1296194" y="2906474"/>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0" name="Straight Arrow Connector 79"/>
          <p:cNvCxnSpPr/>
          <p:nvPr/>
        </p:nvCxnSpPr>
        <p:spPr bwMode="auto">
          <a:xfrm>
            <a:off x="762794" y="34398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bwMode="auto">
          <a:xfrm rot="5400000" flipH="1" flipV="1">
            <a:off x="342900" y="30207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2" name="Rectangle 81"/>
          <p:cNvSpPr/>
          <p:nvPr/>
        </p:nvSpPr>
        <p:spPr bwMode="auto">
          <a:xfrm>
            <a:off x="991394" y="3058874"/>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3" name="Rectangle 82"/>
          <p:cNvSpPr/>
          <p:nvPr/>
        </p:nvSpPr>
        <p:spPr bwMode="auto">
          <a:xfrm>
            <a:off x="1296194" y="2982674"/>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4" name="TextBox 83"/>
          <p:cNvSpPr txBox="1"/>
          <p:nvPr/>
        </p:nvSpPr>
        <p:spPr>
          <a:xfrm>
            <a:off x="915194" y="3440668"/>
            <a:ext cx="1061509" cy="369332"/>
          </a:xfrm>
          <a:prstGeom prst="rect">
            <a:avLst/>
          </a:prstGeom>
          <a:noFill/>
        </p:spPr>
        <p:txBody>
          <a:bodyPr wrap="none" rtlCol="0">
            <a:spAutoFit/>
          </a:bodyPr>
          <a:lstStyle/>
          <a:p>
            <a:r>
              <a:rPr lang="en-US" dirty="0" smtClean="0"/>
              <a:t>Message</a:t>
            </a:r>
            <a:endParaRPr lang="en-US" dirty="0"/>
          </a:p>
        </p:txBody>
      </p:sp>
      <p:cxnSp>
        <p:nvCxnSpPr>
          <p:cNvPr id="108" name="Straight Arrow Connector 107"/>
          <p:cNvCxnSpPr/>
          <p:nvPr/>
        </p:nvCxnSpPr>
        <p:spPr bwMode="auto">
          <a:xfrm>
            <a:off x="304800" y="54972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9" name="Straight Arrow Connector 108"/>
          <p:cNvCxnSpPr/>
          <p:nvPr/>
        </p:nvCxnSpPr>
        <p:spPr bwMode="auto">
          <a:xfrm rot="5400000" flipH="1" flipV="1">
            <a:off x="-115094" y="50781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0" name="Rectangle 109"/>
          <p:cNvSpPr/>
          <p:nvPr/>
        </p:nvSpPr>
        <p:spPr bwMode="auto">
          <a:xfrm>
            <a:off x="533400" y="5116274"/>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11" name="Rectangle 110"/>
          <p:cNvSpPr/>
          <p:nvPr/>
        </p:nvSpPr>
        <p:spPr bwMode="auto">
          <a:xfrm>
            <a:off x="838200" y="5040074"/>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2" name="TextBox 111"/>
          <p:cNvSpPr txBox="1"/>
          <p:nvPr/>
        </p:nvSpPr>
        <p:spPr>
          <a:xfrm>
            <a:off x="457200" y="5498068"/>
            <a:ext cx="1061509" cy="369332"/>
          </a:xfrm>
          <a:prstGeom prst="rect">
            <a:avLst/>
          </a:prstGeom>
          <a:noFill/>
        </p:spPr>
        <p:txBody>
          <a:bodyPr wrap="none" rtlCol="0">
            <a:spAutoFit/>
          </a:bodyPr>
          <a:lstStyle/>
          <a:p>
            <a:r>
              <a:rPr lang="en-US" dirty="0" smtClean="0"/>
              <a:t>Message</a:t>
            </a:r>
            <a:endParaRPr lang="en-US" dirty="0"/>
          </a:p>
        </p:txBody>
      </p:sp>
      <p:cxnSp>
        <p:nvCxnSpPr>
          <p:cNvPr id="115" name="Straight Arrow Connector 114"/>
          <p:cNvCxnSpPr/>
          <p:nvPr/>
        </p:nvCxnSpPr>
        <p:spPr bwMode="auto">
          <a:xfrm>
            <a:off x="2590800" y="58782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6" name="Straight Arrow Connector 115"/>
          <p:cNvCxnSpPr/>
          <p:nvPr/>
        </p:nvCxnSpPr>
        <p:spPr bwMode="auto">
          <a:xfrm rot="5400000" flipH="1" flipV="1">
            <a:off x="2170906" y="54591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7" name="Rectangle 116"/>
          <p:cNvSpPr/>
          <p:nvPr/>
        </p:nvSpPr>
        <p:spPr bwMode="auto">
          <a:xfrm>
            <a:off x="2819400" y="5497274"/>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18" name="Rectangle 117"/>
          <p:cNvSpPr/>
          <p:nvPr/>
        </p:nvSpPr>
        <p:spPr bwMode="auto">
          <a:xfrm>
            <a:off x="3124200" y="5421074"/>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TextBox 118"/>
          <p:cNvSpPr txBox="1"/>
          <p:nvPr/>
        </p:nvSpPr>
        <p:spPr>
          <a:xfrm>
            <a:off x="2743200" y="5879068"/>
            <a:ext cx="1061509" cy="369332"/>
          </a:xfrm>
          <a:prstGeom prst="rect">
            <a:avLst/>
          </a:prstGeom>
          <a:noFill/>
        </p:spPr>
        <p:txBody>
          <a:bodyPr wrap="none" rtlCol="0">
            <a:spAutoFit/>
          </a:bodyPr>
          <a:lstStyle/>
          <a:p>
            <a:r>
              <a:rPr lang="en-US" dirty="0" smtClean="0"/>
              <a:t>Message</a:t>
            </a:r>
            <a:endParaRPr lang="en-US" dirty="0"/>
          </a:p>
        </p:txBody>
      </p:sp>
      <p:sp>
        <p:nvSpPr>
          <p:cNvPr id="120" name="Rectangle 119"/>
          <p:cNvSpPr/>
          <p:nvPr/>
        </p:nvSpPr>
        <p:spPr bwMode="auto">
          <a:xfrm>
            <a:off x="2819400" y="3775154"/>
            <a:ext cx="228600" cy="45719"/>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1" name="Rectangle 120"/>
          <p:cNvSpPr/>
          <p:nvPr/>
        </p:nvSpPr>
        <p:spPr bwMode="auto">
          <a:xfrm>
            <a:off x="3124200" y="3546554"/>
            <a:ext cx="228600" cy="45719"/>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2" name="Straight Arrow Connector 121"/>
          <p:cNvCxnSpPr/>
          <p:nvPr/>
        </p:nvCxnSpPr>
        <p:spPr bwMode="auto">
          <a:xfrm>
            <a:off x="2590800" y="41256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3" name="Straight Arrow Connector 122"/>
          <p:cNvCxnSpPr/>
          <p:nvPr/>
        </p:nvCxnSpPr>
        <p:spPr bwMode="auto">
          <a:xfrm rot="5400000" flipH="1" flipV="1">
            <a:off x="2170906" y="37065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4" name="Rectangle 123"/>
          <p:cNvSpPr/>
          <p:nvPr/>
        </p:nvSpPr>
        <p:spPr bwMode="auto">
          <a:xfrm>
            <a:off x="2819400" y="3820874"/>
            <a:ext cx="228600" cy="304800"/>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25" name="Rectangle 124"/>
          <p:cNvSpPr/>
          <p:nvPr/>
        </p:nvSpPr>
        <p:spPr bwMode="auto">
          <a:xfrm>
            <a:off x="3124200" y="3592274"/>
            <a:ext cx="228600" cy="533400"/>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7" name="Straight Arrow Connector 126"/>
          <p:cNvCxnSpPr/>
          <p:nvPr/>
        </p:nvCxnSpPr>
        <p:spPr bwMode="auto">
          <a:xfrm>
            <a:off x="6019800" y="4811474"/>
            <a:ext cx="609600" cy="1588"/>
          </a:xfrm>
          <a:prstGeom prst="straightConnector1">
            <a:avLst/>
          </a:prstGeom>
          <a:ln>
            <a:solidFill>
              <a:srgbClr val="7030A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28" name="Straight Arrow Connector 127"/>
          <p:cNvCxnSpPr/>
          <p:nvPr/>
        </p:nvCxnSpPr>
        <p:spPr bwMode="auto">
          <a:xfrm rot="5400000" flipH="1" flipV="1">
            <a:off x="6896894" y="5153579"/>
            <a:ext cx="531811" cy="1"/>
          </a:xfrm>
          <a:prstGeom prst="straightConnector1">
            <a:avLst/>
          </a:prstGeom>
          <a:ln>
            <a:solidFill>
              <a:srgbClr val="7030A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29" name="Straight Arrow Connector 128"/>
          <p:cNvCxnSpPr/>
          <p:nvPr/>
        </p:nvCxnSpPr>
        <p:spPr bwMode="auto">
          <a:xfrm rot="5400000" flipH="1" flipV="1">
            <a:off x="6439695" y="3934379"/>
            <a:ext cx="531811" cy="1"/>
          </a:xfrm>
          <a:prstGeom prst="straightConnector1">
            <a:avLst/>
          </a:prstGeom>
          <a:ln>
            <a:solidFill>
              <a:srgbClr val="7030A0"/>
            </a:solidFill>
            <a:headEnd type="arrow"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130" name="Group 129"/>
          <p:cNvGrpSpPr/>
          <p:nvPr/>
        </p:nvGrpSpPr>
        <p:grpSpPr>
          <a:xfrm>
            <a:off x="5410200" y="3058874"/>
            <a:ext cx="3200400" cy="3048000"/>
            <a:chOff x="1371600" y="3505200"/>
            <a:chExt cx="2743200" cy="2667000"/>
          </a:xfrm>
        </p:grpSpPr>
        <p:sp>
          <p:nvSpPr>
            <p:cNvPr id="131" name="Rectangle 130"/>
            <p:cNvSpPr/>
            <p:nvPr/>
          </p:nvSpPr>
          <p:spPr bwMode="auto">
            <a:xfrm>
              <a:off x="2514600" y="3505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2" name="Oval 131"/>
            <p:cNvSpPr/>
            <p:nvPr/>
          </p:nvSpPr>
          <p:spPr bwMode="auto">
            <a:xfrm>
              <a:off x="2514600" y="46482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2</a:t>
              </a:r>
            </a:p>
          </p:txBody>
        </p:sp>
        <p:cxnSp>
          <p:nvCxnSpPr>
            <p:cNvPr id="133" name="Straight Connector 132"/>
            <p:cNvCxnSpPr>
              <a:stCxn id="132" idx="6"/>
              <a:endCxn id="134" idx="1"/>
            </p:cNvCxnSpPr>
            <p:nvPr/>
          </p:nvCxnSpPr>
          <p:spPr bwMode="auto">
            <a:xfrm>
              <a:off x="2895600" y="4838700"/>
              <a:ext cx="838200" cy="0"/>
            </a:xfrm>
            <a:prstGeom prst="line">
              <a:avLst/>
            </a:prstGeom>
            <a:noFill/>
            <a:ln w="38100" cap="flat" cmpd="sng" algn="ctr">
              <a:solidFill>
                <a:schemeClr val="hlink"/>
              </a:solidFill>
              <a:prstDash val="solid"/>
              <a:round/>
              <a:headEnd type="none" w="med" len="med"/>
              <a:tailEnd type="none" w="med" len="med"/>
            </a:ln>
            <a:effectLst/>
          </p:spPr>
        </p:cxnSp>
        <p:sp>
          <p:nvSpPr>
            <p:cNvPr id="134" name="Rectangle 133"/>
            <p:cNvSpPr/>
            <p:nvPr/>
          </p:nvSpPr>
          <p:spPr bwMode="auto">
            <a:xfrm>
              <a:off x="3733800" y="4648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5" name="Rectangle 134"/>
            <p:cNvSpPr/>
            <p:nvPr/>
          </p:nvSpPr>
          <p:spPr bwMode="auto">
            <a:xfrm>
              <a:off x="1371600" y="4648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6" name="Straight Connector 135"/>
            <p:cNvCxnSpPr>
              <a:stCxn id="132" idx="2"/>
              <a:endCxn id="135" idx="3"/>
            </p:cNvCxnSpPr>
            <p:nvPr/>
          </p:nvCxnSpPr>
          <p:spPr bwMode="auto">
            <a:xfrm rot="10800000">
              <a:off x="1752600" y="4838700"/>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7" name="Straight Connector 136"/>
            <p:cNvCxnSpPr>
              <a:stCxn id="131" idx="2"/>
              <a:endCxn id="132" idx="0"/>
            </p:cNvCxnSpPr>
            <p:nvPr/>
          </p:nvCxnSpPr>
          <p:spPr bwMode="auto">
            <a:xfrm rot="5400000">
              <a:off x="2324100" y="4267200"/>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38" name="Rectangle 137"/>
            <p:cNvSpPr/>
            <p:nvPr/>
          </p:nvSpPr>
          <p:spPr bwMode="auto">
            <a:xfrm>
              <a:off x="2514600" y="5791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9" name="Straight Connector 138"/>
            <p:cNvCxnSpPr>
              <a:stCxn id="132" idx="4"/>
              <a:endCxn id="138" idx="0"/>
            </p:cNvCxnSpPr>
            <p:nvPr/>
          </p:nvCxnSpPr>
          <p:spPr bwMode="auto">
            <a:xfrm rot="5400000">
              <a:off x="2324100" y="5410200"/>
              <a:ext cx="762000" cy="0"/>
            </a:xfrm>
            <a:prstGeom prst="line">
              <a:avLst/>
            </a:prstGeom>
            <a:noFill/>
            <a:ln w="38100" cap="flat" cmpd="sng" algn="ctr">
              <a:solidFill>
                <a:schemeClr val="hlink"/>
              </a:solidFill>
              <a:prstDash val="solid"/>
              <a:round/>
              <a:headEnd type="none" w="med" len="med"/>
              <a:tailEnd type="none" w="med" len="med"/>
            </a:ln>
            <a:effectLst/>
          </p:spPr>
        </p:cxnSp>
      </p:grpSp>
      <p:cxnSp>
        <p:nvCxnSpPr>
          <p:cNvPr id="140" name="Straight Arrow Connector 139"/>
          <p:cNvCxnSpPr/>
          <p:nvPr/>
        </p:nvCxnSpPr>
        <p:spPr bwMode="auto">
          <a:xfrm>
            <a:off x="7315200" y="4430474"/>
            <a:ext cx="609600" cy="1588"/>
          </a:xfrm>
          <a:prstGeom prst="straightConnector1">
            <a:avLst/>
          </a:prstGeom>
          <a:ln>
            <a:solidFill>
              <a:srgbClr val="C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47" name="TextBox 146"/>
          <p:cNvSpPr txBox="1"/>
          <p:nvPr/>
        </p:nvSpPr>
        <p:spPr>
          <a:xfrm>
            <a:off x="5639594" y="3440668"/>
            <a:ext cx="1061509" cy="369332"/>
          </a:xfrm>
          <a:prstGeom prst="rect">
            <a:avLst/>
          </a:prstGeom>
          <a:noFill/>
        </p:spPr>
        <p:txBody>
          <a:bodyPr wrap="none" rtlCol="0">
            <a:spAutoFit/>
          </a:bodyPr>
          <a:lstStyle/>
          <a:p>
            <a:r>
              <a:rPr lang="en-US" dirty="0" smtClean="0"/>
              <a:t>Message</a:t>
            </a:r>
            <a:endParaRPr lang="en-US" dirty="0"/>
          </a:p>
        </p:txBody>
      </p:sp>
      <p:sp>
        <p:nvSpPr>
          <p:cNvPr id="152" name="TextBox 151"/>
          <p:cNvSpPr txBox="1"/>
          <p:nvPr/>
        </p:nvSpPr>
        <p:spPr>
          <a:xfrm>
            <a:off x="5181600" y="5498068"/>
            <a:ext cx="1061509" cy="369332"/>
          </a:xfrm>
          <a:prstGeom prst="rect">
            <a:avLst/>
          </a:prstGeom>
          <a:noFill/>
        </p:spPr>
        <p:txBody>
          <a:bodyPr wrap="none" rtlCol="0">
            <a:spAutoFit/>
          </a:bodyPr>
          <a:lstStyle/>
          <a:p>
            <a:r>
              <a:rPr lang="en-US" dirty="0" smtClean="0"/>
              <a:t>Message</a:t>
            </a:r>
            <a:endParaRPr lang="en-US" dirty="0"/>
          </a:p>
        </p:txBody>
      </p:sp>
      <p:cxnSp>
        <p:nvCxnSpPr>
          <p:cNvPr id="153" name="Straight Arrow Connector 152"/>
          <p:cNvCxnSpPr/>
          <p:nvPr/>
        </p:nvCxnSpPr>
        <p:spPr bwMode="auto">
          <a:xfrm>
            <a:off x="7315200" y="58782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4" name="Straight Arrow Connector 153"/>
          <p:cNvCxnSpPr/>
          <p:nvPr/>
        </p:nvCxnSpPr>
        <p:spPr bwMode="auto">
          <a:xfrm rot="5400000" flipH="1" flipV="1">
            <a:off x="6895306" y="54591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55" name="Rectangle 154"/>
          <p:cNvSpPr/>
          <p:nvPr/>
        </p:nvSpPr>
        <p:spPr bwMode="auto">
          <a:xfrm>
            <a:off x="7543800" y="5497274"/>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56" name="Rectangle 155"/>
          <p:cNvSpPr/>
          <p:nvPr/>
        </p:nvSpPr>
        <p:spPr bwMode="auto">
          <a:xfrm>
            <a:off x="7848600" y="5421074"/>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7" name="TextBox 156"/>
          <p:cNvSpPr txBox="1"/>
          <p:nvPr/>
        </p:nvSpPr>
        <p:spPr>
          <a:xfrm>
            <a:off x="7467600" y="5879068"/>
            <a:ext cx="1061509" cy="369332"/>
          </a:xfrm>
          <a:prstGeom prst="rect">
            <a:avLst/>
          </a:prstGeom>
          <a:noFill/>
        </p:spPr>
        <p:txBody>
          <a:bodyPr wrap="none" rtlCol="0">
            <a:spAutoFit/>
          </a:bodyPr>
          <a:lstStyle/>
          <a:p>
            <a:r>
              <a:rPr lang="en-US" dirty="0" smtClean="0"/>
              <a:t>Message</a:t>
            </a:r>
            <a:endParaRPr lang="en-US" dirty="0"/>
          </a:p>
        </p:txBody>
      </p:sp>
      <p:sp>
        <p:nvSpPr>
          <p:cNvPr id="158" name="Rectangle 157"/>
          <p:cNvSpPr/>
          <p:nvPr/>
        </p:nvSpPr>
        <p:spPr bwMode="auto">
          <a:xfrm>
            <a:off x="7848600" y="3657600"/>
            <a:ext cx="228600" cy="228600"/>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9" name="Rectangle 158"/>
          <p:cNvSpPr/>
          <p:nvPr/>
        </p:nvSpPr>
        <p:spPr bwMode="auto">
          <a:xfrm>
            <a:off x="7543800" y="3352800"/>
            <a:ext cx="228600" cy="502919"/>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0" name="Straight Arrow Connector 159"/>
          <p:cNvCxnSpPr/>
          <p:nvPr/>
        </p:nvCxnSpPr>
        <p:spPr bwMode="auto">
          <a:xfrm>
            <a:off x="7315200" y="41256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1" name="Straight Arrow Connector 160"/>
          <p:cNvCxnSpPr/>
          <p:nvPr/>
        </p:nvCxnSpPr>
        <p:spPr bwMode="auto">
          <a:xfrm rot="5400000" flipH="1" flipV="1">
            <a:off x="6895306" y="37065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2" name="Rectangle 161"/>
          <p:cNvSpPr/>
          <p:nvPr/>
        </p:nvSpPr>
        <p:spPr bwMode="auto">
          <a:xfrm>
            <a:off x="7543800" y="3820874"/>
            <a:ext cx="228600" cy="304800"/>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63" name="Rectangle 162"/>
          <p:cNvSpPr/>
          <p:nvPr/>
        </p:nvSpPr>
        <p:spPr bwMode="auto">
          <a:xfrm>
            <a:off x="7848600" y="3886200"/>
            <a:ext cx="228600" cy="239474"/>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6" name="Straight Connector 165"/>
          <p:cNvCxnSpPr/>
          <p:nvPr/>
        </p:nvCxnSpPr>
        <p:spPr bwMode="auto">
          <a:xfrm rot="5400000">
            <a:off x="2247900" y="4305300"/>
            <a:ext cx="4495800" cy="0"/>
          </a:xfrm>
          <a:prstGeom prst="line">
            <a:avLst/>
          </a:prstGeom>
          <a:noFill/>
          <a:ln w="38100" cap="flat" cmpd="sng" algn="ctr">
            <a:solidFill>
              <a:schemeClr val="bg1">
                <a:lumMod val="75000"/>
              </a:schemeClr>
            </a:solidFill>
            <a:prstDash val="solid"/>
            <a:round/>
            <a:headEnd type="none" w="med" len="med"/>
            <a:tailEnd type="none" w="med" len="med"/>
          </a:ln>
          <a:effectLst/>
        </p:spPr>
      </p:cxnSp>
      <p:cxnSp>
        <p:nvCxnSpPr>
          <p:cNvPr id="167" name="Straight Arrow Connector 166"/>
          <p:cNvCxnSpPr/>
          <p:nvPr/>
        </p:nvCxnSpPr>
        <p:spPr bwMode="auto">
          <a:xfrm>
            <a:off x="5486400" y="34290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8" name="Straight Arrow Connector 167"/>
          <p:cNvCxnSpPr/>
          <p:nvPr/>
        </p:nvCxnSpPr>
        <p:spPr bwMode="auto">
          <a:xfrm rot="5400000" flipH="1" flipV="1">
            <a:off x="5066506" y="30099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9" name="Rectangle 168"/>
          <p:cNvSpPr/>
          <p:nvPr/>
        </p:nvSpPr>
        <p:spPr bwMode="auto">
          <a:xfrm>
            <a:off x="5715000" y="28194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70" name="Rectangle 169"/>
          <p:cNvSpPr/>
          <p:nvPr/>
        </p:nvSpPr>
        <p:spPr bwMode="auto">
          <a:xfrm>
            <a:off x="6019800" y="28956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Rectangle 170"/>
          <p:cNvSpPr/>
          <p:nvPr/>
        </p:nvSpPr>
        <p:spPr bwMode="auto">
          <a:xfrm>
            <a:off x="5715000" y="31242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72" name="Rectangle 171"/>
          <p:cNvSpPr/>
          <p:nvPr/>
        </p:nvSpPr>
        <p:spPr bwMode="auto">
          <a:xfrm>
            <a:off x="6019800" y="3276600"/>
            <a:ext cx="228600" cy="152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73" name="Straight Arrow Connector 172"/>
          <p:cNvCxnSpPr/>
          <p:nvPr/>
        </p:nvCxnSpPr>
        <p:spPr bwMode="auto">
          <a:xfrm>
            <a:off x="5029200" y="54864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8" name="Straight Arrow Connector 177"/>
          <p:cNvCxnSpPr/>
          <p:nvPr/>
        </p:nvCxnSpPr>
        <p:spPr bwMode="auto">
          <a:xfrm rot="5400000" flipH="1" flipV="1">
            <a:off x="4609306" y="50673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6" name="Rectangle 195"/>
          <p:cNvSpPr/>
          <p:nvPr/>
        </p:nvSpPr>
        <p:spPr bwMode="auto">
          <a:xfrm>
            <a:off x="5257800" y="51816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2" name="Rectangle 211"/>
          <p:cNvSpPr/>
          <p:nvPr/>
        </p:nvSpPr>
        <p:spPr bwMode="auto">
          <a:xfrm>
            <a:off x="5562600" y="51054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68" name="Rounded Rectangular Callout 267"/>
          <p:cNvSpPr/>
          <p:nvPr/>
        </p:nvSpPr>
        <p:spPr bwMode="auto">
          <a:xfrm>
            <a:off x="6781800" y="2590800"/>
            <a:ext cx="1981200" cy="381000"/>
          </a:xfrm>
          <a:prstGeom prst="wedgeRoundRectCallout">
            <a:avLst>
              <a:gd name="adj1" fmla="val 13135"/>
              <a:gd name="adj2" fmla="val 140111"/>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Large</a:t>
            </a:r>
            <a:r>
              <a:rPr kumimoji="0" lang="en-US" sz="2400" b="0" i="0" u="none" strike="noStrike" cap="none" normalizeH="0" baseline="0" dirty="0" smtClean="0">
                <a:ln>
                  <a:noFill/>
                </a:ln>
                <a:solidFill>
                  <a:schemeClr val="tx1"/>
                </a:solidFill>
                <a:effectLst/>
                <a:latin typeface="Tahoma" pitchFamily="-64" charset="0"/>
              </a:rPr>
              <a:t> Change</a:t>
            </a:r>
          </a:p>
        </p:txBody>
      </p:sp>
      <p:sp>
        <p:nvSpPr>
          <p:cNvPr id="269" name="Rounded Rectangular Callout 268"/>
          <p:cNvSpPr/>
          <p:nvPr/>
        </p:nvSpPr>
        <p:spPr bwMode="auto">
          <a:xfrm>
            <a:off x="152400" y="2209800"/>
            <a:ext cx="2362200" cy="457200"/>
          </a:xfrm>
          <a:prstGeom prst="wedgeRoundRectCallout">
            <a:avLst>
              <a:gd name="adj1" fmla="val -15424"/>
              <a:gd name="adj2" fmla="val 10262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Small Change</a:t>
            </a:r>
          </a:p>
        </p:txBody>
      </p:sp>
      <p:sp>
        <p:nvSpPr>
          <p:cNvPr id="270" name="Rounded Rectangular Callout 269"/>
          <p:cNvSpPr/>
          <p:nvPr/>
        </p:nvSpPr>
        <p:spPr bwMode="auto">
          <a:xfrm>
            <a:off x="2514600" y="2743200"/>
            <a:ext cx="2133600" cy="457200"/>
          </a:xfrm>
          <a:prstGeom prst="wedgeRoundRectCallout">
            <a:avLst>
              <a:gd name="adj1" fmla="val -15424"/>
              <a:gd name="adj2" fmla="val 10262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Small Change</a:t>
            </a:r>
          </a:p>
        </p:txBody>
      </p:sp>
      <p:sp>
        <p:nvSpPr>
          <p:cNvPr id="271" name="Rounded Rectangular Callout 270"/>
          <p:cNvSpPr/>
          <p:nvPr/>
        </p:nvSpPr>
        <p:spPr bwMode="auto">
          <a:xfrm>
            <a:off x="5029200" y="2209800"/>
            <a:ext cx="1981200" cy="381000"/>
          </a:xfrm>
          <a:prstGeom prst="wedgeRoundRectCallout">
            <a:avLst>
              <a:gd name="adj1" fmla="val -11515"/>
              <a:gd name="adj2" fmla="val 9374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Large</a:t>
            </a:r>
            <a:r>
              <a:rPr kumimoji="0" lang="en-US" sz="2400" b="0" i="0" u="none" strike="noStrike" cap="none" normalizeH="0" baseline="0" dirty="0" smtClean="0">
                <a:ln>
                  <a:noFill/>
                </a:ln>
                <a:solidFill>
                  <a:schemeClr val="tx1"/>
                </a:solidFill>
                <a:effectLst/>
                <a:latin typeface="Tahoma" pitchFamily="-64" charset="0"/>
              </a:rPr>
              <a:t> Change</a:t>
            </a:r>
          </a:p>
        </p:txBody>
      </p:sp>
      <p:grpSp>
        <p:nvGrpSpPr>
          <p:cNvPr id="143" name="Group 142"/>
          <p:cNvGrpSpPr/>
          <p:nvPr/>
        </p:nvGrpSpPr>
        <p:grpSpPr>
          <a:xfrm>
            <a:off x="304800" y="4800600"/>
            <a:ext cx="8458200" cy="1447800"/>
            <a:chOff x="304800" y="4572000"/>
            <a:chExt cx="8458200" cy="1447800"/>
          </a:xfrm>
        </p:grpSpPr>
        <p:sp>
          <p:nvSpPr>
            <p:cNvPr id="141" name="Rounded Rectangle 140"/>
            <p:cNvSpPr/>
            <p:nvPr/>
          </p:nvSpPr>
          <p:spPr bwMode="auto">
            <a:xfrm>
              <a:off x="304800" y="4572000"/>
              <a:ext cx="3657600" cy="1447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Small Change:</a:t>
              </a:r>
            </a:p>
            <a:p>
              <a:pPr marL="0" marR="0" indent="0" algn="ctr" defTabSz="914400" rtl="0" eaLnBrk="1" fontAlgn="base" latinLnBrk="0" hangingPunct="1">
                <a:lnSpc>
                  <a:spcPct val="100000"/>
                </a:lnSpc>
                <a:spcBef>
                  <a:spcPct val="0"/>
                </a:spcBef>
                <a:spcAft>
                  <a:spcPct val="0"/>
                </a:spcAft>
                <a:buClrTx/>
                <a:buSzTx/>
                <a:buFontTx/>
                <a:buNone/>
                <a:tabLst/>
              </a:pPr>
              <a:r>
                <a:rPr lang="en-US" sz="2800" b="1" dirty="0" smtClean="0">
                  <a:solidFill>
                    <a:schemeClr val="tx1"/>
                  </a:solidFill>
                  <a:latin typeface="Tahoma" pitchFamily="-64" charset="0"/>
                </a:rPr>
                <a:t>Expensive No-Op</a:t>
              </a:r>
              <a:endParaRPr kumimoji="0" lang="en-US" sz="2800" b="1" i="0" u="none" strike="noStrike" cap="none" normalizeH="0" baseline="0" dirty="0" smtClean="0">
                <a:ln>
                  <a:noFill/>
                </a:ln>
                <a:solidFill>
                  <a:schemeClr val="tx1"/>
                </a:solidFill>
                <a:effectLst/>
                <a:latin typeface="Tahoma" pitchFamily="-64" charset="0"/>
              </a:endParaRPr>
            </a:p>
          </p:txBody>
        </p:sp>
        <p:sp>
          <p:nvSpPr>
            <p:cNvPr id="142" name="Rounded Rectangle 141"/>
            <p:cNvSpPr/>
            <p:nvPr/>
          </p:nvSpPr>
          <p:spPr bwMode="auto">
            <a:xfrm>
              <a:off x="5105400" y="4572000"/>
              <a:ext cx="3657600" cy="1447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Large Change:</a:t>
              </a:r>
            </a:p>
            <a:p>
              <a:pPr marL="0" marR="0" indent="0" algn="ctr" defTabSz="914400" rtl="0" eaLnBrk="1" fontAlgn="base" latinLnBrk="0" hangingPunct="1">
                <a:lnSpc>
                  <a:spcPct val="100000"/>
                </a:lnSpc>
                <a:spcBef>
                  <a:spcPct val="0"/>
                </a:spcBef>
                <a:spcAft>
                  <a:spcPct val="0"/>
                </a:spcAft>
                <a:buClrTx/>
                <a:buSzTx/>
                <a:buFontTx/>
                <a:buNone/>
                <a:tabLst/>
              </a:pPr>
              <a:r>
                <a:rPr lang="en-US" sz="2800" b="1" dirty="0" smtClean="0">
                  <a:solidFill>
                    <a:schemeClr val="tx1"/>
                  </a:solidFill>
                  <a:latin typeface="Tahoma" pitchFamily="-64" charset="0"/>
                </a:rPr>
                <a:t>Informative Update</a:t>
              </a:r>
              <a:endParaRPr kumimoji="0" lang="en-US" sz="2800" b="1" i="0" u="none" strike="noStrike" cap="none" normalizeH="0" baseline="0" dirty="0" smtClean="0">
                <a:ln>
                  <a:noFill/>
                </a:ln>
                <a:solidFill>
                  <a:schemeClr val="tx1"/>
                </a:solidFill>
                <a:effectLst/>
                <a:latin typeface="Tahoma" pitchFamily="-64" charset="0"/>
              </a:endParaRPr>
            </a:p>
          </p:txBody>
        </p:sp>
      </p:grpSp>
    </p:spTree>
    <p:custDataLst>
      <p:tags r:id="rId1"/>
    </p:custDataLst>
  </p:cSld>
  <p:clrMapOvr>
    <a:masterClrMapping/>
  </p:clrMapOvr>
  <p:transition advTm="357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76"/>
                                        </p:tgtEl>
                                      </p:cBhvr>
                                    </p:animEffect>
                                    <p:set>
                                      <p:cBhvr>
                                        <p:cTn id="10" dur="1" fill="hold">
                                          <p:stCondLst>
                                            <p:cond delay="999"/>
                                          </p:stCondLst>
                                        </p:cTn>
                                        <p:tgtEl>
                                          <p:spTgt spid="76"/>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wipe(down)">
                                      <p:cBhvr>
                                        <p:cTn id="13" dur="10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270"/>
                                        </p:tgtEl>
                                        <p:attrNameLst>
                                          <p:attrName>style.visibility</p:attrName>
                                        </p:attrNameLst>
                                      </p:cBhvr>
                                      <p:to>
                                        <p:strVal val="visible"/>
                                      </p:to>
                                    </p:set>
                                  </p:childTnLst>
                                </p:cTn>
                              </p:par>
                            </p:childTnLst>
                          </p:cTn>
                        </p:par>
                        <p:par>
                          <p:cTn id="18" fill="hold">
                            <p:stCondLst>
                              <p:cond delay="0"/>
                            </p:stCondLst>
                            <p:childTnLst>
                              <p:par>
                                <p:cTn id="19" presetID="22" presetClass="exit" presetSubtype="1" fill="hold" grpId="0" nodeType="afterEffect">
                                  <p:stCondLst>
                                    <p:cond delay="0"/>
                                  </p:stCondLst>
                                  <p:childTnLst>
                                    <p:animEffect transition="out" filter="wipe(up)">
                                      <p:cBhvr>
                                        <p:cTn id="20" dur="1000"/>
                                        <p:tgtEl>
                                          <p:spTgt spid="120"/>
                                        </p:tgtEl>
                                      </p:cBhvr>
                                    </p:animEffect>
                                    <p:set>
                                      <p:cBhvr>
                                        <p:cTn id="21" dur="1" fill="hold">
                                          <p:stCondLst>
                                            <p:cond delay="999"/>
                                          </p:stCondLst>
                                        </p:cTn>
                                        <p:tgtEl>
                                          <p:spTgt spid="120"/>
                                        </p:tgtEl>
                                        <p:attrNameLst>
                                          <p:attrName>style.visibility</p:attrName>
                                        </p:attrNameLst>
                                      </p:cBhvr>
                                      <p:to>
                                        <p:strVal val="hidden"/>
                                      </p:to>
                                    </p:set>
                                  </p:childTnLst>
                                </p:cTn>
                              </p:par>
                              <p:par>
                                <p:cTn id="22" presetID="22" presetClass="entr" presetSubtype="4" fill="hold" grpId="0" nodeType="with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down)">
                                      <p:cBhvr>
                                        <p:cTn id="24" dur="1000"/>
                                        <p:tgtEl>
                                          <p:spTgt spid="1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1"/>
                                        </p:tgtEl>
                                        <p:attrNameLst>
                                          <p:attrName>style.visibility</p:attrName>
                                        </p:attrNameLst>
                                      </p:cBhvr>
                                      <p:to>
                                        <p:strVal val="visible"/>
                                      </p:to>
                                    </p:set>
                                  </p:childTnLst>
                                </p:cTn>
                              </p:par>
                            </p:childTnLst>
                          </p:cTn>
                        </p:par>
                        <p:par>
                          <p:cTn id="29" fill="hold">
                            <p:stCondLst>
                              <p:cond delay="0"/>
                            </p:stCondLst>
                            <p:childTnLst>
                              <p:par>
                                <p:cTn id="30" presetID="22" presetClass="exit" presetSubtype="1" fill="hold" grpId="0" nodeType="afterEffect">
                                  <p:stCondLst>
                                    <p:cond delay="0"/>
                                  </p:stCondLst>
                                  <p:childTnLst>
                                    <p:animEffect transition="out" filter="wipe(up)">
                                      <p:cBhvr>
                                        <p:cTn id="31" dur="1000"/>
                                        <p:tgtEl>
                                          <p:spTgt spid="170"/>
                                        </p:tgtEl>
                                      </p:cBhvr>
                                    </p:animEffect>
                                    <p:set>
                                      <p:cBhvr>
                                        <p:cTn id="32" dur="1" fill="hold">
                                          <p:stCondLst>
                                            <p:cond delay="999"/>
                                          </p:stCondLst>
                                        </p:cTn>
                                        <p:tgtEl>
                                          <p:spTgt spid="170"/>
                                        </p:tgtEl>
                                        <p:attrNameLst>
                                          <p:attrName>style.visibility</p:attrName>
                                        </p:attrNameLst>
                                      </p:cBhvr>
                                      <p:to>
                                        <p:strVal val="hidden"/>
                                      </p:to>
                                    </p:set>
                                  </p:childTnLst>
                                </p:cTn>
                              </p:par>
                              <p:par>
                                <p:cTn id="33" presetID="22" presetClass="entr" presetSubtype="4" fill="hold" nodeType="withEffect">
                                  <p:stCondLst>
                                    <p:cond delay="0"/>
                                  </p:stCondLst>
                                  <p:childTnLst>
                                    <p:set>
                                      <p:cBhvr>
                                        <p:cTn id="34" dur="1" fill="hold">
                                          <p:stCondLst>
                                            <p:cond delay="0"/>
                                          </p:stCondLst>
                                        </p:cTn>
                                        <p:tgtEl>
                                          <p:spTgt spid="169"/>
                                        </p:tgtEl>
                                        <p:attrNameLst>
                                          <p:attrName>style.visibility</p:attrName>
                                        </p:attrNameLst>
                                      </p:cBhvr>
                                      <p:to>
                                        <p:strVal val="visible"/>
                                      </p:to>
                                    </p:set>
                                    <p:animEffect transition="in" filter="wipe(down)">
                                      <p:cBhvr>
                                        <p:cTn id="35" dur="1000"/>
                                        <p:tgtEl>
                                          <p:spTgt spid="16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8"/>
                                        </p:tgtEl>
                                        <p:attrNameLst>
                                          <p:attrName>style.visibility</p:attrName>
                                        </p:attrNameLst>
                                      </p:cBhvr>
                                      <p:to>
                                        <p:strVal val="visible"/>
                                      </p:to>
                                    </p:set>
                                  </p:childTnLst>
                                </p:cTn>
                              </p:par>
                            </p:childTnLst>
                          </p:cTn>
                        </p:par>
                        <p:par>
                          <p:cTn id="40" fill="hold">
                            <p:stCondLst>
                              <p:cond delay="0"/>
                            </p:stCondLst>
                            <p:childTnLst>
                              <p:par>
                                <p:cTn id="41" presetID="22" presetClass="exit" presetSubtype="1" fill="hold" grpId="0" nodeType="afterEffect">
                                  <p:stCondLst>
                                    <p:cond delay="0"/>
                                  </p:stCondLst>
                                  <p:childTnLst>
                                    <p:animEffect transition="out" filter="wipe(up)">
                                      <p:cBhvr>
                                        <p:cTn id="42" dur="1000"/>
                                        <p:tgtEl>
                                          <p:spTgt spid="158"/>
                                        </p:tgtEl>
                                      </p:cBhvr>
                                    </p:animEffect>
                                    <p:set>
                                      <p:cBhvr>
                                        <p:cTn id="43" dur="1" fill="hold">
                                          <p:stCondLst>
                                            <p:cond delay="999"/>
                                          </p:stCondLst>
                                        </p:cTn>
                                        <p:tgtEl>
                                          <p:spTgt spid="158"/>
                                        </p:tgtEl>
                                        <p:attrNameLst>
                                          <p:attrName>style.visibility</p:attrName>
                                        </p:attrNameLst>
                                      </p:cBhvr>
                                      <p:to>
                                        <p:strVal val="hidden"/>
                                      </p:to>
                                    </p:set>
                                  </p:childTnLst>
                                </p:cTn>
                              </p:par>
                              <p:par>
                                <p:cTn id="44" presetID="22" presetClass="entr" presetSubtype="4" fill="hold" grpId="0" nodeType="withEffect">
                                  <p:stCondLst>
                                    <p:cond delay="0"/>
                                  </p:stCondLst>
                                  <p:childTnLst>
                                    <p:set>
                                      <p:cBhvr>
                                        <p:cTn id="45" dur="1" fill="hold">
                                          <p:stCondLst>
                                            <p:cond delay="0"/>
                                          </p:stCondLst>
                                        </p:cTn>
                                        <p:tgtEl>
                                          <p:spTgt spid="159"/>
                                        </p:tgtEl>
                                        <p:attrNameLst>
                                          <p:attrName>style.visibility</p:attrName>
                                        </p:attrNameLst>
                                      </p:cBhvr>
                                      <p:to>
                                        <p:strVal val="visible"/>
                                      </p:to>
                                    </p:set>
                                    <p:animEffect transition="in" filter="wipe(down)">
                                      <p:cBhvr>
                                        <p:cTn id="46" dur="1000"/>
                                        <p:tgtEl>
                                          <p:spTgt spid="15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120" grpId="0" animBg="1"/>
      <p:bldP spid="121" grpId="0" animBg="1"/>
      <p:bldP spid="158" grpId="0" animBg="1"/>
      <p:bldP spid="159" grpId="0" animBg="1"/>
      <p:bldP spid="170" grpId="0" animBg="1"/>
      <p:bldP spid="268" grpId="0" animBg="1"/>
      <p:bldP spid="269" grpId="1" animBg="1"/>
      <p:bldP spid="270" grpId="1" animBg="1"/>
      <p:bldP spid="27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7"/>
          <p:cNvSpPr/>
          <p:nvPr/>
        </p:nvSpPr>
        <p:spPr bwMode="auto">
          <a:xfrm>
            <a:off x="2514600" y="41148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7" name="Rectangle 216"/>
          <p:cNvSpPr/>
          <p:nvPr/>
        </p:nvSpPr>
        <p:spPr bwMode="auto">
          <a:xfrm>
            <a:off x="2819400" y="40386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sz="3600" dirty="0" smtClean="0"/>
              <a:t>Problem with Message Scheduling</a:t>
            </a:r>
            <a:endParaRPr lang="en-US" sz="3600" dirty="0"/>
          </a:p>
        </p:txBody>
      </p:sp>
      <p:sp>
        <p:nvSpPr>
          <p:cNvPr id="3" name="Content Placeholder 2"/>
          <p:cNvSpPr>
            <a:spLocks noGrp="1"/>
          </p:cNvSpPr>
          <p:nvPr>
            <p:ph idx="1"/>
          </p:nvPr>
        </p:nvSpPr>
        <p:spPr>
          <a:xfrm>
            <a:off x="457200" y="990601"/>
            <a:ext cx="8305800" cy="1066800"/>
          </a:xfrm>
        </p:spPr>
        <p:txBody>
          <a:bodyPr/>
          <a:lstStyle/>
          <a:p>
            <a:r>
              <a:rPr lang="en-US" dirty="0" smtClean="0"/>
              <a:t>Small changes in messages do not imply </a:t>
            </a:r>
            <a:r>
              <a:rPr lang="en-US" dirty="0" smtClean="0">
                <a:sym typeface="Wingdings" pitchFamily="2" charset="2"/>
              </a:rPr>
              <a:t>small </a:t>
            </a:r>
            <a:r>
              <a:rPr lang="en-US" dirty="0" smtClean="0"/>
              <a:t>changes in belief:</a:t>
            </a:r>
            <a:endParaRPr lang="en-US" dirty="0"/>
          </a:p>
        </p:txBody>
      </p:sp>
      <p:cxnSp>
        <p:nvCxnSpPr>
          <p:cNvPr id="4" name="Straight Connector 3"/>
          <p:cNvCxnSpPr>
            <a:stCxn id="5" idx="6"/>
          </p:cNvCxnSpPr>
          <p:nvPr/>
        </p:nvCxnSpPr>
        <p:spPr bwMode="auto">
          <a:xfrm flipV="1">
            <a:off x="5003578" y="4434282"/>
            <a:ext cx="1143000" cy="328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Oval 4"/>
          <p:cNvSpPr/>
          <p:nvPr/>
        </p:nvSpPr>
        <p:spPr bwMode="auto">
          <a:xfrm>
            <a:off x="4383093" y="4127327"/>
            <a:ext cx="620486" cy="620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 name="Straight Connector 6"/>
          <p:cNvCxnSpPr>
            <a:stCxn id="5" idx="0"/>
          </p:cNvCxnSpPr>
          <p:nvPr/>
        </p:nvCxnSpPr>
        <p:spPr bwMode="auto">
          <a:xfrm rot="5400000" flipH="1" flipV="1">
            <a:off x="4121836" y="3555827"/>
            <a:ext cx="1143000" cy="1"/>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bwMode="auto">
          <a:xfrm>
            <a:off x="3239185" y="4432127"/>
            <a:ext cx="11430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a:endCxn id="5" idx="4"/>
          </p:cNvCxnSpPr>
          <p:nvPr/>
        </p:nvCxnSpPr>
        <p:spPr bwMode="auto">
          <a:xfrm rot="16200000" flipV="1">
            <a:off x="4125097" y="5316053"/>
            <a:ext cx="1137557" cy="1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4" name="Straight Arrow Connector 173"/>
          <p:cNvCxnSpPr/>
          <p:nvPr/>
        </p:nvCxnSpPr>
        <p:spPr bwMode="auto">
          <a:xfrm>
            <a:off x="2286000" y="45720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5" name="Straight Arrow Connector 174"/>
          <p:cNvCxnSpPr/>
          <p:nvPr/>
        </p:nvCxnSpPr>
        <p:spPr bwMode="auto">
          <a:xfrm rot="5400000" flipH="1" flipV="1">
            <a:off x="1866106" y="41529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6" name="Rectangle 175"/>
          <p:cNvSpPr/>
          <p:nvPr/>
        </p:nvSpPr>
        <p:spPr bwMode="auto">
          <a:xfrm>
            <a:off x="2514600" y="41910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77" name="Rectangle 176"/>
          <p:cNvSpPr/>
          <p:nvPr/>
        </p:nvSpPr>
        <p:spPr bwMode="auto">
          <a:xfrm>
            <a:off x="2819400" y="4114800"/>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9" name="Straight Arrow Connector 208"/>
          <p:cNvCxnSpPr/>
          <p:nvPr/>
        </p:nvCxnSpPr>
        <p:spPr bwMode="auto">
          <a:xfrm>
            <a:off x="4213860" y="47236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0" name="Straight Arrow Connector 209"/>
          <p:cNvCxnSpPr/>
          <p:nvPr/>
        </p:nvCxnSpPr>
        <p:spPr bwMode="auto">
          <a:xfrm rot="5400000" flipH="1" flipV="1">
            <a:off x="3793966" y="43045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25" name="Rectangle 224"/>
          <p:cNvSpPr/>
          <p:nvPr/>
        </p:nvSpPr>
        <p:spPr bwMode="auto">
          <a:xfrm>
            <a:off x="4267200" y="25908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6" name="Rectangle 225"/>
          <p:cNvSpPr/>
          <p:nvPr/>
        </p:nvSpPr>
        <p:spPr bwMode="auto">
          <a:xfrm>
            <a:off x="4572000" y="25146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7" name="Straight Arrow Connector 226"/>
          <p:cNvCxnSpPr/>
          <p:nvPr/>
        </p:nvCxnSpPr>
        <p:spPr bwMode="auto">
          <a:xfrm>
            <a:off x="4038600" y="3048000"/>
            <a:ext cx="990600" cy="1588"/>
          </a:xfrm>
          <a:prstGeom prst="straightConnector1">
            <a:avLst/>
          </a:prstGeom>
          <a:ln>
            <a:solidFill>
              <a:schemeClr val="tx1"/>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8" name="Straight Arrow Connector 227"/>
          <p:cNvCxnSpPr/>
          <p:nvPr/>
        </p:nvCxnSpPr>
        <p:spPr bwMode="auto">
          <a:xfrm rot="5400000" flipH="1" flipV="1">
            <a:off x="3618706" y="26289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29" name="Rectangle 228"/>
          <p:cNvSpPr/>
          <p:nvPr/>
        </p:nvSpPr>
        <p:spPr bwMode="auto">
          <a:xfrm>
            <a:off x="4267200" y="26670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30" name="Rectangle 229"/>
          <p:cNvSpPr/>
          <p:nvPr/>
        </p:nvSpPr>
        <p:spPr bwMode="auto">
          <a:xfrm>
            <a:off x="4572000" y="2590800"/>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7" name="Rectangle 236"/>
          <p:cNvSpPr/>
          <p:nvPr/>
        </p:nvSpPr>
        <p:spPr bwMode="auto">
          <a:xfrm>
            <a:off x="6324600" y="4114006"/>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8" name="Rectangle 237"/>
          <p:cNvSpPr/>
          <p:nvPr/>
        </p:nvSpPr>
        <p:spPr bwMode="auto">
          <a:xfrm>
            <a:off x="6629400" y="4037806"/>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9" name="Straight Arrow Connector 238"/>
          <p:cNvCxnSpPr/>
          <p:nvPr/>
        </p:nvCxnSpPr>
        <p:spPr bwMode="auto">
          <a:xfrm>
            <a:off x="6096000" y="45712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0" name="Straight Arrow Connector 239"/>
          <p:cNvCxnSpPr/>
          <p:nvPr/>
        </p:nvCxnSpPr>
        <p:spPr bwMode="auto">
          <a:xfrm rot="5400000" flipH="1" flipV="1">
            <a:off x="5676106" y="41521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41" name="Rectangle 240"/>
          <p:cNvSpPr/>
          <p:nvPr/>
        </p:nvSpPr>
        <p:spPr bwMode="auto">
          <a:xfrm>
            <a:off x="6324600" y="4190206"/>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42" name="Rectangle 241"/>
          <p:cNvSpPr/>
          <p:nvPr/>
        </p:nvSpPr>
        <p:spPr bwMode="auto">
          <a:xfrm>
            <a:off x="6629400" y="4114006"/>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9" name="Rectangle 248"/>
          <p:cNvSpPr/>
          <p:nvPr/>
        </p:nvSpPr>
        <p:spPr bwMode="auto">
          <a:xfrm>
            <a:off x="4495800" y="56388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0" name="Rectangle 249"/>
          <p:cNvSpPr/>
          <p:nvPr/>
        </p:nvSpPr>
        <p:spPr bwMode="auto">
          <a:xfrm>
            <a:off x="4800600" y="55626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51" name="Straight Arrow Connector 250"/>
          <p:cNvCxnSpPr/>
          <p:nvPr/>
        </p:nvCxnSpPr>
        <p:spPr bwMode="auto">
          <a:xfrm>
            <a:off x="4267200" y="60960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2" name="Straight Arrow Connector 251"/>
          <p:cNvCxnSpPr/>
          <p:nvPr/>
        </p:nvCxnSpPr>
        <p:spPr bwMode="auto">
          <a:xfrm rot="5400000" flipH="1" flipV="1">
            <a:off x="3847306" y="56769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53" name="Rectangle 252"/>
          <p:cNvSpPr/>
          <p:nvPr/>
        </p:nvSpPr>
        <p:spPr bwMode="auto">
          <a:xfrm>
            <a:off x="4495800" y="57150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54" name="Rectangle 253"/>
          <p:cNvSpPr/>
          <p:nvPr/>
        </p:nvSpPr>
        <p:spPr bwMode="auto">
          <a:xfrm>
            <a:off x="4800600" y="5638800"/>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1" name="Rectangle 260"/>
          <p:cNvSpPr/>
          <p:nvPr/>
        </p:nvSpPr>
        <p:spPr bwMode="auto">
          <a:xfrm>
            <a:off x="4442460" y="4266406"/>
            <a:ext cx="228600" cy="3810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1" name="Rectangle 210"/>
          <p:cNvSpPr/>
          <p:nvPr/>
        </p:nvSpPr>
        <p:spPr bwMode="auto">
          <a:xfrm>
            <a:off x="4442460" y="4647406"/>
            <a:ext cx="228600" cy="76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62" name="Rectangle 261"/>
          <p:cNvSpPr/>
          <p:nvPr/>
        </p:nvSpPr>
        <p:spPr bwMode="auto">
          <a:xfrm>
            <a:off x="4747260" y="3885406"/>
            <a:ext cx="228600" cy="3810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2" name="Rectangle 211"/>
          <p:cNvSpPr/>
          <p:nvPr/>
        </p:nvSpPr>
        <p:spPr bwMode="auto">
          <a:xfrm>
            <a:off x="4747260" y="4266406"/>
            <a:ext cx="228600" cy="457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Slide Number Placeholder 123"/>
          <p:cNvSpPr>
            <a:spLocks noGrp="1"/>
          </p:cNvSpPr>
          <p:nvPr>
            <p:ph type="sldNum" sz="quarter" idx="12"/>
          </p:nvPr>
        </p:nvSpPr>
        <p:spPr/>
        <p:txBody>
          <a:bodyPr/>
          <a:lstStyle/>
          <a:p>
            <a:fld id="{29982EE5-C165-4792-B6D9-CAD024C0FAD7}" type="slidenum">
              <a:rPr lang="en-US" smtClean="0"/>
              <a:pPr/>
              <a:t>38</a:t>
            </a:fld>
            <a:endParaRPr lang="en-US"/>
          </a:p>
        </p:txBody>
      </p:sp>
      <p:sp>
        <p:nvSpPr>
          <p:cNvPr id="50" name="Rounded Rectangular Callout 49"/>
          <p:cNvSpPr/>
          <p:nvPr/>
        </p:nvSpPr>
        <p:spPr bwMode="auto">
          <a:xfrm>
            <a:off x="304800" y="2133600"/>
            <a:ext cx="2971800" cy="1143000"/>
          </a:xfrm>
          <a:prstGeom prst="wedgeRoundRectCallout">
            <a:avLst>
              <a:gd name="adj1" fmla="val 76603"/>
              <a:gd name="adj2" fmla="val -7500"/>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Small change in</a:t>
            </a:r>
          </a:p>
          <a:p>
            <a:pPr algn="ctr" fontAlgn="base">
              <a:spcBef>
                <a:spcPct val="0"/>
              </a:spcBef>
              <a:spcAft>
                <a:spcPct val="0"/>
              </a:spcAft>
            </a:pPr>
            <a:r>
              <a:rPr lang="en-US" sz="2800" dirty="0" smtClean="0">
                <a:solidFill>
                  <a:schemeClr val="tx1"/>
                </a:solidFill>
                <a:latin typeface="Tahoma" pitchFamily="-64" charset="0"/>
              </a:rPr>
              <a:t>all message</a:t>
            </a:r>
          </a:p>
        </p:txBody>
      </p:sp>
      <p:sp>
        <p:nvSpPr>
          <p:cNvPr id="51" name="Rounded Rectangular Callout 50"/>
          <p:cNvSpPr/>
          <p:nvPr/>
        </p:nvSpPr>
        <p:spPr bwMode="auto">
          <a:xfrm>
            <a:off x="5638800" y="1981200"/>
            <a:ext cx="2971800" cy="1143000"/>
          </a:xfrm>
          <a:prstGeom prst="wedgeRoundRectCallout">
            <a:avLst>
              <a:gd name="adj1" fmla="val -63995"/>
              <a:gd name="adj2" fmla="val 116944"/>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Large change in</a:t>
            </a:r>
          </a:p>
          <a:p>
            <a:pPr algn="ctr" fontAlgn="base">
              <a:spcBef>
                <a:spcPct val="0"/>
              </a:spcBef>
              <a:spcAft>
                <a:spcPct val="0"/>
              </a:spcAft>
            </a:pPr>
            <a:r>
              <a:rPr lang="en-US" sz="2800" dirty="0" smtClean="0">
                <a:solidFill>
                  <a:schemeClr val="tx1"/>
                </a:solidFill>
                <a:latin typeface="Tahoma" pitchFamily="-64" charset="0"/>
              </a:rPr>
              <a:t>belief </a:t>
            </a:r>
          </a:p>
        </p:txBody>
      </p:sp>
      <p:sp>
        <p:nvSpPr>
          <p:cNvPr id="52" name="TextBox 51"/>
          <p:cNvSpPr txBox="1"/>
          <p:nvPr/>
        </p:nvSpPr>
        <p:spPr>
          <a:xfrm>
            <a:off x="2367491" y="4572000"/>
            <a:ext cx="1061509" cy="369332"/>
          </a:xfrm>
          <a:prstGeom prst="rect">
            <a:avLst/>
          </a:prstGeom>
          <a:noFill/>
        </p:spPr>
        <p:txBody>
          <a:bodyPr wrap="none" rtlCol="0">
            <a:spAutoFit/>
          </a:bodyPr>
          <a:lstStyle/>
          <a:p>
            <a:r>
              <a:rPr lang="en-US" dirty="0" smtClean="0"/>
              <a:t>Message</a:t>
            </a:r>
            <a:endParaRPr lang="en-US" dirty="0"/>
          </a:p>
        </p:txBody>
      </p:sp>
      <p:sp>
        <p:nvSpPr>
          <p:cNvPr id="53" name="TextBox 52"/>
          <p:cNvSpPr txBox="1"/>
          <p:nvPr/>
        </p:nvSpPr>
        <p:spPr>
          <a:xfrm>
            <a:off x="4419600" y="6096000"/>
            <a:ext cx="1061509" cy="369332"/>
          </a:xfrm>
          <a:prstGeom prst="rect">
            <a:avLst/>
          </a:prstGeom>
          <a:noFill/>
        </p:spPr>
        <p:txBody>
          <a:bodyPr wrap="none" rtlCol="0">
            <a:spAutoFit/>
          </a:bodyPr>
          <a:lstStyle/>
          <a:p>
            <a:r>
              <a:rPr lang="en-US" dirty="0" smtClean="0"/>
              <a:t>Message</a:t>
            </a:r>
            <a:endParaRPr lang="en-US" dirty="0"/>
          </a:p>
        </p:txBody>
      </p:sp>
      <p:sp>
        <p:nvSpPr>
          <p:cNvPr id="54" name="TextBox 53"/>
          <p:cNvSpPr txBox="1"/>
          <p:nvPr/>
        </p:nvSpPr>
        <p:spPr>
          <a:xfrm>
            <a:off x="4343400" y="4724400"/>
            <a:ext cx="745525" cy="369332"/>
          </a:xfrm>
          <a:prstGeom prst="rect">
            <a:avLst/>
          </a:prstGeom>
          <a:noFill/>
        </p:spPr>
        <p:txBody>
          <a:bodyPr wrap="none" rtlCol="0">
            <a:spAutoFit/>
          </a:bodyPr>
          <a:lstStyle/>
          <a:p>
            <a:r>
              <a:rPr lang="en-US" dirty="0" smtClean="0"/>
              <a:t>Belief</a:t>
            </a:r>
            <a:endParaRPr lang="en-US" dirty="0"/>
          </a:p>
        </p:txBody>
      </p:sp>
      <p:sp>
        <p:nvSpPr>
          <p:cNvPr id="55" name="TextBox 54"/>
          <p:cNvSpPr txBox="1"/>
          <p:nvPr/>
        </p:nvSpPr>
        <p:spPr>
          <a:xfrm>
            <a:off x="6248400" y="4572000"/>
            <a:ext cx="1061509" cy="369332"/>
          </a:xfrm>
          <a:prstGeom prst="rect">
            <a:avLst/>
          </a:prstGeom>
          <a:noFill/>
        </p:spPr>
        <p:txBody>
          <a:bodyPr wrap="none" rtlCol="0">
            <a:spAutoFit/>
          </a:bodyPr>
          <a:lstStyle/>
          <a:p>
            <a:r>
              <a:rPr lang="en-US" dirty="0" smtClean="0"/>
              <a:t>Message</a:t>
            </a:r>
            <a:endParaRPr lang="en-US" dirty="0"/>
          </a:p>
        </p:txBody>
      </p:sp>
      <p:sp>
        <p:nvSpPr>
          <p:cNvPr id="56" name="TextBox 55"/>
          <p:cNvSpPr txBox="1"/>
          <p:nvPr/>
        </p:nvSpPr>
        <p:spPr>
          <a:xfrm>
            <a:off x="4191000" y="3048000"/>
            <a:ext cx="1061509" cy="369332"/>
          </a:xfrm>
          <a:prstGeom prst="rect">
            <a:avLst/>
          </a:prstGeom>
          <a:noFill/>
        </p:spPr>
        <p:txBody>
          <a:bodyPr wrap="none" rtlCol="0">
            <a:spAutoFit/>
          </a:bodyPr>
          <a:lstStyle/>
          <a:p>
            <a:r>
              <a:rPr lang="en-US" dirty="0" smtClean="0"/>
              <a:t>Message</a:t>
            </a:r>
            <a:endParaRPr lang="en-US" dirty="0"/>
          </a:p>
        </p:txBody>
      </p:sp>
    </p:spTree>
    <p:custDataLst>
      <p:tags r:id="rId1"/>
    </p:custDataLst>
  </p:cSld>
  <p:clrMapOvr>
    <a:masterClrMapping/>
  </p:clrMapOvr>
  <p:transition advTm="208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22" presetClass="exit" presetSubtype="1" fill="hold" grpId="0" nodeType="withEffect">
                                  <p:stCondLst>
                                    <p:cond delay="0"/>
                                  </p:stCondLst>
                                  <p:childTnLst>
                                    <p:animEffect transition="out" filter="wipe(up)">
                                      <p:cBhvr>
                                        <p:cTn id="8" dur="1000"/>
                                        <p:tgtEl>
                                          <p:spTgt spid="218"/>
                                        </p:tgtEl>
                                      </p:cBhvr>
                                    </p:animEffect>
                                    <p:set>
                                      <p:cBhvr>
                                        <p:cTn id="9" dur="1" fill="hold">
                                          <p:stCondLst>
                                            <p:cond delay="999"/>
                                          </p:stCondLst>
                                        </p:cTn>
                                        <p:tgtEl>
                                          <p:spTgt spid="218"/>
                                        </p:tgtEl>
                                        <p:attrNameLst>
                                          <p:attrName>style.visibility</p:attrName>
                                        </p:attrNameLst>
                                      </p:cBhvr>
                                      <p:to>
                                        <p:strVal val="hidden"/>
                                      </p:to>
                                    </p:set>
                                  </p:childTnLst>
                                </p:cTn>
                              </p:par>
                              <p:par>
                                <p:cTn id="10" presetID="22" presetClass="entr" presetSubtype="4" fill="hold" grpId="0" nodeType="with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wipe(down)">
                                      <p:cBhvr>
                                        <p:cTn id="12" dur="1000"/>
                                        <p:tgtEl>
                                          <p:spTgt spid="217"/>
                                        </p:tgtEl>
                                      </p:cBhvr>
                                    </p:animEffect>
                                  </p:childTnLst>
                                </p:cTn>
                              </p:par>
                              <p:par>
                                <p:cTn id="13" presetID="22" presetClass="exit" presetSubtype="1" fill="hold" grpId="0" nodeType="withEffect">
                                  <p:stCondLst>
                                    <p:cond delay="0"/>
                                  </p:stCondLst>
                                  <p:childTnLst>
                                    <p:animEffect transition="out" filter="wipe(up)">
                                      <p:cBhvr>
                                        <p:cTn id="14" dur="1000"/>
                                        <p:tgtEl>
                                          <p:spTgt spid="225"/>
                                        </p:tgtEl>
                                      </p:cBhvr>
                                    </p:animEffect>
                                    <p:set>
                                      <p:cBhvr>
                                        <p:cTn id="15" dur="1" fill="hold">
                                          <p:stCondLst>
                                            <p:cond delay="999"/>
                                          </p:stCondLst>
                                        </p:cTn>
                                        <p:tgtEl>
                                          <p:spTgt spid="225"/>
                                        </p:tgtEl>
                                        <p:attrNameLst>
                                          <p:attrName>style.visibility</p:attrName>
                                        </p:attrNameLst>
                                      </p:cBhvr>
                                      <p:to>
                                        <p:strVal val="hidden"/>
                                      </p:to>
                                    </p:set>
                                  </p:childTnLst>
                                </p:cTn>
                              </p:par>
                              <p:par>
                                <p:cTn id="16" presetID="22" presetClass="entr" presetSubtype="4" fill="hold" grpId="0" nodeType="withEffect">
                                  <p:stCondLst>
                                    <p:cond delay="0"/>
                                  </p:stCondLst>
                                  <p:childTnLst>
                                    <p:set>
                                      <p:cBhvr>
                                        <p:cTn id="17" dur="1" fill="hold">
                                          <p:stCondLst>
                                            <p:cond delay="0"/>
                                          </p:stCondLst>
                                        </p:cTn>
                                        <p:tgtEl>
                                          <p:spTgt spid="226"/>
                                        </p:tgtEl>
                                        <p:attrNameLst>
                                          <p:attrName>style.visibility</p:attrName>
                                        </p:attrNameLst>
                                      </p:cBhvr>
                                      <p:to>
                                        <p:strVal val="visible"/>
                                      </p:to>
                                    </p:set>
                                    <p:animEffect transition="in" filter="wipe(down)">
                                      <p:cBhvr>
                                        <p:cTn id="18" dur="1000"/>
                                        <p:tgtEl>
                                          <p:spTgt spid="226"/>
                                        </p:tgtEl>
                                      </p:cBhvr>
                                    </p:animEffect>
                                  </p:childTnLst>
                                </p:cTn>
                              </p:par>
                              <p:par>
                                <p:cTn id="19" presetID="22" presetClass="exit" presetSubtype="1" fill="hold" grpId="0" nodeType="withEffect">
                                  <p:stCondLst>
                                    <p:cond delay="0"/>
                                  </p:stCondLst>
                                  <p:childTnLst>
                                    <p:animEffect transition="out" filter="wipe(up)">
                                      <p:cBhvr>
                                        <p:cTn id="20" dur="1000"/>
                                        <p:tgtEl>
                                          <p:spTgt spid="237"/>
                                        </p:tgtEl>
                                      </p:cBhvr>
                                    </p:animEffect>
                                    <p:set>
                                      <p:cBhvr>
                                        <p:cTn id="21" dur="1" fill="hold">
                                          <p:stCondLst>
                                            <p:cond delay="999"/>
                                          </p:stCondLst>
                                        </p:cTn>
                                        <p:tgtEl>
                                          <p:spTgt spid="237"/>
                                        </p:tgtEl>
                                        <p:attrNameLst>
                                          <p:attrName>style.visibility</p:attrName>
                                        </p:attrNameLst>
                                      </p:cBhvr>
                                      <p:to>
                                        <p:strVal val="hidden"/>
                                      </p:to>
                                    </p:set>
                                  </p:childTnLst>
                                </p:cTn>
                              </p:par>
                              <p:par>
                                <p:cTn id="22" presetID="22" presetClass="entr" presetSubtype="4" fill="hold" grpId="0" nodeType="withEffect">
                                  <p:stCondLst>
                                    <p:cond delay="0"/>
                                  </p:stCondLst>
                                  <p:childTnLst>
                                    <p:set>
                                      <p:cBhvr>
                                        <p:cTn id="23" dur="1" fill="hold">
                                          <p:stCondLst>
                                            <p:cond delay="0"/>
                                          </p:stCondLst>
                                        </p:cTn>
                                        <p:tgtEl>
                                          <p:spTgt spid="238"/>
                                        </p:tgtEl>
                                        <p:attrNameLst>
                                          <p:attrName>style.visibility</p:attrName>
                                        </p:attrNameLst>
                                      </p:cBhvr>
                                      <p:to>
                                        <p:strVal val="visible"/>
                                      </p:to>
                                    </p:set>
                                    <p:animEffect transition="in" filter="wipe(down)">
                                      <p:cBhvr>
                                        <p:cTn id="24" dur="1000"/>
                                        <p:tgtEl>
                                          <p:spTgt spid="238"/>
                                        </p:tgtEl>
                                      </p:cBhvr>
                                    </p:animEffect>
                                  </p:childTnLst>
                                </p:cTn>
                              </p:par>
                              <p:par>
                                <p:cTn id="25" presetID="22" presetClass="exit" presetSubtype="1" fill="hold" grpId="0" nodeType="withEffect">
                                  <p:stCondLst>
                                    <p:cond delay="0"/>
                                  </p:stCondLst>
                                  <p:childTnLst>
                                    <p:animEffect transition="out" filter="wipe(up)">
                                      <p:cBhvr>
                                        <p:cTn id="26" dur="1000"/>
                                        <p:tgtEl>
                                          <p:spTgt spid="249"/>
                                        </p:tgtEl>
                                      </p:cBhvr>
                                    </p:animEffect>
                                    <p:set>
                                      <p:cBhvr>
                                        <p:cTn id="27" dur="1" fill="hold">
                                          <p:stCondLst>
                                            <p:cond delay="999"/>
                                          </p:stCondLst>
                                        </p:cTn>
                                        <p:tgtEl>
                                          <p:spTgt spid="249"/>
                                        </p:tgtEl>
                                        <p:attrNameLst>
                                          <p:attrName>style.visibility</p:attrName>
                                        </p:attrNameLst>
                                      </p:cBhvr>
                                      <p:to>
                                        <p:strVal val="hidden"/>
                                      </p:to>
                                    </p:set>
                                  </p:childTnLst>
                                </p:cTn>
                              </p:par>
                              <p:par>
                                <p:cTn id="28" presetID="22" presetClass="entr" presetSubtype="4" fill="hold" grpId="0" nodeType="withEffect">
                                  <p:stCondLst>
                                    <p:cond delay="0"/>
                                  </p:stCondLst>
                                  <p:childTnLst>
                                    <p:set>
                                      <p:cBhvr>
                                        <p:cTn id="29" dur="1" fill="hold">
                                          <p:stCondLst>
                                            <p:cond delay="0"/>
                                          </p:stCondLst>
                                        </p:cTn>
                                        <p:tgtEl>
                                          <p:spTgt spid="250"/>
                                        </p:tgtEl>
                                        <p:attrNameLst>
                                          <p:attrName>style.visibility</p:attrName>
                                        </p:attrNameLst>
                                      </p:cBhvr>
                                      <p:to>
                                        <p:strVal val="visible"/>
                                      </p:to>
                                    </p:set>
                                    <p:animEffect transition="in" filter="wipe(down)">
                                      <p:cBhvr>
                                        <p:cTn id="30" dur="1000"/>
                                        <p:tgtEl>
                                          <p:spTgt spid="2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22" presetClass="exit" presetSubtype="1" fill="hold" grpId="0" nodeType="withEffect">
                                  <p:stCondLst>
                                    <p:cond delay="0"/>
                                  </p:stCondLst>
                                  <p:childTnLst>
                                    <p:animEffect transition="out" filter="wipe(up)">
                                      <p:cBhvr>
                                        <p:cTn id="36" dur="1000"/>
                                        <p:tgtEl>
                                          <p:spTgt spid="261"/>
                                        </p:tgtEl>
                                      </p:cBhvr>
                                    </p:animEffect>
                                    <p:set>
                                      <p:cBhvr>
                                        <p:cTn id="37" dur="1" fill="hold">
                                          <p:stCondLst>
                                            <p:cond delay="999"/>
                                          </p:stCondLst>
                                        </p:cTn>
                                        <p:tgtEl>
                                          <p:spTgt spid="261"/>
                                        </p:tgtEl>
                                        <p:attrNameLst>
                                          <p:attrName>style.visibility</p:attrName>
                                        </p:attrNameLst>
                                      </p:cBhvr>
                                      <p:to>
                                        <p:strVal val="hidden"/>
                                      </p:to>
                                    </p:set>
                                  </p:childTnLst>
                                </p:cTn>
                              </p:par>
                              <p:par>
                                <p:cTn id="38" presetID="22" presetClass="entr" presetSubtype="4" fill="hold" grpId="0" nodeType="withEffect">
                                  <p:stCondLst>
                                    <p:cond delay="0"/>
                                  </p:stCondLst>
                                  <p:childTnLst>
                                    <p:set>
                                      <p:cBhvr>
                                        <p:cTn id="39" dur="1" fill="hold">
                                          <p:stCondLst>
                                            <p:cond delay="0"/>
                                          </p:stCondLst>
                                        </p:cTn>
                                        <p:tgtEl>
                                          <p:spTgt spid="262"/>
                                        </p:tgtEl>
                                        <p:attrNameLst>
                                          <p:attrName>style.visibility</p:attrName>
                                        </p:attrNameLst>
                                      </p:cBhvr>
                                      <p:to>
                                        <p:strVal val="visible"/>
                                      </p:to>
                                    </p:set>
                                    <p:animEffect transition="in" filter="wipe(down)">
                                      <p:cBhvr>
                                        <p:cTn id="40"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P spid="217" grpId="0" animBg="1"/>
      <p:bldP spid="225" grpId="0" animBg="1"/>
      <p:bldP spid="226" grpId="0" animBg="1"/>
      <p:bldP spid="237" grpId="0" animBg="1"/>
      <p:bldP spid="238" grpId="0" animBg="1"/>
      <p:bldP spid="249" grpId="0" animBg="1"/>
      <p:bldP spid="250" grpId="0" animBg="1"/>
      <p:bldP spid="261" grpId="0" animBg="1"/>
      <p:bldP spid="262" grpId="0" animBg="1"/>
      <p:bldP spid="50" grpId="0" animBg="1"/>
      <p:bldP spid="5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Problem with Message Scheduling</a:t>
            </a:r>
            <a:endParaRPr lang="en-US" sz="3600" dirty="0"/>
          </a:p>
        </p:txBody>
      </p:sp>
      <p:sp>
        <p:nvSpPr>
          <p:cNvPr id="3" name="Content Placeholder 2"/>
          <p:cNvSpPr>
            <a:spLocks noGrp="1"/>
          </p:cNvSpPr>
          <p:nvPr>
            <p:ph idx="1"/>
          </p:nvPr>
        </p:nvSpPr>
        <p:spPr>
          <a:xfrm>
            <a:off x="457200" y="990601"/>
            <a:ext cx="8305800" cy="1066800"/>
          </a:xfrm>
        </p:spPr>
        <p:txBody>
          <a:bodyPr/>
          <a:lstStyle/>
          <a:p>
            <a:r>
              <a:rPr lang="en-US" dirty="0" smtClean="0"/>
              <a:t>Large changes in a single message do not imply </a:t>
            </a:r>
            <a:r>
              <a:rPr lang="en-US" dirty="0" smtClean="0">
                <a:sym typeface="Wingdings" pitchFamily="2" charset="2"/>
              </a:rPr>
              <a:t>large </a:t>
            </a:r>
            <a:r>
              <a:rPr lang="en-US" dirty="0" smtClean="0"/>
              <a:t>changes in belief:</a:t>
            </a:r>
            <a:endParaRPr lang="en-US" dirty="0"/>
          </a:p>
        </p:txBody>
      </p:sp>
      <p:cxnSp>
        <p:nvCxnSpPr>
          <p:cNvPr id="4" name="Straight Connector 3"/>
          <p:cNvCxnSpPr>
            <a:stCxn id="5" idx="6"/>
          </p:cNvCxnSpPr>
          <p:nvPr/>
        </p:nvCxnSpPr>
        <p:spPr bwMode="auto">
          <a:xfrm flipV="1">
            <a:off x="4980718" y="4587476"/>
            <a:ext cx="1143000" cy="328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Oval 4"/>
          <p:cNvSpPr/>
          <p:nvPr/>
        </p:nvSpPr>
        <p:spPr bwMode="auto">
          <a:xfrm>
            <a:off x="4360233" y="4280521"/>
            <a:ext cx="620486" cy="620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 name="Straight Connector 6"/>
          <p:cNvCxnSpPr>
            <a:stCxn id="5" idx="0"/>
          </p:cNvCxnSpPr>
          <p:nvPr/>
        </p:nvCxnSpPr>
        <p:spPr bwMode="auto">
          <a:xfrm rot="5400000" flipH="1" flipV="1">
            <a:off x="4098976" y="3709021"/>
            <a:ext cx="1143000" cy="1"/>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bwMode="auto">
          <a:xfrm>
            <a:off x="3216325" y="4585321"/>
            <a:ext cx="11430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a:endCxn id="5" idx="4"/>
          </p:cNvCxnSpPr>
          <p:nvPr/>
        </p:nvCxnSpPr>
        <p:spPr bwMode="auto">
          <a:xfrm rot="16200000" flipV="1">
            <a:off x="4102237" y="5469247"/>
            <a:ext cx="1137557" cy="1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4" name="Straight Arrow Connector 173"/>
          <p:cNvCxnSpPr/>
          <p:nvPr/>
        </p:nvCxnSpPr>
        <p:spPr bwMode="auto">
          <a:xfrm>
            <a:off x="4038600" y="32004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5" name="Straight Arrow Connector 174"/>
          <p:cNvCxnSpPr/>
          <p:nvPr/>
        </p:nvCxnSpPr>
        <p:spPr bwMode="auto">
          <a:xfrm rot="5400000" flipH="1" flipV="1">
            <a:off x="3618706" y="27813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4" name="Group 212"/>
          <p:cNvGrpSpPr/>
          <p:nvPr/>
        </p:nvGrpSpPr>
        <p:grpSpPr>
          <a:xfrm>
            <a:off x="4191000" y="3886200"/>
            <a:ext cx="990600" cy="1143794"/>
            <a:chOff x="4038600" y="3733800"/>
            <a:chExt cx="990600" cy="1143794"/>
          </a:xfrm>
        </p:grpSpPr>
        <p:cxnSp>
          <p:nvCxnSpPr>
            <p:cNvPr id="209" name="Straight Arrow Connector 208"/>
            <p:cNvCxnSpPr/>
            <p:nvPr/>
          </p:nvCxnSpPr>
          <p:spPr bwMode="auto">
            <a:xfrm>
              <a:off x="4038600" y="47244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0" name="Straight Arrow Connector 209"/>
            <p:cNvCxnSpPr/>
            <p:nvPr/>
          </p:nvCxnSpPr>
          <p:spPr bwMode="auto">
            <a:xfrm rot="5400000" flipH="1" flipV="1">
              <a:off x="3618706" y="43053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cxnSp>
        <p:nvCxnSpPr>
          <p:cNvPr id="227" name="Straight Arrow Connector 226"/>
          <p:cNvCxnSpPr/>
          <p:nvPr/>
        </p:nvCxnSpPr>
        <p:spPr bwMode="auto">
          <a:xfrm>
            <a:off x="2286000" y="47236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28" name="Straight Arrow Connector 227"/>
          <p:cNvCxnSpPr/>
          <p:nvPr/>
        </p:nvCxnSpPr>
        <p:spPr bwMode="auto">
          <a:xfrm rot="5400000" flipH="1" flipV="1">
            <a:off x="1866106" y="43045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29" name="Rectangle 228"/>
          <p:cNvSpPr/>
          <p:nvPr/>
        </p:nvSpPr>
        <p:spPr bwMode="auto">
          <a:xfrm>
            <a:off x="2514600" y="4495800"/>
            <a:ext cx="228600" cy="2286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30" name="Rectangle 229"/>
          <p:cNvSpPr/>
          <p:nvPr/>
        </p:nvSpPr>
        <p:spPr bwMode="auto">
          <a:xfrm>
            <a:off x="2819400" y="4190206"/>
            <a:ext cx="228600" cy="533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9" name="Straight Arrow Connector 238"/>
          <p:cNvCxnSpPr/>
          <p:nvPr/>
        </p:nvCxnSpPr>
        <p:spPr bwMode="auto">
          <a:xfrm>
            <a:off x="6019800" y="47236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0" name="Straight Arrow Connector 239"/>
          <p:cNvCxnSpPr/>
          <p:nvPr/>
        </p:nvCxnSpPr>
        <p:spPr bwMode="auto">
          <a:xfrm rot="5400000" flipH="1" flipV="1">
            <a:off x="5599906" y="43045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41" name="Rectangle 240"/>
          <p:cNvSpPr/>
          <p:nvPr/>
        </p:nvSpPr>
        <p:spPr bwMode="auto">
          <a:xfrm>
            <a:off x="6248400" y="4495800"/>
            <a:ext cx="228600" cy="2286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42" name="Rectangle 241"/>
          <p:cNvSpPr/>
          <p:nvPr/>
        </p:nvSpPr>
        <p:spPr bwMode="auto">
          <a:xfrm>
            <a:off x="6553200" y="4190206"/>
            <a:ext cx="228600" cy="533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51" name="Straight Arrow Connector 250"/>
          <p:cNvCxnSpPr/>
          <p:nvPr/>
        </p:nvCxnSpPr>
        <p:spPr bwMode="auto">
          <a:xfrm>
            <a:off x="4191000" y="61714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2" name="Straight Arrow Connector 251"/>
          <p:cNvCxnSpPr/>
          <p:nvPr/>
        </p:nvCxnSpPr>
        <p:spPr bwMode="auto">
          <a:xfrm rot="5400000" flipH="1" flipV="1">
            <a:off x="3771106" y="57523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53" name="Rectangle 252"/>
          <p:cNvSpPr/>
          <p:nvPr/>
        </p:nvSpPr>
        <p:spPr bwMode="auto">
          <a:xfrm>
            <a:off x="4419600" y="5943600"/>
            <a:ext cx="228600" cy="2286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54" name="Rectangle 253"/>
          <p:cNvSpPr/>
          <p:nvPr/>
        </p:nvSpPr>
        <p:spPr bwMode="auto">
          <a:xfrm>
            <a:off x="4724400" y="5638006"/>
            <a:ext cx="228600" cy="533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Rectangle 124"/>
          <p:cNvSpPr/>
          <p:nvPr/>
        </p:nvSpPr>
        <p:spPr bwMode="auto">
          <a:xfrm>
            <a:off x="4419600" y="4752974"/>
            <a:ext cx="228600" cy="47625"/>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1" name="Rectangle 210"/>
          <p:cNvSpPr/>
          <p:nvPr/>
        </p:nvSpPr>
        <p:spPr bwMode="auto">
          <a:xfrm>
            <a:off x="4419600" y="4800600"/>
            <a:ext cx="228600" cy="76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26" name="Rectangle 125"/>
          <p:cNvSpPr/>
          <p:nvPr/>
        </p:nvSpPr>
        <p:spPr bwMode="auto">
          <a:xfrm>
            <a:off x="4724400" y="3992880"/>
            <a:ext cx="228600" cy="45719"/>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2" name="Rectangle 211"/>
          <p:cNvSpPr/>
          <p:nvPr/>
        </p:nvSpPr>
        <p:spPr bwMode="auto">
          <a:xfrm>
            <a:off x="4724400" y="4038600"/>
            <a:ext cx="228600" cy="838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7" name="Rectangle 126"/>
          <p:cNvSpPr/>
          <p:nvPr/>
        </p:nvSpPr>
        <p:spPr bwMode="auto">
          <a:xfrm>
            <a:off x="4267200" y="25908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28" name="Rectangle 127"/>
          <p:cNvSpPr/>
          <p:nvPr/>
        </p:nvSpPr>
        <p:spPr bwMode="auto">
          <a:xfrm>
            <a:off x="4572000" y="26670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6" name="Rectangle 175"/>
          <p:cNvSpPr/>
          <p:nvPr/>
        </p:nvSpPr>
        <p:spPr bwMode="auto">
          <a:xfrm>
            <a:off x="4267200" y="28956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77" name="Rectangle 176"/>
          <p:cNvSpPr/>
          <p:nvPr/>
        </p:nvSpPr>
        <p:spPr bwMode="auto">
          <a:xfrm>
            <a:off x="4572000" y="3048000"/>
            <a:ext cx="228600" cy="152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Slide Number Placeholder 64"/>
          <p:cNvSpPr>
            <a:spLocks noGrp="1"/>
          </p:cNvSpPr>
          <p:nvPr>
            <p:ph type="sldNum" sz="quarter" idx="12"/>
          </p:nvPr>
        </p:nvSpPr>
        <p:spPr/>
        <p:txBody>
          <a:bodyPr/>
          <a:lstStyle/>
          <a:p>
            <a:fld id="{29982EE5-C165-4792-B6D9-CAD024C0FAD7}" type="slidenum">
              <a:rPr lang="en-US" smtClean="0"/>
              <a:pPr/>
              <a:t>39</a:t>
            </a:fld>
            <a:endParaRPr lang="en-US"/>
          </a:p>
        </p:txBody>
      </p:sp>
      <p:sp>
        <p:nvSpPr>
          <p:cNvPr id="45" name="Rounded Rectangular Callout 44"/>
          <p:cNvSpPr/>
          <p:nvPr/>
        </p:nvSpPr>
        <p:spPr bwMode="auto">
          <a:xfrm>
            <a:off x="381000" y="2438400"/>
            <a:ext cx="2971800" cy="1143000"/>
          </a:xfrm>
          <a:prstGeom prst="wedgeRoundRectCallout">
            <a:avLst>
              <a:gd name="adj1" fmla="val 70620"/>
              <a:gd name="adj2" fmla="val -4167"/>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Large change in</a:t>
            </a:r>
          </a:p>
          <a:p>
            <a:pPr algn="ctr" fontAlgn="base">
              <a:spcBef>
                <a:spcPct val="0"/>
              </a:spcBef>
              <a:spcAft>
                <a:spcPct val="0"/>
              </a:spcAft>
            </a:pPr>
            <a:r>
              <a:rPr lang="en-US" sz="2800" dirty="0" smtClean="0">
                <a:solidFill>
                  <a:schemeClr val="tx1"/>
                </a:solidFill>
                <a:latin typeface="Tahoma" pitchFamily="-64" charset="0"/>
              </a:rPr>
              <a:t>a single message</a:t>
            </a:r>
          </a:p>
        </p:txBody>
      </p:sp>
      <p:sp>
        <p:nvSpPr>
          <p:cNvPr id="46" name="Rounded Rectangular Callout 45"/>
          <p:cNvSpPr/>
          <p:nvPr/>
        </p:nvSpPr>
        <p:spPr bwMode="auto">
          <a:xfrm>
            <a:off x="5410200" y="2362200"/>
            <a:ext cx="2971800" cy="1143000"/>
          </a:xfrm>
          <a:prstGeom prst="wedgeRoundRectCallout">
            <a:avLst>
              <a:gd name="adj1" fmla="val -56304"/>
              <a:gd name="adj2" fmla="val 8805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Small change</a:t>
            </a:r>
          </a:p>
          <a:p>
            <a:pPr algn="ctr" fontAlgn="base">
              <a:spcBef>
                <a:spcPct val="0"/>
              </a:spcBef>
              <a:spcAft>
                <a:spcPct val="0"/>
              </a:spcAft>
            </a:pPr>
            <a:r>
              <a:rPr lang="en-US" sz="2800" dirty="0" smtClean="0">
                <a:solidFill>
                  <a:schemeClr val="tx1"/>
                </a:solidFill>
                <a:latin typeface="Tahoma" pitchFamily="-64" charset="0"/>
              </a:rPr>
              <a:t>in belief</a:t>
            </a:r>
          </a:p>
        </p:txBody>
      </p:sp>
      <p:sp>
        <p:nvSpPr>
          <p:cNvPr id="47" name="TextBox 46"/>
          <p:cNvSpPr txBox="1"/>
          <p:nvPr/>
        </p:nvSpPr>
        <p:spPr>
          <a:xfrm>
            <a:off x="4343400" y="6183868"/>
            <a:ext cx="1061509" cy="369332"/>
          </a:xfrm>
          <a:prstGeom prst="rect">
            <a:avLst/>
          </a:prstGeom>
          <a:noFill/>
        </p:spPr>
        <p:txBody>
          <a:bodyPr wrap="none" rtlCol="0">
            <a:spAutoFit/>
          </a:bodyPr>
          <a:lstStyle/>
          <a:p>
            <a:r>
              <a:rPr lang="en-US" dirty="0" smtClean="0"/>
              <a:t>Message</a:t>
            </a:r>
            <a:endParaRPr lang="en-US" dirty="0"/>
          </a:p>
        </p:txBody>
      </p:sp>
      <p:sp>
        <p:nvSpPr>
          <p:cNvPr id="48" name="TextBox 47"/>
          <p:cNvSpPr txBox="1"/>
          <p:nvPr/>
        </p:nvSpPr>
        <p:spPr>
          <a:xfrm>
            <a:off x="4359875" y="4876800"/>
            <a:ext cx="745525" cy="369332"/>
          </a:xfrm>
          <a:prstGeom prst="rect">
            <a:avLst/>
          </a:prstGeom>
          <a:noFill/>
        </p:spPr>
        <p:txBody>
          <a:bodyPr wrap="none" rtlCol="0">
            <a:spAutoFit/>
          </a:bodyPr>
          <a:lstStyle/>
          <a:p>
            <a:r>
              <a:rPr lang="en-US" dirty="0" smtClean="0"/>
              <a:t>Belief</a:t>
            </a:r>
            <a:endParaRPr lang="en-US" dirty="0"/>
          </a:p>
        </p:txBody>
      </p:sp>
      <p:sp>
        <p:nvSpPr>
          <p:cNvPr id="49" name="TextBox 48"/>
          <p:cNvSpPr txBox="1"/>
          <p:nvPr/>
        </p:nvSpPr>
        <p:spPr>
          <a:xfrm>
            <a:off x="6172200" y="4724400"/>
            <a:ext cx="1061509" cy="369332"/>
          </a:xfrm>
          <a:prstGeom prst="rect">
            <a:avLst/>
          </a:prstGeom>
          <a:noFill/>
        </p:spPr>
        <p:txBody>
          <a:bodyPr wrap="none" rtlCol="0">
            <a:spAutoFit/>
          </a:bodyPr>
          <a:lstStyle/>
          <a:p>
            <a:r>
              <a:rPr lang="en-US" dirty="0" smtClean="0"/>
              <a:t>Message</a:t>
            </a:r>
            <a:endParaRPr lang="en-US" dirty="0"/>
          </a:p>
        </p:txBody>
      </p:sp>
      <p:sp>
        <p:nvSpPr>
          <p:cNvPr id="50" name="TextBox 49"/>
          <p:cNvSpPr txBox="1"/>
          <p:nvPr/>
        </p:nvSpPr>
        <p:spPr>
          <a:xfrm>
            <a:off x="2438400" y="4724400"/>
            <a:ext cx="1061509" cy="369332"/>
          </a:xfrm>
          <a:prstGeom prst="rect">
            <a:avLst/>
          </a:prstGeom>
          <a:noFill/>
        </p:spPr>
        <p:txBody>
          <a:bodyPr wrap="none" rtlCol="0">
            <a:spAutoFit/>
          </a:bodyPr>
          <a:lstStyle/>
          <a:p>
            <a:r>
              <a:rPr lang="en-US" dirty="0" smtClean="0"/>
              <a:t>Message</a:t>
            </a:r>
            <a:endParaRPr lang="en-US" dirty="0"/>
          </a:p>
        </p:txBody>
      </p:sp>
      <p:sp>
        <p:nvSpPr>
          <p:cNvPr id="51" name="TextBox 50"/>
          <p:cNvSpPr txBox="1"/>
          <p:nvPr/>
        </p:nvSpPr>
        <p:spPr>
          <a:xfrm>
            <a:off x="4191000" y="3200400"/>
            <a:ext cx="1061509" cy="369332"/>
          </a:xfrm>
          <a:prstGeom prst="rect">
            <a:avLst/>
          </a:prstGeom>
          <a:noFill/>
        </p:spPr>
        <p:txBody>
          <a:bodyPr wrap="none" rtlCol="0">
            <a:spAutoFit/>
          </a:bodyPr>
          <a:lstStyle/>
          <a:p>
            <a:r>
              <a:rPr lang="en-US" dirty="0" smtClean="0"/>
              <a:t>Message</a:t>
            </a:r>
            <a:endParaRPr lang="en-US" dirty="0"/>
          </a:p>
        </p:txBody>
      </p:sp>
    </p:spTree>
    <p:custDataLst>
      <p:tags r:id="rId1"/>
    </p:custDataLst>
  </p:cSld>
  <p:clrMapOvr>
    <a:masterClrMapping/>
  </p:clrMapOvr>
  <p:transition advTm="183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128"/>
                                        </p:tgtEl>
                                      </p:cBhvr>
                                    </p:animEffect>
                                    <p:set>
                                      <p:cBhvr>
                                        <p:cTn id="10" dur="1" fill="hold">
                                          <p:stCondLst>
                                            <p:cond delay="999"/>
                                          </p:stCondLst>
                                        </p:cTn>
                                        <p:tgtEl>
                                          <p:spTgt spid="128"/>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127"/>
                                        </p:tgtEl>
                                        <p:attrNameLst>
                                          <p:attrName>style.visibility</p:attrName>
                                        </p:attrNameLst>
                                      </p:cBhvr>
                                      <p:to>
                                        <p:strVal val="visible"/>
                                      </p:to>
                                    </p:set>
                                    <p:animEffect transition="in" filter="wipe(down)">
                                      <p:cBhvr>
                                        <p:cTn id="13" dur="1000"/>
                                        <p:tgtEl>
                                          <p:spTgt spid="12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par>
                          <p:cTn id="18" fill="hold">
                            <p:stCondLst>
                              <p:cond delay="0"/>
                            </p:stCondLst>
                            <p:childTnLst>
                              <p:par>
                                <p:cTn id="19" presetID="22" presetClass="entr" presetSubtype="4"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wipe(down)">
                                      <p:cBhvr>
                                        <p:cTn id="21" dur="1000"/>
                                        <p:tgtEl>
                                          <p:spTgt spid="125"/>
                                        </p:tgtEl>
                                      </p:cBhvr>
                                    </p:animEffect>
                                  </p:childTnLst>
                                </p:cTn>
                              </p:par>
                              <p:par>
                                <p:cTn id="22" presetID="22" presetClass="exit" presetSubtype="1" fill="hold" grpId="0" nodeType="withEffect">
                                  <p:stCondLst>
                                    <p:cond delay="0"/>
                                  </p:stCondLst>
                                  <p:childTnLst>
                                    <p:animEffect transition="out" filter="wipe(up)">
                                      <p:cBhvr>
                                        <p:cTn id="23" dur="1000"/>
                                        <p:tgtEl>
                                          <p:spTgt spid="126"/>
                                        </p:tgtEl>
                                      </p:cBhvr>
                                    </p:animEffect>
                                    <p:set>
                                      <p:cBhvr>
                                        <p:cTn id="24" dur="1" fill="hold">
                                          <p:stCondLst>
                                            <p:cond delay="999"/>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45"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is it hard?</a:t>
            </a:r>
            <a:endParaRPr lang="en-US" dirty="0"/>
          </a:p>
        </p:txBody>
      </p:sp>
      <p:sp>
        <p:nvSpPr>
          <p:cNvPr id="2" name="Slide Number Placeholder 1"/>
          <p:cNvSpPr>
            <a:spLocks noGrp="1"/>
          </p:cNvSpPr>
          <p:nvPr>
            <p:ph type="sldNum" sz="quarter" idx="12"/>
          </p:nvPr>
        </p:nvSpPr>
        <p:spPr/>
        <p:txBody>
          <a:bodyPr/>
          <a:lstStyle/>
          <a:p>
            <a:fld id="{29982EE5-C165-4792-B6D9-CAD024C0FAD7}" type="slidenum">
              <a:rPr lang="en-US" smtClean="0"/>
              <a:pPr/>
              <a:t>4</a:t>
            </a:fld>
            <a:endParaRPr lang="en-US"/>
          </a:p>
        </p:txBody>
      </p:sp>
      <p:cxnSp>
        <p:nvCxnSpPr>
          <p:cNvPr id="7" name="Straight Connector 6"/>
          <p:cNvCxnSpPr>
            <a:stCxn id="8" idx="3"/>
            <a:endCxn id="11" idx="1"/>
          </p:cNvCxnSpPr>
          <p:nvPr/>
        </p:nvCxnSpPr>
        <p:spPr bwMode="auto">
          <a:xfrm>
            <a:off x="3421257" y="2138571"/>
            <a:ext cx="2484951" cy="0"/>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04800" y="1907738"/>
            <a:ext cx="3116457" cy="461665"/>
          </a:xfrm>
          <a:prstGeom prst="rect">
            <a:avLst/>
          </a:prstGeom>
          <a:noFill/>
        </p:spPr>
        <p:txBody>
          <a:bodyPr wrap="square" rtlCol="0">
            <a:spAutoFit/>
          </a:bodyPr>
          <a:lstStyle/>
          <a:p>
            <a:pPr algn="ctr"/>
            <a:r>
              <a:rPr lang="en-US" sz="2400" dirty="0" smtClean="0"/>
              <a:t>Algorithmic Efficiency</a:t>
            </a:r>
            <a:endParaRPr lang="en-US" sz="2400" dirty="0"/>
          </a:p>
        </p:txBody>
      </p:sp>
      <p:sp>
        <p:nvSpPr>
          <p:cNvPr id="11" name="TextBox 10"/>
          <p:cNvSpPr txBox="1"/>
          <p:nvPr/>
        </p:nvSpPr>
        <p:spPr>
          <a:xfrm>
            <a:off x="5906208" y="1907738"/>
            <a:ext cx="2527551" cy="461665"/>
          </a:xfrm>
          <a:prstGeom prst="rect">
            <a:avLst/>
          </a:prstGeom>
          <a:noFill/>
        </p:spPr>
        <p:txBody>
          <a:bodyPr wrap="none" rtlCol="0">
            <a:spAutoFit/>
          </a:bodyPr>
          <a:lstStyle/>
          <a:p>
            <a:pPr algn="ctr"/>
            <a:r>
              <a:rPr lang="en-US" sz="2400" dirty="0" smtClean="0"/>
              <a:t>Parallel Efficiency</a:t>
            </a:r>
            <a:endParaRPr lang="en-US" sz="2400" dirty="0"/>
          </a:p>
        </p:txBody>
      </p:sp>
      <p:sp>
        <p:nvSpPr>
          <p:cNvPr id="14" name="TextBox 13"/>
          <p:cNvSpPr txBox="1"/>
          <p:nvPr/>
        </p:nvSpPr>
        <p:spPr>
          <a:xfrm>
            <a:off x="3480033" y="4124741"/>
            <a:ext cx="2326406" cy="830997"/>
          </a:xfrm>
          <a:prstGeom prst="rect">
            <a:avLst/>
          </a:prstGeom>
          <a:noFill/>
        </p:spPr>
        <p:txBody>
          <a:bodyPr wrap="none" rtlCol="0">
            <a:spAutoFit/>
          </a:bodyPr>
          <a:lstStyle/>
          <a:p>
            <a:pPr algn="ctr"/>
            <a:r>
              <a:rPr lang="en-US" sz="2400" dirty="0" smtClean="0"/>
              <a:t>Implementation</a:t>
            </a:r>
          </a:p>
          <a:p>
            <a:pPr algn="ctr"/>
            <a:r>
              <a:rPr lang="en-US" sz="2400" dirty="0" smtClean="0"/>
              <a:t>Efficiency</a:t>
            </a:r>
            <a:endParaRPr lang="en-US" sz="2400" dirty="0"/>
          </a:p>
        </p:txBody>
      </p:sp>
      <p:sp>
        <p:nvSpPr>
          <p:cNvPr id="16" name="TextBox 15"/>
          <p:cNvSpPr txBox="1"/>
          <p:nvPr/>
        </p:nvSpPr>
        <p:spPr>
          <a:xfrm>
            <a:off x="762000" y="2364938"/>
            <a:ext cx="1909305" cy="646331"/>
          </a:xfrm>
          <a:prstGeom prst="rect">
            <a:avLst/>
          </a:prstGeom>
          <a:noFill/>
        </p:spPr>
        <p:txBody>
          <a:bodyPr wrap="none" rtlCol="0">
            <a:spAutoFit/>
          </a:bodyPr>
          <a:lstStyle/>
          <a:p>
            <a:pPr algn="ctr"/>
            <a:r>
              <a:rPr lang="en-US" dirty="0" smtClean="0">
                <a:solidFill>
                  <a:schemeClr val="bg1">
                    <a:lumMod val="50000"/>
                  </a:schemeClr>
                </a:solidFill>
              </a:rPr>
              <a:t>Eliminate wasted</a:t>
            </a:r>
          </a:p>
          <a:p>
            <a:pPr algn="ctr"/>
            <a:r>
              <a:rPr lang="en-US" dirty="0" smtClean="0">
                <a:solidFill>
                  <a:schemeClr val="bg1">
                    <a:lumMod val="50000"/>
                  </a:schemeClr>
                </a:solidFill>
              </a:rPr>
              <a:t>computation</a:t>
            </a:r>
            <a:endParaRPr lang="en-US" dirty="0">
              <a:solidFill>
                <a:schemeClr val="bg1">
                  <a:lumMod val="50000"/>
                </a:schemeClr>
              </a:solidFill>
            </a:endParaRPr>
          </a:p>
        </p:txBody>
      </p:sp>
      <p:sp>
        <p:nvSpPr>
          <p:cNvPr id="17" name="TextBox 16"/>
          <p:cNvSpPr txBox="1"/>
          <p:nvPr/>
        </p:nvSpPr>
        <p:spPr>
          <a:xfrm>
            <a:off x="6020567" y="2441138"/>
            <a:ext cx="2242922" cy="646331"/>
          </a:xfrm>
          <a:prstGeom prst="rect">
            <a:avLst/>
          </a:prstGeom>
          <a:noFill/>
        </p:spPr>
        <p:txBody>
          <a:bodyPr wrap="none" rtlCol="0">
            <a:spAutoFit/>
          </a:bodyPr>
          <a:lstStyle/>
          <a:p>
            <a:pPr algn="ctr"/>
            <a:r>
              <a:rPr lang="en-US" dirty="0" smtClean="0">
                <a:solidFill>
                  <a:schemeClr val="bg1">
                    <a:lumMod val="50000"/>
                  </a:schemeClr>
                </a:solidFill>
              </a:rPr>
              <a:t>Expose independent</a:t>
            </a:r>
          </a:p>
          <a:p>
            <a:pPr algn="ctr"/>
            <a:r>
              <a:rPr lang="en-US" dirty="0" smtClean="0">
                <a:solidFill>
                  <a:schemeClr val="bg1">
                    <a:lumMod val="50000"/>
                  </a:schemeClr>
                </a:solidFill>
              </a:rPr>
              <a:t>computation</a:t>
            </a:r>
            <a:endParaRPr lang="en-US" dirty="0">
              <a:solidFill>
                <a:schemeClr val="bg1">
                  <a:lumMod val="50000"/>
                </a:schemeClr>
              </a:solidFill>
            </a:endParaRPr>
          </a:p>
        </p:txBody>
      </p:sp>
      <p:sp>
        <p:nvSpPr>
          <p:cNvPr id="18" name="TextBox 17"/>
          <p:cNvSpPr txBox="1"/>
          <p:nvPr/>
        </p:nvSpPr>
        <p:spPr>
          <a:xfrm>
            <a:off x="3569117" y="4992469"/>
            <a:ext cx="2222083" cy="646331"/>
          </a:xfrm>
          <a:prstGeom prst="rect">
            <a:avLst/>
          </a:prstGeom>
          <a:noFill/>
        </p:spPr>
        <p:txBody>
          <a:bodyPr wrap="none" rtlCol="0">
            <a:spAutoFit/>
          </a:bodyPr>
          <a:lstStyle/>
          <a:p>
            <a:pPr algn="ctr"/>
            <a:r>
              <a:rPr lang="en-US" dirty="0" smtClean="0">
                <a:solidFill>
                  <a:schemeClr val="bg1">
                    <a:lumMod val="50000"/>
                  </a:schemeClr>
                </a:solidFill>
              </a:rPr>
              <a:t>Map computation to</a:t>
            </a:r>
          </a:p>
          <a:p>
            <a:pPr algn="ctr"/>
            <a:r>
              <a:rPr lang="en-US" dirty="0" smtClean="0">
                <a:solidFill>
                  <a:schemeClr val="bg1">
                    <a:lumMod val="50000"/>
                  </a:schemeClr>
                </a:solidFill>
              </a:rPr>
              <a:t>real hardware</a:t>
            </a:r>
          </a:p>
        </p:txBody>
      </p:sp>
      <p:sp>
        <p:nvSpPr>
          <p:cNvPr id="12" name="Isosceles Triangle 11"/>
          <p:cNvSpPr/>
          <p:nvPr/>
        </p:nvSpPr>
        <p:spPr bwMode="auto">
          <a:xfrm rot="10800000">
            <a:off x="3955497" y="2517337"/>
            <a:ext cx="1375472" cy="990600"/>
          </a:xfrm>
          <a:prstGeom prst="triangle">
            <a:avLst/>
          </a:prstGeom>
          <a:ln>
            <a:headEnd type="arrow" w="med" len="med"/>
            <a:tailEnd type="arrow"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 name="Shape 21"/>
          <p:cNvCxnSpPr>
            <a:stCxn id="12" idx="4"/>
            <a:endCxn id="8" idx="3"/>
          </p:cNvCxnSpPr>
          <p:nvPr/>
        </p:nvCxnSpPr>
        <p:spPr bwMode="auto">
          <a:xfrm rot="16200000" flipV="1">
            <a:off x="3498994" y="2060834"/>
            <a:ext cx="378766" cy="53424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6" name="Shape 25"/>
          <p:cNvCxnSpPr>
            <a:stCxn id="12" idx="2"/>
            <a:endCxn id="11" idx="1"/>
          </p:cNvCxnSpPr>
          <p:nvPr/>
        </p:nvCxnSpPr>
        <p:spPr bwMode="auto">
          <a:xfrm rot="5400000" flipH="1" flipV="1">
            <a:off x="5429205" y="2040335"/>
            <a:ext cx="378766" cy="57523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0"/>
            <a:endCxn id="14" idx="0"/>
          </p:cNvCxnSpPr>
          <p:nvPr/>
        </p:nvCxnSpPr>
        <p:spPr bwMode="auto">
          <a:xfrm rot="16200000" flipH="1">
            <a:off x="4334832" y="3816337"/>
            <a:ext cx="616804" cy="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18"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Belief Residual Scheduling</a:t>
            </a:r>
            <a:endParaRPr lang="en-US" dirty="0"/>
          </a:p>
        </p:txBody>
      </p:sp>
      <p:sp>
        <p:nvSpPr>
          <p:cNvPr id="3" name="Content Placeholder 2"/>
          <p:cNvSpPr>
            <a:spLocks noGrp="1"/>
          </p:cNvSpPr>
          <p:nvPr>
            <p:ph idx="1"/>
          </p:nvPr>
        </p:nvSpPr>
        <p:spPr>
          <a:xfrm>
            <a:off x="457200" y="914400"/>
            <a:ext cx="8305800" cy="914399"/>
          </a:xfrm>
        </p:spPr>
        <p:txBody>
          <a:bodyPr/>
          <a:lstStyle/>
          <a:p>
            <a:r>
              <a:rPr lang="en-US" dirty="0" smtClean="0"/>
              <a:t>Assign priorities based on the cumulative change in belief:</a:t>
            </a:r>
          </a:p>
        </p:txBody>
      </p:sp>
      <p:cxnSp>
        <p:nvCxnSpPr>
          <p:cNvPr id="7" name="Straight Connector 6"/>
          <p:cNvCxnSpPr>
            <a:stCxn id="8" idx="6"/>
          </p:cNvCxnSpPr>
          <p:nvPr/>
        </p:nvCxnSpPr>
        <p:spPr bwMode="auto">
          <a:xfrm flipV="1">
            <a:off x="7119268" y="5329740"/>
            <a:ext cx="948719" cy="2729"/>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8" name="Oval 7"/>
          <p:cNvSpPr/>
          <p:nvPr/>
        </p:nvSpPr>
        <p:spPr bwMode="auto">
          <a:xfrm>
            <a:off x="6604250" y="5074959"/>
            <a:ext cx="515019" cy="5150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10" name="Straight Connector 9"/>
          <p:cNvCxnSpPr>
            <a:stCxn id="8" idx="0"/>
          </p:cNvCxnSpPr>
          <p:nvPr/>
        </p:nvCxnSpPr>
        <p:spPr bwMode="auto">
          <a:xfrm rot="5400000" flipH="1" flipV="1">
            <a:off x="6387400" y="4600600"/>
            <a:ext cx="948719" cy="1"/>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bwMode="auto">
          <a:xfrm>
            <a:off x="5654777" y="5327951"/>
            <a:ext cx="94871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endCxn id="8" idx="4"/>
          </p:cNvCxnSpPr>
          <p:nvPr/>
        </p:nvCxnSpPr>
        <p:spPr bwMode="auto">
          <a:xfrm rot="16200000" flipV="1">
            <a:off x="6390106" y="6061632"/>
            <a:ext cx="944201" cy="895"/>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a:off x="4882584" y="5303942"/>
            <a:ext cx="822223" cy="131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rot="5400000" flipH="1" flipV="1">
            <a:off x="4534061" y="4956078"/>
            <a:ext cx="949378" cy="65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18" name="Group 212"/>
          <p:cNvGrpSpPr/>
          <p:nvPr/>
        </p:nvGrpSpPr>
        <p:grpSpPr>
          <a:xfrm>
            <a:off x="6463782" y="4747663"/>
            <a:ext cx="822223" cy="949378"/>
            <a:chOff x="4038600" y="3733800"/>
            <a:chExt cx="990600" cy="1143794"/>
          </a:xfrm>
        </p:grpSpPr>
        <p:cxnSp>
          <p:nvCxnSpPr>
            <p:cNvPr id="19" name="Straight Arrow Connector 18"/>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41" name="Straight Arrow Connector 40"/>
          <p:cNvCxnSpPr/>
          <p:nvPr/>
        </p:nvCxnSpPr>
        <p:spPr bwMode="auto">
          <a:xfrm>
            <a:off x="6463782" y="6581853"/>
            <a:ext cx="822223" cy="131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bwMode="auto">
          <a:xfrm rot="5400000" flipH="1" flipV="1">
            <a:off x="6115260" y="6233989"/>
            <a:ext cx="949378" cy="65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3" name="Rectangle 42"/>
          <p:cNvSpPr/>
          <p:nvPr/>
        </p:nvSpPr>
        <p:spPr bwMode="auto">
          <a:xfrm>
            <a:off x="6653526" y="6328861"/>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44" name="Rectangle 43"/>
          <p:cNvSpPr/>
          <p:nvPr/>
        </p:nvSpPr>
        <p:spPr bwMode="auto">
          <a:xfrm>
            <a:off x="6906518" y="6139117"/>
            <a:ext cx="189744" cy="442736"/>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1" name="Rectangle 50"/>
          <p:cNvSpPr/>
          <p:nvPr/>
        </p:nvSpPr>
        <p:spPr bwMode="auto">
          <a:xfrm>
            <a:off x="6899375" y="4836210"/>
            <a:ext cx="189744" cy="37948"/>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3" name="Rectangle 52"/>
          <p:cNvSpPr/>
          <p:nvPr/>
        </p:nvSpPr>
        <p:spPr bwMode="auto">
          <a:xfrm>
            <a:off x="5072328" y="4797959"/>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4" name="Rectangle 53"/>
          <p:cNvSpPr/>
          <p:nvPr/>
        </p:nvSpPr>
        <p:spPr bwMode="auto">
          <a:xfrm>
            <a:off x="5325320" y="4861207"/>
            <a:ext cx="189744" cy="31624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5" name="Rectangle 54"/>
          <p:cNvSpPr/>
          <p:nvPr/>
        </p:nvSpPr>
        <p:spPr bwMode="auto">
          <a:xfrm>
            <a:off x="5072328" y="5050950"/>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6" name="Rectangle 55"/>
          <p:cNvSpPr/>
          <p:nvPr/>
        </p:nvSpPr>
        <p:spPr bwMode="auto">
          <a:xfrm>
            <a:off x="5325320" y="5177446"/>
            <a:ext cx="189744" cy="126496"/>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5" name="Straight Arrow Connector 74"/>
          <p:cNvCxnSpPr/>
          <p:nvPr/>
        </p:nvCxnSpPr>
        <p:spPr bwMode="auto">
          <a:xfrm>
            <a:off x="6455633" y="4098824"/>
            <a:ext cx="822223" cy="131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bwMode="auto">
          <a:xfrm rot="5400000" flipH="1" flipV="1">
            <a:off x="6107110" y="3750960"/>
            <a:ext cx="949378" cy="65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7" name="Rectangle 76"/>
          <p:cNvSpPr/>
          <p:nvPr/>
        </p:nvSpPr>
        <p:spPr bwMode="auto">
          <a:xfrm>
            <a:off x="6645377" y="3592841"/>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78" name="Rectangle 77"/>
          <p:cNvSpPr/>
          <p:nvPr/>
        </p:nvSpPr>
        <p:spPr bwMode="auto">
          <a:xfrm>
            <a:off x="6898369" y="3656089"/>
            <a:ext cx="189744" cy="31624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9" name="Rectangle 78"/>
          <p:cNvSpPr/>
          <p:nvPr/>
        </p:nvSpPr>
        <p:spPr bwMode="auto">
          <a:xfrm>
            <a:off x="6645377" y="3845832"/>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0" name="Rectangle 79"/>
          <p:cNvSpPr/>
          <p:nvPr/>
        </p:nvSpPr>
        <p:spPr bwMode="auto">
          <a:xfrm>
            <a:off x="6898369" y="3972328"/>
            <a:ext cx="189744" cy="126496"/>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2" name="Rectangle 81"/>
          <p:cNvSpPr/>
          <p:nvPr/>
        </p:nvSpPr>
        <p:spPr bwMode="auto">
          <a:xfrm>
            <a:off x="6898956" y="4880208"/>
            <a:ext cx="189744" cy="76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cxnSp>
        <p:nvCxnSpPr>
          <p:cNvPr id="96" name="Straight Arrow Connector 95"/>
          <p:cNvCxnSpPr/>
          <p:nvPr/>
        </p:nvCxnSpPr>
        <p:spPr bwMode="auto">
          <a:xfrm>
            <a:off x="8016977" y="5330976"/>
            <a:ext cx="822223" cy="131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bwMode="auto">
          <a:xfrm rot="5400000" flipH="1" flipV="1">
            <a:off x="7668454" y="4983112"/>
            <a:ext cx="949378" cy="65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8" name="Rectangle 97"/>
          <p:cNvSpPr/>
          <p:nvPr/>
        </p:nvSpPr>
        <p:spPr bwMode="auto">
          <a:xfrm>
            <a:off x="8206721" y="4824993"/>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99" name="Rectangle 98"/>
          <p:cNvSpPr/>
          <p:nvPr/>
        </p:nvSpPr>
        <p:spPr bwMode="auto">
          <a:xfrm>
            <a:off x="8459713" y="4888241"/>
            <a:ext cx="189744" cy="31624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0" name="Rectangle 99"/>
          <p:cNvSpPr/>
          <p:nvPr/>
        </p:nvSpPr>
        <p:spPr bwMode="auto">
          <a:xfrm>
            <a:off x="8206721" y="5077984"/>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01" name="Rectangle 100"/>
          <p:cNvSpPr/>
          <p:nvPr/>
        </p:nvSpPr>
        <p:spPr bwMode="auto">
          <a:xfrm>
            <a:off x="8459713" y="5204480"/>
            <a:ext cx="189744" cy="126496"/>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Rectangle 101"/>
          <p:cNvSpPr/>
          <p:nvPr/>
        </p:nvSpPr>
        <p:spPr bwMode="auto">
          <a:xfrm>
            <a:off x="6670356" y="5261208"/>
            <a:ext cx="189744" cy="1143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3" name="Rectangle 82"/>
          <p:cNvSpPr/>
          <p:nvPr/>
        </p:nvSpPr>
        <p:spPr bwMode="auto">
          <a:xfrm>
            <a:off x="6670356" y="5374078"/>
            <a:ext cx="189744" cy="87155"/>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49" name="Rectangle 48"/>
          <p:cNvSpPr/>
          <p:nvPr/>
        </p:nvSpPr>
        <p:spPr bwMode="auto">
          <a:xfrm>
            <a:off x="6670356" y="5467107"/>
            <a:ext cx="189744" cy="3953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0" name="Rectangle 49"/>
          <p:cNvSpPr/>
          <p:nvPr/>
        </p:nvSpPr>
        <p:spPr bwMode="auto">
          <a:xfrm>
            <a:off x="6670356" y="5506638"/>
            <a:ext cx="189744" cy="63248"/>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03" name="Rectangle 102"/>
          <p:cNvSpPr/>
          <p:nvPr/>
        </p:nvSpPr>
        <p:spPr bwMode="auto">
          <a:xfrm>
            <a:off x="6898956" y="4956408"/>
            <a:ext cx="189744" cy="1524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2" name="Rectangle 51"/>
          <p:cNvSpPr/>
          <p:nvPr/>
        </p:nvSpPr>
        <p:spPr bwMode="auto">
          <a:xfrm>
            <a:off x="6898956" y="5108808"/>
            <a:ext cx="189744" cy="461078"/>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178" name="Group 177"/>
          <p:cNvGrpSpPr/>
          <p:nvPr/>
        </p:nvGrpSpPr>
        <p:grpSpPr>
          <a:xfrm>
            <a:off x="984096" y="1992868"/>
            <a:ext cx="2521104" cy="1207532"/>
            <a:chOff x="984096" y="1828800"/>
            <a:chExt cx="2521104" cy="1207532"/>
          </a:xfrm>
        </p:grpSpPr>
        <p:grpSp>
          <p:nvGrpSpPr>
            <p:cNvPr id="74" name="Group 73"/>
            <p:cNvGrpSpPr/>
            <p:nvPr/>
          </p:nvGrpSpPr>
          <p:grpSpPr>
            <a:xfrm>
              <a:off x="1136496" y="1981200"/>
              <a:ext cx="822223" cy="949378"/>
              <a:chOff x="990600" y="2022422"/>
              <a:chExt cx="822223" cy="949378"/>
            </a:xfrm>
          </p:grpSpPr>
          <p:grpSp>
            <p:nvGrpSpPr>
              <p:cNvPr id="58" name="Group 212"/>
              <p:cNvGrpSpPr/>
              <p:nvPr/>
            </p:nvGrpSpPr>
            <p:grpSpPr>
              <a:xfrm>
                <a:off x="990600" y="2022422"/>
                <a:ext cx="822223" cy="949378"/>
                <a:chOff x="4038600" y="3733800"/>
                <a:chExt cx="990600" cy="1143794"/>
              </a:xfrm>
            </p:grpSpPr>
            <p:cxnSp>
              <p:nvCxnSpPr>
                <p:cNvPr id="59" name="Straight Arrow Connector 58"/>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61" name="Rectangle 60"/>
              <p:cNvSpPr/>
              <p:nvPr/>
            </p:nvSpPr>
            <p:spPr bwMode="auto">
              <a:xfrm>
                <a:off x="1180344" y="2781397"/>
                <a:ext cx="189744" cy="63248"/>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63" name="Rectangle 62"/>
              <p:cNvSpPr/>
              <p:nvPr/>
            </p:nvSpPr>
            <p:spPr bwMode="auto">
              <a:xfrm>
                <a:off x="1433336" y="2109788"/>
                <a:ext cx="189744" cy="734857"/>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3" name="Group 72"/>
            <p:cNvGrpSpPr/>
            <p:nvPr/>
          </p:nvGrpSpPr>
          <p:grpSpPr>
            <a:xfrm>
              <a:off x="2295473" y="1981200"/>
              <a:ext cx="822223" cy="949378"/>
              <a:chOff x="2605264" y="1930904"/>
              <a:chExt cx="822223" cy="949378"/>
            </a:xfrm>
          </p:grpSpPr>
          <p:grpSp>
            <p:nvGrpSpPr>
              <p:cNvPr id="65" name="Group 212"/>
              <p:cNvGrpSpPr/>
              <p:nvPr/>
            </p:nvGrpSpPr>
            <p:grpSpPr>
              <a:xfrm>
                <a:off x="2605264" y="1930904"/>
                <a:ext cx="822223" cy="949378"/>
                <a:chOff x="4038600" y="3733800"/>
                <a:chExt cx="990600" cy="1143794"/>
              </a:xfrm>
            </p:grpSpPr>
            <p:cxnSp>
              <p:nvCxnSpPr>
                <p:cNvPr id="66" name="Straight Arrow Connector 65"/>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69" name="Rectangle 68"/>
              <p:cNvSpPr/>
              <p:nvPr/>
            </p:nvSpPr>
            <p:spPr bwMode="auto">
              <a:xfrm>
                <a:off x="2795008" y="2650331"/>
                <a:ext cx="189744" cy="102796"/>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71" name="Rectangle 70"/>
              <p:cNvSpPr/>
              <p:nvPr/>
            </p:nvSpPr>
            <p:spPr bwMode="auto">
              <a:xfrm>
                <a:off x="3048000" y="2057400"/>
                <a:ext cx="189744" cy="695727"/>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166" name="Straight Connector 165"/>
            <p:cNvCxnSpPr/>
            <p:nvPr/>
          </p:nvCxnSpPr>
          <p:spPr bwMode="auto">
            <a:xfrm>
              <a:off x="2050896" y="2438400"/>
              <a:ext cx="152400" cy="0"/>
            </a:xfrm>
            <a:prstGeom prst="line">
              <a:avLst/>
            </a:prstGeom>
            <a:noFill/>
            <a:ln w="28575" cap="flat" cmpd="sng" algn="ctr">
              <a:solidFill>
                <a:schemeClr val="tx1"/>
              </a:solidFill>
              <a:prstDash val="solid"/>
              <a:round/>
              <a:headEnd type="none" w="med" len="med"/>
              <a:tailEnd type="none" w="med" len="med"/>
            </a:ln>
            <a:effectLst/>
          </p:spPr>
        </p:cxnSp>
        <p:grpSp>
          <p:nvGrpSpPr>
            <p:cNvPr id="167" name="Group 166"/>
            <p:cNvGrpSpPr/>
            <p:nvPr/>
          </p:nvGrpSpPr>
          <p:grpSpPr>
            <a:xfrm>
              <a:off x="984096" y="1828800"/>
              <a:ext cx="76200" cy="1143000"/>
              <a:chOff x="5791200" y="1981200"/>
              <a:chExt cx="47625" cy="838200"/>
            </a:xfrm>
          </p:grpSpPr>
          <p:cxnSp>
            <p:nvCxnSpPr>
              <p:cNvPr id="168" name="Straight Connector 167"/>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69" name="Straight Connector 168"/>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grpSp>
          <p:nvGrpSpPr>
            <p:cNvPr id="170" name="Group 169"/>
            <p:cNvGrpSpPr/>
            <p:nvPr/>
          </p:nvGrpSpPr>
          <p:grpSpPr>
            <a:xfrm>
              <a:off x="3193896" y="1828800"/>
              <a:ext cx="76200" cy="1143000"/>
              <a:chOff x="5791200" y="1981200"/>
              <a:chExt cx="47625" cy="838200"/>
            </a:xfrm>
          </p:grpSpPr>
          <p:cxnSp>
            <p:nvCxnSpPr>
              <p:cNvPr id="171" name="Straight Connector 170"/>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72" name="Straight Connector 171"/>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sp>
          <p:nvSpPr>
            <p:cNvPr id="173" name="TextBox 172"/>
            <p:cNvSpPr txBox="1"/>
            <p:nvPr/>
          </p:nvSpPr>
          <p:spPr>
            <a:xfrm>
              <a:off x="3193896" y="2667000"/>
              <a:ext cx="311304" cy="369332"/>
            </a:xfrm>
            <a:prstGeom prst="rect">
              <a:avLst/>
            </a:prstGeom>
            <a:noFill/>
          </p:spPr>
          <p:txBody>
            <a:bodyPr wrap="none" rtlCol="0">
              <a:spAutoFit/>
            </a:bodyPr>
            <a:lstStyle/>
            <a:p>
              <a:r>
                <a:rPr lang="en-US" dirty="0" smtClean="0"/>
                <a:t>1</a:t>
              </a:r>
              <a:endParaRPr lang="en-US" dirty="0"/>
            </a:p>
          </p:txBody>
        </p:sp>
      </p:grpSp>
      <p:grpSp>
        <p:nvGrpSpPr>
          <p:cNvPr id="179" name="Group 178"/>
          <p:cNvGrpSpPr/>
          <p:nvPr/>
        </p:nvGrpSpPr>
        <p:grpSpPr>
          <a:xfrm>
            <a:off x="6089496" y="1992868"/>
            <a:ext cx="3054504" cy="1207532"/>
            <a:chOff x="6089496" y="1828800"/>
            <a:chExt cx="3054504" cy="1207532"/>
          </a:xfrm>
        </p:grpSpPr>
        <p:grpSp>
          <p:nvGrpSpPr>
            <p:cNvPr id="125" name="Group 124"/>
            <p:cNvGrpSpPr/>
            <p:nvPr/>
          </p:nvGrpSpPr>
          <p:grpSpPr>
            <a:xfrm>
              <a:off x="6789760" y="1981010"/>
              <a:ext cx="822223" cy="949320"/>
              <a:chOff x="5958064" y="1981010"/>
              <a:chExt cx="822223" cy="949320"/>
            </a:xfrm>
          </p:grpSpPr>
          <p:grpSp>
            <p:nvGrpSpPr>
              <p:cNvPr id="104" name="Group 212"/>
              <p:cNvGrpSpPr/>
              <p:nvPr/>
            </p:nvGrpSpPr>
            <p:grpSpPr>
              <a:xfrm>
                <a:off x="5958064" y="1981010"/>
                <a:ext cx="822223" cy="949320"/>
                <a:chOff x="4038600" y="3733800"/>
                <a:chExt cx="990600" cy="1143794"/>
              </a:xfrm>
            </p:grpSpPr>
            <p:cxnSp>
              <p:nvCxnSpPr>
                <p:cNvPr id="105" name="Straight Arrow Connector 104"/>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06" name="Straight Arrow Connector 105"/>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07" name="Rectangle 106"/>
              <p:cNvSpPr/>
              <p:nvPr/>
            </p:nvSpPr>
            <p:spPr bwMode="auto">
              <a:xfrm>
                <a:off x="6147808" y="2590800"/>
                <a:ext cx="189744" cy="2126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08" name="Rectangle 107"/>
              <p:cNvSpPr/>
              <p:nvPr/>
            </p:nvSpPr>
            <p:spPr bwMode="auto">
              <a:xfrm>
                <a:off x="6400800" y="2209800"/>
                <a:ext cx="189744" cy="5936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26" name="Group 125"/>
            <p:cNvGrpSpPr/>
            <p:nvPr/>
          </p:nvGrpSpPr>
          <p:grpSpPr>
            <a:xfrm>
              <a:off x="7934273" y="1981010"/>
              <a:ext cx="822223" cy="949320"/>
              <a:chOff x="7102577" y="1981010"/>
              <a:chExt cx="822223" cy="949320"/>
            </a:xfrm>
          </p:grpSpPr>
          <p:grpSp>
            <p:nvGrpSpPr>
              <p:cNvPr id="109" name="Group 212"/>
              <p:cNvGrpSpPr/>
              <p:nvPr/>
            </p:nvGrpSpPr>
            <p:grpSpPr>
              <a:xfrm>
                <a:off x="7102577" y="1981010"/>
                <a:ext cx="822223" cy="949320"/>
                <a:chOff x="4038600" y="3733800"/>
                <a:chExt cx="990600" cy="1143794"/>
              </a:xfrm>
            </p:grpSpPr>
            <p:cxnSp>
              <p:nvCxnSpPr>
                <p:cNvPr id="110" name="Straight Arrow Connector 109"/>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12" name="Rectangle 111"/>
              <p:cNvSpPr/>
              <p:nvPr/>
            </p:nvSpPr>
            <p:spPr bwMode="auto">
              <a:xfrm>
                <a:off x="7292321" y="2514600"/>
                <a:ext cx="189744" cy="2888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13" name="Rectangle 112"/>
              <p:cNvSpPr/>
              <p:nvPr/>
            </p:nvSpPr>
            <p:spPr bwMode="auto">
              <a:xfrm>
                <a:off x="7545313" y="2362200"/>
                <a:ext cx="189744" cy="4412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115" name="Straight Connector 114"/>
            <p:cNvCxnSpPr/>
            <p:nvPr/>
          </p:nvCxnSpPr>
          <p:spPr bwMode="auto">
            <a:xfrm>
              <a:off x="7689696" y="2438400"/>
              <a:ext cx="152400" cy="0"/>
            </a:xfrm>
            <a:prstGeom prst="line">
              <a:avLst/>
            </a:prstGeom>
            <a:noFill/>
            <a:ln w="28575" cap="flat" cmpd="sng" algn="ctr">
              <a:solidFill>
                <a:schemeClr val="tx1"/>
              </a:solidFill>
              <a:prstDash val="solid"/>
              <a:round/>
              <a:headEnd type="none" w="med" len="med"/>
              <a:tailEnd type="none" w="med" len="med"/>
            </a:ln>
            <a:effectLst/>
          </p:spPr>
        </p:cxnSp>
        <p:grpSp>
          <p:nvGrpSpPr>
            <p:cNvPr id="119" name="Group 118"/>
            <p:cNvGrpSpPr/>
            <p:nvPr/>
          </p:nvGrpSpPr>
          <p:grpSpPr>
            <a:xfrm>
              <a:off x="6622896" y="1828800"/>
              <a:ext cx="76200" cy="1143000"/>
              <a:chOff x="5791200" y="1981200"/>
              <a:chExt cx="47625" cy="838200"/>
            </a:xfrm>
          </p:grpSpPr>
          <p:cxnSp>
            <p:nvCxnSpPr>
              <p:cNvPr id="117" name="Straight Connector 116"/>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grpSp>
          <p:nvGrpSpPr>
            <p:cNvPr id="120" name="Group 119"/>
            <p:cNvGrpSpPr/>
            <p:nvPr/>
          </p:nvGrpSpPr>
          <p:grpSpPr>
            <a:xfrm>
              <a:off x="8832696" y="1828800"/>
              <a:ext cx="76200" cy="1143000"/>
              <a:chOff x="5791200" y="1981200"/>
              <a:chExt cx="47625" cy="838200"/>
            </a:xfrm>
          </p:grpSpPr>
          <p:cxnSp>
            <p:nvCxnSpPr>
              <p:cNvPr id="121" name="Straight Connector 120"/>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sp>
          <p:nvSpPr>
            <p:cNvPr id="123" name="TextBox 122"/>
            <p:cNvSpPr txBox="1"/>
            <p:nvPr/>
          </p:nvSpPr>
          <p:spPr>
            <a:xfrm>
              <a:off x="8832696" y="2667000"/>
              <a:ext cx="311304" cy="369332"/>
            </a:xfrm>
            <a:prstGeom prst="rect">
              <a:avLst/>
            </a:prstGeom>
            <a:noFill/>
          </p:spPr>
          <p:txBody>
            <a:bodyPr wrap="none" rtlCol="0">
              <a:spAutoFit/>
            </a:bodyPr>
            <a:lstStyle/>
            <a:p>
              <a:r>
                <a:rPr lang="en-US" dirty="0" smtClean="0"/>
                <a:t>1</a:t>
              </a:r>
              <a:endParaRPr lang="en-US" dirty="0"/>
            </a:p>
          </p:txBody>
        </p:sp>
        <p:sp>
          <p:nvSpPr>
            <p:cNvPr id="174" name="TextBox 173"/>
            <p:cNvSpPr txBox="1"/>
            <p:nvPr/>
          </p:nvSpPr>
          <p:spPr>
            <a:xfrm>
              <a:off x="6089496" y="2133600"/>
              <a:ext cx="522156" cy="523220"/>
            </a:xfrm>
            <a:prstGeom prst="rect">
              <a:avLst/>
            </a:prstGeom>
            <a:noFill/>
          </p:spPr>
          <p:txBody>
            <a:bodyPr wrap="square" rtlCol="0">
              <a:spAutoFit/>
            </a:bodyPr>
            <a:lstStyle/>
            <a:p>
              <a:pPr algn="ctr"/>
              <a:r>
                <a:rPr lang="en-US" sz="2800" dirty="0" smtClean="0"/>
                <a:t>+</a:t>
              </a:r>
              <a:endParaRPr lang="en-US" sz="2800" dirty="0"/>
            </a:p>
          </p:txBody>
        </p:sp>
      </p:grpSp>
      <p:grpSp>
        <p:nvGrpSpPr>
          <p:cNvPr id="177" name="Group 176"/>
          <p:cNvGrpSpPr/>
          <p:nvPr/>
        </p:nvGrpSpPr>
        <p:grpSpPr>
          <a:xfrm>
            <a:off x="3270096" y="1992868"/>
            <a:ext cx="3054504" cy="1207532"/>
            <a:chOff x="3270096" y="1828800"/>
            <a:chExt cx="3054504" cy="1207532"/>
          </a:xfrm>
        </p:grpSpPr>
        <p:grpSp>
          <p:nvGrpSpPr>
            <p:cNvPr id="84" name="Group 83"/>
            <p:cNvGrpSpPr/>
            <p:nvPr/>
          </p:nvGrpSpPr>
          <p:grpSpPr>
            <a:xfrm>
              <a:off x="3971873" y="1981200"/>
              <a:ext cx="822223" cy="949378"/>
              <a:chOff x="2605264" y="1930904"/>
              <a:chExt cx="822223" cy="949378"/>
            </a:xfrm>
          </p:grpSpPr>
          <p:grpSp>
            <p:nvGrpSpPr>
              <p:cNvPr id="85" name="Group 212"/>
              <p:cNvGrpSpPr/>
              <p:nvPr/>
            </p:nvGrpSpPr>
            <p:grpSpPr>
              <a:xfrm>
                <a:off x="2605264" y="1930714"/>
                <a:ext cx="822223" cy="949320"/>
                <a:chOff x="4038600" y="3733800"/>
                <a:chExt cx="990600" cy="1143794"/>
              </a:xfrm>
            </p:grpSpPr>
            <p:cxnSp>
              <p:nvCxnSpPr>
                <p:cNvPr id="88" name="Straight Arrow Connector 87"/>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86" name="Rectangle 85"/>
              <p:cNvSpPr/>
              <p:nvPr/>
            </p:nvSpPr>
            <p:spPr bwMode="auto">
              <a:xfrm>
                <a:off x="2795008" y="2650331"/>
                <a:ext cx="189744" cy="102796"/>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7" name="Rectangle 86"/>
              <p:cNvSpPr/>
              <p:nvPr/>
            </p:nvSpPr>
            <p:spPr bwMode="auto">
              <a:xfrm>
                <a:off x="3048000" y="2057400"/>
                <a:ext cx="189744" cy="695727"/>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5" name="Group 164"/>
            <p:cNvGrpSpPr/>
            <p:nvPr/>
          </p:nvGrpSpPr>
          <p:grpSpPr>
            <a:xfrm>
              <a:off x="5114873" y="1981010"/>
              <a:ext cx="822223" cy="949320"/>
              <a:chOff x="4724400" y="1981010"/>
              <a:chExt cx="822223" cy="949320"/>
            </a:xfrm>
          </p:grpSpPr>
          <p:grpSp>
            <p:nvGrpSpPr>
              <p:cNvPr id="91" name="Group 212"/>
              <p:cNvGrpSpPr/>
              <p:nvPr/>
            </p:nvGrpSpPr>
            <p:grpSpPr>
              <a:xfrm>
                <a:off x="4724400" y="1981010"/>
                <a:ext cx="822223" cy="949320"/>
                <a:chOff x="4038600" y="3733800"/>
                <a:chExt cx="990600" cy="1143794"/>
              </a:xfrm>
            </p:grpSpPr>
            <p:cxnSp>
              <p:nvCxnSpPr>
                <p:cNvPr id="94" name="Straight Arrow Connector 93"/>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92" name="Rectangle 91"/>
              <p:cNvSpPr/>
              <p:nvPr/>
            </p:nvSpPr>
            <p:spPr bwMode="auto">
              <a:xfrm>
                <a:off x="4914144" y="2590800"/>
                <a:ext cx="189744" cy="2126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93" name="Rectangle 92"/>
              <p:cNvSpPr/>
              <p:nvPr/>
            </p:nvSpPr>
            <p:spPr bwMode="auto">
              <a:xfrm>
                <a:off x="5167136" y="2209800"/>
                <a:ext cx="189744" cy="5936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157" name="Straight Connector 156"/>
            <p:cNvCxnSpPr/>
            <p:nvPr/>
          </p:nvCxnSpPr>
          <p:spPr bwMode="auto">
            <a:xfrm>
              <a:off x="4870296" y="2438400"/>
              <a:ext cx="152400" cy="0"/>
            </a:xfrm>
            <a:prstGeom prst="line">
              <a:avLst/>
            </a:prstGeom>
            <a:noFill/>
            <a:ln w="28575" cap="flat" cmpd="sng" algn="ctr">
              <a:solidFill>
                <a:schemeClr val="tx1"/>
              </a:solidFill>
              <a:prstDash val="solid"/>
              <a:round/>
              <a:headEnd type="none" w="med" len="med"/>
              <a:tailEnd type="none" w="med" len="med"/>
            </a:ln>
            <a:effectLst/>
          </p:spPr>
        </p:cxnSp>
        <p:grpSp>
          <p:nvGrpSpPr>
            <p:cNvPr id="158" name="Group 157"/>
            <p:cNvGrpSpPr/>
            <p:nvPr/>
          </p:nvGrpSpPr>
          <p:grpSpPr>
            <a:xfrm>
              <a:off x="3803496" y="1828800"/>
              <a:ext cx="76200" cy="1143000"/>
              <a:chOff x="5791200" y="1981200"/>
              <a:chExt cx="47625" cy="838200"/>
            </a:xfrm>
          </p:grpSpPr>
          <p:cxnSp>
            <p:nvCxnSpPr>
              <p:cNvPr id="159" name="Straight Connector 158"/>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grpSp>
          <p:nvGrpSpPr>
            <p:cNvPr id="161" name="Group 160"/>
            <p:cNvGrpSpPr/>
            <p:nvPr/>
          </p:nvGrpSpPr>
          <p:grpSpPr>
            <a:xfrm>
              <a:off x="6013296" y="1828800"/>
              <a:ext cx="76200" cy="1143000"/>
              <a:chOff x="5791200" y="1981200"/>
              <a:chExt cx="47625" cy="838200"/>
            </a:xfrm>
          </p:grpSpPr>
          <p:cxnSp>
            <p:nvCxnSpPr>
              <p:cNvPr id="162" name="Straight Connector 161"/>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sp>
          <p:nvSpPr>
            <p:cNvPr id="164" name="TextBox 163"/>
            <p:cNvSpPr txBox="1"/>
            <p:nvPr/>
          </p:nvSpPr>
          <p:spPr>
            <a:xfrm>
              <a:off x="6013296" y="2667000"/>
              <a:ext cx="311304" cy="369332"/>
            </a:xfrm>
            <a:prstGeom prst="rect">
              <a:avLst/>
            </a:prstGeom>
            <a:noFill/>
          </p:spPr>
          <p:txBody>
            <a:bodyPr wrap="none" rtlCol="0">
              <a:spAutoFit/>
            </a:bodyPr>
            <a:lstStyle/>
            <a:p>
              <a:r>
                <a:rPr lang="en-US" dirty="0" smtClean="0"/>
                <a:t>1</a:t>
              </a:r>
              <a:endParaRPr lang="en-US" dirty="0"/>
            </a:p>
          </p:txBody>
        </p:sp>
        <p:sp>
          <p:nvSpPr>
            <p:cNvPr id="176" name="TextBox 175"/>
            <p:cNvSpPr txBox="1"/>
            <p:nvPr/>
          </p:nvSpPr>
          <p:spPr>
            <a:xfrm>
              <a:off x="3270096" y="2133600"/>
              <a:ext cx="522156" cy="523220"/>
            </a:xfrm>
            <a:prstGeom prst="rect">
              <a:avLst/>
            </a:prstGeom>
            <a:noFill/>
          </p:spPr>
          <p:txBody>
            <a:bodyPr wrap="square" rtlCol="0">
              <a:spAutoFit/>
            </a:bodyPr>
            <a:lstStyle/>
            <a:p>
              <a:pPr algn="ctr"/>
              <a:r>
                <a:rPr lang="en-US" sz="2800" dirty="0" smtClean="0"/>
                <a:t>+</a:t>
              </a:r>
              <a:endParaRPr lang="en-US" sz="2800" dirty="0"/>
            </a:p>
          </p:txBody>
        </p:sp>
      </p:grpSp>
      <p:sp>
        <p:nvSpPr>
          <p:cNvPr id="180" name="TextBox 179"/>
          <p:cNvSpPr txBox="1"/>
          <p:nvPr/>
        </p:nvSpPr>
        <p:spPr>
          <a:xfrm>
            <a:off x="101127" y="2297668"/>
            <a:ext cx="806631" cy="523220"/>
          </a:xfrm>
          <a:prstGeom prst="rect">
            <a:avLst/>
          </a:prstGeom>
          <a:noFill/>
        </p:spPr>
        <p:txBody>
          <a:bodyPr wrap="none" rtlCol="0">
            <a:spAutoFit/>
          </a:bodyPr>
          <a:lstStyle/>
          <a:p>
            <a:r>
              <a:rPr lang="en-US" sz="2800" dirty="0" err="1" smtClean="0"/>
              <a:t>r</a:t>
            </a:r>
            <a:r>
              <a:rPr lang="en-US" sz="2800" baseline="-25000" dirty="0" err="1" smtClean="0"/>
              <a:t>v</a:t>
            </a:r>
            <a:r>
              <a:rPr lang="en-US" sz="2800" dirty="0" smtClean="0"/>
              <a:t> =</a:t>
            </a:r>
            <a:endParaRPr lang="en-US" sz="2800" dirty="0"/>
          </a:p>
        </p:txBody>
      </p:sp>
      <p:sp>
        <p:nvSpPr>
          <p:cNvPr id="132" name="Rounded Rectangle 131"/>
          <p:cNvSpPr/>
          <p:nvPr/>
        </p:nvSpPr>
        <p:spPr bwMode="auto">
          <a:xfrm>
            <a:off x="4664177" y="4202441"/>
            <a:ext cx="1219200" cy="1828800"/>
          </a:xfrm>
          <a:prstGeom prst="roundRect">
            <a:avLst/>
          </a:prstGeom>
          <a:noFill/>
          <a:ln w="38100" cap="flat" cmpd="sng" algn="ctr">
            <a:solidFill>
              <a:srgbClr val="FFC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Message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rPr>
              <a:t>Change</a:t>
            </a:r>
            <a:endParaRPr kumimoji="0" lang="en-US" sz="2000" b="0" i="0" u="none" strike="noStrike" cap="none" normalizeH="0" baseline="0" dirty="0" smtClean="0">
              <a:ln>
                <a:noFill/>
              </a:ln>
              <a:solidFill>
                <a:schemeClr val="tx1"/>
              </a:solidFill>
              <a:effectLst/>
              <a:latin typeface="Tahoma" pitchFamily="-64" charset="0"/>
            </a:endParaRPr>
          </a:p>
        </p:txBody>
      </p:sp>
      <p:sp>
        <p:nvSpPr>
          <p:cNvPr id="133" name="Slide Number Placeholder 132"/>
          <p:cNvSpPr>
            <a:spLocks noGrp="1"/>
          </p:cNvSpPr>
          <p:nvPr>
            <p:ph type="sldNum" sz="quarter" idx="12"/>
          </p:nvPr>
        </p:nvSpPr>
        <p:spPr/>
        <p:txBody>
          <a:bodyPr/>
          <a:lstStyle/>
          <a:p>
            <a:fld id="{29982EE5-C165-4792-B6D9-CAD024C0FAD7}" type="slidenum">
              <a:rPr lang="en-US" smtClean="0"/>
              <a:pPr/>
              <a:t>40</a:t>
            </a:fld>
            <a:endParaRPr lang="en-US"/>
          </a:p>
        </p:txBody>
      </p:sp>
      <p:sp>
        <p:nvSpPr>
          <p:cNvPr id="136" name="Rounded Rectangle 135"/>
          <p:cNvSpPr/>
          <p:nvPr/>
        </p:nvSpPr>
        <p:spPr bwMode="auto">
          <a:xfrm>
            <a:off x="228600" y="3505200"/>
            <a:ext cx="4114800" cy="28194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A vertex</a:t>
            </a:r>
            <a:r>
              <a:rPr kumimoji="0" lang="en-US" sz="2400" b="0" i="0" u="none" strike="noStrike" cap="none" normalizeH="0" dirty="0" smtClean="0">
                <a:ln>
                  <a:noFill/>
                </a:ln>
                <a:solidFill>
                  <a:schemeClr val="tx1"/>
                </a:solidFill>
                <a:effectLst/>
                <a:latin typeface="Tahoma" pitchFamily="-64" charset="0"/>
              </a:rPr>
              <a:t> whose </a:t>
            </a:r>
            <a:r>
              <a:rPr kumimoji="0" lang="en-US" sz="2400" b="0" i="0" u="none" strike="noStrike" cap="none" normalizeH="0" baseline="0" dirty="0" smtClean="0">
                <a:ln>
                  <a:noFill/>
                </a:ln>
                <a:solidFill>
                  <a:schemeClr val="tx1"/>
                </a:solidFill>
                <a:effectLst/>
                <a:latin typeface="Tahoma" pitchFamily="-64" charset="0"/>
              </a:rPr>
              <a:t>belief has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changed substantially </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since last being updated</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w</a:t>
            </a:r>
            <a:r>
              <a:rPr kumimoji="0" lang="en-US" sz="2400" b="0" i="0" u="none" strike="noStrike" cap="none" normalizeH="0" baseline="0" dirty="0" smtClean="0">
                <a:ln>
                  <a:noFill/>
                </a:ln>
                <a:solidFill>
                  <a:schemeClr val="tx1"/>
                </a:solidFill>
                <a:effectLst/>
                <a:latin typeface="Tahoma" pitchFamily="-64" charset="0"/>
              </a:rPr>
              <a:t>ill</a:t>
            </a:r>
            <a:r>
              <a:rPr kumimoji="0" lang="en-US" sz="2400" b="0" i="0" u="none" strike="noStrike" cap="none" normalizeH="0" dirty="0" smtClean="0">
                <a:ln>
                  <a:noFill/>
                </a:ln>
                <a:solidFill>
                  <a:schemeClr val="tx1"/>
                </a:solidFill>
                <a:effectLst/>
                <a:latin typeface="Tahoma" pitchFamily="-64" charset="0"/>
              </a:rPr>
              <a:t> likely produce </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informative new messages.</a:t>
            </a:r>
            <a:endParaRPr kumimoji="0" lang="en-US" sz="2400" b="0" i="0" u="none" strike="noStrike" cap="none" normalizeH="0" baseline="0" dirty="0" smtClean="0">
              <a:ln>
                <a:noFill/>
              </a:ln>
              <a:solidFill>
                <a:schemeClr val="tx1"/>
              </a:solidFill>
              <a:effectLst/>
              <a:latin typeface="Tahoma" pitchFamily="-64" charset="0"/>
            </a:endParaRPr>
          </a:p>
        </p:txBody>
      </p:sp>
    </p:spTree>
    <p:custDataLst>
      <p:tags r:id="rId1"/>
    </p:custDataLst>
  </p:cSld>
  <p:clrMapOvr>
    <a:masterClrMapping/>
  </p:clrMapOvr>
  <p:transition advTm="223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par>
                                <p:cTn id="11" presetID="22" presetClass="exit" presetSubtype="1" fill="hold" grpId="0" nodeType="withEffect">
                                  <p:stCondLst>
                                    <p:cond delay="0"/>
                                  </p:stCondLst>
                                  <p:childTnLst>
                                    <p:animEffect transition="out" filter="wipe(up)">
                                      <p:cBhvr>
                                        <p:cTn id="12" dur="500"/>
                                        <p:tgtEl>
                                          <p:spTgt spid="51"/>
                                        </p:tgtEl>
                                      </p:cBhvr>
                                    </p:animEffect>
                                    <p:set>
                                      <p:cBhvr>
                                        <p:cTn id="13" dur="1" fill="hold">
                                          <p:stCondLst>
                                            <p:cond delay="499"/>
                                          </p:stCondLst>
                                        </p:cTn>
                                        <p:tgtEl>
                                          <p:spTgt spid="51"/>
                                        </p:tgtEl>
                                        <p:attrNameLst>
                                          <p:attrName>style.visibility</p:attrName>
                                        </p:attrNameLst>
                                      </p:cBhvr>
                                      <p:to>
                                        <p:strVal val="hidden"/>
                                      </p:to>
                                    </p:set>
                                  </p:childTnLst>
                                </p:cTn>
                              </p:par>
                              <p:par>
                                <p:cTn id="14" presetID="22" presetClass="exit" presetSubtype="1" fill="hold" grpId="0" nodeType="withEffect">
                                  <p:stCondLst>
                                    <p:cond delay="0"/>
                                  </p:stCondLst>
                                  <p:childTnLst>
                                    <p:animEffect transition="out" filter="wipe(up)">
                                      <p:cBhvr>
                                        <p:cTn id="15" dur="500"/>
                                        <p:tgtEl>
                                          <p:spTgt spid="54"/>
                                        </p:tgtEl>
                                      </p:cBhvr>
                                    </p:animEffect>
                                    <p:set>
                                      <p:cBhvr>
                                        <p:cTn id="16" dur="1" fill="hold">
                                          <p:stCondLst>
                                            <p:cond delay="499"/>
                                          </p:stCondLst>
                                        </p:cTn>
                                        <p:tgtEl>
                                          <p:spTgt spid="54"/>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7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3.33333E-6 0.01111 L 0.175 -0.17223 " pathEditMode="relative" rAng="0" ptsTypes="AA">
                                      <p:cBhvr>
                                        <p:cTn id="23" dur="500" fill="hold"/>
                                        <p:tgtEl>
                                          <p:spTgt spid="132"/>
                                        </p:tgtEl>
                                        <p:attrNameLst>
                                          <p:attrName>ppt_x</p:attrName>
                                          <p:attrName>ppt_y</p:attrName>
                                        </p:attrNameLst>
                                      </p:cBhvr>
                                      <p:rCtr x="87" y="-92"/>
                                    </p:animMotion>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xit" presetSubtype="1" fill="hold" grpId="0" nodeType="withEffect">
                                  <p:stCondLst>
                                    <p:cond delay="0"/>
                                  </p:stCondLst>
                                  <p:childTnLst>
                                    <p:animEffect transition="out" filter="wipe(up)">
                                      <p:cBhvr>
                                        <p:cTn id="29" dur="500"/>
                                        <p:tgtEl>
                                          <p:spTgt spid="78"/>
                                        </p:tgtEl>
                                      </p:cBhvr>
                                    </p:animEffect>
                                    <p:set>
                                      <p:cBhvr>
                                        <p:cTn id="30" dur="1" fill="hold">
                                          <p:stCondLst>
                                            <p:cond delay="499"/>
                                          </p:stCondLst>
                                        </p:cTn>
                                        <p:tgtEl>
                                          <p:spTgt spid="78"/>
                                        </p:tgtEl>
                                        <p:attrNameLst>
                                          <p:attrName>style.visibility</p:attrName>
                                        </p:attrNameLst>
                                      </p:cBhvr>
                                      <p:to>
                                        <p:strVal val="hidden"/>
                                      </p:to>
                                    </p:set>
                                  </p:childTnLst>
                                </p:cTn>
                              </p:par>
                              <p:par>
                                <p:cTn id="31" presetID="22" presetClass="exit" presetSubtype="1" fill="hold" grpId="0" nodeType="withEffect">
                                  <p:stCondLst>
                                    <p:cond delay="0"/>
                                  </p:stCondLst>
                                  <p:childTnLst>
                                    <p:animEffect transition="out" filter="wipe(up)">
                                      <p:cBhvr>
                                        <p:cTn id="32" dur="500"/>
                                        <p:tgtEl>
                                          <p:spTgt spid="82"/>
                                        </p:tgtEl>
                                      </p:cBhvr>
                                    </p:animEffect>
                                    <p:set>
                                      <p:cBhvr>
                                        <p:cTn id="33" dur="1" fill="hold">
                                          <p:stCondLst>
                                            <p:cond delay="499"/>
                                          </p:stCondLst>
                                        </p:cTn>
                                        <p:tgtEl>
                                          <p:spTgt spid="82"/>
                                        </p:tgtEl>
                                        <p:attrNameLst>
                                          <p:attrName>style.visibility</p:attrName>
                                        </p:attrNameLst>
                                      </p:cBhvr>
                                      <p:to>
                                        <p:strVal val="hidden"/>
                                      </p:to>
                                    </p:set>
                                  </p:childTnLst>
                                </p:cTn>
                              </p:par>
                              <p:par>
                                <p:cTn id="34" presetID="22" presetClass="entr" presetSubtype="4" fill="hold" grpId="0"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wipe(down)">
                                      <p:cBhvr>
                                        <p:cTn id="36" dur="500"/>
                                        <p:tgtEl>
                                          <p:spTgt spid="83"/>
                                        </p:tgtEl>
                                      </p:cBhvr>
                                    </p:animEffect>
                                  </p:child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77"/>
                                        </p:tgtEl>
                                        <p:attrNameLst>
                                          <p:attrName>style.visibility</p:attrName>
                                        </p:attrNameLst>
                                      </p:cBhvr>
                                      <p:to>
                                        <p:strVal val="visible"/>
                                      </p:to>
                                    </p:set>
                                  </p:childTnLst>
                                </p:cTn>
                              </p:par>
                            </p:childTnLst>
                          </p:cTn>
                        </p:par>
                        <p:par>
                          <p:cTn id="40" fill="hold">
                            <p:stCondLst>
                              <p:cond delay="1000"/>
                            </p:stCondLst>
                            <p:childTnLst>
                              <p:par>
                                <p:cTn id="41" presetID="0" presetClass="path" presetSubtype="0" accel="50000" decel="50000" fill="hold" grpId="1" nodeType="afterEffect">
                                  <p:stCondLst>
                                    <p:cond delay="0"/>
                                  </p:stCondLst>
                                  <p:childTnLst>
                                    <p:animMotion origin="layout" path="M 0.175 -0.17223 L 0.33333 0.00555 " pathEditMode="relative" rAng="0" ptsTypes="AA">
                                      <p:cBhvr>
                                        <p:cTn id="42" dur="500" fill="hold"/>
                                        <p:tgtEl>
                                          <p:spTgt spid="132"/>
                                        </p:tgtEl>
                                        <p:attrNameLst>
                                          <p:attrName>ppt_x</p:attrName>
                                          <p:attrName>ppt_y</p:attrName>
                                        </p:attrNameLst>
                                      </p:cBhvr>
                                      <p:rCtr x="79" y="89"/>
                                    </p:animMotion>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wipe(down)">
                                      <p:cBhvr>
                                        <p:cTn id="46" dur="500"/>
                                        <p:tgtEl>
                                          <p:spTgt spid="98"/>
                                        </p:tgtEl>
                                      </p:cBhvr>
                                    </p:animEffect>
                                  </p:childTnLst>
                                </p:cTn>
                              </p:par>
                              <p:par>
                                <p:cTn id="47" presetID="22" presetClass="exit" presetSubtype="1" fill="hold" grpId="0" nodeType="withEffect">
                                  <p:stCondLst>
                                    <p:cond delay="0"/>
                                  </p:stCondLst>
                                  <p:childTnLst>
                                    <p:animEffect transition="out" filter="wipe(up)">
                                      <p:cBhvr>
                                        <p:cTn id="48" dur="500"/>
                                        <p:tgtEl>
                                          <p:spTgt spid="99"/>
                                        </p:tgtEl>
                                      </p:cBhvr>
                                    </p:animEffect>
                                    <p:set>
                                      <p:cBhvr>
                                        <p:cTn id="49" dur="1" fill="hold">
                                          <p:stCondLst>
                                            <p:cond delay="499"/>
                                          </p:stCondLst>
                                        </p:cTn>
                                        <p:tgtEl>
                                          <p:spTgt spid="99"/>
                                        </p:tgtEl>
                                        <p:attrNameLst>
                                          <p:attrName>style.visibility</p:attrName>
                                        </p:attrNameLst>
                                      </p:cBhvr>
                                      <p:to>
                                        <p:strVal val="hidden"/>
                                      </p:to>
                                    </p:set>
                                  </p:childTnLst>
                                </p:cTn>
                              </p:par>
                              <p:par>
                                <p:cTn id="50" presetID="22" presetClass="entr" presetSubtype="4" fill="hold" grpId="0" nodeType="with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wipe(down)">
                                      <p:cBhvr>
                                        <p:cTn id="52" dur="500"/>
                                        <p:tgtEl>
                                          <p:spTgt spid="102"/>
                                        </p:tgtEl>
                                      </p:cBhvr>
                                    </p:animEffect>
                                  </p:childTnLst>
                                </p:cTn>
                              </p:par>
                              <p:par>
                                <p:cTn id="53" presetID="22" presetClass="exit" presetSubtype="1" fill="hold" grpId="0" nodeType="withEffect">
                                  <p:stCondLst>
                                    <p:cond delay="0"/>
                                  </p:stCondLst>
                                  <p:childTnLst>
                                    <p:animEffect transition="out" filter="wipe(up)">
                                      <p:cBhvr>
                                        <p:cTn id="54" dur="500"/>
                                        <p:tgtEl>
                                          <p:spTgt spid="103"/>
                                        </p:tgtEl>
                                      </p:cBhvr>
                                    </p:animEffect>
                                    <p:set>
                                      <p:cBhvr>
                                        <p:cTn id="55" dur="1" fill="hold">
                                          <p:stCondLst>
                                            <p:cond delay="499"/>
                                          </p:stCondLst>
                                        </p:cTn>
                                        <p:tgtEl>
                                          <p:spTgt spid="103"/>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nodeType="afterEffect">
                                  <p:stCondLst>
                                    <p:cond delay="0"/>
                                  </p:stCondLst>
                                  <p:childTnLst>
                                    <p:set>
                                      <p:cBhvr>
                                        <p:cTn id="58" dur="1" fill="hold">
                                          <p:stCondLst>
                                            <p:cond delay="0"/>
                                          </p:stCondLst>
                                        </p:cTn>
                                        <p:tgtEl>
                                          <p:spTgt spid="1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P spid="54" grpId="0" animBg="1"/>
      <p:bldP spid="77" grpId="0" animBg="1"/>
      <p:bldP spid="78" grpId="0" animBg="1"/>
      <p:bldP spid="82" grpId="0" animBg="1"/>
      <p:bldP spid="98" grpId="0" animBg="1"/>
      <p:bldP spid="99" grpId="0" animBg="1"/>
      <p:bldP spid="102" grpId="0" animBg="1"/>
      <p:bldP spid="83" grpId="0" animBg="1"/>
      <p:bldP spid="49" grpId="0" animBg="1"/>
      <p:bldP spid="103" grpId="0" animBg="1"/>
      <p:bldP spid="132" grpId="0" animBg="1"/>
      <p:bldP spid="132" grpId="1" animBg="1"/>
      <p:bldP spid="1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Message vs. Belief Scheduling</a:t>
            </a:r>
            <a:endParaRPr lang="en-US" sz="4000" dirty="0"/>
          </a:p>
        </p:txBody>
      </p:sp>
      <p:sp>
        <p:nvSpPr>
          <p:cNvPr id="3" name="Content Placeholder 2"/>
          <p:cNvSpPr>
            <a:spLocks noGrp="1"/>
          </p:cNvSpPr>
          <p:nvPr>
            <p:ph idx="1"/>
          </p:nvPr>
        </p:nvSpPr>
        <p:spPr>
          <a:xfrm>
            <a:off x="457200" y="1143000"/>
            <a:ext cx="8305800" cy="1447800"/>
          </a:xfrm>
        </p:spPr>
        <p:txBody>
          <a:bodyPr/>
          <a:lstStyle/>
          <a:p>
            <a:pPr algn="ctr">
              <a:buNone/>
            </a:pPr>
            <a:r>
              <a:rPr lang="en-US" dirty="0" smtClean="0"/>
              <a:t>Belief Scheduling improves </a:t>
            </a:r>
          </a:p>
          <a:p>
            <a:pPr algn="ctr">
              <a:buNone/>
            </a:pPr>
            <a:r>
              <a:rPr lang="en-US" b="1" dirty="0" smtClean="0"/>
              <a:t>accuracy</a:t>
            </a:r>
            <a:r>
              <a:rPr lang="en-US" dirty="0" smtClean="0"/>
              <a:t> and </a:t>
            </a:r>
            <a:r>
              <a:rPr lang="en-US" b="1" dirty="0" smtClean="0"/>
              <a:t>convergence</a:t>
            </a:r>
          </a:p>
        </p:txBody>
      </p:sp>
      <p:sp>
        <p:nvSpPr>
          <p:cNvPr id="4" name="Slide Number Placeholder 3"/>
          <p:cNvSpPr>
            <a:spLocks noGrp="1"/>
          </p:cNvSpPr>
          <p:nvPr>
            <p:ph type="sldNum" sz="quarter" idx="12"/>
          </p:nvPr>
        </p:nvSpPr>
        <p:spPr/>
        <p:txBody>
          <a:bodyPr/>
          <a:lstStyle/>
          <a:p>
            <a:fld id="{29982EE5-C165-4792-B6D9-CAD024C0FAD7}" type="slidenum">
              <a:rPr lang="en-US" smtClean="0"/>
              <a:pPr/>
              <a:t>41</a:t>
            </a:fld>
            <a:endParaRPr lang="en-US"/>
          </a:p>
        </p:txBody>
      </p:sp>
      <p:graphicFrame>
        <p:nvGraphicFramePr>
          <p:cNvPr id="7" name="Chart 6"/>
          <p:cNvGraphicFramePr/>
          <p:nvPr/>
        </p:nvGraphicFramePr>
        <p:xfrm>
          <a:off x="5029200" y="2743200"/>
          <a:ext cx="3810000" cy="3700231"/>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p:cNvGrpSpPr/>
          <p:nvPr/>
        </p:nvGrpSpPr>
        <p:grpSpPr>
          <a:xfrm>
            <a:off x="152401" y="2743200"/>
            <a:ext cx="5105399" cy="3759200"/>
            <a:chOff x="152401" y="2362200"/>
            <a:chExt cx="5105399" cy="3759200"/>
          </a:xfrm>
        </p:grpSpPr>
        <p:cxnSp>
          <p:nvCxnSpPr>
            <p:cNvPr id="9" name="Straight Arrow Connector 8"/>
            <p:cNvCxnSpPr/>
            <p:nvPr/>
          </p:nvCxnSpPr>
          <p:spPr bwMode="auto">
            <a:xfrm rot="5400000">
              <a:off x="-87867" y="4190206"/>
              <a:ext cx="1219200" cy="1588"/>
            </a:xfrm>
            <a:prstGeom prst="straightConnector1">
              <a:avLst/>
            </a:prstGeom>
            <a:noFill/>
            <a:ln w="38100" cap="flat" cmpd="sng" algn="ctr">
              <a:solidFill>
                <a:schemeClr val="hlink"/>
              </a:solidFill>
              <a:prstDash val="solid"/>
              <a:round/>
              <a:headEnd type="none" w="med" len="med"/>
              <a:tailEnd type="arrow"/>
            </a:ln>
            <a:effectLst/>
          </p:spPr>
        </p:cxnSp>
        <p:sp>
          <p:nvSpPr>
            <p:cNvPr id="10" name="TextBox 9"/>
            <p:cNvSpPr txBox="1"/>
            <p:nvPr/>
          </p:nvSpPr>
          <p:spPr>
            <a:xfrm rot="16200000">
              <a:off x="-63524" y="3872730"/>
              <a:ext cx="801181" cy="369332"/>
            </a:xfrm>
            <a:prstGeom prst="rect">
              <a:avLst/>
            </a:prstGeom>
            <a:noFill/>
          </p:spPr>
          <p:txBody>
            <a:bodyPr wrap="none" rtlCol="0">
              <a:spAutoFit/>
            </a:bodyPr>
            <a:lstStyle/>
            <a:p>
              <a:r>
                <a:rPr lang="en-US" dirty="0" smtClean="0"/>
                <a:t>Better</a:t>
              </a:r>
              <a:endParaRPr lang="en-US" dirty="0"/>
            </a:p>
          </p:txBody>
        </p:sp>
        <p:graphicFrame>
          <p:nvGraphicFramePr>
            <p:cNvPr id="11" name="Chart 10"/>
            <p:cNvGraphicFramePr/>
            <p:nvPr/>
          </p:nvGraphicFramePr>
          <p:xfrm>
            <a:off x="457200" y="2362200"/>
            <a:ext cx="4800600" cy="3759200"/>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Arrow Connector 12"/>
            <p:cNvCxnSpPr/>
            <p:nvPr/>
          </p:nvCxnSpPr>
          <p:spPr bwMode="auto">
            <a:xfrm rot="10800000" flipV="1">
              <a:off x="2286000" y="3810000"/>
              <a:ext cx="1295400"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rot="10800000" flipV="1">
              <a:off x="2133600" y="3124200"/>
              <a:ext cx="533400" cy="228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6" name="Rectangle 15"/>
          <p:cNvSpPr/>
          <p:nvPr/>
        </p:nvSpPr>
        <p:spPr bwMode="auto">
          <a:xfrm>
            <a:off x="3886200" y="1676400"/>
            <a:ext cx="3124200" cy="53340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ransition advTm="271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Splash Pruning</a:t>
            </a:r>
            <a:endParaRPr lang="en-US" dirty="0"/>
          </a:p>
        </p:txBody>
      </p:sp>
      <p:sp>
        <p:nvSpPr>
          <p:cNvPr id="3" name="Content Placeholder 2"/>
          <p:cNvSpPr>
            <a:spLocks noGrp="1"/>
          </p:cNvSpPr>
          <p:nvPr>
            <p:ph idx="1"/>
          </p:nvPr>
        </p:nvSpPr>
        <p:spPr>
          <a:xfrm>
            <a:off x="457200" y="990601"/>
            <a:ext cx="8305800" cy="1066800"/>
          </a:xfrm>
        </p:spPr>
        <p:txBody>
          <a:bodyPr/>
          <a:lstStyle/>
          <a:p>
            <a:r>
              <a:rPr lang="en-US" dirty="0" smtClean="0"/>
              <a:t>Belief residuals can be used to </a:t>
            </a:r>
            <a:r>
              <a:rPr lang="en-US" b="1" dirty="0" smtClean="0"/>
              <a:t>dynamically</a:t>
            </a:r>
            <a:r>
              <a:rPr lang="en-US" dirty="0" smtClean="0"/>
              <a:t> reshape and resize Splashes:</a:t>
            </a:r>
            <a:endParaRPr lang="en-US" dirty="0"/>
          </a:p>
        </p:txBody>
      </p:sp>
      <p:grpSp>
        <p:nvGrpSpPr>
          <p:cNvPr id="657" name="Group 656"/>
          <p:cNvGrpSpPr/>
          <p:nvPr/>
        </p:nvGrpSpPr>
        <p:grpSpPr>
          <a:xfrm>
            <a:off x="457200" y="2209800"/>
            <a:ext cx="8119289" cy="4386943"/>
            <a:chOff x="304800" y="1371600"/>
            <a:chExt cx="8119289" cy="4386943"/>
          </a:xfrm>
        </p:grpSpPr>
        <p:sp>
          <p:nvSpPr>
            <p:cNvPr id="658" name="Oval 657"/>
            <p:cNvSpPr/>
            <p:nvPr/>
          </p:nvSpPr>
          <p:spPr bwMode="auto">
            <a:xfrm>
              <a:off x="2886435" y="1371600"/>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9" name="Rectangle 658"/>
            <p:cNvSpPr/>
            <p:nvPr/>
          </p:nvSpPr>
          <p:spPr bwMode="auto">
            <a:xfrm>
              <a:off x="3769566" y="1371600"/>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60" name="Straight Connector 659"/>
            <p:cNvCxnSpPr>
              <a:stCxn id="707" idx="3"/>
              <a:endCxn id="658" idx="2"/>
            </p:cNvCxnSpPr>
            <p:nvPr/>
          </p:nvCxnSpPr>
          <p:spPr bwMode="auto">
            <a:xfrm>
              <a:off x="2278924" y="1509410"/>
              <a:ext cx="607511" cy="0"/>
            </a:xfrm>
            <a:prstGeom prst="line">
              <a:avLst/>
            </a:prstGeom>
            <a:noFill/>
            <a:ln w="38100" cap="flat" cmpd="sng" algn="ctr">
              <a:solidFill>
                <a:schemeClr val="hlink"/>
              </a:solidFill>
              <a:prstDash val="solid"/>
              <a:round/>
              <a:headEnd type="none" w="med" len="med"/>
              <a:tailEnd type="none" w="med" len="med"/>
            </a:ln>
            <a:effectLst/>
          </p:spPr>
        </p:cxnSp>
        <p:cxnSp>
          <p:nvCxnSpPr>
            <p:cNvPr id="661" name="Straight Connector 660"/>
            <p:cNvCxnSpPr>
              <a:stCxn id="658" idx="6"/>
              <a:endCxn id="659" idx="1"/>
            </p:cNvCxnSpPr>
            <p:nvPr/>
          </p:nvCxnSpPr>
          <p:spPr bwMode="auto">
            <a:xfrm>
              <a:off x="3162054" y="1509410"/>
              <a:ext cx="607512" cy="0"/>
            </a:xfrm>
            <a:prstGeom prst="line">
              <a:avLst/>
            </a:prstGeom>
            <a:noFill/>
            <a:ln w="38100" cap="flat" cmpd="sng" algn="ctr">
              <a:solidFill>
                <a:schemeClr val="hlink"/>
              </a:solidFill>
              <a:prstDash val="solid"/>
              <a:round/>
              <a:headEnd type="none" w="med" len="med"/>
              <a:tailEnd type="none" w="med" len="med"/>
            </a:ln>
            <a:effectLst/>
          </p:spPr>
        </p:cxnSp>
        <p:sp>
          <p:nvSpPr>
            <p:cNvPr id="662" name="Oval 661"/>
            <p:cNvSpPr/>
            <p:nvPr/>
          </p:nvSpPr>
          <p:spPr bwMode="auto">
            <a:xfrm>
              <a:off x="3769566" y="218697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3" name="Rectangle 662"/>
            <p:cNvSpPr/>
            <p:nvPr/>
          </p:nvSpPr>
          <p:spPr bwMode="auto">
            <a:xfrm>
              <a:off x="2886435" y="2186974"/>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64" name="Straight Connector 663"/>
            <p:cNvCxnSpPr>
              <a:stCxn id="711" idx="6"/>
              <a:endCxn id="663" idx="1"/>
            </p:cNvCxnSpPr>
            <p:nvPr/>
          </p:nvCxnSpPr>
          <p:spPr bwMode="auto">
            <a:xfrm>
              <a:off x="2278924" y="2324785"/>
              <a:ext cx="607511" cy="0"/>
            </a:xfrm>
            <a:prstGeom prst="line">
              <a:avLst/>
            </a:prstGeom>
            <a:noFill/>
            <a:ln w="38100" cap="flat" cmpd="sng" algn="ctr">
              <a:solidFill>
                <a:schemeClr val="hlink"/>
              </a:solidFill>
              <a:prstDash val="solid"/>
              <a:round/>
              <a:headEnd type="none" w="med" len="med"/>
              <a:tailEnd type="none" w="med" len="med"/>
            </a:ln>
            <a:effectLst/>
          </p:spPr>
        </p:cxnSp>
        <p:cxnSp>
          <p:nvCxnSpPr>
            <p:cNvPr id="665" name="Straight Connector 664"/>
            <p:cNvCxnSpPr>
              <a:stCxn id="663" idx="3"/>
              <a:endCxn id="662" idx="2"/>
            </p:cNvCxnSpPr>
            <p:nvPr/>
          </p:nvCxnSpPr>
          <p:spPr bwMode="auto">
            <a:xfrm>
              <a:off x="3162054" y="2324785"/>
              <a:ext cx="607512" cy="0"/>
            </a:xfrm>
            <a:prstGeom prst="line">
              <a:avLst/>
            </a:prstGeom>
            <a:noFill/>
            <a:ln w="38100" cap="flat" cmpd="sng" algn="ctr">
              <a:solidFill>
                <a:schemeClr val="hlink"/>
              </a:solidFill>
              <a:prstDash val="solid"/>
              <a:round/>
              <a:headEnd type="none" w="med" len="med"/>
              <a:tailEnd type="none" w="med" len="med"/>
            </a:ln>
            <a:effectLst/>
          </p:spPr>
        </p:cxnSp>
        <p:cxnSp>
          <p:nvCxnSpPr>
            <p:cNvPr id="666" name="Straight Connector 665"/>
            <p:cNvCxnSpPr>
              <a:stCxn id="658" idx="4"/>
              <a:endCxn id="663" idx="0"/>
            </p:cNvCxnSpPr>
            <p:nvPr/>
          </p:nvCxnSpPr>
          <p:spPr bwMode="auto">
            <a:xfrm rot="5400000">
              <a:off x="2754368" y="1917096"/>
              <a:ext cx="539755" cy="0"/>
            </a:xfrm>
            <a:prstGeom prst="line">
              <a:avLst/>
            </a:prstGeom>
            <a:noFill/>
            <a:ln w="38100" cap="flat" cmpd="sng" algn="ctr">
              <a:solidFill>
                <a:schemeClr val="hlink"/>
              </a:solidFill>
              <a:prstDash val="solid"/>
              <a:round/>
              <a:headEnd type="none" w="med" len="med"/>
              <a:tailEnd type="none" w="med" len="med"/>
            </a:ln>
            <a:effectLst/>
          </p:spPr>
        </p:cxnSp>
        <p:cxnSp>
          <p:nvCxnSpPr>
            <p:cNvPr id="667" name="Straight Connector 666"/>
            <p:cNvCxnSpPr>
              <a:stCxn id="659" idx="2"/>
              <a:endCxn id="662" idx="0"/>
            </p:cNvCxnSpPr>
            <p:nvPr/>
          </p:nvCxnSpPr>
          <p:spPr bwMode="auto">
            <a:xfrm rot="5400000">
              <a:off x="3637499" y="1917096"/>
              <a:ext cx="539755" cy="0"/>
            </a:xfrm>
            <a:prstGeom prst="line">
              <a:avLst/>
            </a:prstGeom>
            <a:noFill/>
            <a:ln w="38100" cap="flat" cmpd="sng" algn="ctr">
              <a:solidFill>
                <a:schemeClr val="hlink"/>
              </a:solidFill>
              <a:prstDash val="solid"/>
              <a:round/>
              <a:headEnd type="none" w="med" len="med"/>
              <a:tailEnd type="none" w="med" len="med"/>
            </a:ln>
            <a:effectLst/>
          </p:spPr>
        </p:cxnSp>
        <p:sp>
          <p:nvSpPr>
            <p:cNvPr id="668" name="Rectangle 667"/>
            <p:cNvSpPr/>
            <p:nvPr/>
          </p:nvSpPr>
          <p:spPr bwMode="auto">
            <a:xfrm>
              <a:off x="304800" y="3013832"/>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669" name="Rectangle 668"/>
            <p:cNvSpPr/>
            <p:nvPr/>
          </p:nvSpPr>
          <p:spPr bwMode="auto">
            <a:xfrm>
              <a:off x="3769566" y="3013832"/>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70" name="Straight Connector 669"/>
            <p:cNvCxnSpPr>
              <a:stCxn id="668" idx="3"/>
              <a:endCxn id="719" idx="2"/>
            </p:cNvCxnSpPr>
            <p:nvPr/>
          </p:nvCxnSpPr>
          <p:spPr bwMode="auto">
            <a:xfrm>
              <a:off x="580419" y="3151643"/>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671" name="Straight Connector 670"/>
            <p:cNvCxnSpPr>
              <a:stCxn id="720" idx="6"/>
              <a:endCxn id="669" idx="1"/>
            </p:cNvCxnSpPr>
            <p:nvPr/>
          </p:nvCxnSpPr>
          <p:spPr bwMode="auto">
            <a:xfrm>
              <a:off x="3162054" y="3151643"/>
              <a:ext cx="607512" cy="0"/>
            </a:xfrm>
            <a:prstGeom prst="line">
              <a:avLst/>
            </a:prstGeom>
            <a:noFill/>
            <a:ln w="38100" cap="flat" cmpd="sng" algn="ctr">
              <a:solidFill>
                <a:schemeClr val="hlink"/>
              </a:solidFill>
              <a:prstDash val="solid"/>
              <a:round/>
              <a:headEnd type="none" w="med" len="med"/>
              <a:tailEnd type="none" w="med" len="med"/>
            </a:ln>
            <a:effectLst/>
          </p:spPr>
        </p:cxnSp>
        <p:cxnSp>
          <p:nvCxnSpPr>
            <p:cNvPr id="672" name="Straight Connector 671"/>
            <p:cNvCxnSpPr>
              <a:stCxn id="712" idx="4"/>
              <a:endCxn id="668" idx="0"/>
            </p:cNvCxnSpPr>
            <p:nvPr/>
          </p:nvCxnSpPr>
          <p:spPr bwMode="auto">
            <a:xfrm rot="5400000">
              <a:off x="166991"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673" name="Straight Connector 672"/>
            <p:cNvCxnSpPr>
              <a:stCxn id="663" idx="2"/>
              <a:endCxn id="720" idx="0"/>
            </p:cNvCxnSpPr>
            <p:nvPr/>
          </p:nvCxnSpPr>
          <p:spPr bwMode="auto">
            <a:xfrm rot="5400000">
              <a:off x="2748626" y="2738213"/>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674" name="Straight Connector 673"/>
            <p:cNvCxnSpPr>
              <a:stCxn id="662" idx="4"/>
              <a:endCxn id="669" idx="0"/>
            </p:cNvCxnSpPr>
            <p:nvPr/>
          </p:nvCxnSpPr>
          <p:spPr bwMode="auto">
            <a:xfrm rot="5400000">
              <a:off x="3631757" y="2738213"/>
              <a:ext cx="551239" cy="0"/>
            </a:xfrm>
            <a:prstGeom prst="line">
              <a:avLst/>
            </a:prstGeom>
            <a:noFill/>
            <a:ln w="38100" cap="flat" cmpd="sng" algn="ctr">
              <a:solidFill>
                <a:schemeClr val="hlink"/>
              </a:solidFill>
              <a:prstDash val="solid"/>
              <a:round/>
              <a:headEnd type="none" w="med" len="med"/>
              <a:tailEnd type="none" w="med" len="med"/>
            </a:ln>
            <a:effectLst/>
          </p:spPr>
        </p:cxnSp>
        <p:sp>
          <p:nvSpPr>
            <p:cNvPr id="675" name="Oval 674"/>
            <p:cNvSpPr/>
            <p:nvPr/>
          </p:nvSpPr>
          <p:spPr bwMode="auto">
            <a:xfrm>
              <a:off x="304800" y="3834949"/>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676" name="Oval 675"/>
            <p:cNvSpPr/>
            <p:nvPr/>
          </p:nvSpPr>
          <p:spPr bwMode="auto">
            <a:xfrm>
              <a:off x="3769566" y="3834949"/>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77" name="Straight Connector 676"/>
            <p:cNvCxnSpPr>
              <a:stCxn id="675" idx="6"/>
              <a:endCxn id="703" idx="1"/>
            </p:cNvCxnSpPr>
            <p:nvPr/>
          </p:nvCxnSpPr>
          <p:spPr bwMode="auto">
            <a:xfrm>
              <a:off x="580419" y="3972759"/>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678" name="Straight Connector 677"/>
            <p:cNvCxnSpPr>
              <a:stCxn id="726" idx="3"/>
              <a:endCxn id="676" idx="2"/>
            </p:cNvCxnSpPr>
            <p:nvPr/>
          </p:nvCxnSpPr>
          <p:spPr bwMode="auto">
            <a:xfrm>
              <a:off x="3162054" y="3972759"/>
              <a:ext cx="607512" cy="0"/>
            </a:xfrm>
            <a:prstGeom prst="line">
              <a:avLst/>
            </a:prstGeom>
            <a:noFill/>
            <a:ln w="38100" cap="flat" cmpd="sng" algn="ctr">
              <a:solidFill>
                <a:schemeClr val="hlink"/>
              </a:solidFill>
              <a:prstDash val="solid"/>
              <a:round/>
              <a:headEnd type="none" w="med" len="med"/>
              <a:tailEnd type="none" w="med" len="med"/>
            </a:ln>
            <a:effectLst/>
          </p:spPr>
        </p:cxnSp>
        <p:sp>
          <p:nvSpPr>
            <p:cNvPr id="679" name="Oval 678"/>
            <p:cNvSpPr/>
            <p:nvPr/>
          </p:nvSpPr>
          <p:spPr bwMode="auto">
            <a:xfrm>
              <a:off x="1164961" y="4656066"/>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80" name="Straight Connector 679"/>
            <p:cNvCxnSpPr>
              <a:stCxn id="679" idx="6"/>
              <a:endCxn id="729" idx="1"/>
            </p:cNvCxnSpPr>
            <p:nvPr/>
          </p:nvCxnSpPr>
          <p:spPr bwMode="auto">
            <a:xfrm>
              <a:off x="1440581" y="4793876"/>
              <a:ext cx="562724" cy="0"/>
            </a:xfrm>
            <a:prstGeom prst="line">
              <a:avLst/>
            </a:prstGeom>
            <a:noFill/>
            <a:ln w="38100" cap="flat" cmpd="sng" algn="ctr">
              <a:solidFill>
                <a:schemeClr val="hlink"/>
              </a:solidFill>
              <a:prstDash val="solid"/>
              <a:round/>
              <a:headEnd type="none" w="med" len="med"/>
              <a:tailEnd type="none" w="med" len="med"/>
            </a:ln>
            <a:effectLst/>
          </p:spPr>
        </p:cxnSp>
        <p:sp>
          <p:nvSpPr>
            <p:cNvPr id="681" name="Rectangle 680"/>
            <p:cNvSpPr/>
            <p:nvPr/>
          </p:nvSpPr>
          <p:spPr bwMode="auto">
            <a:xfrm>
              <a:off x="3769566" y="4656066"/>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82" name="Rectangle 681"/>
            <p:cNvSpPr/>
            <p:nvPr/>
          </p:nvSpPr>
          <p:spPr bwMode="auto">
            <a:xfrm>
              <a:off x="304800" y="4656066"/>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683" name="Straight Connector 682"/>
            <p:cNvCxnSpPr>
              <a:stCxn id="728" idx="6"/>
              <a:endCxn id="681" idx="1"/>
            </p:cNvCxnSpPr>
            <p:nvPr/>
          </p:nvCxnSpPr>
          <p:spPr bwMode="auto">
            <a:xfrm>
              <a:off x="3162054" y="4793876"/>
              <a:ext cx="607512" cy="0"/>
            </a:xfrm>
            <a:prstGeom prst="line">
              <a:avLst/>
            </a:prstGeom>
            <a:noFill/>
            <a:ln w="38100" cap="flat" cmpd="sng" algn="ctr">
              <a:solidFill>
                <a:schemeClr val="hlink"/>
              </a:solidFill>
              <a:prstDash val="solid"/>
              <a:round/>
              <a:headEnd type="none" w="med" len="med"/>
              <a:tailEnd type="none" w="med" len="med"/>
            </a:ln>
            <a:effectLst/>
          </p:spPr>
        </p:cxnSp>
        <p:cxnSp>
          <p:nvCxnSpPr>
            <p:cNvPr id="684" name="Straight Connector 683"/>
            <p:cNvCxnSpPr>
              <a:stCxn id="679" idx="2"/>
              <a:endCxn id="682" idx="3"/>
            </p:cNvCxnSpPr>
            <p:nvPr/>
          </p:nvCxnSpPr>
          <p:spPr bwMode="auto">
            <a:xfrm rot="10800000">
              <a:off x="580419" y="4793876"/>
              <a:ext cx="584542" cy="0"/>
            </a:xfrm>
            <a:prstGeom prst="line">
              <a:avLst/>
            </a:prstGeom>
            <a:noFill/>
            <a:ln w="38100" cap="flat" cmpd="sng" algn="ctr">
              <a:solidFill>
                <a:schemeClr val="hlink"/>
              </a:solidFill>
              <a:prstDash val="solid"/>
              <a:round/>
              <a:headEnd type="none" w="med" len="med"/>
              <a:tailEnd type="none" w="med" len="med"/>
            </a:ln>
            <a:effectLst/>
          </p:spPr>
        </p:cxnSp>
        <p:cxnSp>
          <p:nvCxnSpPr>
            <p:cNvPr id="685" name="Straight Connector 684"/>
            <p:cNvCxnSpPr>
              <a:stCxn id="675" idx="4"/>
              <a:endCxn id="682" idx="0"/>
            </p:cNvCxnSpPr>
            <p:nvPr/>
          </p:nvCxnSpPr>
          <p:spPr bwMode="auto">
            <a:xfrm rot="5400000">
              <a:off x="169861"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686" name="Straight Connector 685"/>
            <p:cNvCxnSpPr>
              <a:stCxn id="703" idx="2"/>
              <a:endCxn id="679" idx="0"/>
            </p:cNvCxnSpPr>
            <p:nvPr/>
          </p:nvCxnSpPr>
          <p:spPr bwMode="auto">
            <a:xfrm rot="5400000">
              <a:off x="1030023" y="4383317"/>
              <a:ext cx="545497" cy="0"/>
            </a:xfrm>
            <a:prstGeom prst="line">
              <a:avLst/>
            </a:prstGeom>
            <a:noFill/>
            <a:ln w="38100" cap="flat" cmpd="sng" algn="ctr">
              <a:solidFill>
                <a:schemeClr val="hlink"/>
              </a:solidFill>
              <a:prstDash val="solid"/>
              <a:round/>
              <a:headEnd type="none" w="med" len="med"/>
              <a:tailEnd type="none" w="med" len="med"/>
            </a:ln>
            <a:effectLst/>
          </p:spPr>
        </p:cxnSp>
        <p:cxnSp>
          <p:nvCxnSpPr>
            <p:cNvPr id="687" name="Straight Connector 686"/>
            <p:cNvCxnSpPr>
              <a:stCxn id="676" idx="4"/>
              <a:endCxn id="681" idx="0"/>
            </p:cNvCxnSpPr>
            <p:nvPr/>
          </p:nvCxnSpPr>
          <p:spPr bwMode="auto">
            <a:xfrm rot="5400000">
              <a:off x="3634627" y="4383317"/>
              <a:ext cx="545497" cy="0"/>
            </a:xfrm>
            <a:prstGeom prst="line">
              <a:avLst/>
            </a:prstGeom>
            <a:noFill/>
            <a:ln w="38100" cap="flat" cmpd="sng" algn="ctr">
              <a:solidFill>
                <a:schemeClr val="hlink"/>
              </a:solidFill>
              <a:prstDash val="solid"/>
              <a:round/>
              <a:headEnd type="none" w="med" len="med"/>
              <a:tailEnd type="none" w="med" len="med"/>
            </a:ln>
            <a:effectLst/>
          </p:spPr>
        </p:cxnSp>
        <p:sp>
          <p:nvSpPr>
            <p:cNvPr id="688" name="Oval 687"/>
            <p:cNvSpPr/>
            <p:nvPr/>
          </p:nvSpPr>
          <p:spPr bwMode="auto">
            <a:xfrm>
              <a:off x="2003305" y="548292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89" name="Oval 688"/>
            <p:cNvSpPr/>
            <p:nvPr/>
          </p:nvSpPr>
          <p:spPr bwMode="auto">
            <a:xfrm>
              <a:off x="304800" y="548292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0" name="Oval 689"/>
            <p:cNvSpPr/>
            <p:nvPr/>
          </p:nvSpPr>
          <p:spPr bwMode="auto">
            <a:xfrm>
              <a:off x="3769566" y="548292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91" name="Straight Connector 690"/>
            <p:cNvCxnSpPr>
              <a:stCxn id="689" idx="6"/>
              <a:endCxn id="693" idx="1"/>
            </p:cNvCxnSpPr>
            <p:nvPr/>
          </p:nvCxnSpPr>
          <p:spPr bwMode="auto">
            <a:xfrm>
              <a:off x="580419" y="5620734"/>
              <a:ext cx="584542" cy="0"/>
            </a:xfrm>
            <a:prstGeom prst="line">
              <a:avLst/>
            </a:prstGeom>
            <a:noFill/>
            <a:ln w="38100" cap="flat" cmpd="sng" algn="ctr">
              <a:solidFill>
                <a:schemeClr val="hlink"/>
              </a:solidFill>
              <a:prstDash val="solid"/>
              <a:round/>
              <a:headEnd type="none" w="med" len="med"/>
              <a:tailEnd type="none" w="med" len="med"/>
            </a:ln>
            <a:effectLst/>
          </p:spPr>
        </p:cxnSp>
        <p:sp>
          <p:nvSpPr>
            <p:cNvPr id="692" name="Rectangle 691"/>
            <p:cNvSpPr/>
            <p:nvPr/>
          </p:nvSpPr>
          <p:spPr bwMode="auto">
            <a:xfrm>
              <a:off x="2886435" y="5482924"/>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3" name="Rectangle 692"/>
            <p:cNvSpPr/>
            <p:nvPr/>
          </p:nvSpPr>
          <p:spPr bwMode="auto">
            <a:xfrm>
              <a:off x="1164961" y="5482924"/>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94" name="Straight Connector 693"/>
            <p:cNvCxnSpPr>
              <a:stCxn id="693" idx="3"/>
              <a:endCxn id="688" idx="2"/>
            </p:cNvCxnSpPr>
            <p:nvPr/>
          </p:nvCxnSpPr>
          <p:spPr bwMode="auto">
            <a:xfrm>
              <a:off x="1440581" y="5620734"/>
              <a:ext cx="562724" cy="0"/>
            </a:xfrm>
            <a:prstGeom prst="line">
              <a:avLst/>
            </a:prstGeom>
            <a:noFill/>
            <a:ln w="38100" cap="flat" cmpd="sng" algn="ctr">
              <a:solidFill>
                <a:schemeClr val="hlink"/>
              </a:solidFill>
              <a:prstDash val="solid"/>
              <a:round/>
              <a:headEnd type="none" w="med" len="med"/>
              <a:tailEnd type="none" w="med" len="med"/>
            </a:ln>
            <a:effectLst/>
          </p:spPr>
        </p:cxnSp>
        <p:cxnSp>
          <p:nvCxnSpPr>
            <p:cNvPr id="695" name="Straight Connector 694"/>
            <p:cNvCxnSpPr>
              <a:stCxn id="688" idx="6"/>
              <a:endCxn id="692" idx="1"/>
            </p:cNvCxnSpPr>
            <p:nvPr/>
          </p:nvCxnSpPr>
          <p:spPr bwMode="auto">
            <a:xfrm>
              <a:off x="2278924" y="5620734"/>
              <a:ext cx="607511" cy="0"/>
            </a:xfrm>
            <a:prstGeom prst="line">
              <a:avLst/>
            </a:prstGeom>
            <a:noFill/>
            <a:ln w="38100" cap="flat" cmpd="sng" algn="ctr">
              <a:solidFill>
                <a:schemeClr val="hlink"/>
              </a:solidFill>
              <a:prstDash val="solid"/>
              <a:round/>
              <a:headEnd type="none" w="med" len="med"/>
              <a:tailEnd type="none" w="med" len="med"/>
            </a:ln>
            <a:effectLst/>
          </p:spPr>
        </p:cxnSp>
        <p:cxnSp>
          <p:nvCxnSpPr>
            <p:cNvPr id="696" name="Straight Connector 695"/>
            <p:cNvCxnSpPr>
              <a:stCxn id="692" idx="3"/>
              <a:endCxn id="690" idx="2"/>
            </p:cNvCxnSpPr>
            <p:nvPr/>
          </p:nvCxnSpPr>
          <p:spPr bwMode="auto">
            <a:xfrm>
              <a:off x="3162054" y="5620734"/>
              <a:ext cx="607512" cy="0"/>
            </a:xfrm>
            <a:prstGeom prst="line">
              <a:avLst/>
            </a:prstGeom>
            <a:noFill/>
            <a:ln w="38100" cap="flat" cmpd="sng" algn="ctr">
              <a:solidFill>
                <a:schemeClr val="hlink"/>
              </a:solidFill>
              <a:prstDash val="solid"/>
              <a:round/>
              <a:headEnd type="none" w="med" len="med"/>
              <a:tailEnd type="none" w="med" len="med"/>
            </a:ln>
            <a:effectLst/>
          </p:spPr>
        </p:cxnSp>
        <p:cxnSp>
          <p:nvCxnSpPr>
            <p:cNvPr id="697" name="Straight Connector 696"/>
            <p:cNvCxnSpPr>
              <a:stCxn id="682" idx="2"/>
              <a:endCxn id="689" idx="0"/>
            </p:cNvCxnSpPr>
            <p:nvPr/>
          </p:nvCxnSpPr>
          <p:spPr bwMode="auto">
            <a:xfrm rot="5400000">
              <a:off x="166991"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698" name="Straight Connector 697"/>
            <p:cNvCxnSpPr>
              <a:stCxn id="679" idx="4"/>
              <a:endCxn id="693" idx="0"/>
            </p:cNvCxnSpPr>
            <p:nvPr/>
          </p:nvCxnSpPr>
          <p:spPr bwMode="auto">
            <a:xfrm rot="5400000">
              <a:off x="1027152"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699" name="Straight Connector 698"/>
            <p:cNvCxnSpPr>
              <a:stCxn id="729" idx="2"/>
              <a:endCxn id="688" idx="0"/>
            </p:cNvCxnSpPr>
            <p:nvPr/>
          </p:nvCxnSpPr>
          <p:spPr bwMode="auto">
            <a:xfrm rot="5400000">
              <a:off x="1865495"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00" name="Straight Connector 699"/>
            <p:cNvCxnSpPr>
              <a:stCxn id="728" idx="4"/>
              <a:endCxn id="692" idx="0"/>
            </p:cNvCxnSpPr>
            <p:nvPr/>
          </p:nvCxnSpPr>
          <p:spPr bwMode="auto">
            <a:xfrm rot="5400000">
              <a:off x="2748626"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01" name="Straight Connector 700"/>
            <p:cNvCxnSpPr>
              <a:stCxn id="681" idx="2"/>
              <a:endCxn id="690" idx="0"/>
            </p:cNvCxnSpPr>
            <p:nvPr/>
          </p:nvCxnSpPr>
          <p:spPr bwMode="auto">
            <a:xfrm rot="5400000">
              <a:off x="3631757"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02" name="Straight Connector 701"/>
            <p:cNvCxnSpPr>
              <a:stCxn id="668" idx="2"/>
              <a:endCxn id="675" idx="0"/>
            </p:cNvCxnSpPr>
            <p:nvPr/>
          </p:nvCxnSpPr>
          <p:spPr bwMode="auto">
            <a:xfrm rot="5400000">
              <a:off x="169861"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03" name="Rectangle 702"/>
            <p:cNvSpPr/>
            <p:nvPr/>
          </p:nvSpPr>
          <p:spPr bwMode="auto">
            <a:xfrm>
              <a:off x="1164961" y="3834949"/>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04" name="Straight Connector 703"/>
            <p:cNvCxnSpPr>
              <a:stCxn id="703" idx="3"/>
              <a:endCxn id="705" idx="2"/>
            </p:cNvCxnSpPr>
            <p:nvPr/>
          </p:nvCxnSpPr>
          <p:spPr bwMode="auto">
            <a:xfrm>
              <a:off x="1440581" y="3972759"/>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05" name="Oval 704"/>
            <p:cNvSpPr/>
            <p:nvPr/>
          </p:nvSpPr>
          <p:spPr bwMode="auto">
            <a:xfrm>
              <a:off x="2003305" y="3834949"/>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06" name="Oval 705"/>
            <p:cNvSpPr/>
            <p:nvPr/>
          </p:nvSpPr>
          <p:spPr bwMode="auto">
            <a:xfrm>
              <a:off x="1164961" y="1371600"/>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07" name="Rectangle 706"/>
            <p:cNvSpPr/>
            <p:nvPr/>
          </p:nvSpPr>
          <p:spPr bwMode="auto">
            <a:xfrm>
              <a:off x="2003305" y="1371600"/>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08" name="Rectangle 707"/>
            <p:cNvSpPr/>
            <p:nvPr/>
          </p:nvSpPr>
          <p:spPr bwMode="auto">
            <a:xfrm>
              <a:off x="304800" y="1371600"/>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09" name="Straight Connector 708"/>
            <p:cNvCxnSpPr>
              <a:stCxn id="708" idx="3"/>
              <a:endCxn id="706" idx="2"/>
            </p:cNvCxnSpPr>
            <p:nvPr/>
          </p:nvCxnSpPr>
          <p:spPr bwMode="auto">
            <a:xfrm>
              <a:off x="580419" y="1509410"/>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10" name="Straight Connector 709"/>
            <p:cNvCxnSpPr>
              <a:stCxn id="706" idx="6"/>
              <a:endCxn id="707" idx="1"/>
            </p:cNvCxnSpPr>
            <p:nvPr/>
          </p:nvCxnSpPr>
          <p:spPr bwMode="auto">
            <a:xfrm>
              <a:off x="1440581" y="1509410"/>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11" name="Oval 710"/>
            <p:cNvSpPr/>
            <p:nvPr/>
          </p:nvSpPr>
          <p:spPr bwMode="auto">
            <a:xfrm>
              <a:off x="2003305" y="218697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12" name="Oval 711"/>
            <p:cNvSpPr/>
            <p:nvPr/>
          </p:nvSpPr>
          <p:spPr bwMode="auto">
            <a:xfrm>
              <a:off x="304800" y="218697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13" name="Straight Connector 712"/>
            <p:cNvCxnSpPr>
              <a:stCxn id="712" idx="6"/>
              <a:endCxn id="714" idx="1"/>
            </p:cNvCxnSpPr>
            <p:nvPr/>
          </p:nvCxnSpPr>
          <p:spPr bwMode="auto">
            <a:xfrm>
              <a:off x="580419" y="2324785"/>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14" name="Rectangle 713"/>
            <p:cNvSpPr/>
            <p:nvPr/>
          </p:nvSpPr>
          <p:spPr bwMode="auto">
            <a:xfrm>
              <a:off x="1164961" y="218697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15" name="Straight Connector 714"/>
            <p:cNvCxnSpPr>
              <a:stCxn id="714" idx="3"/>
              <a:endCxn id="711" idx="2"/>
            </p:cNvCxnSpPr>
            <p:nvPr/>
          </p:nvCxnSpPr>
          <p:spPr bwMode="auto">
            <a:xfrm>
              <a:off x="1440581" y="2324785"/>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16" name="Straight Connector 715"/>
            <p:cNvCxnSpPr>
              <a:stCxn id="708" idx="2"/>
              <a:endCxn id="712" idx="0"/>
            </p:cNvCxnSpPr>
            <p:nvPr/>
          </p:nvCxnSpPr>
          <p:spPr bwMode="auto">
            <a:xfrm rot="5400000">
              <a:off x="172733"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17" name="Straight Connector 716"/>
            <p:cNvCxnSpPr>
              <a:stCxn id="706" idx="4"/>
              <a:endCxn id="714" idx="0"/>
            </p:cNvCxnSpPr>
            <p:nvPr/>
          </p:nvCxnSpPr>
          <p:spPr bwMode="auto">
            <a:xfrm rot="5400000">
              <a:off x="1032894"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18" name="Straight Connector 717"/>
            <p:cNvCxnSpPr>
              <a:stCxn id="707" idx="2"/>
              <a:endCxn id="711" idx="0"/>
            </p:cNvCxnSpPr>
            <p:nvPr/>
          </p:nvCxnSpPr>
          <p:spPr bwMode="auto">
            <a:xfrm rot="5400000">
              <a:off x="1871238"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19" name="Oval 718"/>
            <p:cNvSpPr/>
            <p:nvPr/>
          </p:nvSpPr>
          <p:spPr bwMode="auto">
            <a:xfrm>
              <a:off x="1164961" y="3013832"/>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20" name="Oval 719"/>
            <p:cNvSpPr/>
            <p:nvPr/>
          </p:nvSpPr>
          <p:spPr bwMode="auto">
            <a:xfrm>
              <a:off x="2886435" y="3013832"/>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21" name="Rectangle 720"/>
            <p:cNvSpPr/>
            <p:nvPr/>
          </p:nvSpPr>
          <p:spPr bwMode="auto">
            <a:xfrm>
              <a:off x="2003305" y="3013832"/>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22" name="Straight Connector 721"/>
            <p:cNvCxnSpPr>
              <a:stCxn id="719" idx="6"/>
              <a:endCxn id="721" idx="1"/>
            </p:cNvCxnSpPr>
            <p:nvPr/>
          </p:nvCxnSpPr>
          <p:spPr bwMode="auto">
            <a:xfrm>
              <a:off x="1440581" y="3151643"/>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23" name="Straight Connector 722"/>
            <p:cNvCxnSpPr>
              <a:stCxn id="721" idx="3"/>
              <a:endCxn id="720" idx="2"/>
            </p:cNvCxnSpPr>
            <p:nvPr/>
          </p:nvCxnSpPr>
          <p:spPr bwMode="auto">
            <a:xfrm>
              <a:off x="2278924" y="3151643"/>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24" name="Straight Connector 723"/>
            <p:cNvCxnSpPr>
              <a:stCxn id="714" idx="2"/>
              <a:endCxn id="719" idx="0"/>
            </p:cNvCxnSpPr>
            <p:nvPr/>
          </p:nvCxnSpPr>
          <p:spPr bwMode="auto">
            <a:xfrm rot="5400000">
              <a:off x="1027152"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25" name="Straight Connector 724"/>
            <p:cNvCxnSpPr>
              <a:stCxn id="711" idx="4"/>
              <a:endCxn id="721" idx="0"/>
            </p:cNvCxnSpPr>
            <p:nvPr/>
          </p:nvCxnSpPr>
          <p:spPr bwMode="auto">
            <a:xfrm rot="5400000">
              <a:off x="1865495"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26" name="Rectangle 725"/>
            <p:cNvSpPr/>
            <p:nvPr/>
          </p:nvSpPr>
          <p:spPr bwMode="auto">
            <a:xfrm>
              <a:off x="2886435" y="3834949"/>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27" name="Straight Connector 726"/>
            <p:cNvCxnSpPr>
              <a:stCxn id="705" idx="6"/>
              <a:endCxn id="726" idx="1"/>
            </p:cNvCxnSpPr>
            <p:nvPr/>
          </p:nvCxnSpPr>
          <p:spPr bwMode="auto">
            <a:xfrm>
              <a:off x="2278924" y="3972759"/>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28" name="Oval 727"/>
            <p:cNvSpPr/>
            <p:nvPr/>
          </p:nvSpPr>
          <p:spPr bwMode="auto">
            <a:xfrm>
              <a:off x="2886435" y="4656066"/>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29" name="Rectangle 728"/>
            <p:cNvSpPr/>
            <p:nvPr/>
          </p:nvSpPr>
          <p:spPr bwMode="auto">
            <a:xfrm>
              <a:off x="2003305" y="4656066"/>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30" name="Straight Connector 729"/>
            <p:cNvCxnSpPr>
              <a:stCxn id="729" idx="3"/>
              <a:endCxn id="728" idx="2"/>
            </p:cNvCxnSpPr>
            <p:nvPr/>
          </p:nvCxnSpPr>
          <p:spPr bwMode="auto">
            <a:xfrm>
              <a:off x="2278924" y="4793876"/>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1" name="Straight Connector 730"/>
            <p:cNvCxnSpPr>
              <a:stCxn id="705" idx="4"/>
              <a:endCxn id="729" idx="0"/>
            </p:cNvCxnSpPr>
            <p:nvPr/>
          </p:nvCxnSpPr>
          <p:spPr bwMode="auto">
            <a:xfrm rot="5400000">
              <a:off x="1868366"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2" name="Straight Connector 731"/>
            <p:cNvCxnSpPr>
              <a:stCxn id="726" idx="2"/>
              <a:endCxn id="728" idx="0"/>
            </p:cNvCxnSpPr>
            <p:nvPr/>
          </p:nvCxnSpPr>
          <p:spPr bwMode="auto">
            <a:xfrm rot="5400000">
              <a:off x="2751496"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3" name="Straight Connector 732"/>
            <p:cNvCxnSpPr>
              <a:stCxn id="719" idx="4"/>
              <a:endCxn id="703" idx="0"/>
            </p:cNvCxnSpPr>
            <p:nvPr/>
          </p:nvCxnSpPr>
          <p:spPr bwMode="auto">
            <a:xfrm rot="5400000">
              <a:off x="1030023"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4" name="Straight Connector 733"/>
            <p:cNvCxnSpPr>
              <a:stCxn id="721" idx="2"/>
              <a:endCxn id="705" idx="0"/>
            </p:cNvCxnSpPr>
            <p:nvPr/>
          </p:nvCxnSpPr>
          <p:spPr bwMode="auto">
            <a:xfrm rot="5400000">
              <a:off x="1868366"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5" name="Straight Connector 734"/>
            <p:cNvCxnSpPr>
              <a:stCxn id="720" idx="4"/>
              <a:endCxn id="726" idx="0"/>
            </p:cNvCxnSpPr>
            <p:nvPr/>
          </p:nvCxnSpPr>
          <p:spPr bwMode="auto">
            <a:xfrm rot="5400000">
              <a:off x="2751496"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6" name="Straight Connector 735"/>
            <p:cNvCxnSpPr>
              <a:stCxn id="669" idx="2"/>
              <a:endCxn id="676" idx="0"/>
            </p:cNvCxnSpPr>
            <p:nvPr/>
          </p:nvCxnSpPr>
          <p:spPr bwMode="auto">
            <a:xfrm rot="5400000">
              <a:off x="3634627" y="3562200"/>
              <a:ext cx="545497" cy="0"/>
            </a:xfrm>
            <a:prstGeom prst="line">
              <a:avLst/>
            </a:prstGeom>
            <a:noFill/>
            <a:ln w="38100" cap="flat" cmpd="sng" algn="ctr">
              <a:solidFill>
                <a:schemeClr val="hlink"/>
              </a:solidFill>
              <a:prstDash val="solid"/>
              <a:round/>
              <a:headEnd type="none" w="med" len="med"/>
              <a:tailEnd type="none" w="med" len="med"/>
            </a:ln>
            <a:effectLst/>
          </p:spPr>
        </p:cxnSp>
        <p:sp>
          <p:nvSpPr>
            <p:cNvPr id="737" name="Oval 736"/>
            <p:cNvSpPr/>
            <p:nvPr/>
          </p:nvSpPr>
          <p:spPr bwMode="auto">
            <a:xfrm>
              <a:off x="7265339" y="218697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38" name="Rectangle 737"/>
            <p:cNvSpPr/>
            <p:nvPr/>
          </p:nvSpPr>
          <p:spPr bwMode="auto">
            <a:xfrm>
              <a:off x="8148470" y="218697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39" name="Straight Connector 738"/>
            <p:cNvCxnSpPr>
              <a:stCxn id="792" idx="3"/>
              <a:endCxn id="737" idx="2"/>
            </p:cNvCxnSpPr>
            <p:nvPr/>
          </p:nvCxnSpPr>
          <p:spPr bwMode="auto">
            <a:xfrm>
              <a:off x="6657828" y="2324785"/>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40" name="Straight Connector 739"/>
            <p:cNvCxnSpPr>
              <a:stCxn id="737" idx="6"/>
              <a:endCxn id="738" idx="1"/>
            </p:cNvCxnSpPr>
            <p:nvPr/>
          </p:nvCxnSpPr>
          <p:spPr bwMode="auto">
            <a:xfrm>
              <a:off x="7540958" y="2324785"/>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41" name="Oval 740"/>
            <p:cNvSpPr/>
            <p:nvPr/>
          </p:nvSpPr>
          <p:spPr bwMode="auto">
            <a:xfrm>
              <a:off x="4683704" y="3013832"/>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42" name="Oval 741"/>
            <p:cNvSpPr/>
            <p:nvPr/>
          </p:nvSpPr>
          <p:spPr bwMode="auto">
            <a:xfrm>
              <a:off x="8148470" y="3013832"/>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43" name="Straight Connector 742"/>
            <p:cNvCxnSpPr>
              <a:stCxn id="741" idx="6"/>
              <a:endCxn id="798" idx="1"/>
            </p:cNvCxnSpPr>
            <p:nvPr/>
          </p:nvCxnSpPr>
          <p:spPr bwMode="auto">
            <a:xfrm>
              <a:off x="4959323" y="3151643"/>
              <a:ext cx="584542" cy="0"/>
            </a:xfrm>
            <a:prstGeom prst="line">
              <a:avLst/>
            </a:prstGeom>
            <a:noFill/>
            <a:ln w="38100" cap="flat" cmpd="sng" algn="ctr">
              <a:solidFill>
                <a:schemeClr val="hlink"/>
              </a:solidFill>
              <a:prstDash val="solid"/>
              <a:round/>
              <a:headEnd type="none" w="med" len="med"/>
              <a:tailEnd type="none" w="med" len="med"/>
            </a:ln>
            <a:effectLst/>
          </p:spPr>
        </p:cxnSp>
        <p:cxnSp>
          <p:nvCxnSpPr>
            <p:cNvPr id="744" name="Straight Connector 743"/>
            <p:cNvCxnSpPr>
              <a:stCxn id="797" idx="3"/>
              <a:endCxn id="742" idx="2"/>
            </p:cNvCxnSpPr>
            <p:nvPr/>
          </p:nvCxnSpPr>
          <p:spPr bwMode="auto">
            <a:xfrm>
              <a:off x="7540958" y="3151643"/>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45" name="Straight Connector 744"/>
            <p:cNvCxnSpPr>
              <a:stCxn id="793" idx="2"/>
              <a:endCxn id="741" idx="0"/>
            </p:cNvCxnSpPr>
            <p:nvPr/>
          </p:nvCxnSpPr>
          <p:spPr bwMode="auto">
            <a:xfrm rot="16200000" flipH="1">
              <a:off x="4542733" y="2735050"/>
              <a:ext cx="551239" cy="6323"/>
            </a:xfrm>
            <a:prstGeom prst="line">
              <a:avLst/>
            </a:prstGeom>
            <a:noFill/>
            <a:ln w="38100" cap="flat" cmpd="sng" algn="ctr">
              <a:solidFill>
                <a:schemeClr val="hlink"/>
              </a:solidFill>
              <a:prstDash val="solid"/>
              <a:round/>
              <a:headEnd type="none" w="med" len="med"/>
              <a:tailEnd type="none" w="med" len="med"/>
            </a:ln>
            <a:effectLst/>
          </p:spPr>
        </p:cxnSp>
        <p:cxnSp>
          <p:nvCxnSpPr>
            <p:cNvPr id="746" name="Straight Connector 745"/>
            <p:cNvCxnSpPr>
              <a:stCxn id="737" idx="4"/>
              <a:endCxn id="797" idx="0"/>
            </p:cNvCxnSpPr>
            <p:nvPr/>
          </p:nvCxnSpPr>
          <p:spPr bwMode="auto">
            <a:xfrm rot="5400000">
              <a:off x="7127529"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47" name="Straight Connector 746"/>
            <p:cNvCxnSpPr>
              <a:stCxn id="738" idx="2"/>
              <a:endCxn id="742" idx="0"/>
            </p:cNvCxnSpPr>
            <p:nvPr/>
          </p:nvCxnSpPr>
          <p:spPr bwMode="auto">
            <a:xfrm rot="5400000">
              <a:off x="8010661"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48" name="Oval 747"/>
            <p:cNvSpPr/>
            <p:nvPr/>
          </p:nvSpPr>
          <p:spPr bwMode="auto">
            <a:xfrm>
              <a:off x="7265339" y="3834949"/>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49" name="Rectangle 748"/>
            <p:cNvSpPr/>
            <p:nvPr/>
          </p:nvSpPr>
          <p:spPr bwMode="auto">
            <a:xfrm>
              <a:off x="4683704" y="3834949"/>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50" name="Rectangle 749"/>
            <p:cNvSpPr/>
            <p:nvPr/>
          </p:nvSpPr>
          <p:spPr bwMode="auto">
            <a:xfrm>
              <a:off x="8148470" y="3834949"/>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51" name="Straight Connector 750"/>
            <p:cNvCxnSpPr>
              <a:stCxn id="749" idx="3"/>
              <a:endCxn id="801" idx="2"/>
            </p:cNvCxnSpPr>
            <p:nvPr/>
          </p:nvCxnSpPr>
          <p:spPr bwMode="auto">
            <a:xfrm>
              <a:off x="4959323" y="3972759"/>
              <a:ext cx="584542" cy="0"/>
            </a:xfrm>
            <a:prstGeom prst="line">
              <a:avLst/>
            </a:prstGeom>
            <a:noFill/>
            <a:ln w="38100" cap="flat" cmpd="sng" algn="ctr">
              <a:solidFill>
                <a:schemeClr val="hlink"/>
              </a:solidFill>
              <a:prstDash val="solid"/>
              <a:round/>
              <a:headEnd type="none" w="med" len="med"/>
              <a:tailEnd type="none" w="med" len="med"/>
            </a:ln>
            <a:effectLst/>
          </p:spPr>
        </p:cxnSp>
        <p:cxnSp>
          <p:nvCxnSpPr>
            <p:cNvPr id="752" name="Straight Connector 751"/>
            <p:cNvCxnSpPr>
              <a:stCxn id="802" idx="3"/>
              <a:endCxn id="748" idx="2"/>
            </p:cNvCxnSpPr>
            <p:nvPr/>
          </p:nvCxnSpPr>
          <p:spPr bwMode="auto">
            <a:xfrm>
              <a:off x="6657828" y="3972759"/>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53" name="Straight Connector 752"/>
            <p:cNvCxnSpPr>
              <a:stCxn id="748" idx="6"/>
              <a:endCxn id="750" idx="1"/>
            </p:cNvCxnSpPr>
            <p:nvPr/>
          </p:nvCxnSpPr>
          <p:spPr bwMode="auto">
            <a:xfrm>
              <a:off x="7540958" y="3972759"/>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54" name="Straight Connector 753"/>
            <p:cNvCxnSpPr>
              <a:stCxn id="741" idx="4"/>
              <a:endCxn id="749" idx="0"/>
            </p:cNvCxnSpPr>
            <p:nvPr/>
          </p:nvCxnSpPr>
          <p:spPr bwMode="auto">
            <a:xfrm rot="5400000">
              <a:off x="4548765" y="3562200"/>
              <a:ext cx="545497" cy="0"/>
            </a:xfrm>
            <a:prstGeom prst="line">
              <a:avLst/>
            </a:prstGeom>
            <a:noFill/>
            <a:ln w="38100" cap="flat" cmpd="sng" algn="ctr">
              <a:solidFill>
                <a:schemeClr val="hlink"/>
              </a:solidFill>
              <a:prstDash val="solid"/>
              <a:round/>
              <a:headEnd type="none" w="med" len="med"/>
              <a:tailEnd type="none" w="med" len="med"/>
            </a:ln>
            <a:effectLst/>
          </p:spPr>
        </p:cxnSp>
        <p:cxnSp>
          <p:nvCxnSpPr>
            <p:cNvPr id="755" name="Straight Connector 754"/>
            <p:cNvCxnSpPr>
              <a:stCxn id="797" idx="2"/>
              <a:endCxn id="748" idx="0"/>
            </p:cNvCxnSpPr>
            <p:nvPr/>
          </p:nvCxnSpPr>
          <p:spPr bwMode="auto">
            <a:xfrm rot="5400000">
              <a:off x="7130400"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56" name="Straight Connector 755"/>
            <p:cNvCxnSpPr>
              <a:stCxn id="742" idx="4"/>
              <a:endCxn id="750" idx="0"/>
            </p:cNvCxnSpPr>
            <p:nvPr/>
          </p:nvCxnSpPr>
          <p:spPr bwMode="auto">
            <a:xfrm rot="5400000">
              <a:off x="8013531"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57" name="Oval 756"/>
            <p:cNvSpPr/>
            <p:nvPr/>
          </p:nvSpPr>
          <p:spPr bwMode="auto">
            <a:xfrm>
              <a:off x="4683704" y="4656066"/>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58" name="Straight Connector 757"/>
            <p:cNvCxnSpPr>
              <a:stCxn id="757" idx="6"/>
              <a:endCxn id="759" idx="1"/>
            </p:cNvCxnSpPr>
            <p:nvPr/>
          </p:nvCxnSpPr>
          <p:spPr bwMode="auto">
            <a:xfrm>
              <a:off x="4959323" y="4793876"/>
              <a:ext cx="584542" cy="0"/>
            </a:xfrm>
            <a:prstGeom prst="line">
              <a:avLst/>
            </a:prstGeom>
            <a:noFill/>
            <a:ln w="38100" cap="flat" cmpd="sng" algn="ctr">
              <a:solidFill>
                <a:schemeClr val="hlink"/>
              </a:solidFill>
              <a:prstDash val="solid"/>
              <a:round/>
              <a:headEnd type="none" w="med" len="med"/>
              <a:tailEnd type="none" w="med" len="med"/>
            </a:ln>
            <a:effectLst/>
          </p:spPr>
        </p:cxnSp>
        <p:sp>
          <p:nvSpPr>
            <p:cNvPr id="759" name="Rectangle 758"/>
            <p:cNvSpPr/>
            <p:nvPr/>
          </p:nvSpPr>
          <p:spPr bwMode="auto">
            <a:xfrm>
              <a:off x="5543865" y="4656066"/>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60" name="Straight Connector 759"/>
            <p:cNvCxnSpPr>
              <a:stCxn id="759" idx="3"/>
              <a:endCxn id="804" idx="2"/>
            </p:cNvCxnSpPr>
            <p:nvPr/>
          </p:nvCxnSpPr>
          <p:spPr bwMode="auto">
            <a:xfrm>
              <a:off x="5819484" y="4793876"/>
              <a:ext cx="562724" cy="0"/>
            </a:xfrm>
            <a:prstGeom prst="line">
              <a:avLst/>
            </a:prstGeom>
            <a:noFill/>
            <a:ln w="38100" cap="flat" cmpd="sng" algn="ctr">
              <a:solidFill>
                <a:schemeClr val="hlink"/>
              </a:solidFill>
              <a:prstDash val="solid"/>
              <a:round/>
              <a:headEnd type="none" w="med" len="med"/>
              <a:tailEnd type="none" w="med" len="med"/>
            </a:ln>
            <a:effectLst/>
          </p:spPr>
        </p:cxnSp>
        <p:sp>
          <p:nvSpPr>
            <p:cNvPr id="761" name="Oval 760"/>
            <p:cNvSpPr/>
            <p:nvPr/>
          </p:nvSpPr>
          <p:spPr bwMode="auto">
            <a:xfrm>
              <a:off x="5543865" y="548292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62" name="Straight Connector 761"/>
            <p:cNvCxnSpPr>
              <a:stCxn id="761" idx="6"/>
              <a:endCxn id="810" idx="1"/>
            </p:cNvCxnSpPr>
            <p:nvPr/>
          </p:nvCxnSpPr>
          <p:spPr bwMode="auto">
            <a:xfrm>
              <a:off x="5819484" y="5620734"/>
              <a:ext cx="562724" cy="0"/>
            </a:xfrm>
            <a:prstGeom prst="line">
              <a:avLst/>
            </a:prstGeom>
            <a:noFill/>
            <a:ln w="38100" cap="flat" cmpd="sng" algn="ctr">
              <a:solidFill>
                <a:schemeClr val="hlink"/>
              </a:solidFill>
              <a:prstDash val="solid"/>
              <a:round/>
              <a:headEnd type="none" w="med" len="med"/>
              <a:tailEnd type="none" w="med" len="med"/>
            </a:ln>
            <a:effectLst/>
          </p:spPr>
        </p:cxnSp>
        <p:sp>
          <p:nvSpPr>
            <p:cNvPr id="763" name="Rectangle 762"/>
            <p:cNvSpPr/>
            <p:nvPr/>
          </p:nvSpPr>
          <p:spPr bwMode="auto">
            <a:xfrm>
              <a:off x="8148470" y="548292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64" name="Rectangle 763"/>
            <p:cNvSpPr/>
            <p:nvPr/>
          </p:nvSpPr>
          <p:spPr bwMode="auto">
            <a:xfrm>
              <a:off x="4683704" y="5482924"/>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65" name="Straight Connector 764"/>
            <p:cNvCxnSpPr>
              <a:stCxn id="809" idx="6"/>
              <a:endCxn id="763" idx="1"/>
            </p:cNvCxnSpPr>
            <p:nvPr/>
          </p:nvCxnSpPr>
          <p:spPr bwMode="auto">
            <a:xfrm>
              <a:off x="7540958" y="5620734"/>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66" name="Straight Connector 765"/>
            <p:cNvCxnSpPr>
              <a:stCxn id="761" idx="2"/>
              <a:endCxn id="764" idx="3"/>
            </p:cNvCxnSpPr>
            <p:nvPr/>
          </p:nvCxnSpPr>
          <p:spPr bwMode="auto">
            <a:xfrm rot="10800000">
              <a:off x="4959323" y="5620734"/>
              <a:ext cx="584542" cy="0"/>
            </a:xfrm>
            <a:prstGeom prst="line">
              <a:avLst/>
            </a:prstGeom>
            <a:noFill/>
            <a:ln w="38100" cap="flat" cmpd="sng" algn="ctr">
              <a:solidFill>
                <a:schemeClr val="hlink"/>
              </a:solidFill>
              <a:prstDash val="solid"/>
              <a:round/>
              <a:headEnd type="none" w="med" len="med"/>
              <a:tailEnd type="none" w="med" len="med"/>
            </a:ln>
            <a:effectLst/>
          </p:spPr>
        </p:cxnSp>
        <p:cxnSp>
          <p:nvCxnSpPr>
            <p:cNvPr id="767" name="Straight Connector 766"/>
            <p:cNvCxnSpPr>
              <a:stCxn id="757" idx="4"/>
              <a:endCxn id="764" idx="0"/>
            </p:cNvCxnSpPr>
            <p:nvPr/>
          </p:nvCxnSpPr>
          <p:spPr bwMode="auto">
            <a:xfrm rot="5400000">
              <a:off x="4545895"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68" name="Straight Connector 767"/>
            <p:cNvCxnSpPr>
              <a:stCxn id="759" idx="2"/>
              <a:endCxn id="761" idx="0"/>
            </p:cNvCxnSpPr>
            <p:nvPr/>
          </p:nvCxnSpPr>
          <p:spPr bwMode="auto">
            <a:xfrm rot="5400000">
              <a:off x="5406056"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69" name="Straight Connector 768"/>
            <p:cNvCxnSpPr>
              <a:stCxn id="805" idx="4"/>
              <a:endCxn id="763" idx="0"/>
            </p:cNvCxnSpPr>
            <p:nvPr/>
          </p:nvCxnSpPr>
          <p:spPr bwMode="auto">
            <a:xfrm rot="5400000">
              <a:off x="8010661" y="5207304"/>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70" name="Straight Connector 769"/>
            <p:cNvCxnSpPr>
              <a:stCxn id="749" idx="2"/>
              <a:endCxn id="757" idx="0"/>
            </p:cNvCxnSpPr>
            <p:nvPr/>
          </p:nvCxnSpPr>
          <p:spPr bwMode="auto">
            <a:xfrm rot="5400000">
              <a:off x="4548765" y="4383317"/>
              <a:ext cx="545497" cy="0"/>
            </a:xfrm>
            <a:prstGeom prst="line">
              <a:avLst/>
            </a:prstGeom>
            <a:noFill/>
            <a:ln w="38100" cap="flat" cmpd="sng" algn="ctr">
              <a:solidFill>
                <a:schemeClr val="hlink"/>
              </a:solidFill>
              <a:prstDash val="solid"/>
              <a:round/>
              <a:headEnd type="none" w="med" len="med"/>
              <a:tailEnd type="none" w="med" len="med"/>
            </a:ln>
            <a:effectLst/>
          </p:spPr>
        </p:cxnSp>
        <p:cxnSp>
          <p:nvCxnSpPr>
            <p:cNvPr id="771" name="Straight Connector 770"/>
            <p:cNvCxnSpPr>
              <a:stCxn id="801" idx="4"/>
              <a:endCxn id="759" idx="0"/>
            </p:cNvCxnSpPr>
            <p:nvPr/>
          </p:nvCxnSpPr>
          <p:spPr bwMode="auto">
            <a:xfrm rot="5400000">
              <a:off x="5408927" y="4383317"/>
              <a:ext cx="545497" cy="0"/>
            </a:xfrm>
            <a:prstGeom prst="line">
              <a:avLst/>
            </a:prstGeom>
            <a:noFill/>
            <a:ln w="38100" cap="flat" cmpd="sng" algn="ctr">
              <a:solidFill>
                <a:schemeClr val="hlink"/>
              </a:solidFill>
              <a:prstDash val="solid"/>
              <a:round/>
              <a:headEnd type="none" w="med" len="med"/>
              <a:tailEnd type="none" w="med" len="med"/>
            </a:ln>
            <a:effectLst/>
          </p:spPr>
        </p:cxnSp>
        <p:cxnSp>
          <p:nvCxnSpPr>
            <p:cNvPr id="772" name="Straight Connector 771"/>
            <p:cNvCxnSpPr>
              <a:stCxn id="748" idx="4"/>
              <a:endCxn id="806" idx="0"/>
            </p:cNvCxnSpPr>
            <p:nvPr/>
          </p:nvCxnSpPr>
          <p:spPr bwMode="auto">
            <a:xfrm rot="5400000">
              <a:off x="7130400"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73" name="Straight Connector 772"/>
            <p:cNvCxnSpPr>
              <a:stCxn id="750" idx="2"/>
              <a:endCxn id="805" idx="0"/>
            </p:cNvCxnSpPr>
            <p:nvPr/>
          </p:nvCxnSpPr>
          <p:spPr bwMode="auto">
            <a:xfrm rot="5400000">
              <a:off x="8013531"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74" name="Straight Connector 773"/>
            <p:cNvCxnSpPr>
              <a:stCxn id="662" idx="6"/>
              <a:endCxn id="793" idx="1"/>
            </p:cNvCxnSpPr>
            <p:nvPr/>
          </p:nvCxnSpPr>
          <p:spPr bwMode="auto">
            <a:xfrm>
              <a:off x="4045185" y="2324784"/>
              <a:ext cx="632196" cy="0"/>
            </a:xfrm>
            <a:prstGeom prst="line">
              <a:avLst/>
            </a:prstGeom>
            <a:noFill/>
            <a:ln w="38100" cap="flat" cmpd="sng" algn="ctr">
              <a:solidFill>
                <a:schemeClr val="hlink"/>
              </a:solidFill>
              <a:prstDash val="solid"/>
              <a:round/>
              <a:headEnd type="none" w="med" len="med"/>
              <a:tailEnd type="none" w="med" len="med"/>
            </a:ln>
            <a:effectLst/>
          </p:spPr>
        </p:cxnSp>
        <p:cxnSp>
          <p:nvCxnSpPr>
            <p:cNvPr id="775" name="Straight Connector 774"/>
            <p:cNvCxnSpPr>
              <a:stCxn id="669" idx="3"/>
              <a:endCxn id="741" idx="2"/>
            </p:cNvCxnSpPr>
            <p:nvPr/>
          </p:nvCxnSpPr>
          <p:spPr bwMode="auto">
            <a:xfrm>
              <a:off x="4045185" y="3151643"/>
              <a:ext cx="638519" cy="0"/>
            </a:xfrm>
            <a:prstGeom prst="line">
              <a:avLst/>
            </a:prstGeom>
            <a:noFill/>
            <a:ln w="38100" cap="flat" cmpd="sng" algn="ctr">
              <a:solidFill>
                <a:schemeClr val="hlink"/>
              </a:solidFill>
              <a:prstDash val="solid"/>
              <a:round/>
              <a:headEnd type="none" w="med" len="med"/>
              <a:tailEnd type="none" w="med" len="med"/>
            </a:ln>
            <a:effectLst/>
          </p:spPr>
        </p:cxnSp>
        <p:cxnSp>
          <p:nvCxnSpPr>
            <p:cNvPr id="776" name="Straight Connector 775"/>
            <p:cNvCxnSpPr>
              <a:stCxn id="676" idx="6"/>
              <a:endCxn id="749" idx="1"/>
            </p:cNvCxnSpPr>
            <p:nvPr/>
          </p:nvCxnSpPr>
          <p:spPr bwMode="auto">
            <a:xfrm>
              <a:off x="4045185" y="3972759"/>
              <a:ext cx="638519" cy="0"/>
            </a:xfrm>
            <a:prstGeom prst="line">
              <a:avLst/>
            </a:prstGeom>
            <a:noFill/>
            <a:ln w="38100" cap="flat" cmpd="sng" algn="ctr">
              <a:solidFill>
                <a:schemeClr val="hlink"/>
              </a:solidFill>
              <a:prstDash val="solid"/>
              <a:round/>
              <a:headEnd type="none" w="med" len="med"/>
              <a:tailEnd type="none" w="med" len="med"/>
            </a:ln>
            <a:effectLst/>
          </p:spPr>
        </p:cxnSp>
        <p:cxnSp>
          <p:nvCxnSpPr>
            <p:cNvPr id="777" name="Straight Connector 776"/>
            <p:cNvCxnSpPr>
              <a:stCxn id="681" idx="3"/>
              <a:endCxn id="757" idx="2"/>
            </p:cNvCxnSpPr>
            <p:nvPr/>
          </p:nvCxnSpPr>
          <p:spPr bwMode="auto">
            <a:xfrm>
              <a:off x="4045185" y="4793876"/>
              <a:ext cx="638519" cy="0"/>
            </a:xfrm>
            <a:prstGeom prst="line">
              <a:avLst/>
            </a:prstGeom>
            <a:noFill/>
            <a:ln w="38100" cap="flat" cmpd="sng" algn="ctr">
              <a:solidFill>
                <a:schemeClr val="hlink"/>
              </a:solidFill>
              <a:prstDash val="solid"/>
              <a:round/>
              <a:headEnd type="none" w="med" len="med"/>
              <a:tailEnd type="none" w="med" len="med"/>
            </a:ln>
            <a:effectLst/>
          </p:spPr>
        </p:cxnSp>
        <p:cxnSp>
          <p:nvCxnSpPr>
            <p:cNvPr id="778" name="Straight Connector 777"/>
            <p:cNvCxnSpPr>
              <a:stCxn id="690" idx="6"/>
              <a:endCxn id="764" idx="1"/>
            </p:cNvCxnSpPr>
            <p:nvPr/>
          </p:nvCxnSpPr>
          <p:spPr bwMode="auto">
            <a:xfrm>
              <a:off x="4045185" y="5620734"/>
              <a:ext cx="638519" cy="0"/>
            </a:xfrm>
            <a:prstGeom prst="line">
              <a:avLst/>
            </a:prstGeom>
            <a:noFill/>
            <a:ln w="38100" cap="flat" cmpd="sng" algn="ctr">
              <a:solidFill>
                <a:schemeClr val="hlink"/>
              </a:solidFill>
              <a:prstDash val="solid"/>
              <a:round/>
              <a:headEnd type="none" w="med" len="med"/>
              <a:tailEnd type="none" w="med" len="med"/>
            </a:ln>
            <a:effectLst/>
          </p:spPr>
        </p:cxnSp>
        <p:sp>
          <p:nvSpPr>
            <p:cNvPr id="779" name="Oval 778"/>
            <p:cNvSpPr/>
            <p:nvPr/>
          </p:nvSpPr>
          <p:spPr bwMode="auto">
            <a:xfrm>
              <a:off x="8148470" y="1371600"/>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80" name="Rectangle 779"/>
            <p:cNvSpPr/>
            <p:nvPr/>
          </p:nvSpPr>
          <p:spPr bwMode="auto">
            <a:xfrm>
              <a:off x="7265339" y="1371600"/>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81" name="Straight Connector 780"/>
            <p:cNvCxnSpPr>
              <a:stCxn id="812" idx="6"/>
              <a:endCxn id="780" idx="1"/>
            </p:cNvCxnSpPr>
            <p:nvPr/>
          </p:nvCxnSpPr>
          <p:spPr bwMode="auto">
            <a:xfrm>
              <a:off x="6657828" y="1509410"/>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82" name="Straight Connector 781"/>
            <p:cNvCxnSpPr>
              <a:stCxn id="780" idx="3"/>
              <a:endCxn id="779" idx="2"/>
            </p:cNvCxnSpPr>
            <p:nvPr/>
          </p:nvCxnSpPr>
          <p:spPr bwMode="auto">
            <a:xfrm>
              <a:off x="7540958" y="1509410"/>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83" name="Straight Connector 782"/>
            <p:cNvCxnSpPr>
              <a:stCxn id="659" idx="3"/>
              <a:endCxn id="813" idx="2"/>
            </p:cNvCxnSpPr>
            <p:nvPr/>
          </p:nvCxnSpPr>
          <p:spPr bwMode="auto">
            <a:xfrm>
              <a:off x="4045185" y="1509410"/>
              <a:ext cx="638519" cy="0"/>
            </a:xfrm>
            <a:prstGeom prst="line">
              <a:avLst/>
            </a:prstGeom>
            <a:noFill/>
            <a:ln w="38100" cap="flat" cmpd="sng" algn="ctr">
              <a:solidFill>
                <a:schemeClr val="hlink"/>
              </a:solidFill>
              <a:prstDash val="solid"/>
              <a:round/>
              <a:headEnd type="none" w="med" len="med"/>
              <a:tailEnd type="none" w="med" len="med"/>
            </a:ln>
            <a:effectLst/>
          </p:spPr>
        </p:cxnSp>
        <p:cxnSp>
          <p:nvCxnSpPr>
            <p:cNvPr id="784" name="Straight Connector 783"/>
            <p:cNvCxnSpPr>
              <a:stCxn id="791" idx="4"/>
              <a:endCxn id="798" idx="0"/>
            </p:cNvCxnSpPr>
            <p:nvPr/>
          </p:nvCxnSpPr>
          <p:spPr bwMode="auto">
            <a:xfrm rot="5400000">
              <a:off x="5406056" y="2738213"/>
              <a:ext cx="551239" cy="0"/>
            </a:xfrm>
            <a:prstGeom prst="line">
              <a:avLst/>
            </a:prstGeom>
            <a:noFill/>
            <a:ln w="38100" cap="flat" cmpd="sng" algn="ctr">
              <a:solidFill>
                <a:srgbClr val="00B050"/>
              </a:solidFill>
              <a:prstDash val="solid"/>
              <a:round/>
              <a:headEnd type="none" w="med" len="med"/>
              <a:tailEnd type="none" w="med" len="med"/>
            </a:ln>
            <a:effectLst/>
          </p:spPr>
        </p:cxnSp>
        <p:cxnSp>
          <p:nvCxnSpPr>
            <p:cNvPr id="785" name="Straight Connector 784"/>
            <p:cNvCxnSpPr>
              <a:stCxn id="792" idx="2"/>
              <a:endCxn id="796" idx="0"/>
            </p:cNvCxnSpPr>
            <p:nvPr/>
          </p:nvCxnSpPr>
          <p:spPr bwMode="auto">
            <a:xfrm rot="5400000">
              <a:off x="6244399" y="2738213"/>
              <a:ext cx="551239" cy="0"/>
            </a:xfrm>
            <a:prstGeom prst="line">
              <a:avLst/>
            </a:prstGeom>
            <a:noFill/>
            <a:ln w="38100" cap="flat" cmpd="sng" algn="ctr">
              <a:solidFill>
                <a:srgbClr val="00B050"/>
              </a:solidFill>
              <a:prstDash val="solid"/>
              <a:round/>
              <a:headEnd type="none" w="med" len="med"/>
              <a:tailEnd type="none" w="med" len="med"/>
            </a:ln>
            <a:effectLst/>
          </p:spPr>
        </p:cxnSp>
        <p:cxnSp>
          <p:nvCxnSpPr>
            <p:cNvPr id="786" name="Straight Connector 785"/>
            <p:cNvCxnSpPr>
              <a:stCxn id="798" idx="2"/>
              <a:endCxn id="801" idx="0"/>
            </p:cNvCxnSpPr>
            <p:nvPr/>
          </p:nvCxnSpPr>
          <p:spPr bwMode="auto">
            <a:xfrm rot="5400000">
              <a:off x="5408927" y="3562200"/>
              <a:ext cx="545497" cy="0"/>
            </a:xfrm>
            <a:prstGeom prst="line">
              <a:avLst/>
            </a:prstGeom>
            <a:noFill/>
            <a:ln w="38100" cap="flat" cmpd="sng" algn="ctr">
              <a:solidFill>
                <a:srgbClr val="00B050"/>
              </a:solidFill>
              <a:prstDash val="solid"/>
              <a:round/>
              <a:headEnd type="none" w="med" len="med"/>
              <a:tailEnd type="none" w="med" len="med"/>
            </a:ln>
            <a:effectLst/>
          </p:spPr>
        </p:cxnSp>
        <p:cxnSp>
          <p:nvCxnSpPr>
            <p:cNvPr id="787" name="Straight Connector 786"/>
            <p:cNvCxnSpPr>
              <a:stCxn id="796" idx="4"/>
              <a:endCxn id="802" idx="0"/>
            </p:cNvCxnSpPr>
            <p:nvPr/>
          </p:nvCxnSpPr>
          <p:spPr bwMode="auto">
            <a:xfrm rot="5400000">
              <a:off x="6247270" y="3562200"/>
              <a:ext cx="545497" cy="0"/>
            </a:xfrm>
            <a:prstGeom prst="line">
              <a:avLst/>
            </a:prstGeom>
            <a:noFill/>
            <a:ln w="38100" cap="flat" cmpd="sng" algn="ctr">
              <a:solidFill>
                <a:srgbClr val="00B050"/>
              </a:solidFill>
              <a:prstDash val="solid"/>
              <a:round/>
              <a:headEnd type="none" w="med" len="med"/>
              <a:tailEnd type="none" w="med" len="med"/>
            </a:ln>
            <a:effectLst/>
          </p:spPr>
        </p:cxnSp>
        <p:cxnSp>
          <p:nvCxnSpPr>
            <p:cNvPr id="788" name="Straight Connector 787"/>
            <p:cNvCxnSpPr>
              <a:stCxn id="804" idx="4"/>
              <a:endCxn id="810" idx="0"/>
            </p:cNvCxnSpPr>
            <p:nvPr/>
          </p:nvCxnSpPr>
          <p:spPr bwMode="auto">
            <a:xfrm rot="5400000">
              <a:off x="6244399" y="5207304"/>
              <a:ext cx="551239" cy="0"/>
            </a:xfrm>
            <a:prstGeom prst="line">
              <a:avLst/>
            </a:prstGeom>
            <a:noFill/>
            <a:ln w="38100" cap="flat" cmpd="sng" algn="ctr">
              <a:solidFill>
                <a:srgbClr val="00B050"/>
              </a:solidFill>
              <a:prstDash val="solid"/>
              <a:round/>
              <a:headEnd type="none" w="med" len="med"/>
              <a:tailEnd type="none" w="med" len="med"/>
            </a:ln>
            <a:effectLst/>
          </p:spPr>
        </p:cxnSp>
        <p:cxnSp>
          <p:nvCxnSpPr>
            <p:cNvPr id="789" name="Straight Connector 788"/>
            <p:cNvCxnSpPr>
              <a:stCxn id="806" idx="2"/>
              <a:endCxn id="809" idx="0"/>
            </p:cNvCxnSpPr>
            <p:nvPr/>
          </p:nvCxnSpPr>
          <p:spPr bwMode="auto">
            <a:xfrm rot="5400000">
              <a:off x="7127529" y="5207304"/>
              <a:ext cx="551239" cy="0"/>
            </a:xfrm>
            <a:prstGeom prst="line">
              <a:avLst/>
            </a:prstGeom>
            <a:noFill/>
            <a:ln w="38100" cap="flat" cmpd="sng" algn="ctr">
              <a:solidFill>
                <a:srgbClr val="00B050"/>
              </a:solidFill>
              <a:prstDash val="solid"/>
              <a:round/>
              <a:headEnd type="none" w="med" len="med"/>
              <a:tailEnd type="none" w="med" len="med"/>
            </a:ln>
            <a:effectLst/>
          </p:spPr>
        </p:cxnSp>
        <p:cxnSp>
          <p:nvCxnSpPr>
            <p:cNvPr id="790" name="Straight Connector 789"/>
            <p:cNvCxnSpPr>
              <a:stCxn id="802" idx="2"/>
              <a:endCxn id="804" idx="0"/>
            </p:cNvCxnSpPr>
            <p:nvPr/>
          </p:nvCxnSpPr>
          <p:spPr bwMode="auto">
            <a:xfrm rot="5400000">
              <a:off x="6247270" y="4383317"/>
              <a:ext cx="545497" cy="0"/>
            </a:xfrm>
            <a:prstGeom prst="line">
              <a:avLst/>
            </a:prstGeom>
            <a:noFill/>
            <a:ln w="38100" cap="flat" cmpd="sng" algn="ctr">
              <a:solidFill>
                <a:srgbClr val="00B050"/>
              </a:solidFill>
              <a:prstDash val="solid"/>
              <a:round/>
              <a:headEnd type="none" w="med" len="med"/>
              <a:tailEnd type="none" w="med" len="med"/>
            </a:ln>
            <a:effectLst/>
          </p:spPr>
        </p:cxnSp>
        <p:sp>
          <p:nvSpPr>
            <p:cNvPr id="791" name="Oval 790"/>
            <p:cNvSpPr/>
            <p:nvPr/>
          </p:nvSpPr>
          <p:spPr bwMode="auto">
            <a:xfrm>
              <a:off x="5543865" y="218697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92" name="Rectangle 791"/>
            <p:cNvSpPr/>
            <p:nvPr/>
          </p:nvSpPr>
          <p:spPr bwMode="auto">
            <a:xfrm>
              <a:off x="6382208" y="218697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93" name="Rectangle 792"/>
            <p:cNvSpPr/>
            <p:nvPr/>
          </p:nvSpPr>
          <p:spPr bwMode="auto">
            <a:xfrm>
              <a:off x="4677381" y="218697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94" name="Straight Connector 793"/>
            <p:cNvCxnSpPr>
              <a:stCxn id="793" idx="3"/>
              <a:endCxn id="791" idx="2"/>
            </p:cNvCxnSpPr>
            <p:nvPr/>
          </p:nvCxnSpPr>
          <p:spPr bwMode="auto">
            <a:xfrm>
              <a:off x="4953000" y="2324784"/>
              <a:ext cx="59086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95" name="Straight Connector 794"/>
            <p:cNvCxnSpPr>
              <a:stCxn id="791" idx="6"/>
              <a:endCxn id="792" idx="1"/>
            </p:cNvCxnSpPr>
            <p:nvPr/>
          </p:nvCxnSpPr>
          <p:spPr bwMode="auto">
            <a:xfrm>
              <a:off x="5819484" y="2324785"/>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96" name="Oval 795"/>
            <p:cNvSpPr/>
            <p:nvPr/>
          </p:nvSpPr>
          <p:spPr bwMode="auto">
            <a:xfrm>
              <a:off x="6382208" y="3013832"/>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97" name="Rectangle 796"/>
            <p:cNvSpPr/>
            <p:nvPr/>
          </p:nvSpPr>
          <p:spPr bwMode="auto">
            <a:xfrm>
              <a:off x="7265339" y="3013832"/>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98" name="Rectangle 797"/>
            <p:cNvSpPr/>
            <p:nvPr/>
          </p:nvSpPr>
          <p:spPr bwMode="auto">
            <a:xfrm>
              <a:off x="5543865" y="3013832"/>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99" name="Straight Connector 798"/>
            <p:cNvCxnSpPr>
              <a:stCxn id="798" idx="3"/>
              <a:endCxn id="796" idx="2"/>
            </p:cNvCxnSpPr>
            <p:nvPr/>
          </p:nvCxnSpPr>
          <p:spPr bwMode="auto">
            <a:xfrm>
              <a:off x="5819484" y="3151643"/>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00" name="Straight Connector 799"/>
            <p:cNvCxnSpPr>
              <a:stCxn id="796" idx="6"/>
              <a:endCxn id="797" idx="1"/>
            </p:cNvCxnSpPr>
            <p:nvPr/>
          </p:nvCxnSpPr>
          <p:spPr bwMode="auto">
            <a:xfrm>
              <a:off x="6657828" y="3151643"/>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01" name="Oval 800"/>
            <p:cNvSpPr/>
            <p:nvPr/>
          </p:nvSpPr>
          <p:spPr bwMode="auto">
            <a:xfrm>
              <a:off x="5543865" y="3834949"/>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802" name="Rectangle 801"/>
            <p:cNvSpPr/>
            <p:nvPr/>
          </p:nvSpPr>
          <p:spPr bwMode="auto">
            <a:xfrm>
              <a:off x="6382208" y="3834949"/>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803" name="Straight Connector 802"/>
            <p:cNvCxnSpPr>
              <a:stCxn id="801" idx="6"/>
              <a:endCxn id="802" idx="1"/>
            </p:cNvCxnSpPr>
            <p:nvPr/>
          </p:nvCxnSpPr>
          <p:spPr bwMode="auto">
            <a:xfrm>
              <a:off x="5819484" y="3972759"/>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04" name="Oval 803"/>
            <p:cNvSpPr/>
            <p:nvPr/>
          </p:nvSpPr>
          <p:spPr bwMode="auto">
            <a:xfrm>
              <a:off x="6382208" y="4656066"/>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805" name="Oval 804"/>
            <p:cNvSpPr/>
            <p:nvPr/>
          </p:nvSpPr>
          <p:spPr bwMode="auto">
            <a:xfrm>
              <a:off x="8148470" y="4656066"/>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806" name="Rectangle 805"/>
            <p:cNvSpPr/>
            <p:nvPr/>
          </p:nvSpPr>
          <p:spPr bwMode="auto">
            <a:xfrm>
              <a:off x="7265339" y="4656066"/>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807" name="Straight Connector 806"/>
            <p:cNvCxnSpPr>
              <a:stCxn id="804" idx="6"/>
              <a:endCxn id="806" idx="1"/>
            </p:cNvCxnSpPr>
            <p:nvPr/>
          </p:nvCxnSpPr>
          <p:spPr bwMode="auto">
            <a:xfrm>
              <a:off x="6657828" y="4793876"/>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08" name="Straight Connector 807"/>
            <p:cNvCxnSpPr>
              <a:stCxn id="806" idx="3"/>
              <a:endCxn id="805" idx="2"/>
            </p:cNvCxnSpPr>
            <p:nvPr/>
          </p:nvCxnSpPr>
          <p:spPr bwMode="auto">
            <a:xfrm>
              <a:off x="7540958" y="4793876"/>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09" name="Oval 808"/>
            <p:cNvSpPr/>
            <p:nvPr/>
          </p:nvSpPr>
          <p:spPr bwMode="auto">
            <a:xfrm>
              <a:off x="7265339" y="548292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810" name="Rectangle 809"/>
            <p:cNvSpPr/>
            <p:nvPr/>
          </p:nvSpPr>
          <p:spPr bwMode="auto">
            <a:xfrm>
              <a:off x="6382208" y="548292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811" name="Straight Connector 810"/>
            <p:cNvCxnSpPr>
              <a:stCxn id="810" idx="3"/>
              <a:endCxn id="809" idx="2"/>
            </p:cNvCxnSpPr>
            <p:nvPr/>
          </p:nvCxnSpPr>
          <p:spPr bwMode="auto">
            <a:xfrm>
              <a:off x="6657828" y="5620734"/>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12" name="Oval 811"/>
            <p:cNvSpPr/>
            <p:nvPr/>
          </p:nvSpPr>
          <p:spPr bwMode="auto">
            <a:xfrm>
              <a:off x="6382208" y="1371600"/>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813" name="Oval 812"/>
            <p:cNvSpPr/>
            <p:nvPr/>
          </p:nvSpPr>
          <p:spPr bwMode="auto">
            <a:xfrm>
              <a:off x="4683704" y="1371600"/>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814" name="Straight Connector 813"/>
            <p:cNvCxnSpPr>
              <a:stCxn id="813" idx="6"/>
              <a:endCxn id="815" idx="1"/>
            </p:cNvCxnSpPr>
            <p:nvPr/>
          </p:nvCxnSpPr>
          <p:spPr bwMode="auto">
            <a:xfrm>
              <a:off x="4959323" y="1509410"/>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15" name="Rectangle 814"/>
            <p:cNvSpPr/>
            <p:nvPr/>
          </p:nvSpPr>
          <p:spPr bwMode="auto">
            <a:xfrm>
              <a:off x="5543865" y="1371600"/>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816" name="Straight Connector 815"/>
            <p:cNvCxnSpPr>
              <a:stCxn id="815" idx="3"/>
              <a:endCxn id="812" idx="2"/>
            </p:cNvCxnSpPr>
            <p:nvPr/>
          </p:nvCxnSpPr>
          <p:spPr bwMode="auto">
            <a:xfrm>
              <a:off x="5819484" y="1509410"/>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17" name="Straight Connector 816"/>
            <p:cNvCxnSpPr>
              <a:stCxn id="813" idx="4"/>
              <a:endCxn id="793" idx="0"/>
            </p:cNvCxnSpPr>
            <p:nvPr/>
          </p:nvCxnSpPr>
          <p:spPr bwMode="auto">
            <a:xfrm rot="5400000">
              <a:off x="4548476" y="1913935"/>
              <a:ext cx="539755" cy="6323"/>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18" name="Straight Connector 817"/>
            <p:cNvCxnSpPr>
              <a:stCxn id="815" idx="2"/>
              <a:endCxn id="791" idx="0"/>
            </p:cNvCxnSpPr>
            <p:nvPr/>
          </p:nvCxnSpPr>
          <p:spPr bwMode="auto">
            <a:xfrm rot="5400000">
              <a:off x="5411798"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19" name="Straight Connector 818"/>
            <p:cNvCxnSpPr>
              <a:stCxn id="812" idx="4"/>
              <a:endCxn id="792" idx="0"/>
            </p:cNvCxnSpPr>
            <p:nvPr/>
          </p:nvCxnSpPr>
          <p:spPr bwMode="auto">
            <a:xfrm rot="5400000">
              <a:off x="6250141"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20" name="Straight Connector 819"/>
            <p:cNvCxnSpPr>
              <a:stCxn id="780" idx="2"/>
              <a:endCxn id="737" idx="0"/>
            </p:cNvCxnSpPr>
            <p:nvPr/>
          </p:nvCxnSpPr>
          <p:spPr bwMode="auto">
            <a:xfrm rot="5400000">
              <a:off x="7133272"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21" name="Straight Connector 820"/>
            <p:cNvCxnSpPr>
              <a:stCxn id="779" idx="4"/>
              <a:endCxn id="738" idx="0"/>
            </p:cNvCxnSpPr>
            <p:nvPr/>
          </p:nvCxnSpPr>
          <p:spPr bwMode="auto">
            <a:xfrm rot="5400000">
              <a:off x="8016403"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grpSp>
      <p:grpSp>
        <p:nvGrpSpPr>
          <p:cNvPr id="867" name="Group 866"/>
          <p:cNvGrpSpPr/>
          <p:nvPr/>
        </p:nvGrpSpPr>
        <p:grpSpPr>
          <a:xfrm>
            <a:off x="304800" y="2057400"/>
            <a:ext cx="6229808" cy="4724400"/>
            <a:chOff x="152400" y="1219200"/>
            <a:chExt cx="6229808" cy="4724400"/>
          </a:xfrm>
        </p:grpSpPr>
        <p:sp>
          <p:nvSpPr>
            <p:cNvPr id="868" name="Freeform 867"/>
            <p:cNvSpPr/>
            <p:nvPr/>
          </p:nvSpPr>
          <p:spPr>
            <a:xfrm>
              <a:off x="152400" y="1219200"/>
              <a:ext cx="5943600" cy="4724400"/>
            </a:xfrm>
            <a:custGeom>
              <a:avLst/>
              <a:gdLst>
                <a:gd name="connsiteX0" fmla="*/ 2430780 w 5935980"/>
                <a:gd name="connsiteY0" fmla="*/ 30480 h 4785360"/>
                <a:gd name="connsiteX1" fmla="*/ 2415540 w 5935980"/>
                <a:gd name="connsiteY1" fmla="*/ 1577340 h 4785360"/>
                <a:gd name="connsiteX2" fmla="*/ 3329940 w 5935980"/>
                <a:gd name="connsiteY2" fmla="*/ 1554480 h 4785360"/>
                <a:gd name="connsiteX3" fmla="*/ 3345180 w 5935980"/>
                <a:gd name="connsiteY3" fmla="*/ 4038600 h 4785360"/>
                <a:gd name="connsiteX4" fmla="*/ 1920240 w 5935980"/>
                <a:gd name="connsiteY4" fmla="*/ 4030980 h 4785360"/>
                <a:gd name="connsiteX5" fmla="*/ 1577340 w 5935980"/>
                <a:gd name="connsiteY5" fmla="*/ 3116580 h 4785360"/>
                <a:gd name="connsiteX6" fmla="*/ 701040 w 5935980"/>
                <a:gd name="connsiteY6" fmla="*/ 3108960 h 4785360"/>
                <a:gd name="connsiteX7" fmla="*/ 723900 w 5935980"/>
                <a:gd name="connsiteY7" fmla="*/ 4038600 h 4785360"/>
                <a:gd name="connsiteX8" fmla="*/ 15240 w 5935980"/>
                <a:gd name="connsiteY8" fmla="*/ 4015740 h 4785360"/>
                <a:gd name="connsiteX9" fmla="*/ 0 w 5935980"/>
                <a:gd name="connsiteY9" fmla="*/ 4785360 h 4785360"/>
                <a:gd name="connsiteX10" fmla="*/ 5935980 w 5935980"/>
                <a:gd name="connsiteY10" fmla="*/ 4739640 h 4785360"/>
                <a:gd name="connsiteX11" fmla="*/ 5928360 w 5935980"/>
                <a:gd name="connsiteY11" fmla="*/ 4000500 h 4785360"/>
                <a:gd name="connsiteX12" fmla="*/ 5128260 w 5935980"/>
                <a:gd name="connsiteY12" fmla="*/ 3147060 h 4785360"/>
                <a:gd name="connsiteX13" fmla="*/ 5113020 w 5935980"/>
                <a:gd name="connsiteY13" fmla="*/ 2377440 h 4785360"/>
                <a:gd name="connsiteX14" fmla="*/ 4206240 w 5935980"/>
                <a:gd name="connsiteY14" fmla="*/ 1432560 h 4785360"/>
                <a:gd name="connsiteX15" fmla="*/ 4221480 w 5935980"/>
                <a:gd name="connsiteY15" fmla="*/ 0 h 4785360"/>
                <a:gd name="connsiteX16" fmla="*/ 2430780 w 5935980"/>
                <a:gd name="connsiteY16" fmla="*/ 30480 h 4785360"/>
                <a:gd name="connsiteX0" fmla="*/ 2430780 w 5935980"/>
                <a:gd name="connsiteY0" fmla="*/ 7620 h 4762500"/>
                <a:gd name="connsiteX1" fmla="*/ 2415540 w 5935980"/>
                <a:gd name="connsiteY1" fmla="*/ 1554480 h 4762500"/>
                <a:gd name="connsiteX2" fmla="*/ 3329940 w 5935980"/>
                <a:gd name="connsiteY2" fmla="*/ 153162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30780 w 5935980"/>
                <a:gd name="connsiteY16" fmla="*/ 7620 h 4762500"/>
                <a:gd name="connsiteX0" fmla="*/ 2377440 w 5935980"/>
                <a:gd name="connsiteY0" fmla="*/ 0 h 4762500"/>
                <a:gd name="connsiteX1" fmla="*/ 2415540 w 5935980"/>
                <a:gd name="connsiteY1" fmla="*/ 1554480 h 4762500"/>
                <a:gd name="connsiteX2" fmla="*/ 3329940 w 5935980"/>
                <a:gd name="connsiteY2" fmla="*/ 153162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377440 w 5935980"/>
                <a:gd name="connsiteY16" fmla="*/ 0 h 4762500"/>
                <a:gd name="connsiteX0" fmla="*/ 2453640 w 5935980"/>
                <a:gd name="connsiteY0" fmla="*/ 0 h 4762500"/>
                <a:gd name="connsiteX1" fmla="*/ 2415540 w 5935980"/>
                <a:gd name="connsiteY1" fmla="*/ 1554480 h 4762500"/>
                <a:gd name="connsiteX2" fmla="*/ 3329940 w 5935980"/>
                <a:gd name="connsiteY2" fmla="*/ 153162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329940 w 5935980"/>
                <a:gd name="connsiteY2" fmla="*/ 153162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368040 w 5935980"/>
                <a:gd name="connsiteY2" fmla="*/ 144780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368040 w 5935980"/>
                <a:gd name="connsiteY2" fmla="*/ 152400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15640 w 5935980"/>
                <a:gd name="connsiteY3" fmla="*/ 396240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39240 w 5935980"/>
                <a:gd name="connsiteY5" fmla="*/ 312420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39240 w 5935980"/>
                <a:gd name="connsiteY5" fmla="*/ 3124200 h 4762500"/>
                <a:gd name="connsiteX6" fmla="*/ 777240 w 5935980"/>
                <a:gd name="connsiteY6" fmla="*/ 31242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39240 w 5935980"/>
                <a:gd name="connsiteY5" fmla="*/ 3124200 h 4762500"/>
                <a:gd name="connsiteX6" fmla="*/ 777240 w 5935980"/>
                <a:gd name="connsiteY6" fmla="*/ 3124200 h 4762500"/>
                <a:gd name="connsiteX7" fmla="*/ 777240 w 5935980"/>
                <a:gd name="connsiteY7" fmla="*/ 396240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39240 w 5935980"/>
                <a:gd name="connsiteY5" fmla="*/ 3124200 h 4762500"/>
                <a:gd name="connsiteX6" fmla="*/ 777240 w 5935980"/>
                <a:gd name="connsiteY6" fmla="*/ 3124200 h 4762500"/>
                <a:gd name="connsiteX7" fmla="*/ 777240 w 5935980"/>
                <a:gd name="connsiteY7" fmla="*/ 3962400 h 4762500"/>
                <a:gd name="connsiteX8" fmla="*/ 15240 w 5935980"/>
                <a:gd name="connsiteY8" fmla="*/ 396240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38400 w 5920740"/>
                <a:gd name="connsiteY0" fmla="*/ 0 h 4724400"/>
                <a:gd name="connsiteX1" fmla="*/ 2438400 w 5920740"/>
                <a:gd name="connsiteY1" fmla="*/ 1524000 h 4724400"/>
                <a:gd name="connsiteX2" fmla="*/ 3276600 w 5920740"/>
                <a:gd name="connsiteY2" fmla="*/ 1524000 h 4724400"/>
                <a:gd name="connsiteX3" fmla="*/ 3276600 w 5920740"/>
                <a:gd name="connsiteY3" fmla="*/ 3962400 h 4724400"/>
                <a:gd name="connsiteX4" fmla="*/ 1524000 w 5920740"/>
                <a:gd name="connsiteY4" fmla="*/ 3962400 h 4724400"/>
                <a:gd name="connsiteX5" fmla="*/ 1524000 w 5920740"/>
                <a:gd name="connsiteY5" fmla="*/ 3124200 h 4724400"/>
                <a:gd name="connsiteX6" fmla="*/ 762000 w 5920740"/>
                <a:gd name="connsiteY6" fmla="*/ 3124200 h 4724400"/>
                <a:gd name="connsiteX7" fmla="*/ 762000 w 5920740"/>
                <a:gd name="connsiteY7" fmla="*/ 3962400 h 4724400"/>
                <a:gd name="connsiteX8" fmla="*/ 0 w 5920740"/>
                <a:gd name="connsiteY8" fmla="*/ 3962400 h 4724400"/>
                <a:gd name="connsiteX9" fmla="*/ 0 w 5920740"/>
                <a:gd name="connsiteY9" fmla="*/ 4724400 h 4724400"/>
                <a:gd name="connsiteX10" fmla="*/ 5920740 w 5920740"/>
                <a:gd name="connsiteY10" fmla="*/ 4716780 h 4724400"/>
                <a:gd name="connsiteX11" fmla="*/ 5913120 w 5920740"/>
                <a:gd name="connsiteY11" fmla="*/ 3977640 h 4724400"/>
                <a:gd name="connsiteX12" fmla="*/ 5113020 w 5920740"/>
                <a:gd name="connsiteY12" fmla="*/ 3124200 h 4724400"/>
                <a:gd name="connsiteX13" fmla="*/ 5097780 w 5920740"/>
                <a:gd name="connsiteY13" fmla="*/ 2354580 h 4724400"/>
                <a:gd name="connsiteX14" fmla="*/ 4191000 w 5920740"/>
                <a:gd name="connsiteY14" fmla="*/ 1409700 h 4724400"/>
                <a:gd name="connsiteX15" fmla="*/ 4191000 w 5920740"/>
                <a:gd name="connsiteY15" fmla="*/ 0 h 4724400"/>
                <a:gd name="connsiteX16" fmla="*/ 2438400 w 592074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13120 w 5943600"/>
                <a:gd name="connsiteY11" fmla="*/ 3977640 h 4724400"/>
                <a:gd name="connsiteX12" fmla="*/ 5113020 w 5943600"/>
                <a:gd name="connsiteY12" fmla="*/ 3124200 h 4724400"/>
                <a:gd name="connsiteX13" fmla="*/ 5097780 w 5943600"/>
                <a:gd name="connsiteY13" fmla="*/ 235458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962400 h 4724400"/>
                <a:gd name="connsiteX12" fmla="*/ 5113020 w 5943600"/>
                <a:gd name="connsiteY12" fmla="*/ 3124200 h 4724400"/>
                <a:gd name="connsiteX13" fmla="*/ 5097780 w 5943600"/>
                <a:gd name="connsiteY13" fmla="*/ 235458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13020 w 5943600"/>
                <a:gd name="connsiteY12" fmla="*/ 3124200 h 4724400"/>
                <a:gd name="connsiteX13" fmla="*/ 5097780 w 5943600"/>
                <a:gd name="connsiteY13" fmla="*/ 235458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05400 w 5943600"/>
                <a:gd name="connsiteY12" fmla="*/ 3200400 h 4724400"/>
                <a:gd name="connsiteX13" fmla="*/ 5097780 w 5943600"/>
                <a:gd name="connsiteY13" fmla="*/ 235458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05400 w 5943600"/>
                <a:gd name="connsiteY12" fmla="*/ 3200400 h 4724400"/>
                <a:gd name="connsiteX13" fmla="*/ 5105400 w 5943600"/>
                <a:gd name="connsiteY13" fmla="*/ 228600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05400 w 5943600"/>
                <a:gd name="connsiteY12" fmla="*/ 3200400 h 4724400"/>
                <a:gd name="connsiteX13" fmla="*/ 5105400 w 5943600"/>
                <a:gd name="connsiteY13" fmla="*/ 152400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05400 w 5943600"/>
                <a:gd name="connsiteY12" fmla="*/ 3200400 h 4724400"/>
                <a:gd name="connsiteX13" fmla="*/ 5105400 w 5943600"/>
                <a:gd name="connsiteY13" fmla="*/ 1524000 h 4724400"/>
                <a:gd name="connsiteX14" fmla="*/ 4191000 w 5943600"/>
                <a:gd name="connsiteY14" fmla="*/ 1524000 h 4724400"/>
                <a:gd name="connsiteX15" fmla="*/ 4191000 w 5943600"/>
                <a:gd name="connsiteY15" fmla="*/ 0 h 4724400"/>
                <a:gd name="connsiteX16" fmla="*/ 2438400 w 5943600"/>
                <a:gd name="connsiteY16" fmla="*/ 0 h 472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43600" h="4724400">
                  <a:moveTo>
                    <a:pt x="2438400" y="0"/>
                  </a:moveTo>
                  <a:lnTo>
                    <a:pt x="2438400" y="1524000"/>
                  </a:lnTo>
                  <a:lnTo>
                    <a:pt x="3276600" y="1524000"/>
                  </a:lnTo>
                  <a:lnTo>
                    <a:pt x="3276600" y="3962400"/>
                  </a:lnTo>
                  <a:lnTo>
                    <a:pt x="1524000" y="3962400"/>
                  </a:lnTo>
                  <a:lnTo>
                    <a:pt x="1524000" y="3124200"/>
                  </a:lnTo>
                  <a:lnTo>
                    <a:pt x="762000" y="3124200"/>
                  </a:lnTo>
                  <a:lnTo>
                    <a:pt x="762000" y="3962400"/>
                  </a:lnTo>
                  <a:lnTo>
                    <a:pt x="0" y="3962400"/>
                  </a:lnTo>
                  <a:lnTo>
                    <a:pt x="0" y="4724400"/>
                  </a:lnTo>
                  <a:lnTo>
                    <a:pt x="5943600" y="4724400"/>
                  </a:lnTo>
                  <a:lnTo>
                    <a:pt x="5943600" y="3200400"/>
                  </a:lnTo>
                  <a:lnTo>
                    <a:pt x="5105400" y="3200400"/>
                  </a:lnTo>
                  <a:lnTo>
                    <a:pt x="5105400" y="1524000"/>
                  </a:lnTo>
                  <a:lnTo>
                    <a:pt x="4191000" y="1524000"/>
                  </a:lnTo>
                  <a:lnTo>
                    <a:pt x="4191000" y="0"/>
                  </a:lnTo>
                  <a:lnTo>
                    <a:pt x="2438400" y="0"/>
                  </a:lnTo>
                  <a:close/>
                </a:path>
              </a:pathLst>
            </a:cu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9" name="Group 473"/>
            <p:cNvGrpSpPr/>
            <p:nvPr/>
          </p:nvGrpSpPr>
          <p:grpSpPr>
            <a:xfrm>
              <a:off x="304800" y="1371600"/>
              <a:ext cx="6077408" cy="4390419"/>
              <a:chOff x="304800" y="1371600"/>
              <a:chExt cx="6077408" cy="4390419"/>
            </a:xfrm>
          </p:grpSpPr>
          <p:sp>
            <p:nvSpPr>
              <p:cNvPr id="870" name="Oval 869"/>
              <p:cNvSpPr/>
              <p:nvPr/>
            </p:nvSpPr>
            <p:spPr bwMode="auto">
              <a:xfrm>
                <a:off x="2895600" y="13716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71" name="Rectangle 870"/>
              <p:cNvSpPr/>
              <p:nvPr/>
            </p:nvSpPr>
            <p:spPr bwMode="auto">
              <a:xfrm>
                <a:off x="3778731" y="1371600"/>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72" name="Straight Connector 871"/>
              <p:cNvCxnSpPr>
                <a:stCxn id="870" idx="6"/>
                <a:endCxn id="871" idx="1"/>
              </p:cNvCxnSpPr>
              <p:nvPr/>
            </p:nvCxnSpPr>
            <p:spPr bwMode="auto">
              <a:xfrm>
                <a:off x="3171219" y="1509410"/>
                <a:ext cx="607512" cy="0"/>
              </a:xfrm>
              <a:prstGeom prst="line">
                <a:avLst/>
              </a:prstGeom>
              <a:noFill/>
              <a:ln w="57150" cap="flat" cmpd="sng" algn="ctr">
                <a:solidFill>
                  <a:srgbClr val="FF0000"/>
                </a:solidFill>
                <a:prstDash val="solid"/>
                <a:round/>
                <a:headEnd type="none" w="med" len="med"/>
                <a:tailEnd type="none" w="med" len="med"/>
              </a:ln>
              <a:effectLst/>
            </p:spPr>
          </p:cxnSp>
          <p:sp>
            <p:nvSpPr>
              <p:cNvPr id="873" name="Oval 872"/>
              <p:cNvSpPr/>
              <p:nvPr/>
            </p:nvSpPr>
            <p:spPr bwMode="auto">
              <a:xfrm>
                <a:off x="3778731" y="2186974"/>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74" name="Rectangle 873"/>
              <p:cNvSpPr/>
              <p:nvPr/>
            </p:nvSpPr>
            <p:spPr bwMode="auto">
              <a:xfrm>
                <a:off x="2895600" y="2186974"/>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75" name="Straight Connector 874"/>
              <p:cNvCxnSpPr>
                <a:stCxn id="874" idx="3"/>
                <a:endCxn id="873" idx="2"/>
              </p:cNvCxnSpPr>
              <p:nvPr/>
            </p:nvCxnSpPr>
            <p:spPr bwMode="auto">
              <a:xfrm>
                <a:off x="3171219" y="2324785"/>
                <a:ext cx="607512" cy="0"/>
              </a:xfrm>
              <a:prstGeom prst="line">
                <a:avLst/>
              </a:prstGeom>
              <a:noFill/>
              <a:ln w="57150" cap="flat" cmpd="sng" algn="ctr">
                <a:solidFill>
                  <a:srgbClr val="FF0000"/>
                </a:solidFill>
                <a:prstDash val="solid"/>
                <a:round/>
                <a:headEnd type="none" w="med" len="med"/>
                <a:tailEnd type="none" w="med" len="med"/>
              </a:ln>
              <a:effectLst/>
            </p:spPr>
          </p:cxnSp>
          <p:cxnSp>
            <p:nvCxnSpPr>
              <p:cNvPr id="876" name="Straight Connector 875"/>
              <p:cNvCxnSpPr>
                <a:stCxn id="870" idx="4"/>
                <a:endCxn id="874" idx="0"/>
              </p:cNvCxnSpPr>
              <p:nvPr/>
            </p:nvCxnSpPr>
            <p:spPr bwMode="auto">
              <a:xfrm rot="5400000">
                <a:off x="2763533" y="1917096"/>
                <a:ext cx="539755" cy="0"/>
              </a:xfrm>
              <a:prstGeom prst="line">
                <a:avLst/>
              </a:prstGeom>
              <a:noFill/>
              <a:ln w="57150" cap="flat" cmpd="sng" algn="ctr">
                <a:solidFill>
                  <a:srgbClr val="FF0000"/>
                </a:solidFill>
                <a:prstDash val="solid"/>
                <a:round/>
                <a:headEnd type="none" w="med" len="med"/>
                <a:tailEnd type="none" w="med" len="med"/>
              </a:ln>
              <a:effectLst/>
            </p:spPr>
          </p:cxnSp>
          <p:cxnSp>
            <p:nvCxnSpPr>
              <p:cNvPr id="877" name="Straight Connector 876"/>
              <p:cNvCxnSpPr>
                <a:stCxn id="871" idx="2"/>
                <a:endCxn id="873" idx="0"/>
              </p:cNvCxnSpPr>
              <p:nvPr/>
            </p:nvCxnSpPr>
            <p:spPr bwMode="auto">
              <a:xfrm rot="5400000">
                <a:off x="3646664" y="1917096"/>
                <a:ext cx="539755" cy="0"/>
              </a:xfrm>
              <a:prstGeom prst="line">
                <a:avLst/>
              </a:prstGeom>
              <a:noFill/>
              <a:ln w="57150" cap="flat" cmpd="sng" algn="ctr">
                <a:solidFill>
                  <a:srgbClr val="FF0000"/>
                </a:solidFill>
                <a:prstDash val="solid"/>
                <a:round/>
                <a:headEnd type="none" w="med" len="med"/>
                <a:tailEnd type="none" w="med" len="med"/>
              </a:ln>
              <a:effectLst/>
            </p:spPr>
          </p:cxnSp>
          <p:sp>
            <p:nvSpPr>
              <p:cNvPr id="878" name="Rectangle 877"/>
              <p:cNvSpPr/>
              <p:nvPr/>
            </p:nvSpPr>
            <p:spPr bwMode="auto">
              <a:xfrm>
                <a:off x="3778731" y="3013832"/>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79" name="Straight Connector 878"/>
              <p:cNvCxnSpPr>
                <a:stCxn id="873" idx="4"/>
                <a:endCxn id="878" idx="0"/>
              </p:cNvCxnSpPr>
              <p:nvPr/>
            </p:nvCxnSpPr>
            <p:spPr bwMode="auto">
              <a:xfrm rot="5400000">
                <a:off x="3640922" y="2738213"/>
                <a:ext cx="551239" cy="0"/>
              </a:xfrm>
              <a:prstGeom prst="line">
                <a:avLst/>
              </a:prstGeom>
              <a:noFill/>
              <a:ln w="57150" cap="flat" cmpd="sng" algn="ctr">
                <a:solidFill>
                  <a:srgbClr val="FF0000"/>
                </a:solidFill>
                <a:prstDash val="solid"/>
                <a:round/>
                <a:headEnd type="none" w="med" len="med"/>
                <a:tailEnd type="none" w="med" len="med"/>
              </a:ln>
              <a:effectLst/>
            </p:spPr>
          </p:cxnSp>
          <p:sp>
            <p:nvSpPr>
              <p:cNvPr id="880" name="Oval 879"/>
              <p:cNvSpPr/>
              <p:nvPr/>
            </p:nvSpPr>
            <p:spPr bwMode="auto">
              <a:xfrm>
                <a:off x="3778731" y="3834949"/>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1" name="Rectangle 880"/>
              <p:cNvSpPr/>
              <p:nvPr/>
            </p:nvSpPr>
            <p:spPr bwMode="auto">
              <a:xfrm>
                <a:off x="3778731" y="4656066"/>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82" name="Straight Connector 881"/>
              <p:cNvCxnSpPr>
                <a:stCxn id="880" idx="4"/>
                <a:endCxn id="881" idx="0"/>
              </p:cNvCxnSpPr>
              <p:nvPr/>
            </p:nvCxnSpPr>
            <p:spPr bwMode="auto">
              <a:xfrm rot="5400000">
                <a:off x="3643792" y="4383317"/>
                <a:ext cx="545497" cy="0"/>
              </a:xfrm>
              <a:prstGeom prst="line">
                <a:avLst/>
              </a:prstGeom>
              <a:noFill/>
              <a:ln w="57150" cap="flat" cmpd="sng" algn="ctr">
                <a:solidFill>
                  <a:srgbClr val="FF0000"/>
                </a:solidFill>
                <a:prstDash val="solid"/>
                <a:round/>
                <a:headEnd type="none" w="med" len="med"/>
                <a:tailEnd type="none" w="med" len="med"/>
              </a:ln>
              <a:effectLst/>
            </p:spPr>
          </p:cxnSp>
          <p:sp>
            <p:nvSpPr>
              <p:cNvPr id="883" name="Oval 882"/>
              <p:cNvSpPr/>
              <p:nvPr/>
            </p:nvSpPr>
            <p:spPr bwMode="auto">
              <a:xfrm>
                <a:off x="3778731" y="54864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4" name="Rectangle 883"/>
              <p:cNvSpPr/>
              <p:nvPr/>
            </p:nvSpPr>
            <p:spPr bwMode="auto">
              <a:xfrm>
                <a:off x="2895600" y="5486400"/>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85" name="Straight Connector 884"/>
              <p:cNvCxnSpPr>
                <a:stCxn id="884" idx="3"/>
                <a:endCxn id="883" idx="2"/>
              </p:cNvCxnSpPr>
              <p:nvPr/>
            </p:nvCxnSpPr>
            <p:spPr bwMode="auto">
              <a:xfrm>
                <a:off x="3171219" y="5624210"/>
                <a:ext cx="607512" cy="0"/>
              </a:xfrm>
              <a:prstGeom prst="line">
                <a:avLst/>
              </a:prstGeom>
              <a:noFill/>
              <a:ln w="57150" cap="flat" cmpd="sng" algn="ctr">
                <a:solidFill>
                  <a:srgbClr val="FF0000"/>
                </a:solidFill>
                <a:prstDash val="solid"/>
                <a:round/>
                <a:headEnd type="none" w="med" len="med"/>
                <a:tailEnd type="none" w="med" len="med"/>
              </a:ln>
              <a:effectLst/>
            </p:spPr>
          </p:cxnSp>
          <p:cxnSp>
            <p:nvCxnSpPr>
              <p:cNvPr id="886" name="Straight Connector 885"/>
              <p:cNvCxnSpPr>
                <a:stCxn id="881" idx="2"/>
                <a:endCxn id="883" idx="0"/>
              </p:cNvCxnSpPr>
              <p:nvPr/>
            </p:nvCxnSpPr>
            <p:spPr bwMode="auto">
              <a:xfrm rot="5400000">
                <a:off x="3639184" y="5209042"/>
                <a:ext cx="554715" cy="0"/>
              </a:xfrm>
              <a:prstGeom prst="line">
                <a:avLst/>
              </a:prstGeom>
              <a:noFill/>
              <a:ln w="57150" cap="flat" cmpd="sng" algn="ctr">
                <a:solidFill>
                  <a:srgbClr val="FF0000"/>
                </a:solidFill>
                <a:prstDash val="solid"/>
                <a:round/>
                <a:headEnd type="none" w="med" len="med"/>
                <a:tailEnd type="none" w="med" len="med"/>
              </a:ln>
              <a:effectLst/>
            </p:spPr>
          </p:cxnSp>
          <p:cxnSp>
            <p:nvCxnSpPr>
              <p:cNvPr id="887" name="Straight Connector 886"/>
              <p:cNvCxnSpPr>
                <a:stCxn id="878" idx="2"/>
                <a:endCxn id="880" idx="0"/>
              </p:cNvCxnSpPr>
              <p:nvPr/>
            </p:nvCxnSpPr>
            <p:spPr bwMode="auto">
              <a:xfrm rot="5400000">
                <a:off x="3643792" y="3562200"/>
                <a:ext cx="545497" cy="0"/>
              </a:xfrm>
              <a:prstGeom prst="line">
                <a:avLst/>
              </a:prstGeom>
              <a:noFill/>
              <a:ln w="57150" cap="flat" cmpd="sng" algn="ctr">
                <a:solidFill>
                  <a:srgbClr val="FF0000"/>
                </a:solidFill>
                <a:prstDash val="solid"/>
                <a:round/>
                <a:headEnd type="none" w="med" len="med"/>
                <a:tailEnd type="none" w="med" len="med"/>
              </a:ln>
              <a:effectLst/>
            </p:spPr>
          </p:cxnSp>
          <p:sp>
            <p:nvSpPr>
              <p:cNvPr id="888" name="Oval 887"/>
              <p:cNvSpPr/>
              <p:nvPr/>
            </p:nvSpPr>
            <p:spPr bwMode="auto">
              <a:xfrm>
                <a:off x="4677381" y="3013832"/>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9" name="Rectangle 888"/>
              <p:cNvSpPr/>
              <p:nvPr/>
            </p:nvSpPr>
            <p:spPr bwMode="auto">
              <a:xfrm>
                <a:off x="4677381" y="3834949"/>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90" name="Straight Connector 889"/>
              <p:cNvCxnSpPr>
                <a:stCxn id="888" idx="4"/>
                <a:endCxn id="889" idx="0"/>
              </p:cNvCxnSpPr>
              <p:nvPr/>
            </p:nvCxnSpPr>
            <p:spPr bwMode="auto">
              <a:xfrm rot="5400000">
                <a:off x="4542442" y="3562200"/>
                <a:ext cx="545498" cy="0"/>
              </a:xfrm>
              <a:prstGeom prst="line">
                <a:avLst/>
              </a:prstGeom>
              <a:noFill/>
              <a:ln w="57150" cap="flat" cmpd="sng" algn="ctr">
                <a:solidFill>
                  <a:srgbClr val="FF0000"/>
                </a:solidFill>
                <a:prstDash val="solid"/>
                <a:round/>
                <a:headEnd type="none" w="med" len="med"/>
                <a:tailEnd type="none" w="med" len="med"/>
              </a:ln>
              <a:effectLst/>
            </p:spPr>
          </p:cxnSp>
          <p:sp>
            <p:nvSpPr>
              <p:cNvPr id="891" name="Oval 890"/>
              <p:cNvSpPr/>
              <p:nvPr/>
            </p:nvSpPr>
            <p:spPr bwMode="auto">
              <a:xfrm>
                <a:off x="4677381" y="4656066"/>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92" name="Straight Connector 891"/>
              <p:cNvCxnSpPr>
                <a:stCxn id="891" idx="6"/>
                <a:endCxn id="893" idx="1"/>
              </p:cNvCxnSpPr>
              <p:nvPr/>
            </p:nvCxnSpPr>
            <p:spPr bwMode="auto">
              <a:xfrm>
                <a:off x="4953000" y="4793876"/>
                <a:ext cx="600030" cy="0"/>
              </a:xfrm>
              <a:prstGeom prst="line">
                <a:avLst/>
              </a:prstGeom>
              <a:noFill/>
              <a:ln w="57150" cap="flat" cmpd="sng" algn="ctr">
                <a:solidFill>
                  <a:srgbClr val="FF0000"/>
                </a:solidFill>
                <a:prstDash val="solid"/>
                <a:round/>
                <a:headEnd type="none" w="med" len="med"/>
                <a:tailEnd type="none" w="med" len="med"/>
              </a:ln>
              <a:effectLst/>
            </p:spPr>
          </p:cxnSp>
          <p:sp>
            <p:nvSpPr>
              <p:cNvPr id="893" name="Rectangle 892"/>
              <p:cNvSpPr/>
              <p:nvPr/>
            </p:nvSpPr>
            <p:spPr bwMode="auto">
              <a:xfrm>
                <a:off x="5553030" y="4656066"/>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4" name="Oval 893"/>
              <p:cNvSpPr/>
              <p:nvPr/>
            </p:nvSpPr>
            <p:spPr bwMode="auto">
              <a:xfrm>
                <a:off x="5553030" y="54864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5" name="Rectangle 894"/>
              <p:cNvSpPr/>
              <p:nvPr/>
            </p:nvSpPr>
            <p:spPr bwMode="auto">
              <a:xfrm>
                <a:off x="4677381" y="5486400"/>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96" name="Straight Connector 895"/>
              <p:cNvCxnSpPr>
                <a:stCxn id="894" idx="2"/>
                <a:endCxn id="895" idx="3"/>
              </p:cNvCxnSpPr>
              <p:nvPr/>
            </p:nvCxnSpPr>
            <p:spPr bwMode="auto">
              <a:xfrm rot="10800000">
                <a:off x="4953000" y="5624210"/>
                <a:ext cx="600030" cy="0"/>
              </a:xfrm>
              <a:prstGeom prst="line">
                <a:avLst/>
              </a:prstGeom>
              <a:noFill/>
              <a:ln w="57150" cap="flat" cmpd="sng" algn="ctr">
                <a:solidFill>
                  <a:srgbClr val="FF0000"/>
                </a:solidFill>
                <a:prstDash val="solid"/>
                <a:round/>
                <a:headEnd type="none" w="med" len="med"/>
                <a:tailEnd type="none" w="med" len="med"/>
              </a:ln>
              <a:effectLst/>
            </p:spPr>
          </p:cxnSp>
          <p:cxnSp>
            <p:nvCxnSpPr>
              <p:cNvPr id="897" name="Straight Connector 896"/>
              <p:cNvCxnSpPr>
                <a:stCxn id="891" idx="4"/>
                <a:endCxn id="895" idx="0"/>
              </p:cNvCxnSpPr>
              <p:nvPr/>
            </p:nvCxnSpPr>
            <p:spPr bwMode="auto">
              <a:xfrm rot="5400000">
                <a:off x="4537834" y="5209042"/>
                <a:ext cx="554715" cy="0"/>
              </a:xfrm>
              <a:prstGeom prst="line">
                <a:avLst/>
              </a:prstGeom>
              <a:noFill/>
              <a:ln w="57150" cap="flat" cmpd="sng" algn="ctr">
                <a:solidFill>
                  <a:srgbClr val="FF0000"/>
                </a:solidFill>
                <a:prstDash val="solid"/>
                <a:round/>
                <a:headEnd type="none" w="med" len="med"/>
                <a:tailEnd type="none" w="med" len="med"/>
              </a:ln>
              <a:effectLst/>
            </p:spPr>
          </p:cxnSp>
          <p:cxnSp>
            <p:nvCxnSpPr>
              <p:cNvPr id="898" name="Straight Connector 897"/>
              <p:cNvCxnSpPr>
                <a:stCxn id="893" idx="2"/>
                <a:endCxn id="894" idx="0"/>
              </p:cNvCxnSpPr>
              <p:nvPr/>
            </p:nvCxnSpPr>
            <p:spPr bwMode="auto">
              <a:xfrm rot="5400000">
                <a:off x="5413483" y="5209042"/>
                <a:ext cx="554715" cy="0"/>
              </a:xfrm>
              <a:prstGeom prst="line">
                <a:avLst/>
              </a:prstGeom>
              <a:noFill/>
              <a:ln w="57150" cap="flat" cmpd="sng" algn="ctr">
                <a:solidFill>
                  <a:srgbClr val="FF0000"/>
                </a:solidFill>
                <a:prstDash val="solid"/>
                <a:round/>
                <a:headEnd type="none" w="med" len="med"/>
                <a:tailEnd type="none" w="med" len="med"/>
              </a:ln>
              <a:effectLst/>
            </p:spPr>
          </p:cxnSp>
          <p:cxnSp>
            <p:nvCxnSpPr>
              <p:cNvPr id="899" name="Straight Connector 898"/>
              <p:cNvCxnSpPr>
                <a:stCxn id="889" idx="2"/>
                <a:endCxn id="891" idx="0"/>
              </p:cNvCxnSpPr>
              <p:nvPr/>
            </p:nvCxnSpPr>
            <p:spPr bwMode="auto">
              <a:xfrm rot="5400000">
                <a:off x="4542442" y="4383317"/>
                <a:ext cx="545498" cy="0"/>
              </a:xfrm>
              <a:prstGeom prst="line">
                <a:avLst/>
              </a:prstGeom>
              <a:noFill/>
              <a:ln w="57150" cap="flat" cmpd="sng" algn="ctr">
                <a:solidFill>
                  <a:srgbClr val="FF0000"/>
                </a:solidFill>
                <a:prstDash val="solid"/>
                <a:round/>
                <a:headEnd type="none" w="med" len="med"/>
                <a:tailEnd type="none" w="med" len="med"/>
              </a:ln>
              <a:effectLst/>
            </p:spPr>
          </p:cxnSp>
          <p:cxnSp>
            <p:nvCxnSpPr>
              <p:cNvPr id="900" name="Straight Connector 899"/>
              <p:cNvCxnSpPr>
                <a:stCxn id="878" idx="3"/>
                <a:endCxn id="888" idx="2"/>
              </p:cNvCxnSpPr>
              <p:nvPr/>
            </p:nvCxnSpPr>
            <p:spPr bwMode="auto">
              <a:xfrm>
                <a:off x="4054350" y="3151642"/>
                <a:ext cx="623031" cy="0"/>
              </a:xfrm>
              <a:prstGeom prst="line">
                <a:avLst/>
              </a:prstGeom>
              <a:noFill/>
              <a:ln w="57150" cap="flat" cmpd="sng" algn="ctr">
                <a:solidFill>
                  <a:srgbClr val="FF0000"/>
                </a:solidFill>
                <a:prstDash val="solid"/>
                <a:round/>
                <a:headEnd type="none" w="med" len="med"/>
                <a:tailEnd type="none" w="med" len="med"/>
              </a:ln>
              <a:effectLst/>
            </p:spPr>
          </p:cxnSp>
          <p:cxnSp>
            <p:nvCxnSpPr>
              <p:cNvPr id="901" name="Straight Connector 900"/>
              <p:cNvCxnSpPr>
                <a:stCxn id="880" idx="6"/>
                <a:endCxn id="889" idx="1"/>
              </p:cNvCxnSpPr>
              <p:nvPr/>
            </p:nvCxnSpPr>
            <p:spPr bwMode="auto">
              <a:xfrm>
                <a:off x="4054350" y="3972759"/>
                <a:ext cx="623031" cy="0"/>
              </a:xfrm>
              <a:prstGeom prst="line">
                <a:avLst/>
              </a:prstGeom>
              <a:noFill/>
              <a:ln w="57150" cap="flat" cmpd="sng" algn="ctr">
                <a:solidFill>
                  <a:srgbClr val="FF0000"/>
                </a:solidFill>
                <a:prstDash val="solid"/>
                <a:round/>
                <a:headEnd type="none" w="med" len="med"/>
                <a:tailEnd type="none" w="med" len="med"/>
              </a:ln>
              <a:effectLst/>
            </p:spPr>
          </p:cxnSp>
          <p:cxnSp>
            <p:nvCxnSpPr>
              <p:cNvPr id="902" name="Straight Connector 901"/>
              <p:cNvCxnSpPr>
                <a:stCxn id="881" idx="3"/>
                <a:endCxn id="891" idx="2"/>
              </p:cNvCxnSpPr>
              <p:nvPr/>
            </p:nvCxnSpPr>
            <p:spPr bwMode="auto">
              <a:xfrm>
                <a:off x="4054350" y="4793876"/>
                <a:ext cx="623031" cy="0"/>
              </a:xfrm>
              <a:prstGeom prst="line">
                <a:avLst/>
              </a:prstGeom>
              <a:noFill/>
              <a:ln w="57150" cap="flat" cmpd="sng" algn="ctr">
                <a:solidFill>
                  <a:srgbClr val="FF0000"/>
                </a:solidFill>
                <a:prstDash val="solid"/>
                <a:round/>
                <a:headEnd type="none" w="med" len="med"/>
                <a:tailEnd type="none" w="med" len="med"/>
              </a:ln>
              <a:effectLst/>
            </p:spPr>
          </p:cxnSp>
          <p:cxnSp>
            <p:nvCxnSpPr>
              <p:cNvPr id="903" name="Straight Connector 902"/>
              <p:cNvCxnSpPr>
                <a:stCxn id="883" idx="6"/>
                <a:endCxn id="895" idx="1"/>
              </p:cNvCxnSpPr>
              <p:nvPr/>
            </p:nvCxnSpPr>
            <p:spPr bwMode="auto">
              <a:xfrm>
                <a:off x="4054350" y="5624210"/>
                <a:ext cx="623031" cy="0"/>
              </a:xfrm>
              <a:prstGeom prst="line">
                <a:avLst/>
              </a:prstGeom>
              <a:noFill/>
              <a:ln w="57150" cap="flat" cmpd="sng" algn="ctr">
                <a:solidFill>
                  <a:srgbClr val="FF0000"/>
                </a:solidFill>
                <a:prstDash val="solid"/>
                <a:round/>
                <a:headEnd type="none" w="med" len="med"/>
                <a:tailEnd type="none" w="med" len="med"/>
              </a:ln>
              <a:effectLst/>
            </p:spPr>
          </p:cxnSp>
          <p:sp>
            <p:nvSpPr>
              <p:cNvPr id="904" name="Oval 903"/>
              <p:cNvSpPr/>
              <p:nvPr/>
            </p:nvSpPr>
            <p:spPr bwMode="auto">
              <a:xfrm>
                <a:off x="2010381" y="54864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5" name="Rectangle 904"/>
              <p:cNvSpPr/>
              <p:nvPr/>
            </p:nvSpPr>
            <p:spPr bwMode="auto">
              <a:xfrm>
                <a:off x="1172181" y="5486400"/>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6" name="Oval 905"/>
              <p:cNvSpPr/>
              <p:nvPr/>
            </p:nvSpPr>
            <p:spPr bwMode="auto">
              <a:xfrm>
                <a:off x="1162656" y="4657725"/>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07" name="Straight Connector 906"/>
              <p:cNvCxnSpPr>
                <a:stCxn id="904" idx="6"/>
                <a:endCxn id="884" idx="1"/>
              </p:cNvCxnSpPr>
              <p:nvPr/>
            </p:nvCxnSpPr>
            <p:spPr bwMode="auto">
              <a:xfrm>
                <a:off x="2286000" y="5624210"/>
                <a:ext cx="609600" cy="0"/>
              </a:xfrm>
              <a:prstGeom prst="line">
                <a:avLst/>
              </a:prstGeom>
              <a:noFill/>
              <a:ln w="57150" cap="flat" cmpd="sng" algn="ctr">
                <a:solidFill>
                  <a:srgbClr val="FF0000"/>
                </a:solidFill>
                <a:prstDash val="solid"/>
                <a:round/>
                <a:headEnd type="none" w="med" len="med"/>
                <a:tailEnd type="none" w="med" len="med"/>
              </a:ln>
              <a:effectLst/>
            </p:spPr>
          </p:cxnSp>
          <p:cxnSp>
            <p:nvCxnSpPr>
              <p:cNvPr id="908" name="Straight Connector 907"/>
              <p:cNvCxnSpPr>
                <a:stCxn id="904" idx="2"/>
                <a:endCxn id="905" idx="3"/>
              </p:cNvCxnSpPr>
              <p:nvPr/>
            </p:nvCxnSpPr>
            <p:spPr bwMode="auto">
              <a:xfrm rot="10800000">
                <a:off x="1447801" y="5624210"/>
                <a:ext cx="562581" cy="0"/>
              </a:xfrm>
              <a:prstGeom prst="line">
                <a:avLst/>
              </a:prstGeom>
              <a:noFill/>
              <a:ln w="57150" cap="flat" cmpd="sng" algn="ctr">
                <a:solidFill>
                  <a:srgbClr val="FF0000"/>
                </a:solidFill>
                <a:prstDash val="solid"/>
                <a:round/>
                <a:headEnd type="none" w="med" len="med"/>
                <a:tailEnd type="none" w="med" len="med"/>
              </a:ln>
              <a:effectLst/>
            </p:spPr>
          </p:cxnSp>
          <p:cxnSp>
            <p:nvCxnSpPr>
              <p:cNvPr id="909" name="Straight Connector 908"/>
              <p:cNvCxnSpPr>
                <a:stCxn id="906" idx="4"/>
                <a:endCxn id="905" idx="0"/>
              </p:cNvCxnSpPr>
              <p:nvPr/>
            </p:nvCxnSpPr>
            <p:spPr bwMode="auto">
              <a:xfrm rot="16200000" flipH="1">
                <a:off x="1028700" y="5205109"/>
                <a:ext cx="553056" cy="9525"/>
              </a:xfrm>
              <a:prstGeom prst="line">
                <a:avLst/>
              </a:prstGeom>
              <a:noFill/>
              <a:ln w="57150" cap="flat" cmpd="sng" algn="ctr">
                <a:solidFill>
                  <a:srgbClr val="FF0000"/>
                </a:solidFill>
                <a:prstDash val="solid"/>
                <a:round/>
                <a:headEnd type="none" w="med" len="med"/>
                <a:tailEnd type="none" w="med" len="med"/>
              </a:ln>
              <a:effectLst/>
            </p:spPr>
          </p:cxnSp>
          <p:sp>
            <p:nvSpPr>
              <p:cNvPr id="910" name="Oval 909"/>
              <p:cNvSpPr/>
              <p:nvPr/>
            </p:nvSpPr>
            <p:spPr bwMode="auto">
              <a:xfrm>
                <a:off x="304800" y="54864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11" name="Straight Connector 910"/>
              <p:cNvCxnSpPr>
                <a:stCxn id="910" idx="6"/>
                <a:endCxn id="905" idx="1"/>
              </p:cNvCxnSpPr>
              <p:nvPr/>
            </p:nvCxnSpPr>
            <p:spPr bwMode="auto">
              <a:xfrm>
                <a:off x="580419" y="5624210"/>
                <a:ext cx="591762" cy="0"/>
              </a:xfrm>
              <a:prstGeom prst="line">
                <a:avLst/>
              </a:prstGeom>
              <a:noFill/>
              <a:ln w="57150" cap="flat" cmpd="sng" algn="ctr">
                <a:solidFill>
                  <a:srgbClr val="FF0000"/>
                </a:solidFill>
                <a:prstDash val="solid"/>
                <a:round/>
                <a:headEnd type="none" w="med" len="med"/>
                <a:tailEnd type="none" w="med" len="med"/>
              </a:ln>
              <a:effectLst/>
            </p:spPr>
          </p:cxnSp>
          <p:cxnSp>
            <p:nvCxnSpPr>
              <p:cNvPr id="912" name="Straight Connector 911"/>
              <p:cNvCxnSpPr>
                <a:stCxn id="893" idx="3"/>
              </p:cNvCxnSpPr>
              <p:nvPr/>
            </p:nvCxnSpPr>
            <p:spPr bwMode="auto">
              <a:xfrm>
                <a:off x="5828649" y="4793876"/>
                <a:ext cx="553559" cy="0"/>
              </a:xfrm>
              <a:prstGeom prst="line">
                <a:avLst/>
              </a:prstGeom>
              <a:noFill/>
              <a:ln w="57150" cap="flat" cmpd="sng" algn="ctr">
                <a:solidFill>
                  <a:srgbClr val="FF0000"/>
                </a:solidFill>
                <a:prstDash val="solid"/>
                <a:round/>
                <a:headEnd type="none" w="med" len="med"/>
                <a:tailEnd type="none" w="med" len="med"/>
              </a:ln>
              <a:effectLst/>
            </p:spPr>
          </p:cxnSp>
          <p:cxnSp>
            <p:nvCxnSpPr>
              <p:cNvPr id="913" name="Straight Connector 912"/>
              <p:cNvCxnSpPr>
                <a:stCxn id="894" idx="6"/>
              </p:cNvCxnSpPr>
              <p:nvPr/>
            </p:nvCxnSpPr>
            <p:spPr bwMode="auto">
              <a:xfrm flipV="1">
                <a:off x="5828649" y="5620734"/>
                <a:ext cx="553559" cy="3476"/>
              </a:xfrm>
              <a:prstGeom prst="line">
                <a:avLst/>
              </a:prstGeom>
              <a:noFill/>
              <a:ln w="57150" cap="flat" cmpd="sng" algn="ctr">
                <a:solidFill>
                  <a:srgbClr val="FF0000"/>
                </a:solidFill>
                <a:prstDash val="solid"/>
                <a:round/>
                <a:headEnd type="none" w="med" len="med"/>
                <a:tailEnd type="none" w="med" len="med"/>
              </a:ln>
              <a:effectLst/>
            </p:spPr>
          </p:cxnSp>
          <p:cxnSp>
            <p:nvCxnSpPr>
              <p:cNvPr id="914" name="Straight Connector 913"/>
              <p:cNvCxnSpPr>
                <a:stCxn id="893" idx="0"/>
              </p:cNvCxnSpPr>
              <p:nvPr/>
            </p:nvCxnSpPr>
            <p:spPr bwMode="auto">
              <a:xfrm rot="16200000" flipV="1">
                <a:off x="5413509" y="4378734"/>
                <a:ext cx="545498" cy="9165"/>
              </a:xfrm>
              <a:prstGeom prst="line">
                <a:avLst/>
              </a:prstGeom>
              <a:noFill/>
              <a:ln w="57150" cap="flat" cmpd="sng" algn="ctr">
                <a:solidFill>
                  <a:srgbClr val="FF0000"/>
                </a:solidFill>
                <a:prstDash val="solid"/>
                <a:round/>
                <a:headEnd type="none" w="med" len="med"/>
                <a:tailEnd type="none" w="med" len="med"/>
              </a:ln>
              <a:effectLst/>
            </p:spPr>
          </p:cxnSp>
          <p:cxnSp>
            <p:nvCxnSpPr>
              <p:cNvPr id="915" name="Straight Connector 914"/>
              <p:cNvCxnSpPr>
                <a:stCxn id="889" idx="3"/>
              </p:cNvCxnSpPr>
              <p:nvPr/>
            </p:nvCxnSpPr>
            <p:spPr bwMode="auto">
              <a:xfrm>
                <a:off x="4953000" y="3972759"/>
                <a:ext cx="590865" cy="0"/>
              </a:xfrm>
              <a:prstGeom prst="line">
                <a:avLst/>
              </a:prstGeom>
              <a:noFill/>
              <a:ln w="57150" cap="flat" cmpd="sng" algn="ctr">
                <a:solidFill>
                  <a:srgbClr val="FF0000"/>
                </a:solidFill>
                <a:prstDash val="solid"/>
                <a:round/>
                <a:headEnd type="none" w="med" len="med"/>
                <a:tailEnd type="none" w="med" len="med"/>
              </a:ln>
              <a:effectLst/>
            </p:spPr>
          </p:cxnSp>
          <p:cxnSp>
            <p:nvCxnSpPr>
              <p:cNvPr id="916" name="Straight Connector 915"/>
              <p:cNvCxnSpPr>
                <a:stCxn id="888" idx="6"/>
              </p:cNvCxnSpPr>
              <p:nvPr/>
            </p:nvCxnSpPr>
            <p:spPr bwMode="auto">
              <a:xfrm>
                <a:off x="4953000" y="3151642"/>
                <a:ext cx="590865" cy="0"/>
              </a:xfrm>
              <a:prstGeom prst="line">
                <a:avLst/>
              </a:prstGeom>
              <a:noFill/>
              <a:ln w="57150" cap="flat" cmpd="sng" algn="ctr">
                <a:solidFill>
                  <a:srgbClr val="FF0000"/>
                </a:solidFill>
                <a:prstDash val="solid"/>
                <a:round/>
                <a:headEnd type="none" w="med" len="med"/>
                <a:tailEnd type="none" w="med" len="med"/>
              </a:ln>
              <a:effectLst/>
            </p:spPr>
          </p:cxnSp>
          <p:cxnSp>
            <p:nvCxnSpPr>
              <p:cNvPr id="917" name="Straight Connector 916"/>
              <p:cNvCxnSpPr>
                <a:stCxn id="888" idx="0"/>
              </p:cNvCxnSpPr>
              <p:nvPr/>
            </p:nvCxnSpPr>
            <p:spPr bwMode="auto">
              <a:xfrm rot="5400000" flipH="1" flipV="1">
                <a:off x="4539572" y="2738213"/>
                <a:ext cx="551239" cy="0"/>
              </a:xfrm>
              <a:prstGeom prst="line">
                <a:avLst/>
              </a:prstGeom>
              <a:noFill/>
              <a:ln w="57150" cap="flat" cmpd="sng" algn="ctr">
                <a:solidFill>
                  <a:srgbClr val="FF0000"/>
                </a:solidFill>
                <a:prstDash val="solid"/>
                <a:round/>
                <a:headEnd type="none" w="med" len="med"/>
                <a:tailEnd type="none" w="med" len="med"/>
              </a:ln>
              <a:effectLst/>
            </p:spPr>
          </p:cxnSp>
          <p:cxnSp>
            <p:nvCxnSpPr>
              <p:cNvPr id="918" name="Straight Connector 917"/>
              <p:cNvCxnSpPr>
                <a:stCxn id="871" idx="3"/>
              </p:cNvCxnSpPr>
              <p:nvPr/>
            </p:nvCxnSpPr>
            <p:spPr bwMode="auto">
              <a:xfrm>
                <a:off x="4054350" y="1509410"/>
                <a:ext cx="629354" cy="0"/>
              </a:xfrm>
              <a:prstGeom prst="line">
                <a:avLst/>
              </a:prstGeom>
              <a:noFill/>
              <a:ln w="57150" cap="flat" cmpd="sng" algn="ctr">
                <a:solidFill>
                  <a:srgbClr val="FF0000"/>
                </a:solidFill>
                <a:prstDash val="solid"/>
                <a:round/>
                <a:headEnd type="none" w="med" len="med"/>
                <a:tailEnd type="none" w="med" len="med"/>
              </a:ln>
              <a:effectLst/>
            </p:spPr>
          </p:cxnSp>
          <p:cxnSp>
            <p:nvCxnSpPr>
              <p:cNvPr id="919" name="Straight Connector 918"/>
              <p:cNvCxnSpPr>
                <a:endCxn id="870" idx="2"/>
              </p:cNvCxnSpPr>
              <p:nvPr/>
            </p:nvCxnSpPr>
            <p:spPr bwMode="auto">
              <a:xfrm>
                <a:off x="2278924" y="1509410"/>
                <a:ext cx="616676" cy="0"/>
              </a:xfrm>
              <a:prstGeom prst="line">
                <a:avLst/>
              </a:prstGeom>
              <a:noFill/>
              <a:ln w="57150" cap="flat" cmpd="sng" algn="ctr">
                <a:solidFill>
                  <a:srgbClr val="FF0000"/>
                </a:solidFill>
                <a:prstDash val="solid"/>
                <a:round/>
                <a:headEnd type="none" w="med" len="med"/>
                <a:tailEnd type="none" w="med" len="med"/>
              </a:ln>
              <a:effectLst/>
            </p:spPr>
          </p:cxnSp>
          <p:cxnSp>
            <p:nvCxnSpPr>
              <p:cNvPr id="920" name="Straight Connector 919"/>
              <p:cNvCxnSpPr>
                <a:endCxn id="874" idx="1"/>
              </p:cNvCxnSpPr>
              <p:nvPr/>
            </p:nvCxnSpPr>
            <p:spPr bwMode="auto">
              <a:xfrm>
                <a:off x="2278924" y="2324784"/>
                <a:ext cx="616676" cy="0"/>
              </a:xfrm>
              <a:prstGeom prst="line">
                <a:avLst/>
              </a:prstGeom>
              <a:noFill/>
              <a:ln w="57150" cap="flat" cmpd="sng" algn="ctr">
                <a:solidFill>
                  <a:srgbClr val="FF0000"/>
                </a:solidFill>
                <a:prstDash val="solid"/>
                <a:round/>
                <a:headEnd type="none" w="med" len="med"/>
                <a:tailEnd type="none" w="med" len="med"/>
              </a:ln>
              <a:effectLst/>
            </p:spPr>
          </p:cxnSp>
          <p:cxnSp>
            <p:nvCxnSpPr>
              <p:cNvPr id="921" name="Straight Connector 920"/>
              <p:cNvCxnSpPr>
                <a:stCxn id="873" idx="6"/>
              </p:cNvCxnSpPr>
              <p:nvPr/>
            </p:nvCxnSpPr>
            <p:spPr bwMode="auto">
              <a:xfrm>
                <a:off x="4054350" y="2324784"/>
                <a:ext cx="623031" cy="0"/>
              </a:xfrm>
              <a:prstGeom prst="line">
                <a:avLst/>
              </a:prstGeom>
              <a:noFill/>
              <a:ln w="57150" cap="flat" cmpd="sng" algn="ctr">
                <a:solidFill>
                  <a:srgbClr val="FF0000"/>
                </a:solidFill>
                <a:prstDash val="solid"/>
                <a:round/>
                <a:headEnd type="none" w="med" len="med"/>
                <a:tailEnd type="none" w="med" len="med"/>
              </a:ln>
              <a:effectLst/>
            </p:spPr>
          </p:cxnSp>
          <p:cxnSp>
            <p:nvCxnSpPr>
              <p:cNvPr id="922" name="Straight Connector 921"/>
              <p:cNvCxnSpPr>
                <a:endCxn id="874" idx="2"/>
              </p:cNvCxnSpPr>
              <p:nvPr/>
            </p:nvCxnSpPr>
            <p:spPr bwMode="auto">
              <a:xfrm rot="5400000" flipH="1" flipV="1">
                <a:off x="2753208" y="2733631"/>
                <a:ext cx="551239" cy="9165"/>
              </a:xfrm>
              <a:prstGeom prst="line">
                <a:avLst/>
              </a:prstGeom>
              <a:noFill/>
              <a:ln w="57150" cap="flat" cmpd="sng" algn="ctr">
                <a:solidFill>
                  <a:srgbClr val="FF0000"/>
                </a:solidFill>
                <a:prstDash val="solid"/>
                <a:round/>
                <a:headEnd type="none" w="med" len="med"/>
                <a:tailEnd type="none" w="med" len="med"/>
              </a:ln>
              <a:effectLst/>
            </p:spPr>
          </p:cxnSp>
          <p:cxnSp>
            <p:nvCxnSpPr>
              <p:cNvPr id="923" name="Straight Connector 922"/>
              <p:cNvCxnSpPr>
                <a:endCxn id="878" idx="1"/>
              </p:cNvCxnSpPr>
              <p:nvPr/>
            </p:nvCxnSpPr>
            <p:spPr bwMode="auto">
              <a:xfrm>
                <a:off x="3162054" y="3151642"/>
                <a:ext cx="616677" cy="0"/>
              </a:xfrm>
              <a:prstGeom prst="line">
                <a:avLst/>
              </a:prstGeom>
              <a:noFill/>
              <a:ln w="57150" cap="flat" cmpd="sng" algn="ctr">
                <a:solidFill>
                  <a:srgbClr val="FF0000"/>
                </a:solidFill>
                <a:prstDash val="solid"/>
                <a:round/>
                <a:headEnd type="none" w="med" len="med"/>
                <a:tailEnd type="none" w="med" len="med"/>
              </a:ln>
              <a:effectLst/>
            </p:spPr>
          </p:cxnSp>
          <p:cxnSp>
            <p:nvCxnSpPr>
              <p:cNvPr id="924" name="Straight Connector 923"/>
              <p:cNvCxnSpPr>
                <a:endCxn id="880" idx="2"/>
              </p:cNvCxnSpPr>
              <p:nvPr/>
            </p:nvCxnSpPr>
            <p:spPr bwMode="auto">
              <a:xfrm>
                <a:off x="3162054" y="3972759"/>
                <a:ext cx="616677" cy="0"/>
              </a:xfrm>
              <a:prstGeom prst="line">
                <a:avLst/>
              </a:prstGeom>
              <a:noFill/>
              <a:ln w="57150" cap="flat" cmpd="sng" algn="ctr">
                <a:solidFill>
                  <a:srgbClr val="FF0000"/>
                </a:solidFill>
                <a:prstDash val="solid"/>
                <a:round/>
                <a:headEnd type="none" w="med" len="med"/>
                <a:tailEnd type="none" w="med" len="med"/>
              </a:ln>
              <a:effectLst/>
            </p:spPr>
          </p:cxnSp>
          <p:cxnSp>
            <p:nvCxnSpPr>
              <p:cNvPr id="925" name="Straight Connector 924"/>
              <p:cNvCxnSpPr>
                <a:endCxn id="881" idx="1"/>
              </p:cNvCxnSpPr>
              <p:nvPr/>
            </p:nvCxnSpPr>
            <p:spPr bwMode="auto">
              <a:xfrm>
                <a:off x="3162054" y="4793876"/>
                <a:ext cx="616677" cy="0"/>
              </a:xfrm>
              <a:prstGeom prst="line">
                <a:avLst/>
              </a:prstGeom>
              <a:noFill/>
              <a:ln w="57150" cap="flat" cmpd="sng" algn="ctr">
                <a:solidFill>
                  <a:srgbClr val="FF0000"/>
                </a:solidFill>
                <a:prstDash val="solid"/>
                <a:round/>
                <a:headEnd type="none" w="med" len="med"/>
                <a:tailEnd type="none" w="med" len="med"/>
              </a:ln>
              <a:effectLst/>
            </p:spPr>
          </p:cxnSp>
          <p:cxnSp>
            <p:nvCxnSpPr>
              <p:cNvPr id="926" name="Straight Connector 925"/>
              <p:cNvCxnSpPr>
                <a:endCxn id="884" idx="0"/>
              </p:cNvCxnSpPr>
              <p:nvPr/>
            </p:nvCxnSpPr>
            <p:spPr bwMode="auto">
              <a:xfrm rot="16200000" flipH="1">
                <a:off x="2751470" y="5204459"/>
                <a:ext cx="554715" cy="9165"/>
              </a:xfrm>
              <a:prstGeom prst="line">
                <a:avLst/>
              </a:prstGeom>
              <a:noFill/>
              <a:ln w="57150" cap="flat" cmpd="sng" algn="ctr">
                <a:solidFill>
                  <a:srgbClr val="FF0000"/>
                </a:solidFill>
                <a:prstDash val="solid"/>
                <a:round/>
                <a:headEnd type="none" w="med" len="med"/>
                <a:tailEnd type="none" w="med" len="med"/>
              </a:ln>
              <a:effectLst/>
            </p:spPr>
          </p:cxnSp>
          <p:cxnSp>
            <p:nvCxnSpPr>
              <p:cNvPr id="927" name="Straight Connector 926"/>
              <p:cNvCxnSpPr>
                <a:endCxn id="904" idx="0"/>
              </p:cNvCxnSpPr>
              <p:nvPr/>
            </p:nvCxnSpPr>
            <p:spPr bwMode="auto">
              <a:xfrm rot="16200000" flipH="1">
                <a:off x="1867296" y="5205504"/>
                <a:ext cx="554715" cy="7076"/>
              </a:xfrm>
              <a:prstGeom prst="line">
                <a:avLst/>
              </a:prstGeom>
              <a:noFill/>
              <a:ln w="57150" cap="flat" cmpd="sng" algn="ctr">
                <a:solidFill>
                  <a:srgbClr val="FF0000"/>
                </a:solidFill>
                <a:prstDash val="solid"/>
                <a:round/>
                <a:headEnd type="none" w="med" len="med"/>
                <a:tailEnd type="none" w="med" len="med"/>
              </a:ln>
              <a:effectLst/>
            </p:spPr>
          </p:cxnSp>
          <p:cxnSp>
            <p:nvCxnSpPr>
              <p:cNvPr id="928" name="Straight Connector 927"/>
              <p:cNvCxnSpPr>
                <a:endCxn id="906" idx="6"/>
              </p:cNvCxnSpPr>
              <p:nvPr/>
            </p:nvCxnSpPr>
            <p:spPr bwMode="auto">
              <a:xfrm rot="10800000" flipV="1">
                <a:off x="1438275" y="4793875"/>
                <a:ext cx="565030" cy="1659"/>
              </a:xfrm>
              <a:prstGeom prst="line">
                <a:avLst/>
              </a:prstGeom>
              <a:noFill/>
              <a:ln w="57150" cap="flat" cmpd="sng" algn="ctr">
                <a:solidFill>
                  <a:srgbClr val="FF0000"/>
                </a:solidFill>
                <a:prstDash val="solid"/>
                <a:round/>
                <a:headEnd type="none" w="med" len="med"/>
                <a:tailEnd type="none" w="med" len="med"/>
              </a:ln>
              <a:effectLst/>
            </p:spPr>
          </p:cxnSp>
          <p:cxnSp>
            <p:nvCxnSpPr>
              <p:cNvPr id="929" name="Straight Connector 928"/>
              <p:cNvCxnSpPr>
                <a:endCxn id="906" idx="0"/>
              </p:cNvCxnSpPr>
              <p:nvPr/>
            </p:nvCxnSpPr>
            <p:spPr bwMode="auto">
              <a:xfrm rot="5400000">
                <a:off x="1028041" y="4382994"/>
                <a:ext cx="547157" cy="2305"/>
              </a:xfrm>
              <a:prstGeom prst="line">
                <a:avLst/>
              </a:prstGeom>
              <a:noFill/>
              <a:ln w="57150" cap="flat" cmpd="sng" algn="ctr">
                <a:solidFill>
                  <a:srgbClr val="FF0000"/>
                </a:solidFill>
                <a:prstDash val="solid"/>
                <a:round/>
                <a:headEnd type="none" w="med" len="med"/>
                <a:tailEnd type="none" w="med" len="med"/>
              </a:ln>
              <a:effectLst/>
            </p:spPr>
          </p:cxnSp>
          <p:cxnSp>
            <p:nvCxnSpPr>
              <p:cNvPr id="930" name="Straight Connector 929"/>
              <p:cNvCxnSpPr>
                <a:endCxn id="906" idx="2"/>
              </p:cNvCxnSpPr>
              <p:nvPr/>
            </p:nvCxnSpPr>
            <p:spPr bwMode="auto">
              <a:xfrm>
                <a:off x="580419" y="4793876"/>
                <a:ext cx="582237" cy="1659"/>
              </a:xfrm>
              <a:prstGeom prst="line">
                <a:avLst/>
              </a:prstGeom>
              <a:noFill/>
              <a:ln w="57150" cap="flat" cmpd="sng" algn="ctr">
                <a:solidFill>
                  <a:srgbClr val="FF0000"/>
                </a:solidFill>
                <a:prstDash val="solid"/>
                <a:round/>
                <a:headEnd type="none" w="med" len="med"/>
                <a:tailEnd type="none" w="med" len="med"/>
              </a:ln>
              <a:effectLst/>
            </p:spPr>
          </p:cxnSp>
          <p:cxnSp>
            <p:nvCxnSpPr>
              <p:cNvPr id="931" name="Straight Connector 930"/>
              <p:cNvCxnSpPr>
                <a:endCxn id="910" idx="0"/>
              </p:cNvCxnSpPr>
              <p:nvPr/>
            </p:nvCxnSpPr>
            <p:spPr bwMode="auto">
              <a:xfrm rot="5400000">
                <a:off x="165253" y="5209042"/>
                <a:ext cx="554715" cy="0"/>
              </a:xfrm>
              <a:prstGeom prst="line">
                <a:avLst/>
              </a:prstGeom>
              <a:noFill/>
              <a:ln w="57150" cap="flat" cmpd="sng" algn="ctr">
                <a:solidFill>
                  <a:srgbClr val="FF0000"/>
                </a:solidFill>
                <a:prstDash val="solid"/>
                <a:round/>
                <a:headEnd type="none" w="med" len="med"/>
                <a:tailEnd type="none" w="med" len="med"/>
              </a:ln>
              <a:effectLst/>
            </p:spPr>
          </p:cxnSp>
        </p:grpSp>
      </p:grpSp>
      <p:sp>
        <p:nvSpPr>
          <p:cNvPr id="292" name="Rounded Rectangle 291"/>
          <p:cNvSpPr/>
          <p:nvPr/>
        </p:nvSpPr>
        <p:spPr bwMode="auto">
          <a:xfrm>
            <a:off x="6324600" y="2667000"/>
            <a:ext cx="1828800" cy="1905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Low</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Beliefs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Residual</a:t>
            </a:r>
          </a:p>
        </p:txBody>
      </p:sp>
    </p:spTree>
    <p:custDataLst>
      <p:tags r:id="rId1"/>
    </p:custDataLst>
  </p:cSld>
  <p:clrMapOvr>
    <a:masterClrMapping/>
  </p:clrMapOvr>
  <p:transition advTm="231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circle(out)">
                                      <p:cBhvr>
                                        <p:cTn id="7" dur="20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Splash Size</a:t>
            </a:r>
            <a:endParaRPr lang="en-US" dirty="0"/>
          </a:p>
        </p:txBody>
      </p:sp>
      <p:sp>
        <p:nvSpPr>
          <p:cNvPr id="3" name="Content Placeholder 2"/>
          <p:cNvSpPr>
            <a:spLocks noGrp="1"/>
          </p:cNvSpPr>
          <p:nvPr>
            <p:ph idx="1"/>
          </p:nvPr>
        </p:nvSpPr>
        <p:spPr>
          <a:xfrm>
            <a:off x="457200" y="990601"/>
            <a:ext cx="8305800" cy="1066800"/>
          </a:xfrm>
        </p:spPr>
        <p:txBody>
          <a:bodyPr/>
          <a:lstStyle/>
          <a:p>
            <a:r>
              <a:rPr lang="en-US" dirty="0" smtClean="0"/>
              <a:t>Using </a:t>
            </a:r>
            <a:r>
              <a:rPr lang="en-US" b="1" dirty="0" smtClean="0"/>
              <a:t>Splash Pruning</a:t>
            </a:r>
            <a:r>
              <a:rPr lang="en-US" dirty="0" smtClean="0"/>
              <a:t> our algorithm is able to dynamically select the </a:t>
            </a:r>
            <a:r>
              <a:rPr lang="en-US" b="1" dirty="0" smtClean="0"/>
              <a:t>optimal</a:t>
            </a:r>
            <a:r>
              <a:rPr lang="en-US" dirty="0" smtClean="0"/>
              <a:t> splash size</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43</a:t>
            </a:fld>
            <a:endParaRPr lang="en-US"/>
          </a:p>
        </p:txBody>
      </p:sp>
      <p:graphicFrame>
        <p:nvGraphicFramePr>
          <p:cNvPr id="5" name="Chart 4"/>
          <p:cNvGraphicFramePr/>
          <p:nvPr/>
        </p:nvGraphicFramePr>
        <p:xfrm>
          <a:off x="914400" y="2209800"/>
          <a:ext cx="7391400" cy="4114800"/>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Arrow Connector 6"/>
          <p:cNvCxnSpPr/>
          <p:nvPr/>
        </p:nvCxnSpPr>
        <p:spPr bwMode="auto">
          <a:xfrm rot="5400000">
            <a:off x="-342900" y="3924300"/>
            <a:ext cx="2057400" cy="1588"/>
          </a:xfrm>
          <a:prstGeom prst="straightConnector1">
            <a:avLst/>
          </a:prstGeom>
          <a:noFill/>
          <a:ln w="38100" cap="flat" cmpd="sng" algn="ctr">
            <a:solidFill>
              <a:schemeClr val="hlink"/>
            </a:solidFill>
            <a:prstDash val="solid"/>
            <a:round/>
            <a:headEnd type="none" w="med" len="med"/>
            <a:tailEnd type="arrow"/>
          </a:ln>
          <a:effectLst/>
        </p:spPr>
      </p:cxnSp>
      <p:sp>
        <p:nvSpPr>
          <p:cNvPr id="8" name="TextBox 7"/>
          <p:cNvSpPr txBox="1"/>
          <p:nvPr/>
        </p:nvSpPr>
        <p:spPr>
          <a:xfrm rot="16200000">
            <a:off x="-501638" y="3643197"/>
            <a:ext cx="1804457" cy="461665"/>
          </a:xfrm>
          <a:prstGeom prst="rect">
            <a:avLst/>
          </a:prstGeom>
          <a:noFill/>
        </p:spPr>
        <p:txBody>
          <a:bodyPr wrap="square" rtlCol="0">
            <a:spAutoFit/>
          </a:bodyPr>
          <a:lstStyle/>
          <a:p>
            <a:pPr algn="ctr"/>
            <a:r>
              <a:rPr lang="en-US" sz="2400" dirty="0" smtClean="0"/>
              <a:t>Better</a:t>
            </a:r>
            <a:endParaRPr lang="en-US" sz="2400" dirty="0"/>
          </a:p>
        </p:txBody>
      </p:sp>
      <p:cxnSp>
        <p:nvCxnSpPr>
          <p:cNvPr id="10" name="Straight Arrow Connector 9"/>
          <p:cNvCxnSpPr/>
          <p:nvPr/>
        </p:nvCxnSpPr>
        <p:spPr bwMode="auto">
          <a:xfrm>
            <a:off x="5029200" y="2743200"/>
            <a:ext cx="914400"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bwMode="auto">
          <a:xfrm rot="16200000" flipH="1">
            <a:off x="4533900" y="3314700"/>
            <a:ext cx="1219200" cy="990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7" dur="500"/>
                                        <p:tgtEl>
                                          <p:spTgt spid="5">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2" dur="500"/>
                                        <p:tgtEl>
                                          <p:spTgt spid="5">
                                            <p:graphicEl>
                                              <a:chart seriesIdx="1" categoryIdx="-4" bldStep="series"/>
                                            </p:graphic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animBg="0"/>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a:t>
            </a:r>
            <a:endParaRPr lang="en-US" sz="4000" dirty="0"/>
          </a:p>
        </p:txBody>
      </p:sp>
      <p:pic>
        <p:nvPicPr>
          <p:cNvPr id="4" name="Picture 3" descr="noisy.jpg"/>
          <p:cNvPicPr>
            <a:picLocks noChangeAspect="1"/>
          </p:cNvPicPr>
          <p:nvPr/>
        </p:nvPicPr>
        <p:blipFill>
          <a:blip r:embed="rId4" cstate="print">
            <a:lum contrast="40000"/>
          </a:blip>
          <a:stretch>
            <a:fillRect/>
          </a:stretch>
        </p:blipFill>
        <p:spPr>
          <a:xfrm>
            <a:off x="664850" y="1219200"/>
            <a:ext cx="2878086" cy="2286000"/>
          </a:xfrm>
          <a:prstGeom prst="rect">
            <a:avLst/>
          </a:prstGeom>
        </p:spPr>
      </p:pic>
      <p:sp>
        <p:nvSpPr>
          <p:cNvPr id="5" name="TextBox 4"/>
          <p:cNvSpPr txBox="1"/>
          <p:nvPr/>
        </p:nvSpPr>
        <p:spPr>
          <a:xfrm>
            <a:off x="664850" y="3505200"/>
            <a:ext cx="2895600" cy="400110"/>
          </a:xfrm>
          <a:prstGeom prst="rect">
            <a:avLst/>
          </a:prstGeom>
          <a:noFill/>
        </p:spPr>
        <p:txBody>
          <a:bodyPr wrap="square" rtlCol="0">
            <a:spAutoFit/>
          </a:bodyPr>
          <a:lstStyle/>
          <a:p>
            <a:pPr algn="ctr"/>
            <a:r>
              <a:rPr lang="en-US" sz="2000" dirty="0" smtClean="0"/>
              <a:t>Synthetic Noisy Image</a:t>
            </a:r>
            <a:endParaRPr lang="en-US" sz="2000" dirty="0"/>
          </a:p>
        </p:txBody>
      </p:sp>
      <p:grpSp>
        <p:nvGrpSpPr>
          <p:cNvPr id="75" name="Group 74"/>
          <p:cNvGrpSpPr/>
          <p:nvPr/>
        </p:nvGrpSpPr>
        <p:grpSpPr>
          <a:xfrm>
            <a:off x="741049" y="4324290"/>
            <a:ext cx="2840351" cy="1828800"/>
            <a:chOff x="1747838" y="4038600"/>
            <a:chExt cx="2366962" cy="1524002"/>
          </a:xfrm>
        </p:grpSpPr>
        <p:cxnSp>
          <p:nvCxnSpPr>
            <p:cNvPr id="57" name="Straight Connector 56"/>
            <p:cNvCxnSpPr>
              <a:stCxn id="8" idx="5"/>
              <a:endCxn id="47" idx="3"/>
            </p:cNvCxnSpPr>
            <p:nvPr/>
          </p:nvCxnSpPr>
          <p:spPr bwMode="auto">
            <a:xfrm rot="16200000" flipH="1">
              <a:off x="1985474" y="4195273"/>
              <a:ext cx="262079" cy="338976"/>
            </a:xfrm>
            <a:prstGeom prst="line">
              <a:avLst/>
            </a:prstGeom>
            <a:noFill/>
            <a:ln w="38100" cap="flat" cmpd="sng" algn="ctr">
              <a:solidFill>
                <a:schemeClr val="hlink"/>
              </a:solidFill>
              <a:prstDash val="solid"/>
              <a:round/>
              <a:headEnd type="none" w="med" len="med"/>
              <a:tailEnd type="none" w="med" len="med"/>
            </a:ln>
            <a:effectLst/>
          </p:spPr>
        </p:cxnSp>
        <p:cxnSp>
          <p:nvCxnSpPr>
            <p:cNvPr id="60" name="Straight Connector 59"/>
            <p:cNvCxnSpPr>
              <a:stCxn id="13" idx="5"/>
              <a:endCxn id="48" idx="3"/>
            </p:cNvCxnSpPr>
            <p:nvPr/>
          </p:nvCxnSpPr>
          <p:spPr bwMode="auto">
            <a:xfrm rot="16200000" flipH="1">
              <a:off x="2749855" y="4197654"/>
              <a:ext cx="262078" cy="334214"/>
            </a:xfrm>
            <a:prstGeom prst="line">
              <a:avLst/>
            </a:prstGeom>
            <a:noFill/>
            <a:ln w="38100" cap="flat" cmpd="sng" algn="ctr">
              <a:solidFill>
                <a:schemeClr val="hlink"/>
              </a:solidFill>
              <a:prstDash val="solid"/>
              <a:round/>
              <a:headEnd type="none" w="med" len="med"/>
              <a:tailEnd type="none" w="med" len="med"/>
            </a:ln>
            <a:effectLst/>
          </p:spPr>
        </p:cxnSp>
        <p:cxnSp>
          <p:nvCxnSpPr>
            <p:cNvPr id="63" name="Straight Connector 62"/>
            <p:cNvCxnSpPr>
              <a:stCxn id="16" idx="5"/>
              <a:endCxn id="55" idx="3"/>
            </p:cNvCxnSpPr>
            <p:nvPr/>
          </p:nvCxnSpPr>
          <p:spPr bwMode="auto">
            <a:xfrm rot="16200000" flipH="1">
              <a:off x="3511855" y="4197654"/>
              <a:ext cx="262078" cy="334214"/>
            </a:xfrm>
            <a:prstGeom prst="line">
              <a:avLst/>
            </a:prstGeom>
            <a:noFill/>
            <a:ln w="38100" cap="flat" cmpd="sng" algn="ctr">
              <a:solidFill>
                <a:schemeClr val="hlink"/>
              </a:solidFill>
              <a:prstDash val="solid"/>
              <a:round/>
              <a:headEnd type="none" w="med" len="med"/>
              <a:tailEnd type="none" w="med" len="med"/>
            </a:ln>
            <a:effectLst/>
          </p:spPr>
        </p:cxnSp>
        <p:cxnSp>
          <p:nvCxnSpPr>
            <p:cNvPr id="66" name="Straight Connector 65"/>
            <p:cNvCxnSpPr>
              <a:stCxn id="25" idx="5"/>
              <a:endCxn id="54" idx="3"/>
            </p:cNvCxnSpPr>
            <p:nvPr/>
          </p:nvCxnSpPr>
          <p:spPr bwMode="auto">
            <a:xfrm rot="16200000" flipH="1">
              <a:off x="3511855" y="4959654"/>
              <a:ext cx="262078" cy="334214"/>
            </a:xfrm>
            <a:prstGeom prst="line">
              <a:avLst/>
            </a:prstGeom>
            <a:noFill/>
            <a:ln w="38100" cap="flat" cmpd="sng" algn="ctr">
              <a:solidFill>
                <a:schemeClr val="hlink"/>
              </a:solidFill>
              <a:prstDash val="solid"/>
              <a:round/>
              <a:headEnd type="none" w="med" len="med"/>
              <a:tailEnd type="none" w="med" len="med"/>
            </a:ln>
            <a:effectLst/>
          </p:spPr>
        </p:cxnSp>
        <p:cxnSp>
          <p:nvCxnSpPr>
            <p:cNvPr id="69" name="Straight Connector 68"/>
            <p:cNvCxnSpPr>
              <a:stCxn id="22" idx="5"/>
              <a:endCxn id="53" idx="3"/>
            </p:cNvCxnSpPr>
            <p:nvPr/>
          </p:nvCxnSpPr>
          <p:spPr bwMode="auto">
            <a:xfrm rot="16200000" flipH="1">
              <a:off x="2752236" y="4962035"/>
              <a:ext cx="262078" cy="329452"/>
            </a:xfrm>
            <a:prstGeom prst="line">
              <a:avLst/>
            </a:prstGeom>
            <a:noFill/>
            <a:ln w="38100" cap="flat" cmpd="sng" algn="ctr">
              <a:solidFill>
                <a:schemeClr val="hlink"/>
              </a:solidFill>
              <a:prstDash val="solid"/>
              <a:round/>
              <a:headEnd type="none" w="med" len="med"/>
              <a:tailEnd type="none" w="med" len="med"/>
            </a:ln>
            <a:effectLst/>
          </p:spPr>
        </p:cxnSp>
        <p:cxnSp>
          <p:nvCxnSpPr>
            <p:cNvPr id="72" name="Straight Connector 71"/>
            <p:cNvCxnSpPr>
              <a:stCxn id="19" idx="5"/>
              <a:endCxn id="49" idx="3"/>
            </p:cNvCxnSpPr>
            <p:nvPr/>
          </p:nvCxnSpPr>
          <p:spPr bwMode="auto">
            <a:xfrm rot="16200000" flipH="1">
              <a:off x="1987855" y="4959654"/>
              <a:ext cx="262078" cy="334214"/>
            </a:xfrm>
            <a:prstGeom prst="line">
              <a:avLst/>
            </a:prstGeom>
            <a:noFill/>
            <a:ln w="38100" cap="flat" cmpd="sng" algn="ctr">
              <a:solidFill>
                <a:schemeClr val="hlink"/>
              </a:solidFill>
              <a:prstDash val="solid"/>
              <a:round/>
              <a:headEnd type="none" w="med" len="med"/>
              <a:tailEnd type="none" w="med" len="med"/>
            </a:ln>
            <a:effectLst/>
          </p:spPr>
        </p:cxnSp>
        <p:cxnSp>
          <p:nvCxnSpPr>
            <p:cNvPr id="31" name="Straight Connector 30"/>
            <p:cNvCxnSpPr>
              <a:endCxn id="19" idx="6"/>
            </p:cNvCxnSpPr>
            <p:nvPr/>
          </p:nvCxnSpPr>
          <p:spPr bwMode="auto">
            <a:xfrm rot="10800000">
              <a:off x="1985962" y="4914900"/>
              <a:ext cx="2128838" cy="0"/>
            </a:xfrm>
            <a:prstGeom prst="line">
              <a:avLst/>
            </a:prstGeom>
            <a:noFill/>
            <a:ln w="38100" cap="flat" cmpd="sng" algn="ctr">
              <a:solidFill>
                <a:schemeClr val="hlink"/>
              </a:solidFill>
              <a:prstDash val="solid"/>
              <a:round/>
              <a:headEnd type="none" w="med" len="med"/>
              <a:tailEnd type="none" w="med" len="med"/>
            </a:ln>
            <a:effectLst/>
          </p:spPr>
        </p:cxnSp>
        <p:cxnSp>
          <p:nvCxnSpPr>
            <p:cNvPr id="35" name="Straight Connector 34"/>
            <p:cNvCxnSpPr>
              <a:endCxn id="8" idx="4"/>
            </p:cNvCxnSpPr>
            <p:nvPr/>
          </p:nvCxnSpPr>
          <p:spPr bwMode="auto">
            <a:xfrm rot="16200000" flipV="1">
              <a:off x="1216819" y="4914900"/>
              <a:ext cx="1295402" cy="1"/>
            </a:xfrm>
            <a:prstGeom prst="line">
              <a:avLst/>
            </a:prstGeom>
            <a:noFill/>
            <a:ln w="38100" cap="flat" cmpd="sng" algn="ctr">
              <a:solidFill>
                <a:schemeClr val="hlink"/>
              </a:solidFill>
              <a:prstDash val="solid"/>
              <a:round/>
              <a:headEnd type="none" w="med" len="med"/>
              <a:tailEnd type="none" w="med" len="med"/>
            </a:ln>
            <a:effectLst/>
          </p:spPr>
        </p:cxnSp>
        <p:cxnSp>
          <p:nvCxnSpPr>
            <p:cNvPr id="39" name="Straight Connector 38"/>
            <p:cNvCxnSpPr>
              <a:endCxn id="13" idx="4"/>
            </p:cNvCxnSpPr>
            <p:nvPr/>
          </p:nvCxnSpPr>
          <p:spPr bwMode="auto">
            <a:xfrm rot="16200000" flipV="1">
              <a:off x="1983582" y="4914899"/>
              <a:ext cx="1295400" cy="1"/>
            </a:xfrm>
            <a:prstGeom prst="line">
              <a:avLst/>
            </a:prstGeom>
            <a:noFill/>
            <a:ln w="38100" cap="flat" cmpd="sng" algn="ctr">
              <a:solidFill>
                <a:schemeClr val="hlink"/>
              </a:solidFill>
              <a:prstDash val="solid"/>
              <a:round/>
              <a:headEnd type="none" w="med" len="med"/>
              <a:tailEnd type="none" w="med" len="med"/>
            </a:ln>
            <a:effectLst/>
          </p:spPr>
        </p:cxnSp>
        <p:cxnSp>
          <p:nvCxnSpPr>
            <p:cNvPr id="43" name="Straight Connector 42"/>
            <p:cNvCxnSpPr>
              <a:endCxn id="16" idx="4"/>
            </p:cNvCxnSpPr>
            <p:nvPr/>
          </p:nvCxnSpPr>
          <p:spPr bwMode="auto">
            <a:xfrm rot="16200000" flipV="1">
              <a:off x="2745582" y="4914899"/>
              <a:ext cx="1295400" cy="1"/>
            </a:xfrm>
            <a:prstGeom prst="line">
              <a:avLst/>
            </a:prstGeom>
            <a:noFill/>
            <a:ln w="38100" cap="flat" cmpd="sng" algn="ctr">
              <a:solidFill>
                <a:schemeClr val="hlink"/>
              </a:solidFill>
              <a:prstDash val="solid"/>
              <a:round/>
              <a:headEnd type="none" w="med" len="med"/>
              <a:tailEnd type="none" w="med" len="med"/>
            </a:ln>
            <a:effectLst/>
          </p:spPr>
        </p:cxnSp>
        <p:cxnSp>
          <p:nvCxnSpPr>
            <p:cNvPr id="6" name="Straight Connector 5"/>
            <p:cNvCxnSpPr>
              <a:endCxn id="8" idx="6"/>
            </p:cNvCxnSpPr>
            <p:nvPr/>
          </p:nvCxnSpPr>
          <p:spPr bwMode="auto">
            <a:xfrm rot="10800000">
              <a:off x="1981200" y="4152900"/>
              <a:ext cx="2133600" cy="0"/>
            </a:xfrm>
            <a:prstGeom prst="line">
              <a:avLst/>
            </a:prstGeom>
            <a:noFill/>
            <a:ln w="38100" cap="flat" cmpd="sng" algn="ctr">
              <a:solidFill>
                <a:schemeClr val="hlink"/>
              </a:solidFill>
              <a:prstDash val="solid"/>
              <a:round/>
              <a:headEnd type="none" w="med" len="med"/>
              <a:tailEnd type="none" w="med" len="med"/>
            </a:ln>
            <a:effectLst/>
          </p:spPr>
        </p:cxnSp>
        <p:sp>
          <p:nvSpPr>
            <p:cNvPr id="7" name="Rectangle 6"/>
            <p:cNvSpPr/>
            <p:nvPr/>
          </p:nvSpPr>
          <p:spPr bwMode="auto">
            <a:xfrm>
              <a:off x="1752600" y="4419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a:off x="1747838" y="4038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11" name="Rectangle 10"/>
            <p:cNvSpPr/>
            <p:nvPr/>
          </p:nvSpPr>
          <p:spPr bwMode="auto">
            <a:xfrm>
              <a:off x="2133600" y="4038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Rectangle 11"/>
            <p:cNvSpPr/>
            <p:nvPr/>
          </p:nvSpPr>
          <p:spPr bwMode="auto">
            <a:xfrm>
              <a:off x="2519362" y="4419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2514600" y="4038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14" name="Rectangle 13"/>
            <p:cNvSpPr/>
            <p:nvPr/>
          </p:nvSpPr>
          <p:spPr bwMode="auto">
            <a:xfrm>
              <a:off x="2900362" y="4038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Rectangle 14"/>
            <p:cNvSpPr/>
            <p:nvPr/>
          </p:nvSpPr>
          <p:spPr bwMode="auto">
            <a:xfrm>
              <a:off x="3281362" y="4419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3276600" y="4038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17" name="Rectangle 16"/>
            <p:cNvSpPr/>
            <p:nvPr/>
          </p:nvSpPr>
          <p:spPr bwMode="auto">
            <a:xfrm>
              <a:off x="3662362" y="4038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Rectangle 17"/>
            <p:cNvSpPr/>
            <p:nvPr/>
          </p:nvSpPr>
          <p:spPr bwMode="auto">
            <a:xfrm>
              <a:off x="1757362" y="5181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 name="Oval 18"/>
            <p:cNvSpPr/>
            <p:nvPr/>
          </p:nvSpPr>
          <p:spPr bwMode="auto">
            <a:xfrm>
              <a:off x="1752600" y="4800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0" name="Rectangle 19"/>
            <p:cNvSpPr/>
            <p:nvPr/>
          </p:nvSpPr>
          <p:spPr bwMode="auto">
            <a:xfrm>
              <a:off x="2138362" y="4800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 name="Rectangle 20"/>
            <p:cNvSpPr/>
            <p:nvPr/>
          </p:nvSpPr>
          <p:spPr bwMode="auto">
            <a:xfrm>
              <a:off x="2524124" y="5181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 name="Oval 21"/>
            <p:cNvSpPr/>
            <p:nvPr/>
          </p:nvSpPr>
          <p:spPr bwMode="auto">
            <a:xfrm>
              <a:off x="2519362" y="4800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3" name="Rectangle 22"/>
            <p:cNvSpPr/>
            <p:nvPr/>
          </p:nvSpPr>
          <p:spPr bwMode="auto">
            <a:xfrm>
              <a:off x="2905124" y="4800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 name="Rectangle 23"/>
            <p:cNvSpPr/>
            <p:nvPr/>
          </p:nvSpPr>
          <p:spPr bwMode="auto">
            <a:xfrm>
              <a:off x="3281362" y="5181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 name="Oval 24"/>
            <p:cNvSpPr/>
            <p:nvPr/>
          </p:nvSpPr>
          <p:spPr bwMode="auto">
            <a:xfrm>
              <a:off x="3276600" y="4800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6" name="Rectangle 25"/>
            <p:cNvSpPr/>
            <p:nvPr/>
          </p:nvSpPr>
          <p:spPr bwMode="auto">
            <a:xfrm>
              <a:off x="3662362" y="4800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7" name="Rectangle 46"/>
            <p:cNvSpPr/>
            <p:nvPr/>
          </p:nvSpPr>
          <p:spPr bwMode="auto">
            <a:xfrm>
              <a:off x="2133600" y="4419601"/>
              <a:ext cx="152401" cy="152400"/>
            </a:xfrm>
            <a:prstGeom prst="rect">
              <a:avLst/>
            </a:prstGeom>
            <a:solidFill>
              <a:schemeClr val="tx1">
                <a:lumMod val="75000"/>
                <a:lumOff val="25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8" name="Rectangle 47"/>
            <p:cNvSpPr/>
            <p:nvPr/>
          </p:nvSpPr>
          <p:spPr bwMode="auto">
            <a:xfrm>
              <a:off x="2895600" y="4419600"/>
              <a:ext cx="152401" cy="152400"/>
            </a:xfrm>
            <a:prstGeom prst="rect">
              <a:avLst/>
            </a:prstGeom>
            <a:solidFill>
              <a:schemeClr val="bg1">
                <a:lumMod val="50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49" name="Rectangle 48"/>
            <p:cNvSpPr/>
            <p:nvPr/>
          </p:nvSpPr>
          <p:spPr bwMode="auto">
            <a:xfrm>
              <a:off x="2133600" y="5181600"/>
              <a:ext cx="152401" cy="152400"/>
            </a:xfrm>
            <a:prstGeom prst="rect">
              <a:avLst/>
            </a:prstGeom>
            <a:solidFill>
              <a:schemeClr val="bg1">
                <a:lumMod val="50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53" name="Rectangle 52"/>
            <p:cNvSpPr/>
            <p:nvPr/>
          </p:nvSpPr>
          <p:spPr bwMode="auto">
            <a:xfrm>
              <a:off x="2895600" y="5181600"/>
              <a:ext cx="152401" cy="152400"/>
            </a:xfrm>
            <a:prstGeom prst="rect">
              <a:avLst/>
            </a:prstGeom>
            <a:solidFill>
              <a:schemeClr val="bg1">
                <a:lumMod val="50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54" name="Rectangle 53"/>
            <p:cNvSpPr/>
            <p:nvPr/>
          </p:nvSpPr>
          <p:spPr bwMode="auto">
            <a:xfrm>
              <a:off x="3657600" y="5181600"/>
              <a:ext cx="152401" cy="152400"/>
            </a:xfrm>
            <a:prstGeom prst="rect">
              <a:avLst/>
            </a:prstGeom>
            <a:solidFill>
              <a:schemeClr val="tx1">
                <a:lumMod val="75000"/>
                <a:lumOff val="25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55" name="Rectangle 54"/>
            <p:cNvSpPr/>
            <p:nvPr/>
          </p:nvSpPr>
          <p:spPr bwMode="auto">
            <a:xfrm>
              <a:off x="3657600" y="4419600"/>
              <a:ext cx="152401" cy="152400"/>
            </a:xfrm>
            <a:prstGeom prst="rect">
              <a:avLst/>
            </a:prstGeom>
            <a:solidFill>
              <a:schemeClr val="bg1">
                <a:lumMod val="50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sp>
        <p:nvSpPr>
          <p:cNvPr id="76" name="TextBox 75"/>
          <p:cNvSpPr txBox="1"/>
          <p:nvPr/>
        </p:nvSpPr>
        <p:spPr>
          <a:xfrm>
            <a:off x="741050" y="6153090"/>
            <a:ext cx="2819400" cy="400110"/>
          </a:xfrm>
          <a:prstGeom prst="rect">
            <a:avLst/>
          </a:prstGeom>
          <a:noFill/>
        </p:spPr>
        <p:txBody>
          <a:bodyPr wrap="square" rtlCol="0">
            <a:spAutoFit/>
          </a:bodyPr>
          <a:lstStyle/>
          <a:p>
            <a:pPr algn="ctr"/>
            <a:r>
              <a:rPr lang="en-US" sz="2000" dirty="0" smtClean="0"/>
              <a:t>Factor Graph</a:t>
            </a:r>
            <a:endParaRPr lang="en-US" sz="2000" dirty="0"/>
          </a:p>
        </p:txBody>
      </p:sp>
      <p:sp>
        <p:nvSpPr>
          <p:cNvPr id="78" name="TextBox 77"/>
          <p:cNvSpPr txBox="1"/>
          <p:nvPr/>
        </p:nvSpPr>
        <p:spPr>
          <a:xfrm>
            <a:off x="4114800" y="4562475"/>
            <a:ext cx="3581400" cy="400110"/>
          </a:xfrm>
          <a:prstGeom prst="rect">
            <a:avLst/>
          </a:prstGeom>
          <a:noFill/>
        </p:spPr>
        <p:txBody>
          <a:bodyPr wrap="square" rtlCol="0">
            <a:spAutoFit/>
          </a:bodyPr>
          <a:lstStyle/>
          <a:p>
            <a:pPr algn="ctr"/>
            <a:r>
              <a:rPr lang="en-US" sz="2000" dirty="0" smtClean="0"/>
              <a:t>Vertex Updates</a:t>
            </a:r>
            <a:endParaRPr lang="en-US" sz="2000" dirty="0"/>
          </a:p>
        </p:txBody>
      </p:sp>
      <p:sp>
        <p:nvSpPr>
          <p:cNvPr id="79" name="Rectangle 78"/>
          <p:cNvSpPr/>
          <p:nvPr/>
        </p:nvSpPr>
        <p:spPr bwMode="auto">
          <a:xfrm>
            <a:off x="7772400" y="1219200"/>
            <a:ext cx="1066800" cy="3240258"/>
          </a:xfrm>
          <a:prstGeom prst="rect">
            <a:avLst/>
          </a:prstGeom>
          <a:gradFill flip="none" rotWithShape="1">
            <a:gsLst>
              <a:gs pos="10000">
                <a:schemeClr val="bg1"/>
              </a:gs>
              <a:gs pos="90000">
                <a:schemeClr val="tx1"/>
              </a:gs>
            </a:gsLst>
            <a:lin ang="5400000" scaled="1"/>
            <a:tileRect/>
          </a:gra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0" name="TextBox 79"/>
          <p:cNvSpPr txBox="1"/>
          <p:nvPr/>
        </p:nvSpPr>
        <p:spPr>
          <a:xfrm>
            <a:off x="7772400" y="1219200"/>
            <a:ext cx="1066799" cy="646331"/>
          </a:xfrm>
          <a:prstGeom prst="rect">
            <a:avLst/>
          </a:prstGeom>
          <a:noFill/>
        </p:spPr>
        <p:txBody>
          <a:bodyPr wrap="square" rtlCol="0">
            <a:spAutoFit/>
          </a:bodyPr>
          <a:lstStyle/>
          <a:p>
            <a:pPr algn="ctr"/>
            <a:r>
              <a:rPr lang="en-US" dirty="0" smtClean="0"/>
              <a:t>Many</a:t>
            </a:r>
          </a:p>
          <a:p>
            <a:pPr algn="ctr"/>
            <a:r>
              <a:rPr lang="en-US" dirty="0" smtClean="0"/>
              <a:t>Updates</a:t>
            </a:r>
            <a:endParaRPr lang="en-US" dirty="0"/>
          </a:p>
        </p:txBody>
      </p:sp>
      <p:sp>
        <p:nvSpPr>
          <p:cNvPr id="81" name="TextBox 80"/>
          <p:cNvSpPr txBox="1"/>
          <p:nvPr/>
        </p:nvSpPr>
        <p:spPr>
          <a:xfrm>
            <a:off x="7772400" y="3810000"/>
            <a:ext cx="1066800" cy="646331"/>
          </a:xfrm>
          <a:prstGeom prst="rect">
            <a:avLst/>
          </a:prstGeom>
          <a:noFill/>
        </p:spPr>
        <p:txBody>
          <a:bodyPr wrap="square" rtlCol="0">
            <a:spAutoFit/>
          </a:bodyPr>
          <a:lstStyle/>
          <a:p>
            <a:pPr algn="ctr"/>
            <a:r>
              <a:rPr lang="en-US" dirty="0" smtClean="0">
                <a:solidFill>
                  <a:schemeClr val="bg1"/>
                </a:solidFill>
              </a:rPr>
              <a:t>Few</a:t>
            </a:r>
          </a:p>
          <a:p>
            <a:pPr algn="ctr"/>
            <a:r>
              <a:rPr lang="en-US" dirty="0" smtClean="0">
                <a:solidFill>
                  <a:schemeClr val="bg1"/>
                </a:solidFill>
              </a:rPr>
              <a:t>Updates</a:t>
            </a:r>
            <a:endParaRPr lang="en-US" dirty="0">
              <a:solidFill>
                <a:schemeClr val="bg1"/>
              </a:solidFill>
            </a:endParaRPr>
          </a:p>
        </p:txBody>
      </p:sp>
      <p:sp>
        <p:nvSpPr>
          <p:cNvPr id="82" name="Rounded Rectangle 81"/>
          <p:cNvSpPr/>
          <p:nvPr/>
        </p:nvSpPr>
        <p:spPr bwMode="auto">
          <a:xfrm>
            <a:off x="4038600" y="5181600"/>
            <a:ext cx="48006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Algorithm identifies and focuses </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on hidden sequential structure</a:t>
            </a:r>
            <a:endParaRPr kumimoji="0" lang="en-US" sz="2400" b="0" i="0" u="none" strike="noStrike" cap="none" normalizeH="0" baseline="0" dirty="0" smtClean="0">
              <a:ln>
                <a:noFill/>
              </a:ln>
              <a:solidFill>
                <a:schemeClr val="tx1"/>
              </a:solidFill>
              <a:effectLst/>
              <a:latin typeface="Tahoma" pitchFamily="-64" charset="0"/>
            </a:endParaRPr>
          </a:p>
        </p:txBody>
      </p:sp>
      <p:sp>
        <p:nvSpPr>
          <p:cNvPr id="50" name="Slide Number Placeholder 49"/>
          <p:cNvSpPr>
            <a:spLocks noGrp="1"/>
          </p:cNvSpPr>
          <p:nvPr>
            <p:ph type="sldNum" sz="quarter" idx="12"/>
          </p:nvPr>
        </p:nvSpPr>
        <p:spPr/>
        <p:txBody>
          <a:bodyPr/>
          <a:lstStyle/>
          <a:p>
            <a:fld id="{29982EE5-C165-4792-B6D9-CAD024C0FAD7}" type="slidenum">
              <a:rPr lang="en-US" smtClean="0"/>
              <a:pPr/>
              <a:t>44</a:t>
            </a:fld>
            <a:endParaRPr lang="en-US"/>
          </a:p>
        </p:txBody>
      </p:sp>
      <p:pic>
        <p:nvPicPr>
          <p:cNvPr id="51" name="updates.avi">
            <a:hlinkClick r:id="" action="ppaction://media"/>
          </p:cNvPr>
          <p:cNvPicPr>
            <a:picLocks noRot="1" noChangeAspect="1"/>
          </p:cNvPicPr>
          <p:nvPr>
            <a:videoFile r:link="rId1"/>
          </p:nvPr>
        </p:nvPicPr>
        <p:blipFill>
          <a:blip r:embed="rId5" cstate="print"/>
          <a:stretch>
            <a:fillRect/>
          </a:stretch>
        </p:blipFill>
        <p:spPr>
          <a:xfrm>
            <a:off x="4191000" y="1219200"/>
            <a:ext cx="3552825" cy="3267075"/>
          </a:xfrm>
          <a:prstGeom prst="rect">
            <a:avLst/>
          </a:prstGeom>
        </p:spPr>
      </p:pic>
    </p:spTree>
  </p:cSld>
  <p:clrMapOvr>
    <a:masterClrMapping/>
  </p:clrMapOvr>
  <p:transition advTm="0"/>
  <p:timing>
    <p:tnLst>
      <p:par>
        <p:cTn id="1" dur="indefinite" restart="never" nodeType="tmRoot">
          <p:childTnLst>
            <p:seq concurrent="1" nextAc="seek">
              <p:cTn id="2" restart="whenNotActive" fill="hold" evtFilter="cancelBubble" nodeType="interactiveSeq">
                <p:stCondLst>
                  <p:cond evt="onClick" delay="0">
                    <p:tgtEl>
                      <p:spTgt spid="51"/>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1"/>
                                        </p:tgtEl>
                                      </p:cBhvr>
                                    </p:cmd>
                                  </p:childTnLst>
                                </p:cTn>
                              </p:par>
                            </p:childTnLst>
                          </p:cTn>
                        </p:par>
                      </p:childTnLst>
                    </p:cTn>
                  </p:par>
                </p:childTnLst>
              </p:cTn>
              <p:nextCondLst>
                <p:cond evt="onClick" delay="0">
                  <p:tgtEl>
                    <p:spTgt spid="51"/>
                  </p:tgtEl>
                </p:cond>
              </p:nextCondLst>
            </p:seq>
            <p:video>
              <p:cMediaNode>
                <p:cTn id="7" fill="hold" display="0">
                  <p:stCondLst>
                    <p:cond delay="indefinite"/>
                  </p:stCondLst>
                  <p:endCondLst>
                    <p:cond evt="onNext" delay="0">
                      <p:tgtEl>
                        <p:sldTgt/>
                      </p:tgtEl>
                    </p:cond>
                    <p:cond evt="onPrev" delay="0">
                      <p:tgtEl>
                        <p:sldTgt/>
                      </p:tgtEl>
                    </p:cond>
                  </p:endCondLst>
                </p:cTn>
                <p:tgtEl>
                  <p:spTgt spid="51"/>
                </p:tgtEl>
              </p:cMediaNode>
            </p:vide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ounded Rectangle 150"/>
          <p:cNvSpPr/>
          <p:nvPr/>
        </p:nvSpPr>
        <p:spPr bwMode="auto">
          <a:xfrm>
            <a:off x="762000" y="4343400"/>
            <a:ext cx="6096000" cy="5334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sz="4000" dirty="0" smtClean="0"/>
              <a:t>Parallel Splash Algorithm</a:t>
            </a:r>
            <a:endParaRPr lang="en-US" sz="4000" dirty="0"/>
          </a:p>
        </p:txBody>
      </p:sp>
      <p:sp>
        <p:nvSpPr>
          <p:cNvPr id="3" name="Content Placeholder 2"/>
          <p:cNvSpPr>
            <a:spLocks noGrp="1"/>
          </p:cNvSpPr>
          <p:nvPr>
            <p:ph idx="1"/>
          </p:nvPr>
        </p:nvSpPr>
        <p:spPr>
          <a:xfrm>
            <a:off x="457200" y="4343400"/>
            <a:ext cx="8305800" cy="2057400"/>
          </a:xfrm>
        </p:spPr>
        <p:txBody>
          <a:bodyPr/>
          <a:lstStyle/>
          <a:p>
            <a:r>
              <a:rPr lang="en-US" dirty="0" smtClean="0"/>
              <a:t>Partition factor graph over processors</a:t>
            </a:r>
          </a:p>
          <a:p>
            <a:pPr lvl="0"/>
            <a:r>
              <a:rPr lang="en-US" dirty="0" smtClean="0"/>
              <a:t>Schedule Splashes locally using belief residuals</a:t>
            </a:r>
          </a:p>
          <a:p>
            <a:pPr lvl="0"/>
            <a:r>
              <a:rPr lang="en-US" dirty="0" smtClean="0"/>
              <a:t>Transmit messages on boundary</a:t>
            </a:r>
          </a:p>
        </p:txBody>
      </p:sp>
      <p:sp>
        <p:nvSpPr>
          <p:cNvPr id="6" name="Rounded Rectangle 5"/>
          <p:cNvSpPr/>
          <p:nvPr/>
        </p:nvSpPr>
        <p:spPr bwMode="auto">
          <a:xfrm>
            <a:off x="228600" y="1676400"/>
            <a:ext cx="2641600" cy="24384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7" name="Rectangle 6"/>
          <p:cNvSpPr/>
          <p:nvPr/>
        </p:nvSpPr>
        <p:spPr bwMode="auto">
          <a:xfrm>
            <a:off x="431800" y="18118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1</a:t>
            </a:r>
          </a:p>
        </p:txBody>
      </p:sp>
      <p:grpSp>
        <p:nvGrpSpPr>
          <p:cNvPr id="12" name="Group 70"/>
          <p:cNvGrpSpPr/>
          <p:nvPr/>
        </p:nvGrpSpPr>
        <p:grpSpPr>
          <a:xfrm>
            <a:off x="431800" y="2556933"/>
            <a:ext cx="1397000" cy="1100667"/>
            <a:chOff x="3293057" y="4211945"/>
            <a:chExt cx="1571625" cy="1238250"/>
          </a:xfrm>
        </p:grpSpPr>
        <p:sp>
          <p:nvSpPr>
            <p:cNvPr id="24" name="Oval 23"/>
            <p:cNvSpPr/>
            <p:nvPr/>
          </p:nvSpPr>
          <p:spPr bwMode="auto">
            <a:xfrm>
              <a:off x="3971617" y="4211945"/>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5" name="Oval 24"/>
            <p:cNvSpPr/>
            <p:nvPr/>
          </p:nvSpPr>
          <p:spPr bwMode="auto">
            <a:xfrm>
              <a:off x="3293057" y="4211945"/>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6" name="Straight Connector 25"/>
            <p:cNvCxnSpPr>
              <a:stCxn id="25" idx="6"/>
              <a:endCxn id="28" idx="1"/>
            </p:cNvCxnSpPr>
            <p:nvPr/>
          </p:nvCxnSpPr>
          <p:spPr bwMode="auto">
            <a:xfrm>
              <a:off x="3403168" y="4267001"/>
              <a:ext cx="233527" cy="0"/>
            </a:xfrm>
            <a:prstGeom prst="line">
              <a:avLst/>
            </a:prstGeom>
            <a:noFill/>
            <a:ln w="38100" cap="flat" cmpd="sng" algn="ctr">
              <a:solidFill>
                <a:schemeClr val="hlink"/>
              </a:solidFill>
              <a:prstDash val="solid"/>
              <a:round/>
              <a:headEnd type="none" w="med" len="med"/>
              <a:tailEnd type="none" w="med" len="med"/>
            </a:ln>
            <a:effectLst/>
          </p:spPr>
        </p:cxnSp>
        <p:sp>
          <p:nvSpPr>
            <p:cNvPr id="28" name="Rectangle 27"/>
            <p:cNvSpPr/>
            <p:nvPr/>
          </p:nvSpPr>
          <p:spPr bwMode="auto">
            <a:xfrm>
              <a:off x="3636695" y="4211945"/>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9" name="Straight Connector 28"/>
            <p:cNvCxnSpPr>
              <a:stCxn id="28" idx="3"/>
              <a:endCxn id="24" idx="2"/>
            </p:cNvCxnSpPr>
            <p:nvPr/>
          </p:nvCxnSpPr>
          <p:spPr bwMode="auto">
            <a:xfrm>
              <a:off x="3746806" y="4267001"/>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30" name="Straight Connector 29"/>
            <p:cNvCxnSpPr>
              <a:stCxn id="24" idx="6"/>
            </p:cNvCxnSpPr>
            <p:nvPr/>
          </p:nvCxnSpPr>
          <p:spPr bwMode="auto">
            <a:xfrm>
              <a:off x="4081728" y="4267000"/>
              <a:ext cx="525779" cy="0"/>
            </a:xfrm>
            <a:prstGeom prst="line">
              <a:avLst/>
            </a:prstGeom>
            <a:noFill/>
            <a:ln w="38100" cap="flat" cmpd="sng" algn="ctr">
              <a:solidFill>
                <a:schemeClr val="hlink"/>
              </a:solidFill>
              <a:prstDash val="solid"/>
              <a:round/>
              <a:headEnd type="none" w="med" len="med"/>
              <a:tailEnd type="none" w="med" len="med"/>
            </a:ln>
            <a:effectLst/>
          </p:spPr>
        </p:cxnSp>
        <p:sp>
          <p:nvSpPr>
            <p:cNvPr id="34" name="Oval 33"/>
            <p:cNvSpPr/>
            <p:nvPr/>
          </p:nvSpPr>
          <p:spPr bwMode="auto">
            <a:xfrm>
              <a:off x="3636695" y="4542278"/>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5" name="Oval 34"/>
            <p:cNvSpPr/>
            <p:nvPr/>
          </p:nvSpPr>
          <p:spPr bwMode="auto">
            <a:xfrm>
              <a:off x="4324431" y="4542278"/>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6" name="Rectangle 35"/>
            <p:cNvSpPr/>
            <p:nvPr/>
          </p:nvSpPr>
          <p:spPr bwMode="auto">
            <a:xfrm>
              <a:off x="3971617"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7" name="Rectangle 36"/>
            <p:cNvSpPr/>
            <p:nvPr/>
          </p:nvSpPr>
          <p:spPr bwMode="auto">
            <a:xfrm>
              <a:off x="3293057"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39" name="Straight Connector 38"/>
            <p:cNvCxnSpPr>
              <a:stCxn id="37" idx="3"/>
              <a:endCxn id="34" idx="2"/>
            </p:cNvCxnSpPr>
            <p:nvPr/>
          </p:nvCxnSpPr>
          <p:spPr bwMode="auto">
            <a:xfrm>
              <a:off x="3403168" y="4597334"/>
              <a:ext cx="233527" cy="0"/>
            </a:xfrm>
            <a:prstGeom prst="line">
              <a:avLst/>
            </a:prstGeom>
            <a:noFill/>
            <a:ln w="38100" cap="flat" cmpd="sng" algn="ctr">
              <a:solidFill>
                <a:schemeClr val="hlink"/>
              </a:solidFill>
              <a:prstDash val="solid"/>
              <a:round/>
              <a:headEnd type="none" w="med" len="med"/>
              <a:tailEnd type="none" w="med" len="med"/>
            </a:ln>
            <a:effectLst/>
          </p:spPr>
        </p:cxnSp>
        <p:cxnSp>
          <p:nvCxnSpPr>
            <p:cNvPr id="40" name="Straight Connector 39"/>
            <p:cNvCxnSpPr>
              <a:stCxn id="34" idx="6"/>
              <a:endCxn id="36" idx="1"/>
            </p:cNvCxnSpPr>
            <p:nvPr/>
          </p:nvCxnSpPr>
          <p:spPr bwMode="auto">
            <a:xfrm>
              <a:off x="3746806" y="4597334"/>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41" name="Straight Connector 40"/>
            <p:cNvCxnSpPr>
              <a:stCxn id="36" idx="3"/>
              <a:endCxn id="35" idx="2"/>
            </p:cNvCxnSpPr>
            <p:nvPr/>
          </p:nvCxnSpPr>
          <p:spPr bwMode="auto">
            <a:xfrm>
              <a:off x="4081728" y="4597334"/>
              <a:ext cx="242703" cy="0"/>
            </a:xfrm>
            <a:prstGeom prst="line">
              <a:avLst/>
            </a:prstGeom>
            <a:noFill/>
            <a:ln w="38100" cap="flat" cmpd="sng" algn="ctr">
              <a:solidFill>
                <a:schemeClr val="hlink"/>
              </a:solidFill>
              <a:prstDash val="solid"/>
              <a:round/>
              <a:headEnd type="none" w="med" len="med"/>
              <a:tailEnd type="none" w="med" len="med"/>
            </a:ln>
            <a:effectLst/>
          </p:spPr>
        </p:cxnSp>
        <p:cxnSp>
          <p:nvCxnSpPr>
            <p:cNvPr id="42" name="Straight Connector 41"/>
            <p:cNvCxnSpPr>
              <a:stCxn id="35" idx="6"/>
            </p:cNvCxnSpPr>
            <p:nvPr/>
          </p:nvCxnSpPr>
          <p:spPr bwMode="auto">
            <a:xfrm>
              <a:off x="4434541" y="4597333"/>
              <a:ext cx="430140" cy="1"/>
            </a:xfrm>
            <a:prstGeom prst="line">
              <a:avLst/>
            </a:prstGeom>
            <a:noFill/>
            <a:ln w="38100" cap="flat" cmpd="sng" algn="ctr">
              <a:solidFill>
                <a:schemeClr val="hlink"/>
              </a:solidFill>
              <a:prstDash val="solid"/>
              <a:round/>
              <a:headEnd type="none" w="med" len="med"/>
              <a:tailEnd type="none" w="med" len="med"/>
            </a:ln>
            <a:effectLst/>
          </p:spPr>
        </p:cxnSp>
        <p:cxnSp>
          <p:nvCxnSpPr>
            <p:cNvPr id="43" name="Straight Connector 42"/>
            <p:cNvCxnSpPr>
              <a:stCxn id="25" idx="4"/>
              <a:endCxn id="37" idx="0"/>
            </p:cNvCxnSpPr>
            <p:nvPr/>
          </p:nvCxnSpPr>
          <p:spPr bwMode="auto">
            <a:xfrm rot="5400000">
              <a:off x="3238002"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4" name="Straight Connector 43"/>
            <p:cNvCxnSpPr>
              <a:stCxn id="28" idx="2"/>
              <a:endCxn id="34" idx="0"/>
            </p:cNvCxnSpPr>
            <p:nvPr/>
          </p:nvCxnSpPr>
          <p:spPr bwMode="auto">
            <a:xfrm rot="5400000">
              <a:off x="3581640"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5" name="Straight Connector 44"/>
            <p:cNvCxnSpPr>
              <a:stCxn id="24" idx="4"/>
              <a:endCxn id="36" idx="0"/>
            </p:cNvCxnSpPr>
            <p:nvPr/>
          </p:nvCxnSpPr>
          <p:spPr bwMode="auto">
            <a:xfrm rot="5400000">
              <a:off x="3916562"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6" name="Straight Connector 45"/>
            <p:cNvCxnSpPr>
              <a:stCxn id="27" idx="2"/>
              <a:endCxn id="35" idx="0"/>
            </p:cNvCxnSpPr>
            <p:nvPr/>
          </p:nvCxnSpPr>
          <p:spPr bwMode="auto">
            <a:xfrm rot="5400000">
              <a:off x="4269376" y="4432167"/>
              <a:ext cx="220222" cy="0"/>
            </a:xfrm>
            <a:prstGeom prst="line">
              <a:avLst/>
            </a:prstGeom>
            <a:noFill/>
            <a:ln w="38100" cap="flat" cmpd="sng" algn="ctr">
              <a:solidFill>
                <a:schemeClr val="hlink"/>
              </a:solidFill>
              <a:prstDash val="solid"/>
              <a:round/>
              <a:headEnd type="none" w="med" len="med"/>
              <a:tailEnd type="none" w="med" len="med"/>
            </a:ln>
            <a:effectLst/>
          </p:spPr>
        </p:cxnSp>
        <p:sp>
          <p:nvSpPr>
            <p:cNvPr id="48" name="Oval 47"/>
            <p:cNvSpPr/>
            <p:nvPr/>
          </p:nvSpPr>
          <p:spPr bwMode="auto">
            <a:xfrm>
              <a:off x="3293057"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50" name="Straight Connector 49"/>
            <p:cNvCxnSpPr>
              <a:stCxn id="48" idx="6"/>
              <a:endCxn id="52" idx="1"/>
            </p:cNvCxnSpPr>
            <p:nvPr/>
          </p:nvCxnSpPr>
          <p:spPr bwMode="auto">
            <a:xfrm>
              <a:off x="3403168" y="4925373"/>
              <a:ext cx="233527" cy="0"/>
            </a:xfrm>
            <a:prstGeom prst="line">
              <a:avLst/>
            </a:prstGeom>
            <a:noFill/>
            <a:ln w="38100" cap="flat" cmpd="sng" algn="ctr">
              <a:solidFill>
                <a:schemeClr val="hlink"/>
              </a:solidFill>
              <a:prstDash val="solid"/>
              <a:round/>
              <a:headEnd type="none" w="med" len="med"/>
              <a:tailEnd type="none" w="med" len="med"/>
            </a:ln>
            <a:effectLst/>
          </p:spPr>
        </p:cxnSp>
        <p:cxnSp>
          <p:nvCxnSpPr>
            <p:cNvPr id="53" name="Straight Connector 52"/>
            <p:cNvCxnSpPr>
              <a:stCxn id="52" idx="3"/>
              <a:endCxn id="47" idx="2"/>
            </p:cNvCxnSpPr>
            <p:nvPr/>
          </p:nvCxnSpPr>
          <p:spPr bwMode="auto">
            <a:xfrm>
              <a:off x="3746806" y="4925373"/>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54" name="Straight Connector 53"/>
            <p:cNvCxnSpPr>
              <a:stCxn id="47" idx="6"/>
              <a:endCxn id="51" idx="1"/>
            </p:cNvCxnSpPr>
            <p:nvPr/>
          </p:nvCxnSpPr>
          <p:spPr bwMode="auto">
            <a:xfrm>
              <a:off x="4081728" y="4925373"/>
              <a:ext cx="242703" cy="0"/>
            </a:xfrm>
            <a:prstGeom prst="line">
              <a:avLst/>
            </a:prstGeom>
            <a:noFill/>
            <a:ln w="38100" cap="flat" cmpd="sng" algn="ctr">
              <a:solidFill>
                <a:schemeClr val="hlink"/>
              </a:solidFill>
              <a:prstDash val="solid"/>
              <a:round/>
              <a:headEnd type="none" w="med" len="med"/>
              <a:tailEnd type="none" w="med" len="med"/>
            </a:ln>
            <a:effectLst/>
          </p:spPr>
        </p:cxnSp>
        <p:cxnSp>
          <p:nvCxnSpPr>
            <p:cNvPr id="55" name="Straight Connector 54"/>
            <p:cNvCxnSpPr>
              <a:stCxn id="51" idx="3"/>
            </p:cNvCxnSpPr>
            <p:nvPr/>
          </p:nvCxnSpPr>
          <p:spPr bwMode="auto">
            <a:xfrm>
              <a:off x="4434542" y="4925372"/>
              <a:ext cx="430140" cy="1"/>
            </a:xfrm>
            <a:prstGeom prst="line">
              <a:avLst/>
            </a:prstGeom>
            <a:noFill/>
            <a:ln w="38100" cap="flat" cmpd="sng" algn="ctr">
              <a:solidFill>
                <a:schemeClr val="hlink"/>
              </a:solidFill>
              <a:prstDash val="solid"/>
              <a:round/>
              <a:headEnd type="none" w="med" len="med"/>
              <a:tailEnd type="none" w="med" len="med"/>
            </a:ln>
            <a:effectLst/>
          </p:spPr>
        </p:cxnSp>
        <p:cxnSp>
          <p:nvCxnSpPr>
            <p:cNvPr id="58" name="Straight Connector 57"/>
            <p:cNvCxnSpPr>
              <a:endCxn id="57" idx="3"/>
            </p:cNvCxnSpPr>
            <p:nvPr/>
          </p:nvCxnSpPr>
          <p:spPr bwMode="auto">
            <a:xfrm rot="10800000">
              <a:off x="3403168" y="5253412"/>
              <a:ext cx="518540" cy="0"/>
            </a:xfrm>
            <a:prstGeom prst="line">
              <a:avLst/>
            </a:prstGeom>
            <a:noFill/>
            <a:ln w="38100" cap="flat" cmpd="sng" algn="ctr">
              <a:solidFill>
                <a:schemeClr val="hlink"/>
              </a:solidFill>
              <a:prstDash val="solid"/>
              <a:round/>
              <a:headEnd type="none" w="med" len="med"/>
              <a:tailEnd type="none" w="med" len="med"/>
            </a:ln>
            <a:effectLst/>
          </p:spPr>
        </p:cxnSp>
        <p:cxnSp>
          <p:nvCxnSpPr>
            <p:cNvPr id="59" name="Straight Connector 58"/>
            <p:cNvCxnSpPr>
              <a:stCxn id="48" idx="4"/>
              <a:endCxn id="57" idx="0"/>
            </p:cNvCxnSpPr>
            <p:nvPr/>
          </p:nvCxnSpPr>
          <p:spPr bwMode="auto">
            <a:xfrm rot="5400000">
              <a:off x="3239149" y="5089392"/>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0" name="Straight Connector 59"/>
            <p:cNvCxnSpPr>
              <a:stCxn id="52" idx="2"/>
            </p:cNvCxnSpPr>
            <p:nvPr/>
          </p:nvCxnSpPr>
          <p:spPr bwMode="auto">
            <a:xfrm rot="16200000" flipH="1">
              <a:off x="3456866" y="5215310"/>
              <a:ext cx="469769" cy="1"/>
            </a:xfrm>
            <a:prstGeom prst="line">
              <a:avLst/>
            </a:prstGeom>
            <a:noFill/>
            <a:ln w="38100" cap="flat" cmpd="sng" algn="ctr">
              <a:solidFill>
                <a:schemeClr val="hlink"/>
              </a:solidFill>
              <a:prstDash val="solid"/>
              <a:round/>
              <a:headEnd type="none" w="med" len="med"/>
              <a:tailEnd type="none" w="med" len="med"/>
            </a:ln>
            <a:effectLst/>
          </p:spPr>
        </p:cxnSp>
        <p:cxnSp>
          <p:nvCxnSpPr>
            <p:cNvPr id="66" name="Straight Connector 65"/>
            <p:cNvCxnSpPr>
              <a:stCxn id="37" idx="2"/>
              <a:endCxn id="48" idx="0"/>
            </p:cNvCxnSpPr>
            <p:nvPr/>
          </p:nvCxnSpPr>
          <p:spPr bwMode="auto">
            <a:xfrm rot="5400000">
              <a:off x="3239149" y="4761353"/>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7" name="Straight Connector 66"/>
            <p:cNvCxnSpPr>
              <a:stCxn id="34" idx="4"/>
              <a:endCxn id="52" idx="0"/>
            </p:cNvCxnSpPr>
            <p:nvPr/>
          </p:nvCxnSpPr>
          <p:spPr bwMode="auto">
            <a:xfrm rot="5400000">
              <a:off x="3582787" y="4761353"/>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8" name="Straight Connector 67"/>
            <p:cNvCxnSpPr>
              <a:stCxn id="36" idx="2"/>
            </p:cNvCxnSpPr>
            <p:nvPr/>
          </p:nvCxnSpPr>
          <p:spPr bwMode="auto">
            <a:xfrm rot="5400000">
              <a:off x="3799219" y="4879842"/>
              <a:ext cx="454907" cy="0"/>
            </a:xfrm>
            <a:prstGeom prst="line">
              <a:avLst/>
            </a:prstGeom>
            <a:noFill/>
            <a:ln w="38100" cap="flat" cmpd="sng" algn="ctr">
              <a:solidFill>
                <a:schemeClr val="hlink"/>
              </a:solidFill>
              <a:prstDash val="solid"/>
              <a:round/>
              <a:headEnd type="none" w="med" len="med"/>
              <a:tailEnd type="none" w="med" len="med"/>
            </a:ln>
            <a:effectLst/>
          </p:spPr>
        </p:cxnSp>
        <p:cxnSp>
          <p:nvCxnSpPr>
            <p:cNvPr id="69" name="Straight Connector 68"/>
            <p:cNvCxnSpPr>
              <a:stCxn id="35" idx="4"/>
            </p:cNvCxnSpPr>
            <p:nvPr/>
          </p:nvCxnSpPr>
          <p:spPr bwMode="auto">
            <a:xfrm rot="16200000" flipH="1">
              <a:off x="4152033" y="4879841"/>
              <a:ext cx="454907" cy="1"/>
            </a:xfrm>
            <a:prstGeom prst="line">
              <a:avLst/>
            </a:prstGeom>
            <a:noFill/>
            <a:ln w="38100" cap="flat" cmpd="sng" algn="ctr">
              <a:solidFill>
                <a:schemeClr val="hlink"/>
              </a:solidFill>
              <a:prstDash val="solid"/>
              <a:round/>
              <a:headEnd type="none" w="med" len="med"/>
              <a:tailEnd type="none" w="med" len="med"/>
            </a:ln>
            <a:effectLst/>
          </p:spPr>
        </p:cxnSp>
        <p:cxnSp>
          <p:nvCxnSpPr>
            <p:cNvPr id="70" name="Straight Connector 69"/>
            <p:cNvCxnSpPr/>
            <p:nvPr/>
          </p:nvCxnSpPr>
          <p:spPr bwMode="auto">
            <a:xfrm rot="5400000">
              <a:off x="4389402" y="4764396"/>
              <a:ext cx="685800" cy="0"/>
            </a:xfrm>
            <a:prstGeom prst="line">
              <a:avLst/>
            </a:prstGeom>
            <a:noFill/>
            <a:ln w="38100" cap="flat" cmpd="sng" algn="ctr">
              <a:solidFill>
                <a:schemeClr val="hlink"/>
              </a:solidFill>
              <a:prstDash val="solid"/>
              <a:round/>
              <a:headEnd type="none" w="med" len="med"/>
              <a:tailEnd type="none" w="med" len="med"/>
            </a:ln>
            <a:effectLst/>
          </p:spPr>
        </p:cxnSp>
        <p:sp>
          <p:nvSpPr>
            <p:cNvPr id="38" name="Rectangle 37"/>
            <p:cNvSpPr/>
            <p:nvPr/>
          </p:nvSpPr>
          <p:spPr bwMode="auto">
            <a:xfrm>
              <a:off x="4677246"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49" name="Oval 48"/>
            <p:cNvSpPr/>
            <p:nvPr/>
          </p:nvSpPr>
          <p:spPr bwMode="auto">
            <a:xfrm>
              <a:off x="4677246"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7" name="Rectangle 26"/>
            <p:cNvSpPr/>
            <p:nvPr/>
          </p:nvSpPr>
          <p:spPr bwMode="auto">
            <a:xfrm>
              <a:off x="4324431" y="4211945"/>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47" name="Oval 46"/>
            <p:cNvSpPr/>
            <p:nvPr/>
          </p:nvSpPr>
          <p:spPr bwMode="auto">
            <a:xfrm>
              <a:off x="3971617"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1" name="Rectangle 50"/>
            <p:cNvSpPr/>
            <p:nvPr/>
          </p:nvSpPr>
          <p:spPr bwMode="auto">
            <a:xfrm>
              <a:off x="4324431" y="4870317"/>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2" name="Rectangle 51"/>
            <p:cNvSpPr/>
            <p:nvPr/>
          </p:nvSpPr>
          <p:spPr bwMode="auto">
            <a:xfrm>
              <a:off x="3636695" y="4870317"/>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6" name="Oval 55"/>
            <p:cNvSpPr/>
            <p:nvPr/>
          </p:nvSpPr>
          <p:spPr bwMode="auto">
            <a:xfrm>
              <a:off x="3636695" y="5198356"/>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7" name="Rectangle 56"/>
            <p:cNvSpPr/>
            <p:nvPr/>
          </p:nvSpPr>
          <p:spPr bwMode="auto">
            <a:xfrm>
              <a:off x="3293057" y="5198356"/>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8" name="Oval 17"/>
          <p:cNvSpPr/>
          <p:nvPr/>
        </p:nvSpPr>
        <p:spPr bwMode="auto">
          <a:xfrm>
            <a:off x="770467" y="2556933"/>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145" name="Rounded Rectangle 144"/>
          <p:cNvSpPr/>
          <p:nvPr/>
        </p:nvSpPr>
        <p:spPr bwMode="auto">
          <a:xfrm>
            <a:off x="3225800" y="1676400"/>
            <a:ext cx="2641600" cy="24384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146" name="Rectangle 145"/>
          <p:cNvSpPr/>
          <p:nvPr/>
        </p:nvSpPr>
        <p:spPr bwMode="auto">
          <a:xfrm>
            <a:off x="3429000" y="18118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2</a:t>
            </a:r>
          </a:p>
        </p:txBody>
      </p:sp>
      <p:sp>
        <p:nvSpPr>
          <p:cNvPr id="205" name="Rounded Rectangle 204"/>
          <p:cNvSpPr/>
          <p:nvPr/>
        </p:nvSpPr>
        <p:spPr bwMode="auto">
          <a:xfrm>
            <a:off x="6248400" y="1676400"/>
            <a:ext cx="2641600" cy="24384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206" name="Rectangle 205"/>
          <p:cNvSpPr/>
          <p:nvPr/>
        </p:nvSpPr>
        <p:spPr bwMode="auto">
          <a:xfrm>
            <a:off x="6451600" y="18118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3</a:t>
            </a:r>
          </a:p>
        </p:txBody>
      </p:sp>
      <p:sp>
        <p:nvSpPr>
          <p:cNvPr id="219" name="Oval 218"/>
          <p:cNvSpPr/>
          <p:nvPr/>
        </p:nvSpPr>
        <p:spPr bwMode="auto">
          <a:xfrm>
            <a:off x="7054765" y="2556933"/>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25" name="Straight Connector 224"/>
          <p:cNvCxnSpPr>
            <a:stCxn id="219" idx="6"/>
          </p:cNvCxnSpPr>
          <p:nvPr/>
        </p:nvCxnSpPr>
        <p:spPr bwMode="auto">
          <a:xfrm>
            <a:off x="7152641" y="2605871"/>
            <a:ext cx="391159" cy="1"/>
          </a:xfrm>
          <a:prstGeom prst="line">
            <a:avLst/>
          </a:prstGeom>
          <a:noFill/>
          <a:ln w="38100" cap="flat" cmpd="sng" algn="ctr">
            <a:solidFill>
              <a:schemeClr val="hlink"/>
            </a:solidFill>
            <a:prstDash val="solid"/>
            <a:round/>
            <a:headEnd type="none" w="med" len="med"/>
            <a:tailEnd type="none" w="med" len="med"/>
          </a:ln>
          <a:effectLst/>
        </p:spPr>
      </p:cxnSp>
      <p:sp>
        <p:nvSpPr>
          <p:cNvPr id="226" name="Oval 225"/>
          <p:cNvSpPr/>
          <p:nvPr/>
        </p:nvSpPr>
        <p:spPr bwMode="auto">
          <a:xfrm>
            <a:off x="6757056" y="285056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27" name="Oval 226"/>
          <p:cNvSpPr/>
          <p:nvPr/>
        </p:nvSpPr>
        <p:spPr bwMode="auto">
          <a:xfrm>
            <a:off x="7368377" y="285056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28" name="Rectangle 227"/>
          <p:cNvSpPr/>
          <p:nvPr/>
        </p:nvSpPr>
        <p:spPr bwMode="auto">
          <a:xfrm>
            <a:off x="7054765" y="28505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31" name="Straight Connector 230"/>
          <p:cNvCxnSpPr>
            <a:stCxn id="229" idx="3"/>
            <a:endCxn id="226" idx="2"/>
          </p:cNvCxnSpPr>
          <p:nvPr/>
        </p:nvCxnSpPr>
        <p:spPr bwMode="auto">
          <a:xfrm>
            <a:off x="6549476" y="2899501"/>
            <a:ext cx="207580" cy="0"/>
          </a:xfrm>
          <a:prstGeom prst="line">
            <a:avLst/>
          </a:prstGeom>
          <a:noFill/>
          <a:ln w="38100" cap="flat" cmpd="sng" algn="ctr">
            <a:solidFill>
              <a:schemeClr val="hlink"/>
            </a:solidFill>
            <a:prstDash val="solid"/>
            <a:round/>
            <a:headEnd type="none" w="med" len="med"/>
            <a:tailEnd type="none" w="med" len="med"/>
          </a:ln>
          <a:effectLst/>
        </p:spPr>
      </p:cxnSp>
      <p:cxnSp>
        <p:nvCxnSpPr>
          <p:cNvPr id="232" name="Straight Connector 231"/>
          <p:cNvCxnSpPr>
            <a:stCxn id="226" idx="6"/>
            <a:endCxn id="228" idx="1"/>
          </p:cNvCxnSpPr>
          <p:nvPr/>
        </p:nvCxnSpPr>
        <p:spPr bwMode="auto">
          <a:xfrm>
            <a:off x="6854933" y="2899501"/>
            <a:ext cx="199832" cy="0"/>
          </a:xfrm>
          <a:prstGeom prst="line">
            <a:avLst/>
          </a:prstGeom>
          <a:noFill/>
          <a:ln w="38100" cap="flat" cmpd="sng" algn="ctr">
            <a:solidFill>
              <a:schemeClr val="hlink"/>
            </a:solidFill>
            <a:prstDash val="solid"/>
            <a:round/>
            <a:headEnd type="none" w="med" len="med"/>
            <a:tailEnd type="none" w="med" len="med"/>
          </a:ln>
          <a:effectLst/>
        </p:spPr>
      </p:cxnSp>
      <p:cxnSp>
        <p:nvCxnSpPr>
          <p:cNvPr id="233" name="Straight Connector 232"/>
          <p:cNvCxnSpPr>
            <a:stCxn id="228" idx="3"/>
            <a:endCxn id="227" idx="2"/>
          </p:cNvCxnSpPr>
          <p:nvPr/>
        </p:nvCxnSpPr>
        <p:spPr bwMode="auto">
          <a:xfrm>
            <a:off x="7152641" y="2899501"/>
            <a:ext cx="215736" cy="0"/>
          </a:xfrm>
          <a:prstGeom prst="line">
            <a:avLst/>
          </a:prstGeom>
          <a:noFill/>
          <a:ln w="38100" cap="flat" cmpd="sng" algn="ctr">
            <a:solidFill>
              <a:schemeClr val="hlink"/>
            </a:solidFill>
            <a:prstDash val="solid"/>
            <a:round/>
            <a:headEnd type="none" w="med" len="med"/>
            <a:tailEnd type="none" w="med" len="med"/>
          </a:ln>
          <a:effectLst/>
        </p:spPr>
      </p:cxnSp>
      <p:cxnSp>
        <p:nvCxnSpPr>
          <p:cNvPr id="234" name="Straight Connector 233"/>
          <p:cNvCxnSpPr>
            <a:stCxn id="227" idx="6"/>
            <a:endCxn id="230" idx="1"/>
          </p:cNvCxnSpPr>
          <p:nvPr/>
        </p:nvCxnSpPr>
        <p:spPr bwMode="auto">
          <a:xfrm>
            <a:off x="7466254" y="2899501"/>
            <a:ext cx="215737" cy="0"/>
          </a:xfrm>
          <a:prstGeom prst="line">
            <a:avLst/>
          </a:prstGeom>
          <a:noFill/>
          <a:ln w="38100" cap="flat" cmpd="sng" algn="ctr">
            <a:solidFill>
              <a:schemeClr val="hlink"/>
            </a:solidFill>
            <a:prstDash val="solid"/>
            <a:round/>
            <a:headEnd type="none" w="med" len="med"/>
            <a:tailEnd type="none" w="med" len="med"/>
          </a:ln>
          <a:effectLst/>
        </p:spPr>
      </p:cxnSp>
      <p:cxnSp>
        <p:nvCxnSpPr>
          <p:cNvPr id="236" name="Straight Connector 235"/>
          <p:cNvCxnSpPr>
            <a:stCxn id="223" idx="2"/>
            <a:endCxn id="226" idx="0"/>
          </p:cNvCxnSpPr>
          <p:nvPr/>
        </p:nvCxnSpPr>
        <p:spPr bwMode="auto">
          <a:xfrm rot="5400000">
            <a:off x="6708118" y="27526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37" name="Straight Connector 236"/>
          <p:cNvCxnSpPr>
            <a:stCxn id="219" idx="4"/>
            <a:endCxn id="228" idx="0"/>
          </p:cNvCxnSpPr>
          <p:nvPr/>
        </p:nvCxnSpPr>
        <p:spPr bwMode="auto">
          <a:xfrm rot="5400000">
            <a:off x="7005827" y="27526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38" name="Straight Connector 237"/>
          <p:cNvCxnSpPr>
            <a:stCxn id="222" idx="2"/>
            <a:endCxn id="227" idx="0"/>
          </p:cNvCxnSpPr>
          <p:nvPr/>
        </p:nvCxnSpPr>
        <p:spPr bwMode="auto">
          <a:xfrm rot="5400000">
            <a:off x="7319439" y="27526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42" name="Straight Connector 241"/>
          <p:cNvCxnSpPr>
            <a:stCxn id="240" idx="6"/>
            <a:endCxn id="244" idx="1"/>
          </p:cNvCxnSpPr>
          <p:nvPr/>
        </p:nvCxnSpPr>
        <p:spPr bwMode="auto">
          <a:xfrm>
            <a:off x="6549476" y="3191091"/>
            <a:ext cx="207580" cy="0"/>
          </a:xfrm>
          <a:prstGeom prst="line">
            <a:avLst/>
          </a:prstGeom>
          <a:noFill/>
          <a:ln w="38100" cap="flat" cmpd="sng" algn="ctr">
            <a:solidFill>
              <a:schemeClr val="hlink"/>
            </a:solidFill>
            <a:prstDash val="solid"/>
            <a:round/>
            <a:headEnd type="none" w="med" len="med"/>
            <a:tailEnd type="none" w="med" len="med"/>
          </a:ln>
          <a:effectLst/>
        </p:spPr>
      </p:cxnSp>
      <p:sp>
        <p:nvSpPr>
          <p:cNvPr id="244" name="Rectangle 243"/>
          <p:cNvSpPr/>
          <p:nvPr/>
        </p:nvSpPr>
        <p:spPr bwMode="auto">
          <a:xfrm>
            <a:off x="6757056" y="314215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45" name="Straight Connector 244"/>
          <p:cNvCxnSpPr>
            <a:stCxn id="244" idx="3"/>
            <a:endCxn id="239" idx="2"/>
          </p:cNvCxnSpPr>
          <p:nvPr/>
        </p:nvCxnSpPr>
        <p:spPr bwMode="auto">
          <a:xfrm>
            <a:off x="6854933" y="3191091"/>
            <a:ext cx="199832" cy="0"/>
          </a:xfrm>
          <a:prstGeom prst="line">
            <a:avLst/>
          </a:prstGeom>
          <a:noFill/>
          <a:ln w="38100" cap="flat" cmpd="sng" algn="ctr">
            <a:solidFill>
              <a:schemeClr val="hlink"/>
            </a:solidFill>
            <a:prstDash val="solid"/>
            <a:round/>
            <a:headEnd type="none" w="med" len="med"/>
            <a:tailEnd type="none" w="med" len="med"/>
          </a:ln>
          <a:effectLst/>
        </p:spPr>
      </p:cxnSp>
      <p:cxnSp>
        <p:nvCxnSpPr>
          <p:cNvPr id="246" name="Straight Connector 245"/>
          <p:cNvCxnSpPr>
            <a:stCxn id="239" idx="6"/>
            <a:endCxn id="243" idx="1"/>
          </p:cNvCxnSpPr>
          <p:nvPr/>
        </p:nvCxnSpPr>
        <p:spPr bwMode="auto">
          <a:xfrm>
            <a:off x="7152641" y="3191091"/>
            <a:ext cx="215736" cy="0"/>
          </a:xfrm>
          <a:prstGeom prst="line">
            <a:avLst/>
          </a:prstGeom>
          <a:noFill/>
          <a:ln w="38100" cap="flat" cmpd="sng" algn="ctr">
            <a:solidFill>
              <a:schemeClr val="hlink"/>
            </a:solidFill>
            <a:prstDash val="solid"/>
            <a:round/>
            <a:headEnd type="none" w="med" len="med"/>
            <a:tailEnd type="none" w="med" len="med"/>
          </a:ln>
          <a:effectLst/>
        </p:spPr>
      </p:cxnSp>
      <p:cxnSp>
        <p:nvCxnSpPr>
          <p:cNvPr id="247" name="Straight Connector 246"/>
          <p:cNvCxnSpPr>
            <a:stCxn id="243" idx="3"/>
            <a:endCxn id="241" idx="2"/>
          </p:cNvCxnSpPr>
          <p:nvPr/>
        </p:nvCxnSpPr>
        <p:spPr bwMode="auto">
          <a:xfrm>
            <a:off x="7466254" y="3191091"/>
            <a:ext cx="215737" cy="0"/>
          </a:xfrm>
          <a:prstGeom prst="line">
            <a:avLst/>
          </a:prstGeom>
          <a:noFill/>
          <a:ln w="38100" cap="flat" cmpd="sng" algn="ctr">
            <a:solidFill>
              <a:schemeClr val="hlink"/>
            </a:solidFill>
            <a:prstDash val="solid"/>
            <a:round/>
            <a:headEnd type="none" w="med" len="med"/>
            <a:tailEnd type="none" w="med" len="med"/>
          </a:ln>
          <a:effectLst/>
        </p:spPr>
      </p:cxnSp>
      <p:cxnSp>
        <p:nvCxnSpPr>
          <p:cNvPr id="252" name="Straight Connector 251"/>
          <p:cNvCxnSpPr>
            <a:stCxn id="244" idx="2"/>
          </p:cNvCxnSpPr>
          <p:nvPr/>
        </p:nvCxnSpPr>
        <p:spPr bwMode="auto">
          <a:xfrm rot="5400000">
            <a:off x="6597207" y="3448815"/>
            <a:ext cx="417574" cy="0"/>
          </a:xfrm>
          <a:prstGeom prst="line">
            <a:avLst/>
          </a:prstGeom>
          <a:noFill/>
          <a:ln w="38100" cap="flat" cmpd="sng" algn="ctr">
            <a:solidFill>
              <a:schemeClr val="hlink"/>
            </a:solidFill>
            <a:prstDash val="solid"/>
            <a:round/>
            <a:headEnd type="none" w="med" len="med"/>
            <a:tailEnd type="none" w="med" len="med"/>
          </a:ln>
          <a:effectLst/>
        </p:spPr>
      </p:cxnSp>
      <p:cxnSp>
        <p:nvCxnSpPr>
          <p:cNvPr id="253" name="Straight Connector 252"/>
          <p:cNvCxnSpPr/>
          <p:nvPr/>
        </p:nvCxnSpPr>
        <p:spPr bwMode="auto">
          <a:xfrm rot="5400000">
            <a:off x="6195740" y="3048001"/>
            <a:ext cx="609602" cy="0"/>
          </a:xfrm>
          <a:prstGeom prst="line">
            <a:avLst/>
          </a:prstGeom>
          <a:noFill/>
          <a:ln w="38100" cap="flat" cmpd="sng" algn="ctr">
            <a:solidFill>
              <a:schemeClr val="hlink"/>
            </a:solidFill>
            <a:prstDash val="solid"/>
            <a:round/>
            <a:headEnd type="none" w="med" len="med"/>
            <a:tailEnd type="none" w="med" len="med"/>
          </a:ln>
          <a:effectLst/>
        </p:spPr>
      </p:cxnSp>
      <p:cxnSp>
        <p:nvCxnSpPr>
          <p:cNvPr id="254" name="Straight Connector 253"/>
          <p:cNvCxnSpPr>
            <a:stCxn id="226" idx="4"/>
            <a:endCxn id="244" idx="0"/>
          </p:cNvCxnSpPr>
          <p:nvPr/>
        </p:nvCxnSpPr>
        <p:spPr bwMode="auto">
          <a:xfrm rot="5400000">
            <a:off x="6709138" y="3045296"/>
            <a:ext cx="193714" cy="0"/>
          </a:xfrm>
          <a:prstGeom prst="line">
            <a:avLst/>
          </a:prstGeom>
          <a:noFill/>
          <a:ln w="38100" cap="flat" cmpd="sng" algn="ctr">
            <a:solidFill>
              <a:schemeClr val="hlink"/>
            </a:solidFill>
            <a:prstDash val="solid"/>
            <a:round/>
            <a:headEnd type="none" w="med" len="med"/>
            <a:tailEnd type="none" w="med" len="med"/>
          </a:ln>
          <a:effectLst/>
        </p:spPr>
      </p:cxnSp>
      <p:cxnSp>
        <p:nvCxnSpPr>
          <p:cNvPr id="255" name="Straight Connector 254"/>
          <p:cNvCxnSpPr>
            <a:stCxn id="228" idx="2"/>
          </p:cNvCxnSpPr>
          <p:nvPr/>
        </p:nvCxnSpPr>
        <p:spPr bwMode="auto">
          <a:xfrm rot="5400000">
            <a:off x="6901522" y="3150619"/>
            <a:ext cx="404362" cy="0"/>
          </a:xfrm>
          <a:prstGeom prst="line">
            <a:avLst/>
          </a:prstGeom>
          <a:noFill/>
          <a:ln w="38100" cap="flat" cmpd="sng" algn="ctr">
            <a:solidFill>
              <a:schemeClr val="hlink"/>
            </a:solidFill>
            <a:prstDash val="solid"/>
            <a:round/>
            <a:headEnd type="none" w="med" len="med"/>
            <a:tailEnd type="none" w="med" len="med"/>
          </a:ln>
          <a:effectLst/>
        </p:spPr>
      </p:cxnSp>
      <p:cxnSp>
        <p:nvCxnSpPr>
          <p:cNvPr id="256" name="Straight Connector 255"/>
          <p:cNvCxnSpPr>
            <a:stCxn id="227" idx="4"/>
          </p:cNvCxnSpPr>
          <p:nvPr/>
        </p:nvCxnSpPr>
        <p:spPr bwMode="auto">
          <a:xfrm rot="16200000" flipH="1">
            <a:off x="7215134" y="3150618"/>
            <a:ext cx="404362" cy="1"/>
          </a:xfrm>
          <a:prstGeom prst="line">
            <a:avLst/>
          </a:prstGeom>
          <a:noFill/>
          <a:ln w="38100" cap="flat" cmpd="sng" algn="ctr">
            <a:solidFill>
              <a:schemeClr val="hlink"/>
            </a:solidFill>
            <a:prstDash val="solid"/>
            <a:round/>
            <a:headEnd type="none" w="med" len="med"/>
            <a:tailEnd type="none" w="med" len="med"/>
          </a:ln>
          <a:effectLst/>
        </p:spPr>
      </p:cxnSp>
      <p:cxnSp>
        <p:nvCxnSpPr>
          <p:cNvPr id="257" name="Straight Connector 256"/>
          <p:cNvCxnSpPr/>
          <p:nvPr/>
        </p:nvCxnSpPr>
        <p:spPr bwMode="auto">
          <a:xfrm rot="5400000">
            <a:off x="7426129" y="3048000"/>
            <a:ext cx="609600" cy="0"/>
          </a:xfrm>
          <a:prstGeom prst="line">
            <a:avLst/>
          </a:prstGeom>
          <a:noFill/>
          <a:ln w="38100" cap="flat" cmpd="sng" algn="ctr">
            <a:solidFill>
              <a:schemeClr val="hlink"/>
            </a:solidFill>
            <a:prstDash val="solid"/>
            <a:round/>
            <a:headEnd type="none" w="med" len="med"/>
            <a:tailEnd type="none" w="med" len="med"/>
          </a:ln>
          <a:effectLst/>
        </p:spPr>
      </p:cxnSp>
      <p:sp>
        <p:nvSpPr>
          <p:cNvPr id="266" name="Rectangle 265"/>
          <p:cNvSpPr/>
          <p:nvPr/>
        </p:nvSpPr>
        <p:spPr bwMode="auto">
          <a:xfrm>
            <a:off x="4038560" y="2514600"/>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68" name="Straight Connector 267"/>
          <p:cNvCxnSpPr>
            <a:endCxn id="266" idx="1"/>
          </p:cNvCxnSpPr>
          <p:nvPr/>
        </p:nvCxnSpPr>
        <p:spPr bwMode="auto">
          <a:xfrm>
            <a:off x="3581400" y="2565830"/>
            <a:ext cx="457160" cy="0"/>
          </a:xfrm>
          <a:prstGeom prst="line">
            <a:avLst/>
          </a:prstGeom>
          <a:noFill/>
          <a:ln w="38100" cap="flat" cmpd="sng" algn="ctr">
            <a:solidFill>
              <a:schemeClr val="hlink"/>
            </a:solidFill>
            <a:prstDash val="solid"/>
            <a:round/>
            <a:headEnd type="none" w="med" len="med"/>
            <a:tailEnd type="none" w="med" len="med"/>
          </a:ln>
          <a:effectLst/>
        </p:spPr>
      </p:cxnSp>
      <p:sp>
        <p:nvSpPr>
          <p:cNvPr id="270" name="Oval 269"/>
          <p:cNvSpPr/>
          <p:nvPr/>
        </p:nvSpPr>
        <p:spPr bwMode="auto">
          <a:xfrm>
            <a:off x="4038560" y="28198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1" name="Rectangle 270"/>
          <p:cNvSpPr/>
          <p:nvPr/>
        </p:nvSpPr>
        <p:spPr bwMode="auto">
          <a:xfrm>
            <a:off x="3710263" y="281984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2" name="Straight Connector 271"/>
          <p:cNvCxnSpPr>
            <a:stCxn id="269" idx="6"/>
            <a:endCxn id="271" idx="1"/>
          </p:cNvCxnSpPr>
          <p:nvPr/>
        </p:nvCxnSpPr>
        <p:spPr bwMode="auto">
          <a:xfrm>
            <a:off x="3484426" y="2871073"/>
            <a:ext cx="225837" cy="0"/>
          </a:xfrm>
          <a:prstGeom prst="line">
            <a:avLst/>
          </a:prstGeom>
          <a:noFill/>
          <a:ln w="38100" cap="flat" cmpd="sng" algn="ctr">
            <a:solidFill>
              <a:schemeClr val="hlink"/>
            </a:solidFill>
            <a:prstDash val="solid"/>
            <a:round/>
            <a:headEnd type="none" w="med" len="med"/>
            <a:tailEnd type="none" w="med" len="med"/>
          </a:ln>
          <a:effectLst/>
        </p:spPr>
      </p:cxnSp>
      <p:cxnSp>
        <p:nvCxnSpPr>
          <p:cNvPr id="273" name="Straight Connector 272"/>
          <p:cNvCxnSpPr>
            <a:stCxn id="271" idx="3"/>
            <a:endCxn id="270" idx="2"/>
          </p:cNvCxnSpPr>
          <p:nvPr/>
        </p:nvCxnSpPr>
        <p:spPr bwMode="auto">
          <a:xfrm>
            <a:off x="3812722" y="2871073"/>
            <a:ext cx="225838" cy="0"/>
          </a:xfrm>
          <a:prstGeom prst="line">
            <a:avLst/>
          </a:prstGeom>
          <a:noFill/>
          <a:ln w="38100" cap="flat" cmpd="sng" algn="ctr">
            <a:solidFill>
              <a:schemeClr val="hlink"/>
            </a:solidFill>
            <a:prstDash val="solid"/>
            <a:round/>
            <a:headEnd type="none" w="med" len="med"/>
            <a:tailEnd type="none" w="med" len="med"/>
          </a:ln>
          <a:effectLst/>
        </p:spPr>
      </p:cxnSp>
      <p:sp>
        <p:nvSpPr>
          <p:cNvPr id="275" name="Rectangle 274"/>
          <p:cNvSpPr/>
          <p:nvPr/>
        </p:nvSpPr>
        <p:spPr bwMode="auto">
          <a:xfrm>
            <a:off x="4038560" y="3125086"/>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7" name="Straight Connector 276"/>
          <p:cNvCxnSpPr>
            <a:stCxn id="276" idx="3"/>
            <a:endCxn id="274" idx="2"/>
          </p:cNvCxnSpPr>
          <p:nvPr/>
        </p:nvCxnSpPr>
        <p:spPr bwMode="auto">
          <a:xfrm>
            <a:off x="3484426" y="3176316"/>
            <a:ext cx="225837" cy="0"/>
          </a:xfrm>
          <a:prstGeom prst="line">
            <a:avLst/>
          </a:prstGeom>
          <a:noFill/>
          <a:ln w="38100" cap="flat" cmpd="sng" algn="ctr">
            <a:solidFill>
              <a:schemeClr val="hlink"/>
            </a:solidFill>
            <a:prstDash val="solid"/>
            <a:round/>
            <a:headEnd type="none" w="med" len="med"/>
            <a:tailEnd type="none" w="med" len="med"/>
          </a:ln>
          <a:effectLst/>
        </p:spPr>
      </p:cxnSp>
      <p:cxnSp>
        <p:nvCxnSpPr>
          <p:cNvPr id="278" name="Straight Connector 277"/>
          <p:cNvCxnSpPr>
            <a:stCxn id="274" idx="6"/>
            <a:endCxn id="275" idx="1"/>
          </p:cNvCxnSpPr>
          <p:nvPr/>
        </p:nvCxnSpPr>
        <p:spPr bwMode="auto">
          <a:xfrm>
            <a:off x="3812722" y="3176316"/>
            <a:ext cx="225838" cy="0"/>
          </a:xfrm>
          <a:prstGeom prst="line">
            <a:avLst/>
          </a:prstGeom>
          <a:noFill/>
          <a:ln w="38100" cap="flat" cmpd="sng" algn="ctr">
            <a:solidFill>
              <a:schemeClr val="hlink"/>
            </a:solidFill>
            <a:prstDash val="solid"/>
            <a:round/>
            <a:headEnd type="none" w="med" len="med"/>
            <a:tailEnd type="none" w="med" len="med"/>
          </a:ln>
          <a:effectLst/>
        </p:spPr>
      </p:cxnSp>
      <p:cxnSp>
        <p:nvCxnSpPr>
          <p:cNvPr id="279" name="Straight Connector 278"/>
          <p:cNvCxnSpPr/>
          <p:nvPr/>
        </p:nvCxnSpPr>
        <p:spPr bwMode="auto">
          <a:xfrm rot="5400000">
            <a:off x="3128397" y="3048000"/>
            <a:ext cx="609600" cy="0"/>
          </a:xfrm>
          <a:prstGeom prst="line">
            <a:avLst/>
          </a:prstGeom>
          <a:noFill/>
          <a:ln w="38100" cap="flat" cmpd="sng" algn="ctr">
            <a:solidFill>
              <a:schemeClr val="hlink"/>
            </a:solidFill>
            <a:prstDash val="solid"/>
            <a:round/>
            <a:headEnd type="none" w="med" len="med"/>
            <a:tailEnd type="none" w="med" len="med"/>
          </a:ln>
          <a:effectLst/>
        </p:spPr>
      </p:cxnSp>
      <p:cxnSp>
        <p:nvCxnSpPr>
          <p:cNvPr id="280" name="Straight Connector 279"/>
          <p:cNvCxnSpPr>
            <a:stCxn id="271" idx="2"/>
          </p:cNvCxnSpPr>
          <p:nvPr/>
        </p:nvCxnSpPr>
        <p:spPr bwMode="auto">
          <a:xfrm rot="5400000">
            <a:off x="3546244" y="3137551"/>
            <a:ext cx="430498" cy="0"/>
          </a:xfrm>
          <a:prstGeom prst="line">
            <a:avLst/>
          </a:prstGeom>
          <a:noFill/>
          <a:ln w="38100" cap="flat" cmpd="sng" algn="ctr">
            <a:solidFill>
              <a:schemeClr val="hlink"/>
            </a:solidFill>
            <a:prstDash val="solid"/>
            <a:round/>
            <a:headEnd type="none" w="med" len="med"/>
            <a:tailEnd type="none" w="med" len="med"/>
          </a:ln>
          <a:effectLst/>
        </p:spPr>
      </p:cxnSp>
      <p:cxnSp>
        <p:nvCxnSpPr>
          <p:cNvPr id="281" name="Straight Connector 280"/>
          <p:cNvCxnSpPr>
            <a:stCxn id="270" idx="4"/>
            <a:endCxn id="275" idx="0"/>
          </p:cNvCxnSpPr>
          <p:nvPr/>
        </p:nvCxnSpPr>
        <p:spPr bwMode="auto">
          <a:xfrm rot="5400000">
            <a:off x="3988398" y="3023694"/>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89" name="Straight Connector 288"/>
          <p:cNvCxnSpPr>
            <a:stCxn id="275" idx="2"/>
            <a:endCxn id="283" idx="0"/>
          </p:cNvCxnSpPr>
          <p:nvPr/>
        </p:nvCxnSpPr>
        <p:spPr bwMode="auto">
          <a:xfrm rot="5400000">
            <a:off x="3987331" y="3330004"/>
            <a:ext cx="204918" cy="0"/>
          </a:xfrm>
          <a:prstGeom prst="line">
            <a:avLst/>
          </a:prstGeom>
          <a:noFill/>
          <a:ln w="38100" cap="flat" cmpd="sng" algn="ctr">
            <a:solidFill>
              <a:schemeClr val="hlink"/>
            </a:solidFill>
            <a:prstDash val="solid"/>
            <a:round/>
            <a:headEnd type="none" w="med" len="med"/>
            <a:tailEnd type="none" w="med" len="med"/>
          </a:ln>
          <a:effectLst/>
        </p:spPr>
      </p:cxnSp>
      <p:cxnSp>
        <p:nvCxnSpPr>
          <p:cNvPr id="291" name="Straight Connector 290"/>
          <p:cNvCxnSpPr>
            <a:stCxn id="264" idx="4"/>
            <a:endCxn id="271" idx="0"/>
          </p:cNvCxnSpPr>
          <p:nvPr/>
        </p:nvCxnSpPr>
        <p:spPr bwMode="auto">
          <a:xfrm rot="5400000">
            <a:off x="3660101" y="27184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92" name="Straight Connector 291"/>
          <p:cNvCxnSpPr>
            <a:stCxn id="266" idx="2"/>
            <a:endCxn id="270" idx="0"/>
          </p:cNvCxnSpPr>
          <p:nvPr/>
        </p:nvCxnSpPr>
        <p:spPr bwMode="auto">
          <a:xfrm rot="5400000">
            <a:off x="3988398" y="27184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94" name="Straight Connector 293"/>
          <p:cNvCxnSpPr>
            <a:stCxn id="293" idx="6"/>
            <a:endCxn id="295" idx="1"/>
          </p:cNvCxnSpPr>
          <p:nvPr/>
        </p:nvCxnSpPr>
        <p:spPr bwMode="auto">
          <a:xfrm>
            <a:off x="4480842" y="2565830"/>
            <a:ext cx="217299" cy="0"/>
          </a:xfrm>
          <a:prstGeom prst="line">
            <a:avLst/>
          </a:prstGeom>
          <a:noFill/>
          <a:ln w="38100" cap="flat" cmpd="sng" algn="ctr">
            <a:solidFill>
              <a:schemeClr val="hlink"/>
            </a:solidFill>
            <a:prstDash val="solid"/>
            <a:round/>
            <a:headEnd type="none" w="med" len="med"/>
            <a:tailEnd type="none" w="med" len="med"/>
          </a:ln>
          <a:effectLst/>
        </p:spPr>
      </p:cxnSp>
      <p:sp>
        <p:nvSpPr>
          <p:cNvPr id="297" name="Rectangle 296"/>
          <p:cNvSpPr/>
          <p:nvPr/>
        </p:nvSpPr>
        <p:spPr bwMode="auto">
          <a:xfrm>
            <a:off x="4378383" y="281984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98" name="Straight Connector 297"/>
          <p:cNvCxnSpPr>
            <a:stCxn id="297" idx="3"/>
            <a:endCxn id="296" idx="2"/>
          </p:cNvCxnSpPr>
          <p:nvPr/>
        </p:nvCxnSpPr>
        <p:spPr bwMode="auto">
          <a:xfrm>
            <a:off x="4480842" y="2871073"/>
            <a:ext cx="217299" cy="0"/>
          </a:xfrm>
          <a:prstGeom prst="line">
            <a:avLst/>
          </a:prstGeom>
          <a:noFill/>
          <a:ln w="38100" cap="flat" cmpd="sng" algn="ctr">
            <a:solidFill>
              <a:schemeClr val="hlink"/>
            </a:solidFill>
            <a:prstDash val="solid"/>
            <a:round/>
            <a:headEnd type="none" w="med" len="med"/>
            <a:tailEnd type="none" w="med" len="med"/>
          </a:ln>
          <a:effectLst/>
        </p:spPr>
      </p:cxnSp>
      <p:cxnSp>
        <p:nvCxnSpPr>
          <p:cNvPr id="299" name="Straight Connector 298"/>
          <p:cNvCxnSpPr>
            <a:stCxn id="293" idx="4"/>
            <a:endCxn id="297" idx="0"/>
          </p:cNvCxnSpPr>
          <p:nvPr/>
        </p:nvCxnSpPr>
        <p:spPr bwMode="auto">
          <a:xfrm rot="5400000">
            <a:off x="4328221" y="27184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300" name="Straight Connector 299"/>
          <p:cNvCxnSpPr>
            <a:stCxn id="295" idx="2"/>
          </p:cNvCxnSpPr>
          <p:nvPr/>
        </p:nvCxnSpPr>
        <p:spPr bwMode="auto">
          <a:xfrm rot="5400000">
            <a:off x="4533901" y="2832529"/>
            <a:ext cx="430941" cy="0"/>
          </a:xfrm>
          <a:prstGeom prst="line">
            <a:avLst/>
          </a:prstGeom>
          <a:noFill/>
          <a:ln w="38100" cap="flat" cmpd="sng" algn="ctr">
            <a:solidFill>
              <a:schemeClr val="hlink"/>
            </a:solidFill>
            <a:prstDash val="solid"/>
            <a:round/>
            <a:headEnd type="none" w="med" len="med"/>
            <a:tailEnd type="none" w="med" len="med"/>
          </a:ln>
          <a:effectLst/>
        </p:spPr>
      </p:cxnSp>
      <p:cxnSp>
        <p:nvCxnSpPr>
          <p:cNvPr id="307" name="Straight Connector 306"/>
          <p:cNvCxnSpPr>
            <a:stCxn id="301" idx="4"/>
            <a:endCxn id="305" idx="0"/>
          </p:cNvCxnSpPr>
          <p:nvPr/>
        </p:nvCxnSpPr>
        <p:spPr bwMode="auto">
          <a:xfrm rot="5400000">
            <a:off x="4327154" y="3330004"/>
            <a:ext cx="204918" cy="0"/>
          </a:xfrm>
          <a:prstGeom prst="line">
            <a:avLst/>
          </a:prstGeom>
          <a:noFill/>
          <a:ln w="38100" cap="flat" cmpd="sng" algn="ctr">
            <a:solidFill>
              <a:schemeClr val="hlink"/>
            </a:solidFill>
            <a:prstDash val="solid"/>
            <a:round/>
            <a:headEnd type="none" w="med" len="med"/>
            <a:tailEnd type="none" w="med" len="med"/>
          </a:ln>
          <a:effectLst/>
        </p:spPr>
      </p:cxnSp>
      <p:cxnSp>
        <p:nvCxnSpPr>
          <p:cNvPr id="309" name="Straight Connector 308"/>
          <p:cNvCxnSpPr>
            <a:stCxn id="297" idx="2"/>
            <a:endCxn id="301" idx="0"/>
          </p:cNvCxnSpPr>
          <p:nvPr/>
        </p:nvCxnSpPr>
        <p:spPr bwMode="auto">
          <a:xfrm rot="5400000">
            <a:off x="4328221" y="3023694"/>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311" name="Straight Connector 310"/>
          <p:cNvCxnSpPr>
            <a:stCxn id="266" idx="3"/>
            <a:endCxn id="293" idx="2"/>
          </p:cNvCxnSpPr>
          <p:nvPr/>
        </p:nvCxnSpPr>
        <p:spPr bwMode="auto">
          <a:xfrm>
            <a:off x="4141019" y="2565830"/>
            <a:ext cx="237364" cy="0"/>
          </a:xfrm>
          <a:prstGeom prst="line">
            <a:avLst/>
          </a:prstGeom>
          <a:noFill/>
          <a:ln w="38100" cap="flat" cmpd="sng" algn="ctr">
            <a:solidFill>
              <a:schemeClr val="hlink"/>
            </a:solidFill>
            <a:prstDash val="solid"/>
            <a:round/>
            <a:headEnd type="none" w="med" len="med"/>
            <a:tailEnd type="none" w="med" len="med"/>
          </a:ln>
          <a:effectLst/>
        </p:spPr>
      </p:cxnSp>
      <p:cxnSp>
        <p:nvCxnSpPr>
          <p:cNvPr id="312" name="Straight Connector 311"/>
          <p:cNvCxnSpPr>
            <a:stCxn id="270" idx="6"/>
            <a:endCxn id="297" idx="1"/>
          </p:cNvCxnSpPr>
          <p:nvPr/>
        </p:nvCxnSpPr>
        <p:spPr bwMode="auto">
          <a:xfrm>
            <a:off x="4141019" y="2871073"/>
            <a:ext cx="237364" cy="0"/>
          </a:xfrm>
          <a:prstGeom prst="line">
            <a:avLst/>
          </a:prstGeom>
          <a:noFill/>
          <a:ln w="38100" cap="flat" cmpd="sng" algn="ctr">
            <a:solidFill>
              <a:schemeClr val="hlink"/>
            </a:solidFill>
            <a:prstDash val="solid"/>
            <a:round/>
            <a:headEnd type="none" w="med" len="med"/>
            <a:tailEnd type="none" w="med" len="med"/>
          </a:ln>
          <a:effectLst/>
        </p:spPr>
      </p:cxnSp>
      <p:cxnSp>
        <p:nvCxnSpPr>
          <p:cNvPr id="313" name="Straight Connector 312"/>
          <p:cNvCxnSpPr>
            <a:stCxn id="275" idx="3"/>
          </p:cNvCxnSpPr>
          <p:nvPr/>
        </p:nvCxnSpPr>
        <p:spPr bwMode="auto">
          <a:xfrm>
            <a:off x="4141019" y="3176316"/>
            <a:ext cx="430981" cy="0"/>
          </a:xfrm>
          <a:prstGeom prst="line">
            <a:avLst/>
          </a:prstGeom>
          <a:noFill/>
          <a:ln w="38100" cap="flat" cmpd="sng" algn="ctr">
            <a:solidFill>
              <a:schemeClr val="hlink"/>
            </a:solidFill>
            <a:prstDash val="solid"/>
            <a:round/>
            <a:headEnd type="none" w="med" len="med"/>
            <a:tailEnd type="none" w="med" len="med"/>
          </a:ln>
          <a:effectLst/>
        </p:spPr>
      </p:cxnSp>
      <p:cxnSp>
        <p:nvCxnSpPr>
          <p:cNvPr id="314" name="Straight Connector 313"/>
          <p:cNvCxnSpPr/>
          <p:nvPr/>
        </p:nvCxnSpPr>
        <p:spPr bwMode="auto">
          <a:xfrm>
            <a:off x="3962400" y="3483693"/>
            <a:ext cx="609600" cy="0"/>
          </a:xfrm>
          <a:prstGeom prst="line">
            <a:avLst/>
          </a:prstGeom>
          <a:noFill/>
          <a:ln w="38100" cap="flat" cmpd="sng" algn="ctr">
            <a:solidFill>
              <a:schemeClr val="hlink"/>
            </a:solidFill>
            <a:prstDash val="solid"/>
            <a:round/>
            <a:headEnd type="none" w="med" len="med"/>
            <a:tailEnd type="none" w="med" len="med"/>
          </a:ln>
          <a:effectLst/>
        </p:spPr>
      </p:cxnSp>
      <p:sp>
        <p:nvSpPr>
          <p:cNvPr id="150" name="Oval 149"/>
          <p:cNvSpPr/>
          <p:nvPr/>
        </p:nvSpPr>
        <p:spPr bwMode="auto">
          <a:xfrm>
            <a:off x="3733800" y="2556933"/>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317" name="Rounded Rectangle 316"/>
          <p:cNvSpPr/>
          <p:nvPr/>
        </p:nvSpPr>
        <p:spPr bwMode="auto">
          <a:xfrm>
            <a:off x="304800" y="990600"/>
            <a:ext cx="8458200" cy="4572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Fast Reliable</a:t>
            </a:r>
            <a:r>
              <a:rPr kumimoji="0" lang="en-US" sz="2800" b="0" i="0" u="none" strike="noStrike" cap="none" normalizeH="0" dirty="0" smtClean="0">
                <a:ln>
                  <a:noFill/>
                </a:ln>
                <a:solidFill>
                  <a:schemeClr val="tx1"/>
                </a:solidFill>
                <a:effectLst/>
                <a:latin typeface="Tahoma" pitchFamily="-64" charset="0"/>
              </a:rPr>
              <a:t> Network</a:t>
            </a:r>
            <a:endParaRPr kumimoji="0" lang="en-US" sz="2800" b="0" i="0" u="none" strike="noStrike" cap="none" normalizeH="0" baseline="0" dirty="0" smtClean="0">
              <a:ln>
                <a:noFill/>
              </a:ln>
              <a:solidFill>
                <a:schemeClr val="tx1"/>
              </a:solidFill>
              <a:effectLst/>
              <a:latin typeface="Tahoma" pitchFamily="-64" charset="0"/>
            </a:endParaRPr>
          </a:p>
        </p:txBody>
      </p:sp>
      <p:sp>
        <p:nvSpPr>
          <p:cNvPr id="318" name="Up-Down Arrow 317"/>
          <p:cNvSpPr/>
          <p:nvPr/>
        </p:nvSpPr>
        <p:spPr bwMode="auto">
          <a:xfrm>
            <a:off x="9144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9" name="Up-Down Arrow 318"/>
          <p:cNvSpPr/>
          <p:nvPr/>
        </p:nvSpPr>
        <p:spPr bwMode="auto">
          <a:xfrm>
            <a:off x="38862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0" name="Up-Down Arrow 319"/>
          <p:cNvSpPr/>
          <p:nvPr/>
        </p:nvSpPr>
        <p:spPr bwMode="auto">
          <a:xfrm>
            <a:off x="69342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4" name="Oval 263"/>
          <p:cNvSpPr/>
          <p:nvPr/>
        </p:nvSpPr>
        <p:spPr bwMode="auto">
          <a:xfrm>
            <a:off x="3710263" y="2514600"/>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9" name="Oval 268"/>
          <p:cNvSpPr/>
          <p:nvPr/>
        </p:nvSpPr>
        <p:spPr bwMode="auto">
          <a:xfrm>
            <a:off x="3381967" y="28198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4" name="Oval 273"/>
          <p:cNvSpPr/>
          <p:nvPr/>
        </p:nvSpPr>
        <p:spPr bwMode="auto">
          <a:xfrm>
            <a:off x="3710263" y="3125086"/>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6" name="Rectangle 275"/>
          <p:cNvSpPr/>
          <p:nvPr/>
        </p:nvSpPr>
        <p:spPr bwMode="auto">
          <a:xfrm>
            <a:off x="3381967" y="3125086"/>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3" name="Oval 282"/>
          <p:cNvSpPr/>
          <p:nvPr/>
        </p:nvSpPr>
        <p:spPr bwMode="auto">
          <a:xfrm>
            <a:off x="4038560" y="343246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Oval 292"/>
          <p:cNvSpPr/>
          <p:nvPr/>
        </p:nvSpPr>
        <p:spPr bwMode="auto">
          <a:xfrm>
            <a:off x="4378383" y="2514600"/>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5" name="Rectangle 294"/>
          <p:cNvSpPr/>
          <p:nvPr/>
        </p:nvSpPr>
        <p:spPr bwMode="auto">
          <a:xfrm>
            <a:off x="4698141" y="2514600"/>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6" name="Oval 295"/>
          <p:cNvSpPr/>
          <p:nvPr/>
        </p:nvSpPr>
        <p:spPr bwMode="auto">
          <a:xfrm>
            <a:off x="4698141" y="28198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1" name="Oval 300"/>
          <p:cNvSpPr/>
          <p:nvPr/>
        </p:nvSpPr>
        <p:spPr bwMode="auto">
          <a:xfrm>
            <a:off x="4378383" y="3125086"/>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5" name="Rectangle 304"/>
          <p:cNvSpPr/>
          <p:nvPr/>
        </p:nvSpPr>
        <p:spPr bwMode="auto">
          <a:xfrm>
            <a:off x="4378383" y="343246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2" name="Rectangle 221"/>
          <p:cNvSpPr/>
          <p:nvPr/>
        </p:nvSpPr>
        <p:spPr bwMode="auto">
          <a:xfrm>
            <a:off x="7368377" y="2556933"/>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24" name="Straight Connector 223"/>
          <p:cNvCxnSpPr>
            <a:endCxn id="219" idx="2"/>
          </p:cNvCxnSpPr>
          <p:nvPr/>
        </p:nvCxnSpPr>
        <p:spPr bwMode="auto">
          <a:xfrm flipV="1">
            <a:off x="6629400" y="2605871"/>
            <a:ext cx="425365" cy="1"/>
          </a:xfrm>
          <a:prstGeom prst="line">
            <a:avLst/>
          </a:prstGeom>
          <a:noFill/>
          <a:ln w="38100" cap="flat" cmpd="sng" algn="ctr">
            <a:solidFill>
              <a:schemeClr val="hlink"/>
            </a:solidFill>
            <a:prstDash val="solid"/>
            <a:round/>
            <a:headEnd type="none" w="med" len="med"/>
            <a:tailEnd type="none" w="med" len="med"/>
          </a:ln>
          <a:effectLst/>
        </p:spPr>
      </p:cxnSp>
      <p:sp>
        <p:nvSpPr>
          <p:cNvPr id="229" name="Rectangle 228"/>
          <p:cNvSpPr/>
          <p:nvPr/>
        </p:nvSpPr>
        <p:spPr bwMode="auto">
          <a:xfrm>
            <a:off x="6451600" y="28505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30" name="Rectangle 229"/>
          <p:cNvSpPr/>
          <p:nvPr/>
        </p:nvSpPr>
        <p:spPr bwMode="auto">
          <a:xfrm>
            <a:off x="7681991" y="28505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39" name="Oval 238"/>
          <p:cNvSpPr/>
          <p:nvPr/>
        </p:nvSpPr>
        <p:spPr bwMode="auto">
          <a:xfrm>
            <a:off x="7054765" y="31421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0" name="Oval 239"/>
          <p:cNvSpPr/>
          <p:nvPr/>
        </p:nvSpPr>
        <p:spPr bwMode="auto">
          <a:xfrm>
            <a:off x="6451600" y="31421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1" name="Oval 240"/>
          <p:cNvSpPr/>
          <p:nvPr/>
        </p:nvSpPr>
        <p:spPr bwMode="auto">
          <a:xfrm>
            <a:off x="7681991" y="31421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3" name="Rectangle 242"/>
          <p:cNvSpPr/>
          <p:nvPr/>
        </p:nvSpPr>
        <p:spPr bwMode="auto">
          <a:xfrm>
            <a:off x="7368377" y="314215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8" name="Oval 247"/>
          <p:cNvSpPr/>
          <p:nvPr/>
        </p:nvSpPr>
        <p:spPr bwMode="auto">
          <a:xfrm>
            <a:off x="6757056" y="3433743"/>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10" name="Oval 209"/>
          <p:cNvSpPr/>
          <p:nvPr/>
        </p:nvSpPr>
        <p:spPr bwMode="auto">
          <a:xfrm>
            <a:off x="6790267" y="2590800"/>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223" name="Rectangle 222"/>
          <p:cNvSpPr/>
          <p:nvPr/>
        </p:nvSpPr>
        <p:spPr bwMode="auto">
          <a:xfrm>
            <a:off x="6757056" y="2556933"/>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2" name="Slide Number Placeholder 171"/>
          <p:cNvSpPr>
            <a:spLocks noGrp="1"/>
          </p:cNvSpPr>
          <p:nvPr>
            <p:ph type="sldNum" sz="quarter" idx="12"/>
          </p:nvPr>
        </p:nvSpPr>
        <p:spPr/>
        <p:txBody>
          <a:bodyPr/>
          <a:lstStyle/>
          <a:p>
            <a:fld id="{29982EE5-C165-4792-B6D9-CAD024C0FAD7}" type="slidenum">
              <a:rPr lang="en-US" smtClean="0"/>
              <a:pPr/>
              <a:t>45</a:t>
            </a:fld>
            <a:endParaRPr lang="en-US"/>
          </a:p>
        </p:txBody>
      </p:sp>
      <p:grpSp>
        <p:nvGrpSpPr>
          <p:cNvPr id="197" name="Group 196"/>
          <p:cNvGrpSpPr/>
          <p:nvPr/>
        </p:nvGrpSpPr>
        <p:grpSpPr>
          <a:xfrm>
            <a:off x="1524000" y="1828800"/>
            <a:ext cx="1288238" cy="1744133"/>
            <a:chOff x="1524000" y="1828800"/>
            <a:chExt cx="1288238" cy="1744133"/>
          </a:xfrm>
        </p:grpSpPr>
        <p:grpSp>
          <p:nvGrpSpPr>
            <p:cNvPr id="174" name="Group 173"/>
            <p:cNvGrpSpPr/>
            <p:nvPr/>
          </p:nvGrpSpPr>
          <p:grpSpPr>
            <a:xfrm>
              <a:off x="2057400" y="2489200"/>
              <a:ext cx="338667" cy="1083733"/>
              <a:chOff x="6096000" y="1295400"/>
              <a:chExt cx="609600" cy="1752600"/>
            </a:xfrm>
          </p:grpSpPr>
          <p:sp>
            <p:nvSpPr>
              <p:cNvPr id="175" name="Up Arrow 174"/>
              <p:cNvSpPr/>
              <p:nvPr/>
            </p:nvSpPr>
            <p:spPr bwMode="auto">
              <a:xfrm>
                <a:off x="6096000" y="1295400"/>
                <a:ext cx="609600" cy="1752600"/>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6" name="Rectangle 175"/>
              <p:cNvSpPr/>
              <p:nvPr/>
            </p:nvSpPr>
            <p:spPr bwMode="auto">
              <a:xfrm>
                <a:off x="6286500" y="1555103"/>
                <a:ext cx="228600" cy="20993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7" name="Oval 176"/>
              <p:cNvSpPr/>
              <p:nvPr/>
            </p:nvSpPr>
            <p:spPr bwMode="auto">
              <a:xfrm>
                <a:off x="6248400" y="1905000"/>
                <a:ext cx="304800" cy="27991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8" name="Oval 177"/>
              <p:cNvSpPr/>
              <p:nvPr/>
            </p:nvSpPr>
            <p:spPr bwMode="auto">
              <a:xfrm>
                <a:off x="6248400" y="2254898"/>
                <a:ext cx="304800" cy="27991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9" name="Rectangle 178"/>
              <p:cNvSpPr/>
              <p:nvPr/>
            </p:nvSpPr>
            <p:spPr bwMode="auto">
              <a:xfrm>
                <a:off x="6286500" y="2674775"/>
                <a:ext cx="228600" cy="20993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2" name="TextBox 191"/>
            <p:cNvSpPr txBox="1"/>
            <p:nvPr/>
          </p:nvSpPr>
          <p:spPr>
            <a:xfrm>
              <a:off x="1524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196" name="Group 195"/>
          <p:cNvGrpSpPr/>
          <p:nvPr/>
        </p:nvGrpSpPr>
        <p:grpSpPr>
          <a:xfrm>
            <a:off x="4572000" y="1828800"/>
            <a:ext cx="1288238" cy="1744133"/>
            <a:chOff x="4572000" y="1828800"/>
            <a:chExt cx="1288238" cy="1744133"/>
          </a:xfrm>
        </p:grpSpPr>
        <p:grpSp>
          <p:nvGrpSpPr>
            <p:cNvPr id="180" name="Group 179"/>
            <p:cNvGrpSpPr/>
            <p:nvPr/>
          </p:nvGrpSpPr>
          <p:grpSpPr>
            <a:xfrm>
              <a:off x="5071533" y="2489200"/>
              <a:ext cx="338667" cy="1083733"/>
              <a:chOff x="4851400" y="2489200"/>
              <a:chExt cx="338667" cy="1083733"/>
            </a:xfrm>
          </p:grpSpPr>
          <p:sp>
            <p:nvSpPr>
              <p:cNvPr id="181" name="Up Arrow 180"/>
              <p:cNvSpPr/>
              <p:nvPr/>
            </p:nvSpPr>
            <p:spPr bwMode="auto">
              <a:xfrm>
                <a:off x="4851400" y="2489200"/>
                <a:ext cx="338667" cy="1083733"/>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2" name="Rectangle 181"/>
              <p:cNvSpPr/>
              <p:nvPr/>
            </p:nvSpPr>
            <p:spPr bwMode="auto">
              <a:xfrm>
                <a:off x="4957233" y="2649789"/>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3" name="Oval 182"/>
              <p:cNvSpPr/>
              <p:nvPr/>
            </p:nvSpPr>
            <p:spPr bwMode="auto">
              <a:xfrm>
                <a:off x="4936067" y="286615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4" name="Oval 183"/>
              <p:cNvSpPr/>
              <p:nvPr/>
            </p:nvSpPr>
            <p:spPr bwMode="auto">
              <a:xfrm>
                <a:off x="4936067" y="333211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5" name="Rectangle 184"/>
              <p:cNvSpPr/>
              <p:nvPr/>
            </p:nvSpPr>
            <p:spPr bwMode="auto">
              <a:xfrm>
                <a:off x="4957233" y="3146783"/>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3" name="TextBox 192"/>
            <p:cNvSpPr txBox="1"/>
            <p:nvPr/>
          </p:nvSpPr>
          <p:spPr>
            <a:xfrm>
              <a:off x="4572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195" name="Group 194"/>
          <p:cNvGrpSpPr/>
          <p:nvPr/>
        </p:nvGrpSpPr>
        <p:grpSpPr>
          <a:xfrm>
            <a:off x="7620000" y="1828800"/>
            <a:ext cx="1288238" cy="1744133"/>
            <a:chOff x="7620000" y="1828800"/>
            <a:chExt cx="1288238" cy="1744133"/>
          </a:xfrm>
        </p:grpSpPr>
        <p:grpSp>
          <p:nvGrpSpPr>
            <p:cNvPr id="186" name="Group 185"/>
            <p:cNvGrpSpPr/>
            <p:nvPr/>
          </p:nvGrpSpPr>
          <p:grpSpPr>
            <a:xfrm>
              <a:off x="8119533" y="2489200"/>
              <a:ext cx="338667" cy="1083733"/>
              <a:chOff x="7874000" y="2489200"/>
              <a:chExt cx="338667" cy="1083733"/>
            </a:xfrm>
          </p:grpSpPr>
          <p:sp>
            <p:nvSpPr>
              <p:cNvPr id="187" name="Up Arrow 186"/>
              <p:cNvSpPr/>
              <p:nvPr/>
            </p:nvSpPr>
            <p:spPr bwMode="auto">
              <a:xfrm>
                <a:off x="7874000" y="2489200"/>
                <a:ext cx="338667" cy="1083733"/>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8" name="Oval 187"/>
              <p:cNvSpPr/>
              <p:nvPr/>
            </p:nvSpPr>
            <p:spPr bwMode="auto">
              <a:xfrm>
                <a:off x="7958667" y="286615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9" name="Oval 188"/>
              <p:cNvSpPr/>
              <p:nvPr/>
            </p:nvSpPr>
            <p:spPr bwMode="auto">
              <a:xfrm>
                <a:off x="7958667" y="3082513"/>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90" name="Rectangle 189"/>
              <p:cNvSpPr/>
              <p:nvPr/>
            </p:nvSpPr>
            <p:spPr bwMode="auto">
              <a:xfrm>
                <a:off x="7979833" y="3342147"/>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91" name="Oval 190"/>
              <p:cNvSpPr/>
              <p:nvPr/>
            </p:nvSpPr>
            <p:spPr bwMode="auto">
              <a:xfrm>
                <a:off x="7956550" y="2667000"/>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4" name="TextBox 193"/>
            <p:cNvSpPr txBox="1"/>
            <p:nvPr/>
          </p:nvSpPr>
          <p:spPr>
            <a:xfrm>
              <a:off x="7620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158" name="Group 157"/>
          <p:cNvGrpSpPr/>
          <p:nvPr/>
        </p:nvGrpSpPr>
        <p:grpSpPr>
          <a:xfrm>
            <a:off x="533400" y="1600200"/>
            <a:ext cx="8077200" cy="4495800"/>
            <a:chOff x="533400" y="2286000"/>
            <a:chExt cx="8077200" cy="4495800"/>
          </a:xfrm>
        </p:grpSpPr>
        <p:sp>
          <p:nvSpPr>
            <p:cNvPr id="152" name="Rectangle 151"/>
            <p:cNvSpPr/>
            <p:nvPr/>
          </p:nvSpPr>
          <p:spPr bwMode="auto">
            <a:xfrm>
              <a:off x="533400" y="2286000"/>
              <a:ext cx="8077200" cy="4495800"/>
            </a:xfrm>
            <a:prstGeom prst="rect">
              <a:avLst/>
            </a:prstGeom>
            <a:ln>
              <a:headEnd type="none" w="med" len="med"/>
              <a:tailEnd type="none" w="med" len="med"/>
            </a:ln>
            <a:effectLst>
              <a:outerShdw blurRad="228600" dist="38100" dir="2700000" sx="101000" sy="101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53" name="TextBox 152"/>
            <p:cNvSpPr txBox="1"/>
            <p:nvPr/>
          </p:nvSpPr>
          <p:spPr>
            <a:xfrm>
              <a:off x="1066800" y="3089970"/>
              <a:ext cx="7315200" cy="3539430"/>
            </a:xfrm>
            <a:prstGeom prst="rect">
              <a:avLst/>
            </a:prstGeom>
            <a:noFill/>
          </p:spPr>
          <p:txBody>
            <a:bodyPr wrap="square" rtlCol="0">
              <a:spAutoFit/>
            </a:bodyPr>
            <a:lstStyle/>
            <a:p>
              <a:pPr fontAlgn="base">
                <a:spcBef>
                  <a:spcPct val="0"/>
                </a:spcBef>
                <a:spcAft>
                  <a:spcPct val="0"/>
                </a:spcAft>
              </a:pPr>
              <a:r>
                <a:rPr lang="en-US" sz="2800" dirty="0" smtClean="0">
                  <a:latin typeface="Helvetica" pitchFamily="34" charset="0"/>
                </a:rPr>
                <a:t>Given a uniform partitioning of the chain graphical model, Parallel Splash will run in time:</a:t>
              </a:r>
            </a:p>
            <a:p>
              <a:pPr fontAlgn="base">
                <a:spcBef>
                  <a:spcPct val="0"/>
                </a:spcBef>
                <a:spcAft>
                  <a:spcPct val="0"/>
                </a:spcAft>
              </a:pPr>
              <a:endParaRPr lang="en-US" sz="2800" dirty="0" smtClean="0">
                <a:latin typeface="Helvetica" pitchFamily="34" charset="0"/>
              </a:endParaRPr>
            </a:p>
            <a:p>
              <a:pPr fontAlgn="base">
                <a:spcBef>
                  <a:spcPct val="0"/>
                </a:spcBef>
                <a:spcAft>
                  <a:spcPct val="0"/>
                </a:spcAft>
              </a:pPr>
              <a:endParaRPr lang="en-US" sz="2800" dirty="0" smtClean="0">
                <a:latin typeface="Helvetica" pitchFamily="34" charset="0"/>
              </a:endParaRPr>
            </a:p>
            <a:p>
              <a:pPr fontAlgn="base">
                <a:spcBef>
                  <a:spcPct val="0"/>
                </a:spcBef>
                <a:spcAft>
                  <a:spcPct val="0"/>
                </a:spcAft>
              </a:pPr>
              <a:endParaRPr lang="en-US" sz="2800" dirty="0" smtClean="0">
                <a:latin typeface="Helvetica" pitchFamily="34" charset="0"/>
              </a:endParaRPr>
            </a:p>
            <a:p>
              <a:pPr fontAlgn="base">
                <a:spcBef>
                  <a:spcPct val="0"/>
                </a:spcBef>
                <a:spcAft>
                  <a:spcPct val="0"/>
                </a:spcAft>
              </a:pPr>
              <a:endParaRPr lang="en-US" sz="2800" dirty="0" smtClean="0">
                <a:latin typeface="Helvetica" pitchFamily="34" charset="0"/>
              </a:endParaRPr>
            </a:p>
            <a:p>
              <a:r>
                <a:rPr lang="en-US" sz="2800" dirty="0" smtClean="0">
                  <a:latin typeface="Helvetica" pitchFamily="34" charset="0"/>
                </a:rPr>
                <a:t>retaining optimality.</a:t>
              </a:r>
              <a:endParaRPr lang="en-US" sz="2800" dirty="0">
                <a:latin typeface="Helvetica" pitchFamily="34" charset="0"/>
              </a:endParaRPr>
            </a:p>
          </p:txBody>
        </p:sp>
        <p:sp>
          <p:nvSpPr>
            <p:cNvPr id="154" name="TextBox 153"/>
            <p:cNvSpPr txBox="1"/>
            <p:nvPr/>
          </p:nvSpPr>
          <p:spPr>
            <a:xfrm>
              <a:off x="795574" y="2438400"/>
              <a:ext cx="2404826" cy="646331"/>
            </a:xfrm>
            <a:prstGeom prst="rect">
              <a:avLst/>
            </a:prstGeom>
            <a:noFill/>
          </p:spPr>
          <p:txBody>
            <a:bodyPr wrap="none" rtlCol="0">
              <a:spAutoFit/>
            </a:bodyPr>
            <a:lstStyle/>
            <a:p>
              <a:r>
                <a:rPr lang="en-US" sz="3600" b="1" dirty="0" smtClean="0"/>
                <a:t>Theorem:</a:t>
              </a:r>
              <a:endParaRPr lang="en-US" sz="3600" b="1" dirty="0"/>
            </a:p>
          </p:txBody>
        </p:sp>
        <p:pic>
          <p:nvPicPr>
            <p:cNvPr id="156" name="Picture 155" descr="TP_tmp.emf"/>
            <p:cNvPicPr>
              <a:picLocks noChangeAspect="1"/>
            </p:cNvPicPr>
            <p:nvPr>
              <p:custDataLst>
                <p:tags r:id="rId2"/>
              </p:custDataLst>
            </p:nvPr>
          </p:nvPicPr>
          <p:blipFill>
            <a:blip r:embed="rId5" cstate="print">
              <a:clrChange>
                <a:clrFrom>
                  <a:srgbClr val="FFFFFF"/>
                </a:clrFrom>
                <a:clrTo>
                  <a:srgbClr val="FFFFFF">
                    <a:alpha val="0"/>
                  </a:srgbClr>
                </a:clrTo>
              </a:clrChange>
            </a:blip>
            <a:stretch>
              <a:fillRect/>
            </a:stretch>
          </p:blipFill>
          <p:spPr bwMode="auto">
            <a:xfrm>
              <a:off x="3200400" y="4800600"/>
              <a:ext cx="2702610" cy="1094158"/>
            </a:xfrm>
            <a:prstGeom prst="rect">
              <a:avLst/>
            </a:prstGeom>
            <a:noFill/>
            <a:ln/>
            <a:effectLst/>
          </p:spPr>
        </p:pic>
      </p:grpSp>
    </p:spTree>
    <p:custDataLst>
      <p:tags r:id="rId1"/>
    </p:custDataLst>
  </p:cSld>
  <p:clrMapOvr>
    <a:masterClrMapping/>
  </p:clrMapOvr>
  <p:transition advTm="349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fill="hold" nodeType="clickEffect">
                                  <p:stCondLst>
                                    <p:cond delay="0"/>
                                  </p:stCondLst>
                                  <p:childTnLst>
                                    <p:animMotion origin="layout" path="M 0 -1.11111E-6 L 0 -0.22222 " pathEditMode="relative" rAng="0" ptsTypes="AA">
                                      <p:cBhvr>
                                        <p:cTn id="10" dur="500" fill="hold"/>
                                        <p:tgtEl>
                                          <p:spTgt spid="158"/>
                                        </p:tgtEl>
                                        <p:attrNameLst>
                                          <p:attrName>ppt_x</p:attrName>
                                          <p:attrName>ppt_y</p:attrName>
                                        </p:attrNameLst>
                                      </p:cBhvr>
                                      <p:rCtr x="0" y="-111"/>
                                    </p:animMotion>
                                  </p:childTnLst>
                                </p:cTn>
                              </p:par>
                              <p:par>
                                <p:cTn id="11" presetID="6" presetClass="emph" presetSubtype="0" fill="hold" nodeType="withEffect">
                                  <p:stCondLst>
                                    <p:cond delay="0"/>
                                  </p:stCondLst>
                                  <p:childTnLst>
                                    <p:animScale>
                                      <p:cBhvr>
                                        <p:cTn id="12" dur="500" fill="hold"/>
                                        <p:tgtEl>
                                          <p:spTgt spid="158"/>
                                        </p:tgtEl>
                                      </p:cBhvr>
                                      <p:by x="75000" y="75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Rounded Rectangle 358"/>
          <p:cNvSpPr/>
          <p:nvPr/>
        </p:nvSpPr>
        <p:spPr bwMode="auto">
          <a:xfrm>
            <a:off x="1981200" y="3124200"/>
            <a:ext cx="2057400" cy="3505200"/>
          </a:xfrm>
          <a:prstGeom prst="roundRect">
            <a:avLst/>
          </a:prstGeom>
          <a:solidFill>
            <a:schemeClr val="accent1">
              <a:lumMod val="20000"/>
              <a:lumOff val="80000"/>
            </a:schemeClr>
          </a:solidFill>
          <a:ln w="38100" cap="flat" cmpd="sng" algn="ctr">
            <a:solidFill>
              <a:schemeClr val="tx1"/>
            </a:solidFill>
            <a:prstDash val="sysDash"/>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CPU 1</a:t>
            </a:r>
          </a:p>
        </p:txBody>
      </p:sp>
      <p:sp>
        <p:nvSpPr>
          <p:cNvPr id="370" name="Rounded Rectangle 369"/>
          <p:cNvSpPr/>
          <p:nvPr/>
        </p:nvSpPr>
        <p:spPr bwMode="auto">
          <a:xfrm>
            <a:off x="4038600" y="3124200"/>
            <a:ext cx="3200400" cy="3505200"/>
          </a:xfrm>
          <a:prstGeom prst="roundRect">
            <a:avLst>
              <a:gd name="adj" fmla="val 9835"/>
            </a:avLst>
          </a:prstGeom>
          <a:solidFill>
            <a:schemeClr val="accent3">
              <a:lumMod val="20000"/>
              <a:lumOff val="80000"/>
            </a:schemeClr>
          </a:solidFill>
          <a:ln w="38100" cap="flat" cmpd="sng" algn="ctr">
            <a:solidFill>
              <a:schemeClr val="tx1"/>
            </a:solidFill>
            <a:prstDash val="sysDash"/>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CPU 2</a:t>
            </a:r>
          </a:p>
        </p:txBody>
      </p:sp>
      <p:sp>
        <p:nvSpPr>
          <p:cNvPr id="2" name="Title 1"/>
          <p:cNvSpPr>
            <a:spLocks noGrp="1"/>
          </p:cNvSpPr>
          <p:nvPr>
            <p:ph type="title"/>
          </p:nvPr>
        </p:nvSpPr>
        <p:spPr/>
        <p:txBody>
          <a:bodyPr/>
          <a:lstStyle/>
          <a:p>
            <a:r>
              <a:rPr lang="en-US" dirty="0" smtClean="0"/>
              <a:t>Partitioning Objective</a:t>
            </a:r>
            <a:endParaRPr lang="en-US" dirty="0"/>
          </a:p>
        </p:txBody>
      </p:sp>
      <p:sp>
        <p:nvSpPr>
          <p:cNvPr id="3" name="Content Placeholder 2"/>
          <p:cNvSpPr>
            <a:spLocks noGrp="1"/>
          </p:cNvSpPr>
          <p:nvPr>
            <p:ph idx="1"/>
          </p:nvPr>
        </p:nvSpPr>
        <p:spPr>
          <a:xfrm>
            <a:off x="304800" y="990601"/>
            <a:ext cx="8839200" cy="1981200"/>
          </a:xfrm>
        </p:spPr>
        <p:txBody>
          <a:bodyPr/>
          <a:lstStyle/>
          <a:p>
            <a:r>
              <a:rPr lang="en-US" dirty="0" smtClean="0"/>
              <a:t>The partitioning of the factor graph determines:</a:t>
            </a:r>
          </a:p>
          <a:p>
            <a:pPr lvl="1"/>
            <a:r>
              <a:rPr lang="en-US" dirty="0" smtClean="0"/>
              <a:t>Storage, Computation, and Communication</a:t>
            </a:r>
          </a:p>
          <a:p>
            <a:r>
              <a:rPr lang="en-US" dirty="0" smtClean="0"/>
              <a:t>Goal: </a:t>
            </a:r>
          </a:p>
          <a:p>
            <a:pPr lvl="1"/>
            <a:r>
              <a:rPr lang="en-US" dirty="0" smtClean="0"/>
              <a:t>Balance </a:t>
            </a:r>
            <a:r>
              <a:rPr lang="en-US" b="1" dirty="0" smtClean="0"/>
              <a:t>Computation</a:t>
            </a:r>
            <a:r>
              <a:rPr lang="en-US" dirty="0" smtClean="0"/>
              <a:t> and Minimize </a:t>
            </a:r>
            <a:r>
              <a:rPr lang="en-US" b="1" dirty="0" smtClean="0"/>
              <a:t>Communication</a:t>
            </a:r>
          </a:p>
        </p:txBody>
      </p:sp>
      <p:grpSp>
        <p:nvGrpSpPr>
          <p:cNvPr id="188" name="Group 187"/>
          <p:cNvGrpSpPr/>
          <p:nvPr/>
        </p:nvGrpSpPr>
        <p:grpSpPr>
          <a:xfrm>
            <a:off x="2181887" y="3289422"/>
            <a:ext cx="4693139" cy="2535755"/>
            <a:chOff x="762000" y="1905000"/>
            <a:chExt cx="7696200" cy="4158343"/>
          </a:xfrm>
        </p:grpSpPr>
        <p:sp>
          <p:nvSpPr>
            <p:cNvPr id="189" name="Oval 188"/>
            <p:cNvSpPr/>
            <p:nvPr/>
          </p:nvSpPr>
          <p:spPr bwMode="auto">
            <a:xfrm>
              <a:off x="1577339"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0" name="Oval 189"/>
            <p:cNvSpPr/>
            <p:nvPr/>
          </p:nvSpPr>
          <p:spPr bwMode="auto">
            <a:xfrm>
              <a:off x="3209108"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1" name="Rectangle 190"/>
            <p:cNvSpPr/>
            <p:nvPr/>
          </p:nvSpPr>
          <p:spPr bwMode="auto">
            <a:xfrm>
              <a:off x="2371997"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2" name="Rectangle 191"/>
            <p:cNvSpPr/>
            <p:nvPr/>
          </p:nvSpPr>
          <p:spPr bwMode="auto">
            <a:xfrm>
              <a:off x="762000"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3" name="Rectangle 192"/>
            <p:cNvSpPr/>
            <p:nvPr/>
          </p:nvSpPr>
          <p:spPr bwMode="auto">
            <a:xfrm>
              <a:off x="4046220"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94" name="Straight Connector 193"/>
            <p:cNvCxnSpPr>
              <a:stCxn id="192" idx="3"/>
              <a:endCxn id="189" idx="2"/>
            </p:cNvCxnSpPr>
            <p:nvPr/>
          </p:nvCxnSpPr>
          <p:spPr bwMode="auto">
            <a:xfrm>
              <a:off x="1023257" y="2035629"/>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195" name="Straight Connector 194"/>
            <p:cNvCxnSpPr>
              <a:stCxn id="189" idx="6"/>
              <a:endCxn id="191" idx="1"/>
            </p:cNvCxnSpPr>
            <p:nvPr/>
          </p:nvCxnSpPr>
          <p:spPr bwMode="auto">
            <a:xfrm>
              <a:off x="1838596" y="2035629"/>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96" name="Straight Connector 195"/>
            <p:cNvCxnSpPr>
              <a:stCxn id="191" idx="3"/>
              <a:endCxn id="190" idx="2"/>
            </p:cNvCxnSpPr>
            <p:nvPr/>
          </p:nvCxnSpPr>
          <p:spPr bwMode="auto">
            <a:xfrm>
              <a:off x="2633254" y="2035629"/>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197" name="Straight Connector 196"/>
            <p:cNvCxnSpPr>
              <a:stCxn id="190" idx="6"/>
              <a:endCxn id="193" idx="1"/>
            </p:cNvCxnSpPr>
            <p:nvPr/>
          </p:nvCxnSpPr>
          <p:spPr bwMode="auto">
            <a:xfrm>
              <a:off x="3470365" y="2035629"/>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198" name="Oval 197"/>
            <p:cNvSpPr/>
            <p:nvPr/>
          </p:nvSpPr>
          <p:spPr bwMode="auto">
            <a:xfrm>
              <a:off x="2371997"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9" name="Oval 198"/>
            <p:cNvSpPr/>
            <p:nvPr/>
          </p:nvSpPr>
          <p:spPr bwMode="auto">
            <a:xfrm>
              <a:off x="762000"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Oval 199"/>
            <p:cNvSpPr/>
            <p:nvPr/>
          </p:nvSpPr>
          <p:spPr bwMode="auto">
            <a:xfrm>
              <a:off x="4046220"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1" name="Straight Connector 200"/>
            <p:cNvCxnSpPr>
              <a:stCxn id="199" idx="6"/>
              <a:endCxn id="203" idx="1"/>
            </p:cNvCxnSpPr>
            <p:nvPr/>
          </p:nvCxnSpPr>
          <p:spPr bwMode="auto">
            <a:xfrm>
              <a:off x="1023257" y="2808515"/>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202" name="Rectangle 201"/>
            <p:cNvSpPr/>
            <p:nvPr/>
          </p:nvSpPr>
          <p:spPr bwMode="auto">
            <a:xfrm>
              <a:off x="3209108"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3" name="Rectangle 202"/>
            <p:cNvSpPr/>
            <p:nvPr/>
          </p:nvSpPr>
          <p:spPr bwMode="auto">
            <a:xfrm>
              <a:off x="1577339"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4" name="Straight Connector 203"/>
            <p:cNvCxnSpPr>
              <a:stCxn id="203" idx="3"/>
              <a:endCxn id="198" idx="2"/>
            </p:cNvCxnSpPr>
            <p:nvPr/>
          </p:nvCxnSpPr>
          <p:spPr bwMode="auto">
            <a:xfrm>
              <a:off x="1838596" y="28085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05" name="Straight Connector 204"/>
            <p:cNvCxnSpPr>
              <a:stCxn id="198" idx="6"/>
              <a:endCxn id="202" idx="1"/>
            </p:cNvCxnSpPr>
            <p:nvPr/>
          </p:nvCxnSpPr>
          <p:spPr bwMode="auto">
            <a:xfrm>
              <a:off x="2633254" y="28085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06" name="Straight Connector 205"/>
            <p:cNvCxnSpPr>
              <a:stCxn id="202" idx="3"/>
              <a:endCxn id="200" idx="2"/>
            </p:cNvCxnSpPr>
            <p:nvPr/>
          </p:nvCxnSpPr>
          <p:spPr bwMode="auto">
            <a:xfrm>
              <a:off x="3470365" y="2808515"/>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07" name="Straight Connector 206"/>
            <p:cNvCxnSpPr>
              <a:stCxn id="192" idx="2"/>
              <a:endCxn id="199" idx="0"/>
            </p:cNvCxnSpPr>
            <p:nvPr/>
          </p:nvCxnSpPr>
          <p:spPr bwMode="auto">
            <a:xfrm rot="5400000">
              <a:off x="636815"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08" name="Straight Connector 207"/>
            <p:cNvCxnSpPr>
              <a:stCxn id="189" idx="4"/>
              <a:endCxn id="203" idx="0"/>
            </p:cNvCxnSpPr>
            <p:nvPr/>
          </p:nvCxnSpPr>
          <p:spPr bwMode="auto">
            <a:xfrm rot="5400000">
              <a:off x="1452154"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09" name="Straight Connector 208"/>
            <p:cNvCxnSpPr>
              <a:stCxn id="191" idx="2"/>
              <a:endCxn id="198" idx="0"/>
            </p:cNvCxnSpPr>
            <p:nvPr/>
          </p:nvCxnSpPr>
          <p:spPr bwMode="auto">
            <a:xfrm rot="5400000">
              <a:off x="2246812"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10" name="Straight Connector 209"/>
            <p:cNvCxnSpPr>
              <a:stCxn id="190" idx="4"/>
              <a:endCxn id="202" idx="0"/>
            </p:cNvCxnSpPr>
            <p:nvPr/>
          </p:nvCxnSpPr>
          <p:spPr bwMode="auto">
            <a:xfrm rot="5400000">
              <a:off x="3083923"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11" name="Straight Connector 210"/>
            <p:cNvCxnSpPr>
              <a:stCxn id="193" idx="2"/>
              <a:endCxn id="200" idx="0"/>
            </p:cNvCxnSpPr>
            <p:nvPr/>
          </p:nvCxnSpPr>
          <p:spPr bwMode="auto">
            <a:xfrm rot="5400000">
              <a:off x="3921035" y="2422071"/>
              <a:ext cx="511629" cy="0"/>
            </a:xfrm>
            <a:prstGeom prst="line">
              <a:avLst/>
            </a:prstGeom>
            <a:noFill/>
            <a:ln w="38100" cap="flat" cmpd="sng" algn="ctr">
              <a:solidFill>
                <a:schemeClr val="hlink"/>
              </a:solidFill>
              <a:prstDash val="solid"/>
              <a:round/>
              <a:headEnd type="none" w="med" len="med"/>
              <a:tailEnd type="none" w="med" len="med"/>
            </a:ln>
            <a:effectLst/>
          </p:spPr>
        </p:cxnSp>
        <p:sp>
          <p:nvSpPr>
            <p:cNvPr id="212" name="Oval 211"/>
            <p:cNvSpPr/>
            <p:nvPr/>
          </p:nvSpPr>
          <p:spPr bwMode="auto">
            <a:xfrm>
              <a:off x="1577339"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3" name="Oval 212"/>
            <p:cNvSpPr/>
            <p:nvPr/>
          </p:nvSpPr>
          <p:spPr bwMode="auto">
            <a:xfrm>
              <a:off x="3209108"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4" name="Rectangle 213"/>
            <p:cNvSpPr/>
            <p:nvPr/>
          </p:nvSpPr>
          <p:spPr bwMode="auto">
            <a:xfrm>
              <a:off x="2371997"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5" name="Rectangle 214"/>
            <p:cNvSpPr/>
            <p:nvPr/>
          </p:nvSpPr>
          <p:spPr bwMode="auto">
            <a:xfrm>
              <a:off x="762000"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6" name="Rectangle 215"/>
            <p:cNvSpPr/>
            <p:nvPr/>
          </p:nvSpPr>
          <p:spPr bwMode="auto">
            <a:xfrm>
              <a:off x="4046220"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17" name="Straight Connector 216"/>
            <p:cNvCxnSpPr>
              <a:stCxn id="215" idx="3"/>
              <a:endCxn id="212" idx="2"/>
            </p:cNvCxnSpPr>
            <p:nvPr/>
          </p:nvCxnSpPr>
          <p:spPr bwMode="auto">
            <a:xfrm>
              <a:off x="1023257" y="3592286"/>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218" name="Straight Connector 217"/>
            <p:cNvCxnSpPr>
              <a:stCxn id="212" idx="6"/>
              <a:endCxn id="214" idx="1"/>
            </p:cNvCxnSpPr>
            <p:nvPr/>
          </p:nvCxnSpPr>
          <p:spPr bwMode="auto">
            <a:xfrm>
              <a:off x="1838596" y="3592286"/>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19" name="Straight Connector 218"/>
            <p:cNvCxnSpPr>
              <a:stCxn id="214" idx="3"/>
              <a:endCxn id="213" idx="2"/>
            </p:cNvCxnSpPr>
            <p:nvPr/>
          </p:nvCxnSpPr>
          <p:spPr bwMode="auto">
            <a:xfrm>
              <a:off x="2633254" y="3592286"/>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20" name="Straight Connector 219"/>
            <p:cNvCxnSpPr>
              <a:stCxn id="213" idx="6"/>
              <a:endCxn id="216" idx="1"/>
            </p:cNvCxnSpPr>
            <p:nvPr/>
          </p:nvCxnSpPr>
          <p:spPr bwMode="auto">
            <a:xfrm>
              <a:off x="3470365" y="3592286"/>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21" name="Straight Connector 220"/>
            <p:cNvCxnSpPr>
              <a:stCxn id="199" idx="4"/>
              <a:endCxn id="215" idx="0"/>
            </p:cNvCxnSpPr>
            <p:nvPr/>
          </p:nvCxnSpPr>
          <p:spPr bwMode="auto">
            <a:xfrm rot="5400000">
              <a:off x="631372"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22" name="Straight Connector 221"/>
            <p:cNvCxnSpPr>
              <a:stCxn id="203" idx="2"/>
              <a:endCxn id="212" idx="0"/>
            </p:cNvCxnSpPr>
            <p:nvPr/>
          </p:nvCxnSpPr>
          <p:spPr bwMode="auto">
            <a:xfrm rot="5400000">
              <a:off x="1446711"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23" name="Straight Connector 222"/>
            <p:cNvCxnSpPr>
              <a:stCxn id="198" idx="4"/>
              <a:endCxn id="214" idx="0"/>
            </p:cNvCxnSpPr>
            <p:nvPr/>
          </p:nvCxnSpPr>
          <p:spPr bwMode="auto">
            <a:xfrm rot="5400000">
              <a:off x="2241369"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24" name="Straight Connector 223"/>
            <p:cNvCxnSpPr>
              <a:stCxn id="202" idx="2"/>
              <a:endCxn id="213" idx="0"/>
            </p:cNvCxnSpPr>
            <p:nvPr/>
          </p:nvCxnSpPr>
          <p:spPr bwMode="auto">
            <a:xfrm rot="5400000">
              <a:off x="3078480"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25" name="Straight Connector 224"/>
            <p:cNvCxnSpPr>
              <a:stCxn id="200" idx="4"/>
              <a:endCxn id="216" idx="0"/>
            </p:cNvCxnSpPr>
            <p:nvPr/>
          </p:nvCxnSpPr>
          <p:spPr bwMode="auto">
            <a:xfrm rot="5400000">
              <a:off x="3915592" y="3200400"/>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226" name="Oval 225"/>
            <p:cNvSpPr/>
            <p:nvPr/>
          </p:nvSpPr>
          <p:spPr bwMode="auto">
            <a:xfrm>
              <a:off x="2371997"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7" name="Oval 226"/>
            <p:cNvSpPr/>
            <p:nvPr/>
          </p:nvSpPr>
          <p:spPr bwMode="auto">
            <a:xfrm>
              <a:off x="762000"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8" name="Oval 227"/>
            <p:cNvSpPr/>
            <p:nvPr/>
          </p:nvSpPr>
          <p:spPr bwMode="auto">
            <a:xfrm>
              <a:off x="4046220"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9" name="Straight Connector 228"/>
            <p:cNvCxnSpPr>
              <a:stCxn id="227" idx="6"/>
              <a:endCxn id="231" idx="1"/>
            </p:cNvCxnSpPr>
            <p:nvPr/>
          </p:nvCxnSpPr>
          <p:spPr bwMode="auto">
            <a:xfrm>
              <a:off x="1023257" y="4370615"/>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230" name="Rectangle 229"/>
            <p:cNvSpPr/>
            <p:nvPr/>
          </p:nvSpPr>
          <p:spPr bwMode="auto">
            <a:xfrm>
              <a:off x="3209108"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1" name="Rectangle 230"/>
            <p:cNvSpPr/>
            <p:nvPr/>
          </p:nvSpPr>
          <p:spPr bwMode="auto">
            <a:xfrm>
              <a:off x="1577339"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2" name="Straight Connector 231"/>
            <p:cNvCxnSpPr>
              <a:stCxn id="231" idx="3"/>
              <a:endCxn id="226" idx="2"/>
            </p:cNvCxnSpPr>
            <p:nvPr/>
          </p:nvCxnSpPr>
          <p:spPr bwMode="auto">
            <a:xfrm>
              <a:off x="1838596" y="43706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33" name="Straight Connector 232"/>
            <p:cNvCxnSpPr>
              <a:stCxn id="226" idx="6"/>
              <a:endCxn id="230" idx="1"/>
            </p:cNvCxnSpPr>
            <p:nvPr/>
          </p:nvCxnSpPr>
          <p:spPr bwMode="auto">
            <a:xfrm>
              <a:off x="2633254" y="43706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34" name="Straight Connector 233"/>
            <p:cNvCxnSpPr>
              <a:stCxn id="230" idx="3"/>
              <a:endCxn id="228" idx="2"/>
            </p:cNvCxnSpPr>
            <p:nvPr/>
          </p:nvCxnSpPr>
          <p:spPr bwMode="auto">
            <a:xfrm>
              <a:off x="3470365" y="4370615"/>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235" name="Oval 234"/>
            <p:cNvSpPr/>
            <p:nvPr/>
          </p:nvSpPr>
          <p:spPr bwMode="auto">
            <a:xfrm>
              <a:off x="3209108"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6" name="Oval 235"/>
            <p:cNvSpPr/>
            <p:nvPr/>
          </p:nvSpPr>
          <p:spPr bwMode="auto">
            <a:xfrm>
              <a:off x="1577339"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7" name="Straight Connector 236"/>
            <p:cNvCxnSpPr>
              <a:stCxn id="236" idx="6"/>
              <a:endCxn id="239" idx="1"/>
            </p:cNvCxnSpPr>
            <p:nvPr/>
          </p:nvCxnSpPr>
          <p:spPr bwMode="auto">
            <a:xfrm>
              <a:off x="1838596" y="5148944"/>
              <a:ext cx="533401" cy="0"/>
            </a:xfrm>
            <a:prstGeom prst="line">
              <a:avLst/>
            </a:prstGeom>
            <a:noFill/>
            <a:ln w="38100" cap="flat" cmpd="sng" algn="ctr">
              <a:solidFill>
                <a:schemeClr val="hlink"/>
              </a:solidFill>
              <a:prstDash val="solid"/>
              <a:round/>
              <a:headEnd type="none" w="med" len="med"/>
              <a:tailEnd type="none" w="med" len="med"/>
            </a:ln>
            <a:effectLst/>
          </p:spPr>
        </p:cxnSp>
        <p:sp>
          <p:nvSpPr>
            <p:cNvPr id="238" name="Rectangle 237"/>
            <p:cNvSpPr/>
            <p:nvPr/>
          </p:nvSpPr>
          <p:spPr bwMode="auto">
            <a:xfrm>
              <a:off x="4046220"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9" name="Rectangle 238"/>
            <p:cNvSpPr/>
            <p:nvPr/>
          </p:nvSpPr>
          <p:spPr bwMode="auto">
            <a:xfrm>
              <a:off x="2371997"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0" name="Rectangle 239"/>
            <p:cNvSpPr/>
            <p:nvPr/>
          </p:nvSpPr>
          <p:spPr bwMode="auto">
            <a:xfrm>
              <a:off x="762000"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41" name="Straight Connector 240"/>
            <p:cNvCxnSpPr>
              <a:stCxn id="239" idx="3"/>
              <a:endCxn id="235" idx="2"/>
            </p:cNvCxnSpPr>
            <p:nvPr/>
          </p:nvCxnSpPr>
          <p:spPr bwMode="auto">
            <a:xfrm>
              <a:off x="2633254" y="5148944"/>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42" name="Straight Connector 241"/>
            <p:cNvCxnSpPr>
              <a:stCxn id="235" idx="6"/>
              <a:endCxn id="238" idx="1"/>
            </p:cNvCxnSpPr>
            <p:nvPr/>
          </p:nvCxnSpPr>
          <p:spPr bwMode="auto">
            <a:xfrm>
              <a:off x="3470365" y="5148944"/>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43" name="Straight Connector 242"/>
            <p:cNvCxnSpPr>
              <a:stCxn id="236" idx="2"/>
              <a:endCxn id="240" idx="3"/>
            </p:cNvCxnSpPr>
            <p:nvPr/>
          </p:nvCxnSpPr>
          <p:spPr bwMode="auto">
            <a:xfrm rot="10800000">
              <a:off x="1023257" y="5148944"/>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244" name="Straight Connector 243"/>
            <p:cNvCxnSpPr>
              <a:stCxn id="227" idx="4"/>
              <a:endCxn id="240" idx="0"/>
            </p:cNvCxnSpPr>
            <p:nvPr/>
          </p:nvCxnSpPr>
          <p:spPr bwMode="auto">
            <a:xfrm rot="5400000">
              <a:off x="634093"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45" name="Straight Connector 244"/>
            <p:cNvCxnSpPr>
              <a:stCxn id="231" idx="2"/>
              <a:endCxn id="236" idx="0"/>
            </p:cNvCxnSpPr>
            <p:nvPr/>
          </p:nvCxnSpPr>
          <p:spPr bwMode="auto">
            <a:xfrm rot="5400000">
              <a:off x="1449432"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46" name="Straight Connector 245"/>
            <p:cNvCxnSpPr>
              <a:stCxn id="226" idx="4"/>
              <a:endCxn id="239" idx="0"/>
            </p:cNvCxnSpPr>
            <p:nvPr/>
          </p:nvCxnSpPr>
          <p:spPr bwMode="auto">
            <a:xfrm rot="5400000">
              <a:off x="2244090"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47" name="Straight Connector 246"/>
            <p:cNvCxnSpPr>
              <a:stCxn id="230" idx="2"/>
              <a:endCxn id="235" idx="0"/>
            </p:cNvCxnSpPr>
            <p:nvPr/>
          </p:nvCxnSpPr>
          <p:spPr bwMode="auto">
            <a:xfrm rot="5400000">
              <a:off x="3081201"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48" name="Straight Connector 247"/>
            <p:cNvCxnSpPr>
              <a:stCxn id="228" idx="4"/>
              <a:endCxn id="238" idx="0"/>
            </p:cNvCxnSpPr>
            <p:nvPr/>
          </p:nvCxnSpPr>
          <p:spPr bwMode="auto">
            <a:xfrm rot="5400000">
              <a:off x="3918313" y="4759779"/>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249" name="Oval 248"/>
            <p:cNvSpPr/>
            <p:nvPr/>
          </p:nvSpPr>
          <p:spPr bwMode="auto">
            <a:xfrm>
              <a:off x="2371997"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0" name="Oval 249"/>
            <p:cNvSpPr/>
            <p:nvPr/>
          </p:nvSpPr>
          <p:spPr bwMode="auto">
            <a:xfrm>
              <a:off x="762000"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1" name="Oval 250"/>
            <p:cNvSpPr/>
            <p:nvPr/>
          </p:nvSpPr>
          <p:spPr bwMode="auto">
            <a:xfrm>
              <a:off x="4046220"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52" name="Straight Connector 251"/>
            <p:cNvCxnSpPr>
              <a:stCxn id="250" idx="6"/>
              <a:endCxn id="254" idx="1"/>
            </p:cNvCxnSpPr>
            <p:nvPr/>
          </p:nvCxnSpPr>
          <p:spPr bwMode="auto">
            <a:xfrm>
              <a:off x="1023257" y="5932715"/>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253" name="Rectangle 252"/>
            <p:cNvSpPr/>
            <p:nvPr/>
          </p:nvSpPr>
          <p:spPr bwMode="auto">
            <a:xfrm>
              <a:off x="3209108"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4" name="Rectangle 253"/>
            <p:cNvSpPr/>
            <p:nvPr/>
          </p:nvSpPr>
          <p:spPr bwMode="auto">
            <a:xfrm>
              <a:off x="1577339"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55" name="Straight Connector 254"/>
            <p:cNvCxnSpPr>
              <a:stCxn id="254" idx="3"/>
              <a:endCxn id="249" idx="2"/>
            </p:cNvCxnSpPr>
            <p:nvPr/>
          </p:nvCxnSpPr>
          <p:spPr bwMode="auto">
            <a:xfrm>
              <a:off x="1838596" y="59327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56" name="Straight Connector 255"/>
            <p:cNvCxnSpPr>
              <a:stCxn id="249" idx="6"/>
              <a:endCxn id="253" idx="1"/>
            </p:cNvCxnSpPr>
            <p:nvPr/>
          </p:nvCxnSpPr>
          <p:spPr bwMode="auto">
            <a:xfrm>
              <a:off x="2633254" y="59327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57" name="Straight Connector 256"/>
            <p:cNvCxnSpPr>
              <a:stCxn id="253" idx="3"/>
              <a:endCxn id="251" idx="2"/>
            </p:cNvCxnSpPr>
            <p:nvPr/>
          </p:nvCxnSpPr>
          <p:spPr bwMode="auto">
            <a:xfrm>
              <a:off x="3470365" y="5932715"/>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58" name="Straight Connector 257"/>
            <p:cNvCxnSpPr>
              <a:stCxn id="240" idx="2"/>
              <a:endCxn id="250" idx="0"/>
            </p:cNvCxnSpPr>
            <p:nvPr/>
          </p:nvCxnSpPr>
          <p:spPr bwMode="auto">
            <a:xfrm rot="5400000">
              <a:off x="631372"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59" name="Straight Connector 258"/>
            <p:cNvCxnSpPr>
              <a:stCxn id="236" idx="4"/>
              <a:endCxn id="254" idx="0"/>
            </p:cNvCxnSpPr>
            <p:nvPr/>
          </p:nvCxnSpPr>
          <p:spPr bwMode="auto">
            <a:xfrm rot="5400000">
              <a:off x="1446711"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60" name="Straight Connector 259"/>
            <p:cNvCxnSpPr>
              <a:stCxn id="239" idx="2"/>
              <a:endCxn id="249" idx="0"/>
            </p:cNvCxnSpPr>
            <p:nvPr/>
          </p:nvCxnSpPr>
          <p:spPr bwMode="auto">
            <a:xfrm rot="5400000">
              <a:off x="2241369"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61" name="Straight Connector 260"/>
            <p:cNvCxnSpPr>
              <a:stCxn id="235" idx="4"/>
              <a:endCxn id="253" idx="0"/>
            </p:cNvCxnSpPr>
            <p:nvPr/>
          </p:nvCxnSpPr>
          <p:spPr bwMode="auto">
            <a:xfrm rot="5400000">
              <a:off x="3078480"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62" name="Straight Connector 261"/>
            <p:cNvCxnSpPr>
              <a:stCxn id="238" idx="2"/>
              <a:endCxn id="251" idx="0"/>
            </p:cNvCxnSpPr>
            <p:nvPr/>
          </p:nvCxnSpPr>
          <p:spPr bwMode="auto">
            <a:xfrm rot="5400000">
              <a:off x="3915592"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63" name="Straight Connector 262"/>
            <p:cNvCxnSpPr>
              <a:stCxn id="215" idx="2"/>
              <a:endCxn id="227" idx="0"/>
            </p:cNvCxnSpPr>
            <p:nvPr/>
          </p:nvCxnSpPr>
          <p:spPr bwMode="auto">
            <a:xfrm rot="5400000">
              <a:off x="634093"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64" name="Straight Connector 263"/>
            <p:cNvCxnSpPr>
              <a:stCxn id="212" idx="4"/>
              <a:endCxn id="231" idx="0"/>
            </p:cNvCxnSpPr>
            <p:nvPr/>
          </p:nvCxnSpPr>
          <p:spPr bwMode="auto">
            <a:xfrm rot="5400000">
              <a:off x="1449432"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65" name="Straight Connector 264"/>
            <p:cNvCxnSpPr>
              <a:stCxn id="214" idx="2"/>
              <a:endCxn id="226" idx="0"/>
            </p:cNvCxnSpPr>
            <p:nvPr/>
          </p:nvCxnSpPr>
          <p:spPr bwMode="auto">
            <a:xfrm rot="5400000">
              <a:off x="2244090"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66" name="Straight Connector 265"/>
            <p:cNvCxnSpPr>
              <a:stCxn id="213" idx="4"/>
              <a:endCxn id="230" idx="0"/>
            </p:cNvCxnSpPr>
            <p:nvPr/>
          </p:nvCxnSpPr>
          <p:spPr bwMode="auto">
            <a:xfrm rot="5400000">
              <a:off x="3081201"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67" name="Straight Connector 266"/>
            <p:cNvCxnSpPr>
              <a:stCxn id="216" idx="2"/>
              <a:endCxn id="228" idx="0"/>
            </p:cNvCxnSpPr>
            <p:nvPr/>
          </p:nvCxnSpPr>
          <p:spPr bwMode="auto">
            <a:xfrm rot="5400000">
              <a:off x="3918313" y="3981450"/>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268" name="Oval 267"/>
            <p:cNvSpPr/>
            <p:nvPr/>
          </p:nvSpPr>
          <p:spPr bwMode="auto">
            <a:xfrm>
              <a:off x="5728062"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9" name="Oval 268"/>
            <p:cNvSpPr/>
            <p:nvPr/>
          </p:nvSpPr>
          <p:spPr bwMode="auto">
            <a:xfrm>
              <a:off x="7359831"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0" name="Rectangle 269"/>
            <p:cNvSpPr/>
            <p:nvPr/>
          </p:nvSpPr>
          <p:spPr bwMode="auto">
            <a:xfrm>
              <a:off x="6522720"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1" name="Rectangle 270"/>
            <p:cNvSpPr/>
            <p:nvPr/>
          </p:nvSpPr>
          <p:spPr bwMode="auto">
            <a:xfrm>
              <a:off x="4912723"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2" name="Rectangle 271"/>
            <p:cNvSpPr/>
            <p:nvPr/>
          </p:nvSpPr>
          <p:spPr bwMode="auto">
            <a:xfrm>
              <a:off x="8196943"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3" name="Straight Connector 272"/>
            <p:cNvCxnSpPr>
              <a:stCxn id="271" idx="3"/>
              <a:endCxn id="268" idx="2"/>
            </p:cNvCxnSpPr>
            <p:nvPr/>
          </p:nvCxnSpPr>
          <p:spPr bwMode="auto">
            <a:xfrm>
              <a:off x="5173980" y="2808515"/>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274" name="Straight Connector 273"/>
            <p:cNvCxnSpPr>
              <a:stCxn id="268" idx="6"/>
              <a:endCxn id="270" idx="1"/>
            </p:cNvCxnSpPr>
            <p:nvPr/>
          </p:nvCxnSpPr>
          <p:spPr bwMode="auto">
            <a:xfrm>
              <a:off x="5989319" y="28085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75" name="Straight Connector 274"/>
            <p:cNvCxnSpPr>
              <a:stCxn id="270" idx="3"/>
              <a:endCxn id="269" idx="2"/>
            </p:cNvCxnSpPr>
            <p:nvPr/>
          </p:nvCxnSpPr>
          <p:spPr bwMode="auto">
            <a:xfrm>
              <a:off x="6783977" y="28085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76" name="Straight Connector 275"/>
            <p:cNvCxnSpPr>
              <a:stCxn id="269" idx="6"/>
              <a:endCxn id="272" idx="1"/>
            </p:cNvCxnSpPr>
            <p:nvPr/>
          </p:nvCxnSpPr>
          <p:spPr bwMode="auto">
            <a:xfrm>
              <a:off x="7621088" y="2808515"/>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277" name="Oval 276"/>
            <p:cNvSpPr/>
            <p:nvPr/>
          </p:nvSpPr>
          <p:spPr bwMode="auto">
            <a:xfrm>
              <a:off x="6522720"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8" name="Oval 277"/>
            <p:cNvSpPr/>
            <p:nvPr/>
          </p:nvSpPr>
          <p:spPr bwMode="auto">
            <a:xfrm>
              <a:off x="4912723"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9" name="Oval 278"/>
            <p:cNvSpPr/>
            <p:nvPr/>
          </p:nvSpPr>
          <p:spPr bwMode="auto">
            <a:xfrm>
              <a:off x="8196943"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80" name="Straight Connector 279"/>
            <p:cNvCxnSpPr>
              <a:stCxn id="278" idx="6"/>
              <a:endCxn id="282" idx="1"/>
            </p:cNvCxnSpPr>
            <p:nvPr/>
          </p:nvCxnSpPr>
          <p:spPr bwMode="auto">
            <a:xfrm>
              <a:off x="5173980" y="3592286"/>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281" name="Rectangle 280"/>
            <p:cNvSpPr/>
            <p:nvPr/>
          </p:nvSpPr>
          <p:spPr bwMode="auto">
            <a:xfrm>
              <a:off x="7359831"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2" name="Rectangle 281"/>
            <p:cNvSpPr/>
            <p:nvPr/>
          </p:nvSpPr>
          <p:spPr bwMode="auto">
            <a:xfrm>
              <a:off x="5728062"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83" name="Straight Connector 282"/>
            <p:cNvCxnSpPr>
              <a:stCxn id="282" idx="3"/>
              <a:endCxn id="277" idx="2"/>
            </p:cNvCxnSpPr>
            <p:nvPr/>
          </p:nvCxnSpPr>
          <p:spPr bwMode="auto">
            <a:xfrm>
              <a:off x="5989319" y="3592286"/>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84" name="Straight Connector 283"/>
            <p:cNvCxnSpPr>
              <a:stCxn id="277" idx="6"/>
              <a:endCxn id="281" idx="1"/>
            </p:cNvCxnSpPr>
            <p:nvPr/>
          </p:nvCxnSpPr>
          <p:spPr bwMode="auto">
            <a:xfrm>
              <a:off x="6783977" y="3592286"/>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85" name="Straight Connector 284"/>
            <p:cNvCxnSpPr>
              <a:stCxn id="281" idx="3"/>
              <a:endCxn id="279" idx="2"/>
            </p:cNvCxnSpPr>
            <p:nvPr/>
          </p:nvCxnSpPr>
          <p:spPr bwMode="auto">
            <a:xfrm>
              <a:off x="7621088" y="3592286"/>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86" name="Straight Connector 285"/>
            <p:cNvCxnSpPr>
              <a:stCxn id="271" idx="2"/>
              <a:endCxn id="278" idx="0"/>
            </p:cNvCxnSpPr>
            <p:nvPr/>
          </p:nvCxnSpPr>
          <p:spPr bwMode="auto">
            <a:xfrm rot="5400000">
              <a:off x="4782095"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87" name="Straight Connector 286"/>
            <p:cNvCxnSpPr>
              <a:stCxn id="268" idx="4"/>
              <a:endCxn id="282" idx="0"/>
            </p:cNvCxnSpPr>
            <p:nvPr/>
          </p:nvCxnSpPr>
          <p:spPr bwMode="auto">
            <a:xfrm rot="5400000">
              <a:off x="5597434"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88" name="Straight Connector 287"/>
            <p:cNvCxnSpPr>
              <a:stCxn id="270" idx="2"/>
              <a:endCxn id="277" idx="0"/>
            </p:cNvCxnSpPr>
            <p:nvPr/>
          </p:nvCxnSpPr>
          <p:spPr bwMode="auto">
            <a:xfrm rot="5400000">
              <a:off x="6392092"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89" name="Straight Connector 288"/>
            <p:cNvCxnSpPr>
              <a:stCxn id="269" idx="4"/>
              <a:endCxn id="281" idx="0"/>
            </p:cNvCxnSpPr>
            <p:nvPr/>
          </p:nvCxnSpPr>
          <p:spPr bwMode="auto">
            <a:xfrm rot="5400000">
              <a:off x="7229203"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90" name="Straight Connector 289"/>
            <p:cNvCxnSpPr>
              <a:stCxn id="272" idx="2"/>
              <a:endCxn id="279" idx="0"/>
            </p:cNvCxnSpPr>
            <p:nvPr/>
          </p:nvCxnSpPr>
          <p:spPr bwMode="auto">
            <a:xfrm rot="5400000">
              <a:off x="8066315" y="3200400"/>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291" name="Oval 290"/>
            <p:cNvSpPr/>
            <p:nvPr/>
          </p:nvSpPr>
          <p:spPr bwMode="auto">
            <a:xfrm>
              <a:off x="5728062"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2" name="Oval 291"/>
            <p:cNvSpPr/>
            <p:nvPr/>
          </p:nvSpPr>
          <p:spPr bwMode="auto">
            <a:xfrm>
              <a:off x="7359831"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Rectangle 292"/>
            <p:cNvSpPr/>
            <p:nvPr/>
          </p:nvSpPr>
          <p:spPr bwMode="auto">
            <a:xfrm>
              <a:off x="6522720"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4" name="Rectangle 293"/>
            <p:cNvSpPr/>
            <p:nvPr/>
          </p:nvSpPr>
          <p:spPr bwMode="auto">
            <a:xfrm>
              <a:off x="4912723"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5" name="Rectangle 294"/>
            <p:cNvSpPr/>
            <p:nvPr/>
          </p:nvSpPr>
          <p:spPr bwMode="auto">
            <a:xfrm>
              <a:off x="8196943"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96" name="Straight Connector 295"/>
            <p:cNvCxnSpPr>
              <a:stCxn id="294" idx="3"/>
              <a:endCxn id="291" idx="2"/>
            </p:cNvCxnSpPr>
            <p:nvPr/>
          </p:nvCxnSpPr>
          <p:spPr bwMode="auto">
            <a:xfrm>
              <a:off x="5173980" y="4370615"/>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297" name="Straight Connector 296"/>
            <p:cNvCxnSpPr>
              <a:stCxn id="291" idx="6"/>
              <a:endCxn id="293" idx="1"/>
            </p:cNvCxnSpPr>
            <p:nvPr/>
          </p:nvCxnSpPr>
          <p:spPr bwMode="auto">
            <a:xfrm>
              <a:off x="5989319" y="43706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98" name="Straight Connector 297"/>
            <p:cNvCxnSpPr>
              <a:stCxn id="293" idx="3"/>
              <a:endCxn id="292" idx="2"/>
            </p:cNvCxnSpPr>
            <p:nvPr/>
          </p:nvCxnSpPr>
          <p:spPr bwMode="auto">
            <a:xfrm>
              <a:off x="6783977" y="43706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99" name="Straight Connector 298"/>
            <p:cNvCxnSpPr>
              <a:stCxn id="292" idx="6"/>
              <a:endCxn id="295" idx="1"/>
            </p:cNvCxnSpPr>
            <p:nvPr/>
          </p:nvCxnSpPr>
          <p:spPr bwMode="auto">
            <a:xfrm>
              <a:off x="7621088" y="4370615"/>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300" name="Straight Connector 299"/>
            <p:cNvCxnSpPr>
              <a:stCxn id="278" idx="4"/>
              <a:endCxn id="294" idx="0"/>
            </p:cNvCxnSpPr>
            <p:nvPr/>
          </p:nvCxnSpPr>
          <p:spPr bwMode="auto">
            <a:xfrm rot="5400000">
              <a:off x="4784816"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01" name="Straight Connector 300"/>
            <p:cNvCxnSpPr>
              <a:stCxn id="282" idx="2"/>
              <a:endCxn id="291" idx="0"/>
            </p:cNvCxnSpPr>
            <p:nvPr/>
          </p:nvCxnSpPr>
          <p:spPr bwMode="auto">
            <a:xfrm rot="5400000">
              <a:off x="5600155"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02" name="Straight Connector 301"/>
            <p:cNvCxnSpPr>
              <a:stCxn id="277" idx="4"/>
              <a:endCxn id="293" idx="0"/>
            </p:cNvCxnSpPr>
            <p:nvPr/>
          </p:nvCxnSpPr>
          <p:spPr bwMode="auto">
            <a:xfrm rot="5400000">
              <a:off x="6394813"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03" name="Straight Connector 302"/>
            <p:cNvCxnSpPr>
              <a:stCxn id="281" idx="2"/>
              <a:endCxn id="292" idx="0"/>
            </p:cNvCxnSpPr>
            <p:nvPr/>
          </p:nvCxnSpPr>
          <p:spPr bwMode="auto">
            <a:xfrm rot="5400000">
              <a:off x="7231924"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04" name="Straight Connector 303"/>
            <p:cNvCxnSpPr>
              <a:stCxn id="279" idx="4"/>
              <a:endCxn id="295" idx="0"/>
            </p:cNvCxnSpPr>
            <p:nvPr/>
          </p:nvCxnSpPr>
          <p:spPr bwMode="auto">
            <a:xfrm rot="5400000">
              <a:off x="8069036" y="3981450"/>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305" name="Oval 304"/>
            <p:cNvSpPr/>
            <p:nvPr/>
          </p:nvSpPr>
          <p:spPr bwMode="auto">
            <a:xfrm>
              <a:off x="6522720"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6" name="Oval 305"/>
            <p:cNvSpPr/>
            <p:nvPr/>
          </p:nvSpPr>
          <p:spPr bwMode="auto">
            <a:xfrm>
              <a:off x="4912723"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7" name="Oval 306"/>
            <p:cNvSpPr/>
            <p:nvPr/>
          </p:nvSpPr>
          <p:spPr bwMode="auto">
            <a:xfrm>
              <a:off x="8196943"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08" name="Straight Connector 307"/>
            <p:cNvCxnSpPr>
              <a:stCxn id="306" idx="6"/>
              <a:endCxn id="310" idx="1"/>
            </p:cNvCxnSpPr>
            <p:nvPr/>
          </p:nvCxnSpPr>
          <p:spPr bwMode="auto">
            <a:xfrm>
              <a:off x="5173980" y="5148944"/>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309" name="Rectangle 308"/>
            <p:cNvSpPr/>
            <p:nvPr/>
          </p:nvSpPr>
          <p:spPr bwMode="auto">
            <a:xfrm>
              <a:off x="7359831"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0" name="Rectangle 309"/>
            <p:cNvSpPr/>
            <p:nvPr/>
          </p:nvSpPr>
          <p:spPr bwMode="auto">
            <a:xfrm>
              <a:off x="5728062"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11" name="Straight Connector 310"/>
            <p:cNvCxnSpPr>
              <a:stCxn id="310" idx="3"/>
              <a:endCxn id="305" idx="2"/>
            </p:cNvCxnSpPr>
            <p:nvPr/>
          </p:nvCxnSpPr>
          <p:spPr bwMode="auto">
            <a:xfrm>
              <a:off x="5989319" y="5148944"/>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312" name="Straight Connector 311"/>
            <p:cNvCxnSpPr>
              <a:stCxn id="305" idx="6"/>
              <a:endCxn id="309" idx="1"/>
            </p:cNvCxnSpPr>
            <p:nvPr/>
          </p:nvCxnSpPr>
          <p:spPr bwMode="auto">
            <a:xfrm>
              <a:off x="6783977" y="5148944"/>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313" name="Straight Connector 312"/>
            <p:cNvCxnSpPr>
              <a:stCxn id="309" idx="3"/>
              <a:endCxn id="307" idx="2"/>
            </p:cNvCxnSpPr>
            <p:nvPr/>
          </p:nvCxnSpPr>
          <p:spPr bwMode="auto">
            <a:xfrm>
              <a:off x="7621088" y="5148944"/>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314" name="Oval 313"/>
            <p:cNvSpPr/>
            <p:nvPr/>
          </p:nvSpPr>
          <p:spPr bwMode="auto">
            <a:xfrm>
              <a:off x="7359831"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5" name="Oval 314"/>
            <p:cNvSpPr/>
            <p:nvPr/>
          </p:nvSpPr>
          <p:spPr bwMode="auto">
            <a:xfrm>
              <a:off x="5728062"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16" name="Straight Connector 315"/>
            <p:cNvCxnSpPr>
              <a:stCxn id="315" idx="6"/>
              <a:endCxn id="318" idx="1"/>
            </p:cNvCxnSpPr>
            <p:nvPr/>
          </p:nvCxnSpPr>
          <p:spPr bwMode="auto">
            <a:xfrm>
              <a:off x="5989319" y="5932715"/>
              <a:ext cx="533401" cy="0"/>
            </a:xfrm>
            <a:prstGeom prst="line">
              <a:avLst/>
            </a:prstGeom>
            <a:noFill/>
            <a:ln w="38100" cap="flat" cmpd="sng" algn="ctr">
              <a:solidFill>
                <a:schemeClr val="hlink"/>
              </a:solidFill>
              <a:prstDash val="solid"/>
              <a:round/>
              <a:headEnd type="none" w="med" len="med"/>
              <a:tailEnd type="none" w="med" len="med"/>
            </a:ln>
            <a:effectLst/>
          </p:spPr>
        </p:cxnSp>
        <p:sp>
          <p:nvSpPr>
            <p:cNvPr id="317" name="Rectangle 316"/>
            <p:cNvSpPr/>
            <p:nvPr/>
          </p:nvSpPr>
          <p:spPr bwMode="auto">
            <a:xfrm>
              <a:off x="8196943"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8" name="Rectangle 317"/>
            <p:cNvSpPr/>
            <p:nvPr/>
          </p:nvSpPr>
          <p:spPr bwMode="auto">
            <a:xfrm>
              <a:off x="6522720"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9" name="Rectangle 318"/>
            <p:cNvSpPr/>
            <p:nvPr/>
          </p:nvSpPr>
          <p:spPr bwMode="auto">
            <a:xfrm>
              <a:off x="4912723"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20" name="Straight Connector 319"/>
            <p:cNvCxnSpPr>
              <a:stCxn id="318" idx="3"/>
              <a:endCxn id="314" idx="2"/>
            </p:cNvCxnSpPr>
            <p:nvPr/>
          </p:nvCxnSpPr>
          <p:spPr bwMode="auto">
            <a:xfrm>
              <a:off x="6783977" y="59327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321" name="Straight Connector 320"/>
            <p:cNvCxnSpPr>
              <a:stCxn id="314" idx="6"/>
              <a:endCxn id="317" idx="1"/>
            </p:cNvCxnSpPr>
            <p:nvPr/>
          </p:nvCxnSpPr>
          <p:spPr bwMode="auto">
            <a:xfrm>
              <a:off x="7621088" y="5932715"/>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322" name="Straight Connector 321"/>
            <p:cNvCxnSpPr>
              <a:stCxn id="315" idx="2"/>
              <a:endCxn id="319" idx="3"/>
            </p:cNvCxnSpPr>
            <p:nvPr/>
          </p:nvCxnSpPr>
          <p:spPr bwMode="auto">
            <a:xfrm rot="10800000">
              <a:off x="5173980" y="5932715"/>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323" name="Straight Connector 322"/>
            <p:cNvCxnSpPr>
              <a:stCxn id="306" idx="4"/>
              <a:endCxn id="319" idx="0"/>
            </p:cNvCxnSpPr>
            <p:nvPr/>
          </p:nvCxnSpPr>
          <p:spPr bwMode="auto">
            <a:xfrm rot="5400000">
              <a:off x="4782095"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4" name="Straight Connector 323"/>
            <p:cNvCxnSpPr>
              <a:stCxn id="310" idx="2"/>
              <a:endCxn id="315" idx="0"/>
            </p:cNvCxnSpPr>
            <p:nvPr/>
          </p:nvCxnSpPr>
          <p:spPr bwMode="auto">
            <a:xfrm rot="5400000">
              <a:off x="5597434"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5" name="Straight Connector 324"/>
            <p:cNvCxnSpPr>
              <a:stCxn id="305" idx="4"/>
              <a:endCxn id="318" idx="0"/>
            </p:cNvCxnSpPr>
            <p:nvPr/>
          </p:nvCxnSpPr>
          <p:spPr bwMode="auto">
            <a:xfrm rot="5400000">
              <a:off x="6392092"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6" name="Straight Connector 325"/>
            <p:cNvCxnSpPr>
              <a:stCxn id="309" idx="2"/>
              <a:endCxn id="314" idx="0"/>
            </p:cNvCxnSpPr>
            <p:nvPr/>
          </p:nvCxnSpPr>
          <p:spPr bwMode="auto">
            <a:xfrm rot="5400000">
              <a:off x="7229203"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7" name="Straight Connector 326"/>
            <p:cNvCxnSpPr>
              <a:stCxn id="307" idx="4"/>
              <a:endCxn id="317" idx="0"/>
            </p:cNvCxnSpPr>
            <p:nvPr/>
          </p:nvCxnSpPr>
          <p:spPr bwMode="auto">
            <a:xfrm rot="5400000">
              <a:off x="8066315"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8" name="Straight Connector 327"/>
            <p:cNvCxnSpPr>
              <a:stCxn id="294" idx="2"/>
              <a:endCxn id="306" idx="0"/>
            </p:cNvCxnSpPr>
            <p:nvPr/>
          </p:nvCxnSpPr>
          <p:spPr bwMode="auto">
            <a:xfrm rot="5400000">
              <a:off x="4784816"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29" name="Straight Connector 328"/>
            <p:cNvCxnSpPr>
              <a:stCxn id="291" idx="4"/>
              <a:endCxn id="310" idx="0"/>
            </p:cNvCxnSpPr>
            <p:nvPr/>
          </p:nvCxnSpPr>
          <p:spPr bwMode="auto">
            <a:xfrm rot="5400000">
              <a:off x="5600155"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30" name="Straight Connector 329"/>
            <p:cNvCxnSpPr>
              <a:stCxn id="293" idx="2"/>
              <a:endCxn id="305" idx="0"/>
            </p:cNvCxnSpPr>
            <p:nvPr/>
          </p:nvCxnSpPr>
          <p:spPr bwMode="auto">
            <a:xfrm rot="5400000">
              <a:off x="6394813"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31" name="Straight Connector 330"/>
            <p:cNvCxnSpPr>
              <a:stCxn id="292" idx="4"/>
              <a:endCxn id="309" idx="0"/>
            </p:cNvCxnSpPr>
            <p:nvPr/>
          </p:nvCxnSpPr>
          <p:spPr bwMode="auto">
            <a:xfrm rot="5400000">
              <a:off x="7231924"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32" name="Straight Connector 331"/>
            <p:cNvCxnSpPr>
              <a:stCxn id="295" idx="2"/>
              <a:endCxn id="307" idx="0"/>
            </p:cNvCxnSpPr>
            <p:nvPr/>
          </p:nvCxnSpPr>
          <p:spPr bwMode="auto">
            <a:xfrm rot="5400000">
              <a:off x="8069036"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33" name="Straight Connector 332"/>
            <p:cNvCxnSpPr>
              <a:stCxn id="200" idx="6"/>
              <a:endCxn id="271" idx="1"/>
            </p:cNvCxnSpPr>
            <p:nvPr/>
          </p:nvCxnSpPr>
          <p:spPr bwMode="auto">
            <a:xfrm>
              <a:off x="4307477" y="2808515"/>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34" name="Straight Connector 333"/>
            <p:cNvCxnSpPr>
              <a:stCxn id="216" idx="3"/>
              <a:endCxn id="278" idx="2"/>
            </p:cNvCxnSpPr>
            <p:nvPr/>
          </p:nvCxnSpPr>
          <p:spPr bwMode="auto">
            <a:xfrm>
              <a:off x="4307477" y="3592286"/>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35" name="Straight Connector 334"/>
            <p:cNvCxnSpPr>
              <a:stCxn id="228" idx="6"/>
              <a:endCxn id="294" idx="1"/>
            </p:cNvCxnSpPr>
            <p:nvPr/>
          </p:nvCxnSpPr>
          <p:spPr bwMode="auto">
            <a:xfrm>
              <a:off x="4307477" y="4370615"/>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36" name="Straight Connector 335"/>
            <p:cNvCxnSpPr>
              <a:stCxn id="238" idx="3"/>
              <a:endCxn id="306" idx="2"/>
            </p:cNvCxnSpPr>
            <p:nvPr/>
          </p:nvCxnSpPr>
          <p:spPr bwMode="auto">
            <a:xfrm>
              <a:off x="4307477" y="5148944"/>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37" name="Straight Connector 336"/>
            <p:cNvCxnSpPr>
              <a:stCxn id="251" idx="6"/>
              <a:endCxn id="319" idx="1"/>
            </p:cNvCxnSpPr>
            <p:nvPr/>
          </p:nvCxnSpPr>
          <p:spPr bwMode="auto">
            <a:xfrm>
              <a:off x="4307477" y="5932715"/>
              <a:ext cx="605246" cy="0"/>
            </a:xfrm>
            <a:prstGeom prst="line">
              <a:avLst/>
            </a:prstGeom>
            <a:noFill/>
            <a:ln w="38100" cap="flat" cmpd="sng" algn="ctr">
              <a:solidFill>
                <a:schemeClr val="hlink"/>
              </a:solidFill>
              <a:prstDash val="solid"/>
              <a:round/>
              <a:headEnd type="none" w="med" len="med"/>
              <a:tailEnd type="none" w="med" len="med"/>
            </a:ln>
            <a:effectLst/>
          </p:spPr>
        </p:cxnSp>
        <p:sp>
          <p:nvSpPr>
            <p:cNvPr id="338" name="Oval 337"/>
            <p:cNvSpPr/>
            <p:nvPr/>
          </p:nvSpPr>
          <p:spPr bwMode="auto">
            <a:xfrm>
              <a:off x="6522720"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9" name="Oval 338"/>
            <p:cNvSpPr/>
            <p:nvPr/>
          </p:nvSpPr>
          <p:spPr bwMode="auto">
            <a:xfrm>
              <a:off x="4912723"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0" name="Oval 339"/>
            <p:cNvSpPr/>
            <p:nvPr/>
          </p:nvSpPr>
          <p:spPr bwMode="auto">
            <a:xfrm>
              <a:off x="8196943"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41" name="Straight Connector 340"/>
            <p:cNvCxnSpPr>
              <a:stCxn id="339" idx="6"/>
              <a:endCxn id="343" idx="1"/>
            </p:cNvCxnSpPr>
            <p:nvPr/>
          </p:nvCxnSpPr>
          <p:spPr bwMode="auto">
            <a:xfrm>
              <a:off x="5173980" y="2035629"/>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342" name="Rectangle 341"/>
            <p:cNvSpPr/>
            <p:nvPr/>
          </p:nvSpPr>
          <p:spPr bwMode="auto">
            <a:xfrm>
              <a:off x="7359831"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3" name="Rectangle 342"/>
            <p:cNvSpPr/>
            <p:nvPr/>
          </p:nvSpPr>
          <p:spPr bwMode="auto">
            <a:xfrm>
              <a:off x="5728062"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44" name="Straight Connector 343"/>
            <p:cNvCxnSpPr>
              <a:stCxn id="343" idx="3"/>
              <a:endCxn id="338" idx="2"/>
            </p:cNvCxnSpPr>
            <p:nvPr/>
          </p:nvCxnSpPr>
          <p:spPr bwMode="auto">
            <a:xfrm>
              <a:off x="5989319" y="2035629"/>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345" name="Straight Connector 344"/>
            <p:cNvCxnSpPr>
              <a:stCxn id="338" idx="6"/>
              <a:endCxn id="342" idx="1"/>
            </p:cNvCxnSpPr>
            <p:nvPr/>
          </p:nvCxnSpPr>
          <p:spPr bwMode="auto">
            <a:xfrm>
              <a:off x="6783977" y="2035629"/>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346" name="Straight Connector 345"/>
            <p:cNvCxnSpPr>
              <a:stCxn id="342" idx="3"/>
              <a:endCxn id="340" idx="2"/>
            </p:cNvCxnSpPr>
            <p:nvPr/>
          </p:nvCxnSpPr>
          <p:spPr bwMode="auto">
            <a:xfrm>
              <a:off x="7621088" y="2035629"/>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347" name="Straight Connector 346"/>
            <p:cNvCxnSpPr>
              <a:stCxn id="193" idx="3"/>
              <a:endCxn id="339" idx="2"/>
            </p:cNvCxnSpPr>
            <p:nvPr/>
          </p:nvCxnSpPr>
          <p:spPr bwMode="auto">
            <a:xfrm>
              <a:off x="4307477" y="2035629"/>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48" name="Straight Connector 347"/>
            <p:cNvCxnSpPr>
              <a:stCxn id="339" idx="4"/>
              <a:endCxn id="271" idx="0"/>
            </p:cNvCxnSpPr>
            <p:nvPr/>
          </p:nvCxnSpPr>
          <p:spPr bwMode="auto">
            <a:xfrm rot="5400000">
              <a:off x="4787538"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349" name="Straight Connector 348"/>
            <p:cNvCxnSpPr>
              <a:stCxn id="343" idx="2"/>
              <a:endCxn id="268" idx="0"/>
            </p:cNvCxnSpPr>
            <p:nvPr/>
          </p:nvCxnSpPr>
          <p:spPr bwMode="auto">
            <a:xfrm rot="5400000">
              <a:off x="5602877"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350" name="Straight Connector 349"/>
            <p:cNvCxnSpPr>
              <a:stCxn id="338" idx="4"/>
              <a:endCxn id="270" idx="0"/>
            </p:cNvCxnSpPr>
            <p:nvPr/>
          </p:nvCxnSpPr>
          <p:spPr bwMode="auto">
            <a:xfrm rot="5400000">
              <a:off x="6397535"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351" name="Straight Connector 350"/>
            <p:cNvCxnSpPr>
              <a:stCxn id="342" idx="2"/>
              <a:endCxn id="269" idx="0"/>
            </p:cNvCxnSpPr>
            <p:nvPr/>
          </p:nvCxnSpPr>
          <p:spPr bwMode="auto">
            <a:xfrm rot="5400000">
              <a:off x="7234646"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352" name="Straight Connector 351"/>
            <p:cNvCxnSpPr>
              <a:stCxn id="340" idx="4"/>
              <a:endCxn id="272" idx="0"/>
            </p:cNvCxnSpPr>
            <p:nvPr/>
          </p:nvCxnSpPr>
          <p:spPr bwMode="auto">
            <a:xfrm rot="5400000">
              <a:off x="8071758" y="2422071"/>
              <a:ext cx="511629" cy="0"/>
            </a:xfrm>
            <a:prstGeom prst="line">
              <a:avLst/>
            </a:prstGeom>
            <a:noFill/>
            <a:ln w="38100" cap="flat" cmpd="sng" algn="ctr">
              <a:solidFill>
                <a:schemeClr val="hlink"/>
              </a:solidFill>
              <a:prstDash val="solid"/>
              <a:round/>
              <a:headEnd type="none" w="med" len="med"/>
              <a:tailEnd type="none" w="med" len="med"/>
            </a:ln>
            <a:effectLst/>
          </p:spPr>
        </p:cxnSp>
      </p:grpSp>
      <p:sp>
        <p:nvSpPr>
          <p:cNvPr id="416" name="Slide Number Placeholder 415"/>
          <p:cNvSpPr>
            <a:spLocks noGrp="1"/>
          </p:cNvSpPr>
          <p:nvPr>
            <p:ph type="sldNum" sz="quarter" idx="12"/>
          </p:nvPr>
        </p:nvSpPr>
        <p:spPr/>
        <p:txBody>
          <a:bodyPr/>
          <a:lstStyle/>
          <a:p>
            <a:fld id="{29982EE5-C165-4792-B6D9-CAD024C0FAD7}" type="slidenum">
              <a:rPr lang="en-US" smtClean="0"/>
              <a:pPr/>
              <a:t>46</a:t>
            </a:fld>
            <a:endParaRPr lang="en-US" dirty="0"/>
          </a:p>
        </p:txBody>
      </p:sp>
      <p:sp>
        <p:nvSpPr>
          <p:cNvPr id="377" name="Rounded Rectangular Callout 376"/>
          <p:cNvSpPr/>
          <p:nvPr/>
        </p:nvSpPr>
        <p:spPr bwMode="auto">
          <a:xfrm>
            <a:off x="7543800" y="3276600"/>
            <a:ext cx="1295400" cy="1981200"/>
          </a:xfrm>
          <a:prstGeom prst="wedgeRoundRectCallout">
            <a:avLst>
              <a:gd name="adj1" fmla="val -97698"/>
              <a:gd name="adj2" fmla="val 92736"/>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Ensure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ln>
                  <a:noFill/>
                </a:ln>
                <a:solidFill>
                  <a:schemeClr val="tx1"/>
                </a:solidFill>
                <a:effectLst/>
                <a:latin typeface="Tahoma" pitchFamily="-64" charset="0"/>
              </a:rPr>
              <a:t>Balance</a:t>
            </a:r>
          </a:p>
        </p:txBody>
      </p:sp>
      <p:sp>
        <p:nvSpPr>
          <p:cNvPr id="379" name="Rectangle 378"/>
          <p:cNvSpPr/>
          <p:nvPr/>
        </p:nvSpPr>
        <p:spPr bwMode="auto">
          <a:xfrm>
            <a:off x="3886200" y="3200400"/>
            <a:ext cx="304800" cy="2743200"/>
          </a:xfrm>
          <a:prstGeom prst="rect">
            <a:avLst/>
          </a:prstGeom>
          <a:solidFill>
            <a:schemeClr val="accent6">
              <a:lumMod val="60000"/>
              <a:lumOff val="40000"/>
              <a:alpha val="53000"/>
            </a:schemeClr>
          </a:solidFill>
          <a:ln w="28575">
            <a:solidFill>
              <a:srgbClr val="FF0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5" name="Rounded Rectangular Callout 354"/>
          <p:cNvSpPr/>
          <p:nvPr/>
        </p:nvSpPr>
        <p:spPr bwMode="auto">
          <a:xfrm>
            <a:off x="381000" y="3505200"/>
            <a:ext cx="1295400" cy="1981200"/>
          </a:xfrm>
          <a:prstGeom prst="wedgeRoundRectCallout">
            <a:avLst>
              <a:gd name="adj1" fmla="val 234610"/>
              <a:gd name="adj2" fmla="val -20164"/>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Comm.</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ln>
                  <a:noFill/>
                </a:ln>
                <a:solidFill>
                  <a:schemeClr val="tx1"/>
                </a:solidFill>
                <a:effectLst/>
                <a:latin typeface="Tahoma" pitchFamily="-64" charset="0"/>
              </a:rPr>
              <a:t>cost</a:t>
            </a:r>
          </a:p>
        </p:txBody>
      </p:sp>
    </p:spTree>
  </p:cSld>
  <p:clrMapOvr>
    <a:masterClrMapping/>
  </p:clrMapOvr>
  <p:transition advTm="24921"/>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Partitioning Problem</a:t>
            </a:r>
            <a:endParaRPr lang="en-US" dirty="0"/>
          </a:p>
        </p:txBody>
      </p:sp>
      <p:sp>
        <p:nvSpPr>
          <p:cNvPr id="3" name="Content Placeholder 2"/>
          <p:cNvSpPr>
            <a:spLocks noGrp="1"/>
          </p:cNvSpPr>
          <p:nvPr>
            <p:ph idx="1"/>
          </p:nvPr>
        </p:nvSpPr>
        <p:spPr>
          <a:xfrm>
            <a:off x="457200" y="1066800"/>
            <a:ext cx="8305800" cy="5562599"/>
          </a:xfrm>
        </p:spPr>
        <p:txBody>
          <a:bodyPr/>
          <a:lstStyle/>
          <a:p>
            <a:r>
              <a:rPr lang="en-US" dirty="0" smtClean="0"/>
              <a:t>Objective:</a:t>
            </a:r>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r>
              <a:rPr lang="en-US" dirty="0" smtClean="0"/>
              <a:t>Depends on:</a:t>
            </a:r>
          </a:p>
          <a:p>
            <a:endParaRPr lang="en-US" dirty="0" smtClean="0"/>
          </a:p>
          <a:p>
            <a:endParaRPr lang="en-US" dirty="0" smtClean="0"/>
          </a:p>
          <a:p>
            <a:endParaRPr lang="en-US" dirty="0" smtClean="0"/>
          </a:p>
          <a:p>
            <a:r>
              <a:rPr lang="en-US" dirty="0" smtClean="0"/>
              <a:t>NP-Hard </a:t>
            </a:r>
            <a:r>
              <a:rPr lang="en-US" dirty="0" smtClean="0">
                <a:sym typeface="Wingdings" pitchFamily="2" charset="2"/>
              </a:rPr>
              <a:t> </a:t>
            </a:r>
            <a:r>
              <a:rPr lang="en-US" dirty="0" smtClean="0"/>
              <a:t>METIS fast partitioning heuristic </a:t>
            </a:r>
          </a:p>
        </p:txBody>
      </p:sp>
      <p:pic>
        <p:nvPicPr>
          <p:cNvPr id="37" name="Picture 36" descr="TP_tmp.emf"/>
          <p:cNvPicPr>
            <a:picLocks noChangeAspect="1"/>
          </p:cNvPicPr>
          <p:nvPr>
            <p:custDataLst>
              <p:tags r:id="rId2"/>
            </p:custDataLst>
          </p:nvPr>
        </p:nvPicPr>
        <p:blipFill>
          <a:blip r:embed="rId6" cstate="print"/>
          <a:stretch>
            <a:fillRect/>
          </a:stretch>
        </p:blipFill>
        <p:spPr bwMode="auto">
          <a:xfrm>
            <a:off x="655922" y="1676400"/>
            <a:ext cx="6125884" cy="1807637"/>
          </a:xfrm>
          <a:prstGeom prst="rect">
            <a:avLst/>
          </a:prstGeom>
          <a:noFill/>
          <a:ln/>
          <a:effectLst/>
        </p:spPr>
      </p:pic>
      <p:sp>
        <p:nvSpPr>
          <p:cNvPr id="30" name="Rounded Rectangle 29"/>
          <p:cNvSpPr/>
          <p:nvPr/>
        </p:nvSpPr>
        <p:spPr bwMode="auto">
          <a:xfrm>
            <a:off x="76200" y="4587489"/>
            <a:ext cx="12954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Work:</a:t>
            </a:r>
          </a:p>
        </p:txBody>
      </p:sp>
      <p:sp>
        <p:nvSpPr>
          <p:cNvPr id="31" name="Rounded Rectangle 30"/>
          <p:cNvSpPr/>
          <p:nvPr/>
        </p:nvSpPr>
        <p:spPr bwMode="auto">
          <a:xfrm>
            <a:off x="76200" y="5105400"/>
            <a:ext cx="12954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ahoma" pitchFamily="-64" charset="0"/>
              </a:rPr>
              <a:t>Comm</a:t>
            </a:r>
            <a:r>
              <a:rPr kumimoji="0" lang="en-US" sz="2400" b="0" i="0" u="none" strike="noStrike" cap="none" normalizeH="0" baseline="0" dirty="0" smtClean="0">
                <a:ln>
                  <a:noFill/>
                </a:ln>
                <a:solidFill>
                  <a:schemeClr val="tx1"/>
                </a:solidFill>
                <a:effectLst/>
                <a:latin typeface="Tahoma" pitchFamily="-64" charset="0"/>
              </a:rPr>
              <a:t>:</a:t>
            </a:r>
          </a:p>
        </p:txBody>
      </p:sp>
      <p:sp>
        <p:nvSpPr>
          <p:cNvPr id="28" name="Slide Number Placeholder 27"/>
          <p:cNvSpPr>
            <a:spLocks noGrp="1"/>
          </p:cNvSpPr>
          <p:nvPr>
            <p:ph type="sldNum" sz="quarter" idx="12"/>
          </p:nvPr>
        </p:nvSpPr>
        <p:spPr/>
        <p:txBody>
          <a:bodyPr/>
          <a:lstStyle/>
          <a:p>
            <a:fld id="{29982EE5-C165-4792-B6D9-CAD024C0FAD7}" type="slidenum">
              <a:rPr lang="en-US" smtClean="0"/>
              <a:pPr/>
              <a:t>47</a:t>
            </a:fld>
            <a:endParaRPr lang="en-US"/>
          </a:p>
        </p:txBody>
      </p:sp>
      <p:sp>
        <p:nvSpPr>
          <p:cNvPr id="34" name="Rounded Rectangular Callout 33"/>
          <p:cNvSpPr/>
          <p:nvPr/>
        </p:nvSpPr>
        <p:spPr bwMode="auto">
          <a:xfrm>
            <a:off x="6096000" y="990600"/>
            <a:ext cx="2286000" cy="685800"/>
          </a:xfrm>
          <a:prstGeom prst="wedgeRoundRectCallout">
            <a:avLst>
              <a:gd name="adj1" fmla="val -81583"/>
              <a:gd name="adj2" fmla="val 72141"/>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Minimize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Communication</a:t>
            </a:r>
          </a:p>
        </p:txBody>
      </p:sp>
      <p:sp>
        <p:nvSpPr>
          <p:cNvPr id="35" name="Rounded Rectangular Callout 34"/>
          <p:cNvSpPr/>
          <p:nvPr/>
        </p:nvSpPr>
        <p:spPr bwMode="auto">
          <a:xfrm>
            <a:off x="6400800" y="1905000"/>
            <a:ext cx="2286000" cy="533400"/>
          </a:xfrm>
          <a:prstGeom prst="wedgeRoundRectCallout">
            <a:avLst>
              <a:gd name="adj1" fmla="val -44483"/>
              <a:gd name="adj2" fmla="val 9599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Ensure Balance</a:t>
            </a:r>
          </a:p>
        </p:txBody>
      </p:sp>
      <p:grpSp>
        <p:nvGrpSpPr>
          <p:cNvPr id="25" name="Group 24"/>
          <p:cNvGrpSpPr/>
          <p:nvPr/>
        </p:nvGrpSpPr>
        <p:grpSpPr>
          <a:xfrm>
            <a:off x="2667000" y="3657600"/>
            <a:ext cx="6248400" cy="2057400"/>
            <a:chOff x="2667000" y="3657600"/>
            <a:chExt cx="6248400" cy="2057400"/>
          </a:xfrm>
        </p:grpSpPr>
        <p:sp>
          <p:nvSpPr>
            <p:cNvPr id="21" name="Freeform 20"/>
            <p:cNvSpPr/>
            <p:nvPr/>
          </p:nvSpPr>
          <p:spPr bwMode="auto">
            <a:xfrm>
              <a:off x="2667000" y="4648200"/>
              <a:ext cx="3505200" cy="1066800"/>
            </a:xfrm>
            <a:custGeom>
              <a:avLst/>
              <a:gdLst>
                <a:gd name="connsiteX0" fmla="*/ 0 w 3566160"/>
                <a:gd name="connsiteY0" fmla="*/ 30480 h 990600"/>
                <a:gd name="connsiteX1" fmla="*/ 15240 w 3566160"/>
                <a:gd name="connsiteY1" fmla="*/ 990600 h 990600"/>
                <a:gd name="connsiteX2" fmla="*/ 3566160 w 3566160"/>
                <a:gd name="connsiteY2" fmla="*/ 990600 h 990600"/>
                <a:gd name="connsiteX3" fmla="*/ 3459480 w 3566160"/>
                <a:gd name="connsiteY3" fmla="*/ 426720 h 990600"/>
                <a:gd name="connsiteX4" fmla="*/ 1493520 w 3566160"/>
                <a:gd name="connsiteY4" fmla="*/ 411480 h 990600"/>
                <a:gd name="connsiteX5" fmla="*/ 1463040 w 3566160"/>
                <a:gd name="connsiteY5" fmla="*/ 0 h 990600"/>
                <a:gd name="connsiteX6" fmla="*/ 0 w 3566160"/>
                <a:gd name="connsiteY6" fmla="*/ 30480 h 99060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493520 w 3566160"/>
                <a:gd name="connsiteY4" fmla="*/ 457200 h 1036320"/>
                <a:gd name="connsiteX5" fmla="*/ 1463040 w 3566160"/>
                <a:gd name="connsiteY5" fmla="*/ 45720 h 1036320"/>
                <a:gd name="connsiteX6" fmla="*/ 0 w 3566160"/>
                <a:gd name="connsiteY6" fmla="*/ 0 h 103632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493520 w 3566160"/>
                <a:gd name="connsiteY4" fmla="*/ 457200 h 1036320"/>
                <a:gd name="connsiteX5" fmla="*/ 1447800 w 3566160"/>
                <a:gd name="connsiteY5" fmla="*/ 0 h 1036320"/>
                <a:gd name="connsiteX6" fmla="*/ 0 w 3566160"/>
                <a:gd name="connsiteY6" fmla="*/ 0 h 103632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447800 w 3566160"/>
                <a:gd name="connsiteY4" fmla="*/ 457200 h 1036320"/>
                <a:gd name="connsiteX5" fmla="*/ 1447800 w 3566160"/>
                <a:gd name="connsiteY5" fmla="*/ 0 h 1036320"/>
                <a:gd name="connsiteX6" fmla="*/ 0 w 3566160"/>
                <a:gd name="connsiteY6" fmla="*/ 0 h 103632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447800 w 3566160"/>
                <a:gd name="connsiteY4" fmla="*/ 457200 h 1036320"/>
                <a:gd name="connsiteX5" fmla="*/ 1524000 w 3566160"/>
                <a:gd name="connsiteY5" fmla="*/ 0 h 1036320"/>
                <a:gd name="connsiteX6" fmla="*/ 0 w 3566160"/>
                <a:gd name="connsiteY6" fmla="*/ 0 h 103632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524000 w 3566160"/>
                <a:gd name="connsiteY4" fmla="*/ 457200 h 1036320"/>
                <a:gd name="connsiteX5" fmla="*/ 1524000 w 3566160"/>
                <a:gd name="connsiteY5" fmla="*/ 0 h 1036320"/>
                <a:gd name="connsiteX6" fmla="*/ 0 w 3566160"/>
                <a:gd name="connsiteY6" fmla="*/ 0 h 1036320"/>
                <a:gd name="connsiteX0" fmla="*/ 0 w 3505200"/>
                <a:gd name="connsiteY0" fmla="*/ 0 h 1066800"/>
                <a:gd name="connsiteX1" fmla="*/ 15240 w 3505200"/>
                <a:gd name="connsiteY1" fmla="*/ 1036320 h 1066800"/>
                <a:gd name="connsiteX2" fmla="*/ 3505200 w 3505200"/>
                <a:gd name="connsiteY2" fmla="*/ 1066800 h 1066800"/>
                <a:gd name="connsiteX3" fmla="*/ 3459480 w 3505200"/>
                <a:gd name="connsiteY3" fmla="*/ 472440 h 1066800"/>
                <a:gd name="connsiteX4" fmla="*/ 1524000 w 3505200"/>
                <a:gd name="connsiteY4" fmla="*/ 457200 h 1066800"/>
                <a:gd name="connsiteX5" fmla="*/ 1524000 w 3505200"/>
                <a:gd name="connsiteY5" fmla="*/ 0 h 1066800"/>
                <a:gd name="connsiteX6" fmla="*/ 0 w 3505200"/>
                <a:gd name="connsiteY6" fmla="*/ 0 h 1066800"/>
                <a:gd name="connsiteX0" fmla="*/ 0 w 3505200"/>
                <a:gd name="connsiteY0" fmla="*/ 0 h 1066800"/>
                <a:gd name="connsiteX1" fmla="*/ 15240 w 3505200"/>
                <a:gd name="connsiteY1" fmla="*/ 1036320 h 1066800"/>
                <a:gd name="connsiteX2" fmla="*/ 3505200 w 3505200"/>
                <a:gd name="connsiteY2" fmla="*/ 1066800 h 1066800"/>
                <a:gd name="connsiteX3" fmla="*/ 3505200 w 3505200"/>
                <a:gd name="connsiteY3" fmla="*/ 457200 h 1066800"/>
                <a:gd name="connsiteX4" fmla="*/ 1524000 w 3505200"/>
                <a:gd name="connsiteY4" fmla="*/ 457200 h 1066800"/>
                <a:gd name="connsiteX5" fmla="*/ 1524000 w 3505200"/>
                <a:gd name="connsiteY5" fmla="*/ 0 h 1066800"/>
                <a:gd name="connsiteX6" fmla="*/ 0 w 3505200"/>
                <a:gd name="connsiteY6" fmla="*/ 0 h 1066800"/>
                <a:gd name="connsiteX0" fmla="*/ 0 w 3505200"/>
                <a:gd name="connsiteY0" fmla="*/ 0 h 1066800"/>
                <a:gd name="connsiteX1" fmla="*/ 76200 w 3505200"/>
                <a:gd name="connsiteY1" fmla="*/ 1066800 h 1066800"/>
                <a:gd name="connsiteX2" fmla="*/ 3505200 w 3505200"/>
                <a:gd name="connsiteY2" fmla="*/ 1066800 h 1066800"/>
                <a:gd name="connsiteX3" fmla="*/ 3505200 w 3505200"/>
                <a:gd name="connsiteY3" fmla="*/ 457200 h 1066800"/>
                <a:gd name="connsiteX4" fmla="*/ 1524000 w 3505200"/>
                <a:gd name="connsiteY4" fmla="*/ 457200 h 1066800"/>
                <a:gd name="connsiteX5" fmla="*/ 1524000 w 3505200"/>
                <a:gd name="connsiteY5" fmla="*/ 0 h 1066800"/>
                <a:gd name="connsiteX6" fmla="*/ 0 w 3505200"/>
                <a:gd name="connsiteY6" fmla="*/ 0 h 1066800"/>
                <a:gd name="connsiteX0" fmla="*/ 0 w 3505200"/>
                <a:gd name="connsiteY0" fmla="*/ 0 h 1066800"/>
                <a:gd name="connsiteX1" fmla="*/ 0 w 3505200"/>
                <a:gd name="connsiteY1" fmla="*/ 1066800 h 1066800"/>
                <a:gd name="connsiteX2" fmla="*/ 3505200 w 3505200"/>
                <a:gd name="connsiteY2" fmla="*/ 1066800 h 1066800"/>
                <a:gd name="connsiteX3" fmla="*/ 3505200 w 3505200"/>
                <a:gd name="connsiteY3" fmla="*/ 457200 h 1066800"/>
                <a:gd name="connsiteX4" fmla="*/ 1524000 w 3505200"/>
                <a:gd name="connsiteY4" fmla="*/ 457200 h 1066800"/>
                <a:gd name="connsiteX5" fmla="*/ 1524000 w 3505200"/>
                <a:gd name="connsiteY5" fmla="*/ 0 h 1066800"/>
                <a:gd name="connsiteX6" fmla="*/ 0 w 3505200"/>
                <a:gd name="connsiteY6" fmla="*/ 0 h 1066800"/>
                <a:gd name="connsiteX0" fmla="*/ 0 w 3505200"/>
                <a:gd name="connsiteY0" fmla="*/ 0 h 1066800"/>
                <a:gd name="connsiteX1" fmla="*/ 0 w 3505200"/>
                <a:gd name="connsiteY1" fmla="*/ 1066800 h 1066800"/>
                <a:gd name="connsiteX2" fmla="*/ 3505200 w 3505200"/>
                <a:gd name="connsiteY2" fmla="*/ 1066800 h 1066800"/>
                <a:gd name="connsiteX3" fmla="*/ 3505200 w 3505200"/>
                <a:gd name="connsiteY3" fmla="*/ 457200 h 1066800"/>
                <a:gd name="connsiteX4" fmla="*/ 1524000 w 3505200"/>
                <a:gd name="connsiteY4" fmla="*/ 457200 h 1066800"/>
                <a:gd name="connsiteX5" fmla="*/ 1524000 w 3505200"/>
                <a:gd name="connsiteY5" fmla="*/ 0 h 1066800"/>
                <a:gd name="connsiteX6" fmla="*/ 0 w 3505200"/>
                <a:gd name="connsiteY6"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5200" h="1066800">
                  <a:moveTo>
                    <a:pt x="0" y="0"/>
                  </a:moveTo>
                  <a:lnTo>
                    <a:pt x="0" y="1066800"/>
                  </a:lnTo>
                  <a:lnTo>
                    <a:pt x="3505200" y="1066800"/>
                  </a:lnTo>
                  <a:lnTo>
                    <a:pt x="3505200" y="457200"/>
                  </a:lnTo>
                  <a:lnTo>
                    <a:pt x="1524000" y="457200"/>
                  </a:lnTo>
                  <a:lnTo>
                    <a:pt x="1524000" y="0"/>
                  </a:lnTo>
                  <a:lnTo>
                    <a:pt x="0" y="0"/>
                  </a:ln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 name="Rounded Rectangular Callout 22"/>
            <p:cNvSpPr/>
            <p:nvPr/>
          </p:nvSpPr>
          <p:spPr bwMode="auto">
            <a:xfrm>
              <a:off x="3962400" y="3657600"/>
              <a:ext cx="4953000" cy="685800"/>
            </a:xfrm>
            <a:prstGeom prst="wedgeRoundRectCallout">
              <a:avLst>
                <a:gd name="adj1" fmla="val -44663"/>
                <a:gd name="adj2" fmla="val 88905"/>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Update counts are not known!</a:t>
              </a:r>
            </a:p>
          </p:txBody>
        </p:sp>
      </p:grpSp>
      <p:pic>
        <p:nvPicPr>
          <p:cNvPr id="24" name="Picture 23" descr="TP_tmp.emf"/>
          <p:cNvPicPr>
            <a:picLocks noChangeAspect="1"/>
          </p:cNvPicPr>
          <p:nvPr>
            <p:custDataLst>
              <p:tags r:id="rId3"/>
            </p:custDataLst>
          </p:nvPr>
        </p:nvPicPr>
        <p:blipFill>
          <a:blip r:embed="rId7" cstate="print">
            <a:clrChange>
              <a:clrFrom>
                <a:srgbClr val="FFFFFF"/>
              </a:clrFrom>
              <a:clrTo>
                <a:srgbClr val="FFFFFF">
                  <a:alpha val="0"/>
                </a:srgbClr>
              </a:clrTo>
            </a:clrChange>
          </a:blip>
          <a:stretch>
            <a:fillRect/>
          </a:stretch>
        </p:blipFill>
        <p:spPr bwMode="auto">
          <a:xfrm>
            <a:off x="1477494" y="4724400"/>
            <a:ext cx="7463923" cy="903623"/>
          </a:xfrm>
          <a:prstGeom prst="rect">
            <a:avLst/>
          </a:prstGeom>
          <a:noFill/>
          <a:ln/>
          <a:effectLst/>
        </p:spPr>
      </p:pic>
    </p:spTree>
    <p:custDataLst>
      <p:tags r:id="rId1"/>
    </p:custDataLst>
  </p:cSld>
  <p:clrMapOvr>
    <a:masterClrMapping/>
  </p:clrMapOvr>
  <p:transition advTm="464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Unknown Update Counts </a:t>
            </a:r>
            <a:endParaRPr lang="en-US" dirty="0"/>
          </a:p>
        </p:txBody>
      </p:sp>
      <p:sp>
        <p:nvSpPr>
          <p:cNvPr id="3" name="Content Placeholder 2"/>
          <p:cNvSpPr>
            <a:spLocks noGrp="1"/>
          </p:cNvSpPr>
          <p:nvPr>
            <p:ph idx="1"/>
          </p:nvPr>
        </p:nvSpPr>
        <p:spPr>
          <a:xfrm>
            <a:off x="457200" y="990601"/>
            <a:ext cx="8305800" cy="1447800"/>
          </a:xfrm>
        </p:spPr>
        <p:txBody>
          <a:bodyPr/>
          <a:lstStyle/>
          <a:p>
            <a:r>
              <a:rPr lang="en-US" dirty="0" smtClean="0"/>
              <a:t>Determined by belief scheduling</a:t>
            </a:r>
          </a:p>
          <a:p>
            <a:r>
              <a:rPr lang="en-US" dirty="0" smtClean="0"/>
              <a:t>Depends on: graph structure, factors, …</a:t>
            </a:r>
          </a:p>
          <a:p>
            <a:r>
              <a:rPr lang="en-US" dirty="0" smtClean="0"/>
              <a:t>Little correlation between past &amp; future update counts</a:t>
            </a:r>
          </a:p>
        </p:txBody>
      </p:sp>
      <p:pic>
        <p:nvPicPr>
          <p:cNvPr id="120834" name="Picture 2"/>
          <p:cNvPicPr>
            <a:picLocks noChangeAspect="1" noChangeArrowheads="1"/>
          </p:cNvPicPr>
          <p:nvPr/>
        </p:nvPicPr>
        <p:blipFill>
          <a:blip r:embed="rId5" cstate="print"/>
          <a:srcRect/>
          <a:stretch>
            <a:fillRect/>
          </a:stretch>
        </p:blipFill>
        <p:spPr bwMode="auto">
          <a:xfrm>
            <a:off x="5943600" y="3200400"/>
            <a:ext cx="3048000" cy="2362200"/>
          </a:xfrm>
          <a:prstGeom prst="rect">
            <a:avLst/>
          </a:prstGeom>
          <a:noFill/>
          <a:ln w="9525">
            <a:miter lim="800000"/>
            <a:headEnd/>
            <a:tailEnd/>
          </a:ln>
          <a:effectLst/>
        </p:spPr>
      </p:pic>
      <p:sp>
        <p:nvSpPr>
          <p:cNvPr id="17" name="Slide Number Placeholder 16"/>
          <p:cNvSpPr>
            <a:spLocks noGrp="1"/>
          </p:cNvSpPr>
          <p:nvPr>
            <p:ph type="sldNum" sz="quarter" idx="12"/>
          </p:nvPr>
        </p:nvSpPr>
        <p:spPr/>
        <p:txBody>
          <a:bodyPr/>
          <a:lstStyle/>
          <a:p>
            <a:fld id="{29982EE5-C165-4792-B6D9-CAD024C0FAD7}" type="slidenum">
              <a:rPr lang="en-US" smtClean="0"/>
              <a:pPr/>
              <a:t>48</a:t>
            </a:fld>
            <a:endParaRPr lang="en-US" dirty="0"/>
          </a:p>
        </p:txBody>
      </p:sp>
      <p:grpSp>
        <p:nvGrpSpPr>
          <p:cNvPr id="15" name="Group 14"/>
          <p:cNvGrpSpPr/>
          <p:nvPr/>
        </p:nvGrpSpPr>
        <p:grpSpPr>
          <a:xfrm>
            <a:off x="228600" y="3200400"/>
            <a:ext cx="2671011" cy="2209800"/>
            <a:chOff x="685800" y="2438400"/>
            <a:chExt cx="2114550" cy="1749425"/>
          </a:xfrm>
        </p:grpSpPr>
        <p:pic>
          <p:nvPicPr>
            <p:cNvPr id="120840" name="Picture 8"/>
            <p:cNvPicPr>
              <a:picLocks noChangeAspect="1" noChangeArrowheads="1"/>
            </p:cNvPicPr>
            <p:nvPr/>
          </p:nvPicPr>
          <p:blipFill>
            <a:blip r:embed="rId6" cstate="print"/>
            <a:srcRect/>
            <a:stretch>
              <a:fillRect/>
            </a:stretch>
          </p:blipFill>
          <p:spPr bwMode="auto">
            <a:xfrm>
              <a:off x="685800" y="2438400"/>
              <a:ext cx="2114550" cy="1749425"/>
            </a:xfrm>
            <a:prstGeom prst="rect">
              <a:avLst/>
            </a:prstGeom>
            <a:noFill/>
            <a:ln w="9525">
              <a:miter lim="800000"/>
              <a:headEnd/>
              <a:tailEnd/>
            </a:ln>
            <a:effectLst/>
          </p:spPr>
        </p:pic>
        <p:sp>
          <p:nvSpPr>
            <p:cNvPr id="19" name="TextBox 18"/>
            <p:cNvSpPr txBox="1"/>
            <p:nvPr/>
          </p:nvSpPr>
          <p:spPr>
            <a:xfrm>
              <a:off x="779165" y="3505200"/>
              <a:ext cx="1880772" cy="461665"/>
            </a:xfrm>
            <a:prstGeom prst="rect">
              <a:avLst/>
            </a:prstGeom>
            <a:noFill/>
          </p:spPr>
          <p:txBody>
            <a:bodyPr wrap="none" rtlCol="0">
              <a:spAutoFit/>
            </a:bodyPr>
            <a:lstStyle/>
            <a:p>
              <a:pPr algn="ctr"/>
              <a:r>
                <a:rPr lang="en-US" sz="2400" dirty="0" smtClean="0">
                  <a:solidFill>
                    <a:schemeClr val="bg1"/>
                  </a:solidFill>
                </a:rPr>
                <a:t>Noisy Image</a:t>
              </a:r>
              <a:endParaRPr lang="en-US" sz="2400" dirty="0">
                <a:solidFill>
                  <a:schemeClr val="bg1"/>
                </a:solidFill>
              </a:endParaRPr>
            </a:p>
          </p:txBody>
        </p:sp>
      </p:grpSp>
      <p:grpSp>
        <p:nvGrpSpPr>
          <p:cNvPr id="14" name="Group 13"/>
          <p:cNvGrpSpPr/>
          <p:nvPr/>
        </p:nvGrpSpPr>
        <p:grpSpPr>
          <a:xfrm>
            <a:off x="3017854" y="3200400"/>
            <a:ext cx="2773346" cy="2209800"/>
            <a:chOff x="2784492" y="2438400"/>
            <a:chExt cx="2773346" cy="2209800"/>
          </a:xfrm>
        </p:grpSpPr>
        <p:pic>
          <p:nvPicPr>
            <p:cNvPr id="120838" name="Picture 6"/>
            <p:cNvPicPr>
              <a:picLocks noChangeAspect="1" noChangeArrowheads="1"/>
            </p:cNvPicPr>
            <p:nvPr/>
          </p:nvPicPr>
          <p:blipFill>
            <a:blip r:embed="rId7" cstate="print"/>
            <a:srcRect/>
            <a:stretch>
              <a:fillRect/>
            </a:stretch>
          </p:blipFill>
          <p:spPr bwMode="auto">
            <a:xfrm>
              <a:off x="2784492" y="2438400"/>
              <a:ext cx="2773346" cy="2209800"/>
            </a:xfrm>
            <a:prstGeom prst="rect">
              <a:avLst/>
            </a:prstGeom>
            <a:noFill/>
            <a:ln w="9525">
              <a:miter lim="800000"/>
              <a:headEnd/>
              <a:tailEnd/>
            </a:ln>
            <a:effectLst/>
          </p:spPr>
        </p:pic>
        <p:sp>
          <p:nvSpPr>
            <p:cNvPr id="20" name="TextBox 19"/>
            <p:cNvSpPr txBox="1"/>
            <p:nvPr/>
          </p:nvSpPr>
          <p:spPr>
            <a:xfrm>
              <a:off x="2929060" y="3881735"/>
              <a:ext cx="2183611" cy="461665"/>
            </a:xfrm>
            <a:prstGeom prst="rect">
              <a:avLst/>
            </a:prstGeom>
            <a:noFill/>
          </p:spPr>
          <p:txBody>
            <a:bodyPr wrap="none" rtlCol="0">
              <a:spAutoFit/>
            </a:bodyPr>
            <a:lstStyle/>
            <a:p>
              <a:pPr algn="ctr"/>
              <a:r>
                <a:rPr lang="en-US" sz="2400" dirty="0" smtClean="0">
                  <a:solidFill>
                    <a:schemeClr val="bg1"/>
                  </a:solidFill>
                </a:rPr>
                <a:t>Update Counts</a:t>
              </a:r>
              <a:endParaRPr lang="en-US" sz="2400" dirty="0">
                <a:solidFill>
                  <a:schemeClr val="bg1"/>
                </a:solidFill>
              </a:endParaRPr>
            </a:p>
          </p:txBody>
        </p:sp>
      </p:grpSp>
      <p:grpSp>
        <p:nvGrpSpPr>
          <p:cNvPr id="18" name="Group 17"/>
          <p:cNvGrpSpPr/>
          <p:nvPr/>
        </p:nvGrpSpPr>
        <p:grpSpPr bwMode="auto">
          <a:xfrm>
            <a:off x="2057400" y="4191000"/>
            <a:ext cx="5334000" cy="2133600"/>
            <a:chOff x="1905000" y="3657600"/>
            <a:chExt cx="5334000" cy="2133600"/>
          </a:xfrm>
        </p:grpSpPr>
        <p:sp>
          <p:nvSpPr>
            <p:cNvPr id="12" name="Rounded Rectangle 11"/>
            <p:cNvSpPr/>
            <p:nvPr/>
          </p:nvSpPr>
          <p:spPr bwMode="auto">
            <a:xfrm>
              <a:off x="1905000" y="3657600"/>
              <a:ext cx="5334000" cy="21336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Simple Solution:</a:t>
              </a:r>
            </a:p>
            <a:p>
              <a:pPr marL="0" marR="0" indent="0" algn="ctr" defTabSz="914400" rtl="0" eaLnBrk="1" fontAlgn="base" latinLnBrk="0" hangingPunct="1">
                <a:lnSpc>
                  <a:spcPct val="100000"/>
                </a:lnSpc>
                <a:spcBef>
                  <a:spcPct val="0"/>
                </a:spcBef>
                <a:spcAft>
                  <a:spcPct val="0"/>
                </a:spcAft>
                <a:buClrTx/>
                <a:buSzTx/>
                <a:buFontTx/>
                <a:buNone/>
                <a:tabLst/>
              </a:pPr>
              <a:r>
                <a:rPr lang="en-US" sz="2800" b="1" dirty="0" smtClean="0">
                  <a:solidFill>
                    <a:schemeClr val="tx1"/>
                  </a:solidFill>
                  <a:latin typeface="Tahoma" pitchFamily="-64" charset="0"/>
                </a:rPr>
                <a:t>Uninformed Cut</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ahoma" pitchFamily="-6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pic>
          <p:nvPicPr>
            <p:cNvPr id="13" name="Picture 12" descr="TP_tmp.png"/>
            <p:cNvPicPr>
              <a:picLocks noChangeAspect="1"/>
            </p:cNvPicPr>
            <p:nvPr>
              <p:custDataLst>
                <p:tags r:id="rId2"/>
              </p:custDataLst>
            </p:nvPr>
          </p:nvPicPr>
          <p:blipFill>
            <a:blip r:embed="rId8" cstate="print">
              <a:clrChange>
                <a:clrFrom>
                  <a:srgbClr val="FFFFFF"/>
                </a:clrFrom>
                <a:clrTo>
                  <a:srgbClr val="FFFFFF">
                    <a:alpha val="0"/>
                  </a:srgbClr>
                </a:clrTo>
              </a:clrChange>
            </a:blip>
            <a:stretch>
              <a:fillRect/>
            </a:stretch>
          </p:blipFill>
          <p:spPr bwMode="auto">
            <a:xfrm>
              <a:off x="2246709" y="4876800"/>
              <a:ext cx="4492697" cy="867799"/>
            </a:xfrm>
            <a:prstGeom prst="rect">
              <a:avLst/>
            </a:prstGeom>
            <a:noFill/>
            <a:ln/>
            <a:effectLst/>
          </p:spPr>
        </p:pic>
      </p:grpSp>
    </p:spTree>
    <p:custDataLst>
      <p:tags r:id="rId1"/>
    </p:custDataLst>
  </p:cSld>
  <p:clrMapOvr>
    <a:masterClrMapping/>
  </p:clrMapOvr>
  <p:transition advTm="3356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Uniformed Cuts</a:t>
            </a:r>
            <a:endParaRPr lang="en-US" dirty="0"/>
          </a:p>
        </p:txBody>
      </p:sp>
      <p:sp>
        <p:nvSpPr>
          <p:cNvPr id="3" name="Content Placeholder 2"/>
          <p:cNvSpPr>
            <a:spLocks noGrp="1"/>
          </p:cNvSpPr>
          <p:nvPr>
            <p:ph idx="1"/>
          </p:nvPr>
        </p:nvSpPr>
        <p:spPr>
          <a:xfrm>
            <a:off x="457200" y="4038600"/>
            <a:ext cx="8305800" cy="2209800"/>
          </a:xfrm>
        </p:spPr>
        <p:txBody>
          <a:bodyPr/>
          <a:lstStyle/>
          <a:p>
            <a:r>
              <a:rPr lang="en-US" sz="2400" dirty="0" smtClean="0"/>
              <a:t>Greater imbalance &amp; lower communication cost </a:t>
            </a:r>
          </a:p>
        </p:txBody>
      </p:sp>
      <p:pic>
        <p:nvPicPr>
          <p:cNvPr id="110593" name="Picture 1"/>
          <p:cNvPicPr>
            <a:picLocks noChangeAspect="1" noChangeArrowheads="1"/>
          </p:cNvPicPr>
          <p:nvPr/>
        </p:nvPicPr>
        <p:blipFill>
          <a:blip r:embed="rId3" cstate="print"/>
          <a:srcRect/>
          <a:stretch>
            <a:fillRect/>
          </a:stretch>
        </p:blipFill>
        <p:spPr bwMode="auto">
          <a:xfrm>
            <a:off x="3016250" y="1338262"/>
            <a:ext cx="3155950" cy="2624138"/>
          </a:xfrm>
          <a:prstGeom prst="rect">
            <a:avLst/>
          </a:prstGeom>
          <a:noFill/>
          <a:ln w="9525">
            <a:miter lim="800000"/>
            <a:headEnd/>
            <a:tailEnd/>
          </a:ln>
          <a:effectLst/>
        </p:spPr>
      </p:pic>
      <p:pic>
        <p:nvPicPr>
          <p:cNvPr id="110594" name="Picture 2"/>
          <p:cNvPicPr>
            <a:picLocks noChangeAspect="1" noChangeArrowheads="1"/>
          </p:cNvPicPr>
          <p:nvPr/>
        </p:nvPicPr>
        <p:blipFill>
          <a:blip r:embed="rId4" cstate="print"/>
          <a:srcRect/>
          <a:stretch>
            <a:fillRect/>
          </a:stretch>
        </p:blipFill>
        <p:spPr bwMode="auto">
          <a:xfrm>
            <a:off x="381000" y="1371600"/>
            <a:ext cx="2547938" cy="2547938"/>
          </a:xfrm>
          <a:prstGeom prst="rect">
            <a:avLst/>
          </a:prstGeom>
          <a:noFill/>
          <a:ln w="9525">
            <a:miter lim="800000"/>
            <a:headEnd/>
            <a:tailEnd/>
          </a:ln>
          <a:effectLst/>
        </p:spPr>
      </p:pic>
      <p:pic>
        <p:nvPicPr>
          <p:cNvPr id="110595" name="Picture 3" descr="Z:\jegonzal\Documents\svn\select\uai-paraml\figures\hindsight_optimal_cut.png"/>
          <p:cNvPicPr>
            <a:picLocks noChangeAspect="1" noChangeArrowheads="1"/>
          </p:cNvPicPr>
          <p:nvPr/>
        </p:nvPicPr>
        <p:blipFill>
          <a:blip r:embed="rId5" cstate="print"/>
          <a:srcRect/>
          <a:stretch>
            <a:fillRect/>
          </a:stretch>
        </p:blipFill>
        <p:spPr bwMode="auto">
          <a:xfrm>
            <a:off x="6248400" y="1371600"/>
            <a:ext cx="2514600" cy="2514600"/>
          </a:xfrm>
          <a:prstGeom prst="rect">
            <a:avLst/>
          </a:prstGeom>
          <a:noFill/>
        </p:spPr>
      </p:pic>
      <p:sp>
        <p:nvSpPr>
          <p:cNvPr id="7" name="TextBox 6"/>
          <p:cNvSpPr txBox="1"/>
          <p:nvPr/>
        </p:nvSpPr>
        <p:spPr>
          <a:xfrm>
            <a:off x="3505200" y="952500"/>
            <a:ext cx="1755609" cy="369332"/>
          </a:xfrm>
          <a:prstGeom prst="rect">
            <a:avLst/>
          </a:prstGeom>
          <a:noFill/>
        </p:spPr>
        <p:txBody>
          <a:bodyPr wrap="none" rtlCol="0">
            <a:spAutoFit/>
          </a:bodyPr>
          <a:lstStyle/>
          <a:p>
            <a:r>
              <a:rPr lang="en-US" dirty="0" smtClean="0"/>
              <a:t>Update Counts </a:t>
            </a:r>
            <a:endParaRPr lang="en-US" dirty="0"/>
          </a:p>
        </p:txBody>
      </p:sp>
      <p:sp>
        <p:nvSpPr>
          <p:cNvPr id="8" name="TextBox 7"/>
          <p:cNvSpPr txBox="1"/>
          <p:nvPr/>
        </p:nvSpPr>
        <p:spPr>
          <a:xfrm>
            <a:off x="381000" y="952500"/>
            <a:ext cx="2630848" cy="461665"/>
          </a:xfrm>
          <a:prstGeom prst="rect">
            <a:avLst/>
          </a:prstGeom>
          <a:noFill/>
        </p:spPr>
        <p:txBody>
          <a:bodyPr wrap="none" rtlCol="0">
            <a:spAutoFit/>
          </a:bodyPr>
          <a:lstStyle/>
          <a:p>
            <a:r>
              <a:rPr lang="en-US" sz="2400" b="1" dirty="0" smtClean="0">
                <a:solidFill>
                  <a:srgbClr val="0070C0"/>
                </a:solidFill>
              </a:rPr>
              <a:t>Uninformed Cut</a:t>
            </a:r>
            <a:endParaRPr lang="en-US" sz="2400" b="1" dirty="0">
              <a:solidFill>
                <a:srgbClr val="0070C0"/>
              </a:solidFill>
            </a:endParaRPr>
          </a:p>
        </p:txBody>
      </p:sp>
      <p:sp>
        <p:nvSpPr>
          <p:cNvPr id="9" name="TextBox 8"/>
          <p:cNvSpPr txBox="1"/>
          <p:nvPr/>
        </p:nvSpPr>
        <p:spPr>
          <a:xfrm>
            <a:off x="6430081" y="952500"/>
            <a:ext cx="2028119" cy="461665"/>
          </a:xfrm>
          <a:prstGeom prst="rect">
            <a:avLst/>
          </a:prstGeom>
          <a:noFill/>
        </p:spPr>
        <p:txBody>
          <a:bodyPr wrap="none" rtlCol="0">
            <a:spAutoFit/>
          </a:bodyPr>
          <a:lstStyle/>
          <a:p>
            <a:r>
              <a:rPr lang="en-US" sz="2400" b="1" dirty="0" smtClean="0">
                <a:solidFill>
                  <a:schemeClr val="accent2"/>
                </a:solidFill>
              </a:rPr>
              <a:t>Optimal Cut</a:t>
            </a:r>
            <a:endParaRPr lang="en-US" sz="2400" b="1" dirty="0">
              <a:solidFill>
                <a:schemeClr val="accent2"/>
              </a:solidFill>
            </a:endParaRPr>
          </a:p>
        </p:txBody>
      </p:sp>
      <p:sp>
        <p:nvSpPr>
          <p:cNvPr id="14" name="Slide Number Placeholder 13"/>
          <p:cNvSpPr>
            <a:spLocks noGrp="1"/>
          </p:cNvSpPr>
          <p:nvPr>
            <p:ph type="sldNum" sz="quarter" idx="12"/>
          </p:nvPr>
        </p:nvSpPr>
        <p:spPr/>
        <p:txBody>
          <a:bodyPr/>
          <a:lstStyle/>
          <a:p>
            <a:fld id="{29982EE5-C165-4792-B6D9-CAD024C0FAD7}" type="slidenum">
              <a:rPr lang="en-US" smtClean="0"/>
              <a:pPr/>
              <a:t>49</a:t>
            </a:fld>
            <a:endParaRPr lang="en-US"/>
          </a:p>
        </p:txBody>
      </p:sp>
      <p:graphicFrame>
        <p:nvGraphicFramePr>
          <p:cNvPr id="15" name="Chart 14"/>
          <p:cNvGraphicFramePr/>
          <p:nvPr/>
        </p:nvGraphicFramePr>
        <p:xfrm>
          <a:off x="663261" y="4495800"/>
          <a:ext cx="2895600" cy="2362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hart 15"/>
          <p:cNvGraphicFramePr/>
          <p:nvPr/>
        </p:nvGraphicFramePr>
        <p:xfrm>
          <a:off x="4027728" y="4495800"/>
          <a:ext cx="4811472" cy="2362200"/>
        </p:xfrm>
        <a:graphic>
          <a:graphicData uri="http://schemas.openxmlformats.org/drawingml/2006/chart">
            <c:chart xmlns:c="http://schemas.openxmlformats.org/drawingml/2006/chart" xmlns:r="http://schemas.openxmlformats.org/officeDocument/2006/relationships" r:id="rId7"/>
          </a:graphicData>
        </a:graphic>
      </p:graphicFrame>
      <p:cxnSp>
        <p:nvCxnSpPr>
          <p:cNvPr id="18" name="Straight Arrow Connector 17"/>
          <p:cNvCxnSpPr/>
          <p:nvPr/>
        </p:nvCxnSpPr>
        <p:spPr bwMode="auto">
          <a:xfrm rot="5400000">
            <a:off x="140733" y="5752703"/>
            <a:ext cx="914400" cy="1588"/>
          </a:xfrm>
          <a:prstGeom prst="straightConnector1">
            <a:avLst/>
          </a:prstGeom>
          <a:noFill/>
          <a:ln w="38100" cap="flat" cmpd="sng" algn="ctr">
            <a:solidFill>
              <a:schemeClr val="hlink"/>
            </a:solidFill>
            <a:prstDash val="solid"/>
            <a:round/>
            <a:headEnd type="none" w="med" len="med"/>
            <a:tailEnd type="arrow"/>
          </a:ln>
          <a:effectLst/>
        </p:spPr>
      </p:cxnSp>
      <p:sp>
        <p:nvSpPr>
          <p:cNvPr id="19" name="TextBox 18"/>
          <p:cNvSpPr txBox="1"/>
          <p:nvPr/>
        </p:nvSpPr>
        <p:spPr>
          <a:xfrm rot="16200000">
            <a:off x="12676" y="5473725"/>
            <a:ext cx="801181" cy="369332"/>
          </a:xfrm>
          <a:prstGeom prst="rect">
            <a:avLst/>
          </a:prstGeom>
          <a:noFill/>
        </p:spPr>
        <p:txBody>
          <a:bodyPr wrap="none" rtlCol="0">
            <a:spAutoFit/>
          </a:bodyPr>
          <a:lstStyle/>
          <a:p>
            <a:r>
              <a:rPr lang="en-US" dirty="0" smtClean="0"/>
              <a:t>Better</a:t>
            </a:r>
            <a:endParaRPr lang="en-US" dirty="0"/>
          </a:p>
        </p:txBody>
      </p:sp>
      <p:cxnSp>
        <p:nvCxnSpPr>
          <p:cNvPr id="17" name="Straight Arrow Connector 16"/>
          <p:cNvCxnSpPr/>
          <p:nvPr/>
        </p:nvCxnSpPr>
        <p:spPr bwMode="auto">
          <a:xfrm rot="5400000">
            <a:off x="3558861" y="5752703"/>
            <a:ext cx="914400" cy="1588"/>
          </a:xfrm>
          <a:prstGeom prst="straightConnector1">
            <a:avLst/>
          </a:prstGeom>
          <a:noFill/>
          <a:ln w="38100" cap="flat" cmpd="sng" algn="ctr">
            <a:solidFill>
              <a:schemeClr val="hlink"/>
            </a:solidFill>
            <a:prstDash val="solid"/>
            <a:round/>
            <a:headEnd type="none" w="med" len="med"/>
            <a:tailEnd type="arrow"/>
          </a:ln>
          <a:effectLst/>
        </p:spPr>
      </p:cxnSp>
      <p:sp>
        <p:nvSpPr>
          <p:cNvPr id="20" name="TextBox 19"/>
          <p:cNvSpPr txBox="1"/>
          <p:nvPr/>
        </p:nvSpPr>
        <p:spPr>
          <a:xfrm rot="16200000">
            <a:off x="3430804" y="5473725"/>
            <a:ext cx="801181" cy="369332"/>
          </a:xfrm>
          <a:prstGeom prst="rect">
            <a:avLst/>
          </a:prstGeom>
          <a:noFill/>
        </p:spPr>
        <p:txBody>
          <a:bodyPr wrap="none" rtlCol="0">
            <a:spAutoFit/>
          </a:bodyPr>
          <a:lstStyle/>
          <a:p>
            <a:r>
              <a:rPr lang="en-US" dirty="0" smtClean="0"/>
              <a:t>Better</a:t>
            </a:r>
            <a:endParaRPr lang="en-US" dirty="0"/>
          </a:p>
        </p:txBody>
      </p:sp>
      <p:grpSp>
        <p:nvGrpSpPr>
          <p:cNvPr id="26" name="Group 25"/>
          <p:cNvGrpSpPr/>
          <p:nvPr/>
        </p:nvGrpSpPr>
        <p:grpSpPr>
          <a:xfrm>
            <a:off x="381000" y="1371600"/>
            <a:ext cx="2514600" cy="2514600"/>
            <a:chOff x="381000" y="1371600"/>
            <a:chExt cx="2514600" cy="2514600"/>
          </a:xfrm>
        </p:grpSpPr>
        <p:sp>
          <p:nvSpPr>
            <p:cNvPr id="24" name="Rectangle 23"/>
            <p:cNvSpPr/>
            <p:nvPr/>
          </p:nvSpPr>
          <p:spPr bwMode="auto">
            <a:xfrm>
              <a:off x="381000" y="1371600"/>
              <a:ext cx="2514600" cy="1295400"/>
            </a:xfrm>
            <a:prstGeom prst="rect">
              <a:avLst/>
            </a:prstGeom>
            <a:solidFill>
              <a:srgbClr val="FF0000">
                <a:alpha val="46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4">
                      <a:lumMod val="50000"/>
                    </a:schemeClr>
                  </a:solidFill>
                  <a:effectLst/>
                  <a:latin typeface="Tahoma" pitchFamily="-64" charset="0"/>
                </a:rPr>
                <a:t>Too Much Work</a:t>
              </a:r>
            </a:p>
          </p:txBody>
        </p:sp>
        <p:sp>
          <p:nvSpPr>
            <p:cNvPr id="25" name="Rectangle 24"/>
            <p:cNvSpPr/>
            <p:nvPr/>
          </p:nvSpPr>
          <p:spPr bwMode="auto">
            <a:xfrm>
              <a:off x="381000" y="2667000"/>
              <a:ext cx="2514600" cy="1219200"/>
            </a:xfrm>
            <a:prstGeom prst="rect">
              <a:avLst/>
            </a:prstGeom>
            <a:solidFill>
              <a:srgbClr val="00B050">
                <a:alpha val="46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4">
                      <a:lumMod val="50000"/>
                    </a:schemeClr>
                  </a:solidFill>
                  <a:effectLst/>
                  <a:latin typeface="Tahoma" pitchFamily="-64" charset="0"/>
                </a:rPr>
                <a:t>Too Little Work</a:t>
              </a:r>
            </a:p>
          </p:txBody>
        </p:sp>
      </p:grpSp>
    </p:spTree>
  </p:cSld>
  <p:clrMapOvr>
    <a:masterClrMapping/>
  </p:clrMapOvr>
  <p:transition advTm="377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Insight</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5</a:t>
            </a:fld>
            <a:endParaRPr lang="en-US"/>
          </a:p>
        </p:txBody>
      </p:sp>
      <p:graphicFrame>
        <p:nvGraphicFramePr>
          <p:cNvPr id="7" name="Diagram 6"/>
          <p:cNvGraphicFramePr/>
          <p:nvPr/>
        </p:nvGraphicFramePr>
        <p:xfrm>
          <a:off x="838200" y="1219200"/>
          <a:ext cx="7010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graphicEl>
                                              <a:dgm id="{DA861014-897A-47CB-AECF-A11677CAC4E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3D6BC83C-304B-4163-9303-7D397621490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2401AEE1-C343-4D53-BE40-AAFD4C8BE2B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A70216A9-7734-4421-9BFF-FF1C43D0C29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FF9F9DF9-F153-48FB-AC65-8320EE92835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1"/>
          <p:cNvPicPr>
            <a:picLocks noChangeAspect="1" noChangeArrowheads="1"/>
          </p:cNvPicPr>
          <p:nvPr/>
        </p:nvPicPr>
        <p:blipFill>
          <a:blip r:embed="rId3" cstate="print"/>
          <a:srcRect/>
          <a:stretch>
            <a:fillRect/>
          </a:stretch>
        </p:blipFill>
        <p:spPr bwMode="auto">
          <a:xfrm>
            <a:off x="1057275" y="2574925"/>
            <a:ext cx="3317875" cy="3317875"/>
          </a:xfrm>
          <a:prstGeom prst="rect">
            <a:avLst/>
          </a:prstGeom>
          <a:noFill/>
          <a:ln w="9525">
            <a:miter lim="800000"/>
            <a:headEnd/>
            <a:tailEnd/>
          </a:ln>
          <a:effectLst/>
        </p:spPr>
      </p:pic>
      <p:pic>
        <p:nvPicPr>
          <p:cNvPr id="109571" name="Object 1"/>
          <p:cNvPicPr>
            <a:picLocks noChangeAspect="1" noChangeArrowheads="1"/>
          </p:cNvPicPr>
          <p:nvPr/>
        </p:nvPicPr>
        <p:blipFill>
          <a:blip r:embed="rId3" cstate="print"/>
          <a:srcRect/>
          <a:stretch>
            <a:fillRect/>
          </a:stretch>
        </p:blipFill>
        <p:spPr bwMode="auto">
          <a:xfrm>
            <a:off x="4772025" y="2574925"/>
            <a:ext cx="3317875" cy="3317875"/>
          </a:xfrm>
          <a:prstGeom prst="rect">
            <a:avLst/>
          </a:prstGeom>
          <a:noFill/>
          <a:ln w="9525">
            <a:miter lim="800000"/>
            <a:headEnd/>
            <a:tailEnd/>
          </a:ln>
          <a:effectLst/>
        </p:spPr>
      </p:pic>
      <p:sp>
        <p:nvSpPr>
          <p:cNvPr id="2" name="Title 1"/>
          <p:cNvSpPr>
            <a:spLocks noGrp="1"/>
          </p:cNvSpPr>
          <p:nvPr>
            <p:ph type="title"/>
          </p:nvPr>
        </p:nvSpPr>
        <p:spPr/>
        <p:txBody>
          <a:bodyPr/>
          <a:lstStyle/>
          <a:p>
            <a:r>
              <a:rPr lang="en-US" dirty="0" smtClean="0"/>
              <a:t>Over-Partitioning</a:t>
            </a:r>
            <a:endParaRPr lang="en-US" dirty="0"/>
          </a:p>
        </p:txBody>
      </p:sp>
      <p:sp>
        <p:nvSpPr>
          <p:cNvPr id="3" name="Content Placeholder 2"/>
          <p:cNvSpPr>
            <a:spLocks noGrp="1"/>
          </p:cNvSpPr>
          <p:nvPr>
            <p:ph idx="1"/>
          </p:nvPr>
        </p:nvSpPr>
        <p:spPr>
          <a:xfrm>
            <a:off x="457200" y="990601"/>
            <a:ext cx="8305800" cy="1143000"/>
          </a:xfrm>
        </p:spPr>
        <p:txBody>
          <a:bodyPr/>
          <a:lstStyle/>
          <a:p>
            <a:r>
              <a:rPr lang="en-US" sz="2000" dirty="0" smtClean="0"/>
              <a:t>Over-cut graph into </a:t>
            </a:r>
            <a:r>
              <a:rPr lang="en-US" sz="2000" i="1" dirty="0" smtClean="0"/>
              <a:t>k*p </a:t>
            </a:r>
            <a:r>
              <a:rPr lang="en-US" sz="2000" dirty="0" smtClean="0"/>
              <a:t> partitions and randomly assign CPUs</a:t>
            </a:r>
          </a:p>
          <a:p>
            <a:pPr lvl="1"/>
            <a:r>
              <a:rPr lang="en-US" sz="1800" dirty="0" smtClean="0"/>
              <a:t>Increase balance</a:t>
            </a:r>
          </a:p>
          <a:p>
            <a:pPr lvl="1"/>
            <a:r>
              <a:rPr lang="en-US" sz="1800" dirty="0" smtClean="0"/>
              <a:t>Increase communication cost (More Boundary)</a:t>
            </a:r>
            <a:endParaRPr lang="en-US" sz="1800" dirty="0"/>
          </a:p>
        </p:txBody>
      </p:sp>
      <p:sp>
        <p:nvSpPr>
          <p:cNvPr id="6" name="Rectangle 5"/>
          <p:cNvSpPr/>
          <p:nvPr/>
        </p:nvSpPr>
        <p:spPr bwMode="auto">
          <a:xfrm>
            <a:off x="990600" y="2508533"/>
            <a:ext cx="3450297" cy="1725149"/>
          </a:xfrm>
          <a:prstGeom prst="rect">
            <a:avLst/>
          </a:prstGeom>
          <a:grp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400" dirty="0" smtClean="0">
                <a:solidFill>
                  <a:srgbClr val="FFFF00"/>
                </a:solidFill>
                <a:latin typeface="Tahoma" pitchFamily="-64" charset="0"/>
              </a:rPr>
              <a:t>CPU 1</a:t>
            </a:r>
          </a:p>
        </p:txBody>
      </p:sp>
      <p:sp>
        <p:nvSpPr>
          <p:cNvPr id="7" name="Rectangle 6"/>
          <p:cNvSpPr/>
          <p:nvPr/>
        </p:nvSpPr>
        <p:spPr bwMode="auto">
          <a:xfrm>
            <a:off x="990600" y="4233682"/>
            <a:ext cx="3450297" cy="1725149"/>
          </a:xfrm>
          <a:prstGeom prst="rect">
            <a:avLst/>
          </a:prstGeom>
          <a:grp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400" dirty="0" smtClean="0">
                <a:solidFill>
                  <a:srgbClr val="FF0000"/>
                </a:solidFill>
                <a:latin typeface="Tahoma" pitchFamily="-64" charset="0"/>
              </a:rPr>
              <a:t>CPU 2</a:t>
            </a:r>
          </a:p>
        </p:txBody>
      </p:sp>
      <p:sp>
        <p:nvSpPr>
          <p:cNvPr id="9" name="Rectangle 8"/>
          <p:cNvSpPr/>
          <p:nvPr/>
        </p:nvSpPr>
        <p:spPr bwMode="auto">
          <a:xfrm>
            <a:off x="4706305" y="2508533"/>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b="0" i="0" u="none" strike="noStrike" cap="none" normalizeH="0" baseline="0" dirty="0" smtClean="0">
                <a:ln>
                  <a:noFill/>
                </a:ln>
                <a:solidFill>
                  <a:srgbClr val="FFFF00"/>
                </a:solidFill>
                <a:effectLst/>
                <a:latin typeface="Tahoma" pitchFamily="-64" charset="0"/>
              </a:rPr>
              <a:t> 1</a:t>
            </a:r>
          </a:p>
        </p:txBody>
      </p:sp>
      <p:sp>
        <p:nvSpPr>
          <p:cNvPr id="11" name="Rectangle 10"/>
          <p:cNvSpPr/>
          <p:nvPr/>
        </p:nvSpPr>
        <p:spPr bwMode="auto">
          <a:xfrm>
            <a:off x="5834287" y="2508533"/>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12" name="Rectangle 11"/>
          <p:cNvSpPr/>
          <p:nvPr/>
        </p:nvSpPr>
        <p:spPr bwMode="auto">
          <a:xfrm>
            <a:off x="6962268" y="2508533"/>
            <a:ext cx="1194334"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13" name="Rectangle 12"/>
          <p:cNvSpPr/>
          <p:nvPr/>
        </p:nvSpPr>
        <p:spPr bwMode="auto">
          <a:xfrm>
            <a:off x="4706305" y="3371107"/>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b="0" i="0" u="none" strike="noStrike" cap="none" normalizeH="0" baseline="0" dirty="0" smtClean="0">
                <a:ln>
                  <a:noFill/>
                </a:ln>
                <a:solidFill>
                  <a:srgbClr val="FFFF00"/>
                </a:solidFill>
                <a:effectLst/>
                <a:latin typeface="Tahoma" pitchFamily="-64" charset="0"/>
              </a:rPr>
              <a:t> 1</a:t>
            </a:r>
          </a:p>
        </p:txBody>
      </p:sp>
      <p:sp>
        <p:nvSpPr>
          <p:cNvPr id="14" name="Rectangle 13"/>
          <p:cNvSpPr/>
          <p:nvPr/>
        </p:nvSpPr>
        <p:spPr bwMode="auto">
          <a:xfrm>
            <a:off x="5834287" y="3371107"/>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b="0" i="0" u="none" strike="noStrike" cap="none" normalizeH="0" baseline="0" dirty="0" smtClean="0">
                <a:ln>
                  <a:noFill/>
                </a:ln>
                <a:solidFill>
                  <a:srgbClr val="FFFF00"/>
                </a:solidFill>
                <a:effectLst/>
                <a:latin typeface="Tahoma" pitchFamily="-64" charset="0"/>
              </a:rPr>
              <a:t> 1</a:t>
            </a:r>
          </a:p>
        </p:txBody>
      </p:sp>
      <p:sp>
        <p:nvSpPr>
          <p:cNvPr id="15" name="Rectangle 14"/>
          <p:cNvSpPr/>
          <p:nvPr/>
        </p:nvSpPr>
        <p:spPr bwMode="auto">
          <a:xfrm>
            <a:off x="6962268" y="3371107"/>
            <a:ext cx="1194334"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16" name="Rectangle 15"/>
          <p:cNvSpPr/>
          <p:nvPr/>
        </p:nvSpPr>
        <p:spPr bwMode="auto">
          <a:xfrm>
            <a:off x="4706305" y="5096256"/>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i="0" u="none" strike="noStrike" cap="none" normalizeH="0" baseline="0" dirty="0" smtClean="0">
                <a:ln>
                  <a:noFill/>
                </a:ln>
                <a:solidFill>
                  <a:srgbClr val="FFFF00"/>
                </a:solidFill>
                <a:effectLst/>
                <a:latin typeface="Tahoma" pitchFamily="-64" charset="0"/>
              </a:rPr>
              <a:t> 1</a:t>
            </a:r>
          </a:p>
        </p:txBody>
      </p:sp>
      <p:sp>
        <p:nvSpPr>
          <p:cNvPr id="17" name="Rectangle 16"/>
          <p:cNvSpPr/>
          <p:nvPr/>
        </p:nvSpPr>
        <p:spPr bwMode="auto">
          <a:xfrm>
            <a:off x="5834287" y="5096256"/>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i="0" u="none" strike="noStrike" cap="none" normalizeH="0" baseline="0" dirty="0" smtClean="0">
                <a:ln>
                  <a:noFill/>
                </a:ln>
                <a:solidFill>
                  <a:srgbClr val="FF0000"/>
                </a:solidFill>
                <a:effectLst/>
                <a:latin typeface="Tahoma" pitchFamily="-64" charset="0"/>
              </a:rPr>
              <a:t> 2</a:t>
            </a:r>
          </a:p>
        </p:txBody>
      </p:sp>
      <p:sp>
        <p:nvSpPr>
          <p:cNvPr id="18" name="Rectangle 17"/>
          <p:cNvSpPr/>
          <p:nvPr/>
        </p:nvSpPr>
        <p:spPr bwMode="auto">
          <a:xfrm>
            <a:off x="6962268" y="5096256"/>
            <a:ext cx="1194334"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i="0" u="none" strike="noStrike" cap="none" normalizeH="0" baseline="0" dirty="0" smtClean="0">
                <a:ln>
                  <a:noFill/>
                </a:ln>
                <a:solidFill>
                  <a:srgbClr val="FFFF00"/>
                </a:solidFill>
                <a:effectLst/>
                <a:latin typeface="Tahoma" pitchFamily="-64" charset="0"/>
              </a:rPr>
              <a:t> 1</a:t>
            </a:r>
          </a:p>
        </p:txBody>
      </p:sp>
      <p:sp>
        <p:nvSpPr>
          <p:cNvPr id="19" name="Rectangle 18"/>
          <p:cNvSpPr/>
          <p:nvPr/>
        </p:nvSpPr>
        <p:spPr bwMode="auto">
          <a:xfrm>
            <a:off x="4706305" y="4233682"/>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20" name="Rectangle 19"/>
          <p:cNvSpPr/>
          <p:nvPr/>
        </p:nvSpPr>
        <p:spPr bwMode="auto">
          <a:xfrm>
            <a:off x="5834287" y="4233682"/>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b="0" i="0" u="none" strike="noStrike" cap="none" normalizeH="0" baseline="0" dirty="0" smtClean="0">
                <a:ln>
                  <a:noFill/>
                </a:ln>
                <a:solidFill>
                  <a:srgbClr val="FFFF00"/>
                </a:solidFill>
                <a:effectLst/>
                <a:latin typeface="Tahoma" pitchFamily="-64" charset="0"/>
              </a:rPr>
              <a:t> 1</a:t>
            </a:r>
          </a:p>
        </p:txBody>
      </p:sp>
      <p:sp>
        <p:nvSpPr>
          <p:cNvPr id="21" name="Rectangle 20"/>
          <p:cNvSpPr/>
          <p:nvPr/>
        </p:nvSpPr>
        <p:spPr bwMode="auto">
          <a:xfrm>
            <a:off x="6962268" y="4233682"/>
            <a:ext cx="1194334"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26" name="TextBox 25"/>
          <p:cNvSpPr txBox="1"/>
          <p:nvPr/>
        </p:nvSpPr>
        <p:spPr>
          <a:xfrm>
            <a:off x="762000" y="6091535"/>
            <a:ext cx="3886200" cy="461665"/>
          </a:xfrm>
          <a:prstGeom prst="rect">
            <a:avLst/>
          </a:prstGeom>
          <a:noFill/>
        </p:spPr>
        <p:txBody>
          <a:bodyPr wrap="square" rtlCol="0">
            <a:spAutoFit/>
          </a:bodyPr>
          <a:lstStyle/>
          <a:p>
            <a:pPr algn="ctr"/>
            <a:r>
              <a:rPr lang="en-US" sz="2400" dirty="0" smtClean="0"/>
              <a:t>Without Over-Partitioning</a:t>
            </a:r>
            <a:endParaRPr lang="en-US" sz="2400" dirty="0"/>
          </a:p>
        </p:txBody>
      </p:sp>
      <p:sp>
        <p:nvSpPr>
          <p:cNvPr id="27" name="TextBox 26"/>
          <p:cNvSpPr txBox="1"/>
          <p:nvPr/>
        </p:nvSpPr>
        <p:spPr>
          <a:xfrm>
            <a:off x="4772657" y="6091534"/>
            <a:ext cx="3317594" cy="461665"/>
          </a:xfrm>
          <a:prstGeom prst="rect">
            <a:avLst/>
          </a:prstGeom>
          <a:noFill/>
        </p:spPr>
        <p:txBody>
          <a:bodyPr wrap="square" rtlCol="0">
            <a:spAutoFit/>
          </a:bodyPr>
          <a:lstStyle/>
          <a:p>
            <a:pPr algn="ctr"/>
            <a:r>
              <a:rPr lang="en-US" sz="2400" dirty="0" smtClean="0"/>
              <a:t>k=6</a:t>
            </a:r>
            <a:endParaRPr lang="en-US" sz="2400" dirty="0"/>
          </a:p>
        </p:txBody>
      </p:sp>
      <p:sp>
        <p:nvSpPr>
          <p:cNvPr id="29" name="Slide Number Placeholder 28"/>
          <p:cNvSpPr>
            <a:spLocks noGrp="1"/>
          </p:cNvSpPr>
          <p:nvPr>
            <p:ph type="sldNum" sz="quarter" idx="12"/>
          </p:nvPr>
        </p:nvSpPr>
        <p:spPr/>
        <p:txBody>
          <a:bodyPr/>
          <a:lstStyle/>
          <a:p>
            <a:fld id="{29982EE5-C165-4792-B6D9-CAD024C0FAD7}" type="slidenum">
              <a:rPr lang="en-US" smtClean="0"/>
              <a:pPr/>
              <a:t>50</a:t>
            </a:fld>
            <a:endParaRPr lang="en-US"/>
          </a:p>
        </p:txBody>
      </p:sp>
    </p:spTree>
  </p:cSld>
  <p:clrMapOvr>
    <a:masterClrMapping/>
  </p:clrMapOvr>
  <p:transition advTm="29344"/>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Over-Partitioning Results</a:t>
            </a:r>
            <a:endParaRPr lang="en-US" dirty="0"/>
          </a:p>
        </p:txBody>
      </p:sp>
      <p:sp>
        <p:nvSpPr>
          <p:cNvPr id="3" name="Content Placeholder 2"/>
          <p:cNvSpPr>
            <a:spLocks noGrp="1"/>
          </p:cNvSpPr>
          <p:nvPr>
            <p:ph idx="1"/>
          </p:nvPr>
        </p:nvSpPr>
        <p:spPr>
          <a:xfrm>
            <a:off x="457200" y="990601"/>
            <a:ext cx="8305800" cy="1143000"/>
          </a:xfrm>
        </p:spPr>
        <p:txBody>
          <a:bodyPr/>
          <a:lstStyle/>
          <a:p>
            <a:r>
              <a:rPr lang="en-US" dirty="0" smtClean="0"/>
              <a:t>Provides a simple method to trade between work balance and communication cost</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51</a:t>
            </a:fld>
            <a:endParaRPr lang="en-US"/>
          </a:p>
        </p:txBody>
      </p:sp>
      <p:graphicFrame>
        <p:nvGraphicFramePr>
          <p:cNvPr id="9" name="Chart 8"/>
          <p:cNvGraphicFramePr/>
          <p:nvPr/>
        </p:nvGraphicFramePr>
        <p:xfrm>
          <a:off x="4800600" y="2133600"/>
          <a:ext cx="3886200" cy="4267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381000" y="2159000"/>
          <a:ext cx="3886200" cy="4165600"/>
        </p:xfrm>
        <a:graphic>
          <a:graphicData uri="http://schemas.openxmlformats.org/drawingml/2006/chart">
            <c:chart xmlns:c="http://schemas.openxmlformats.org/drawingml/2006/chart" xmlns:r="http://schemas.openxmlformats.org/officeDocument/2006/relationships" r:id="rId4"/>
          </a:graphicData>
        </a:graphic>
      </p:graphicFrame>
      <p:grpSp>
        <p:nvGrpSpPr>
          <p:cNvPr id="12" name="Group 11"/>
          <p:cNvGrpSpPr/>
          <p:nvPr/>
        </p:nvGrpSpPr>
        <p:grpSpPr>
          <a:xfrm>
            <a:off x="10874" y="3353197"/>
            <a:ext cx="370126" cy="1447800"/>
            <a:chOff x="-64532" y="3429794"/>
            <a:chExt cx="370126" cy="1447800"/>
          </a:xfrm>
        </p:grpSpPr>
        <p:cxnSp>
          <p:nvCxnSpPr>
            <p:cNvPr id="8" name="Straight Arrow Connector 7"/>
            <p:cNvCxnSpPr/>
            <p:nvPr/>
          </p:nvCxnSpPr>
          <p:spPr bwMode="auto">
            <a:xfrm rot="5400000">
              <a:off x="-419100" y="4152900"/>
              <a:ext cx="1447800" cy="1588"/>
            </a:xfrm>
            <a:prstGeom prst="straightConnector1">
              <a:avLst/>
            </a:prstGeom>
            <a:noFill/>
            <a:ln w="38100" cap="flat" cmpd="sng" algn="ctr">
              <a:solidFill>
                <a:schemeClr val="hlink"/>
              </a:solidFill>
              <a:prstDash val="solid"/>
              <a:round/>
              <a:headEnd type="none" w="med" len="med"/>
              <a:tailEnd type="arrow"/>
            </a:ln>
            <a:effectLst/>
          </p:spPr>
        </p:cxnSp>
        <p:sp>
          <p:nvSpPr>
            <p:cNvPr id="11" name="TextBox 10"/>
            <p:cNvSpPr txBox="1"/>
            <p:nvPr/>
          </p:nvSpPr>
          <p:spPr>
            <a:xfrm rot="16200000">
              <a:off x="-280457" y="3873524"/>
              <a:ext cx="801181" cy="369332"/>
            </a:xfrm>
            <a:prstGeom prst="rect">
              <a:avLst/>
            </a:prstGeom>
            <a:noFill/>
          </p:spPr>
          <p:txBody>
            <a:bodyPr wrap="none" rtlCol="0">
              <a:spAutoFit/>
            </a:bodyPr>
            <a:lstStyle/>
            <a:p>
              <a:r>
                <a:rPr lang="en-US" dirty="0" smtClean="0"/>
                <a:t>Better</a:t>
              </a:r>
              <a:endParaRPr lang="en-US" dirty="0"/>
            </a:p>
          </p:txBody>
        </p:sp>
      </p:grpSp>
      <p:grpSp>
        <p:nvGrpSpPr>
          <p:cNvPr id="13" name="Group 12"/>
          <p:cNvGrpSpPr/>
          <p:nvPr/>
        </p:nvGrpSpPr>
        <p:grpSpPr>
          <a:xfrm>
            <a:off x="4419600" y="3353197"/>
            <a:ext cx="370126" cy="1447800"/>
            <a:chOff x="-64532" y="3429794"/>
            <a:chExt cx="370126" cy="1447800"/>
          </a:xfrm>
        </p:grpSpPr>
        <p:cxnSp>
          <p:nvCxnSpPr>
            <p:cNvPr id="14" name="Straight Arrow Connector 13"/>
            <p:cNvCxnSpPr/>
            <p:nvPr/>
          </p:nvCxnSpPr>
          <p:spPr bwMode="auto">
            <a:xfrm rot="5400000">
              <a:off x="-419100" y="4152900"/>
              <a:ext cx="1447800" cy="1588"/>
            </a:xfrm>
            <a:prstGeom prst="straightConnector1">
              <a:avLst/>
            </a:prstGeom>
            <a:noFill/>
            <a:ln w="38100" cap="flat" cmpd="sng" algn="ctr">
              <a:solidFill>
                <a:schemeClr val="hlink"/>
              </a:solidFill>
              <a:prstDash val="solid"/>
              <a:round/>
              <a:headEnd type="none" w="med" len="med"/>
              <a:tailEnd type="arrow"/>
            </a:ln>
            <a:effectLst/>
          </p:spPr>
        </p:cxnSp>
        <p:sp>
          <p:nvSpPr>
            <p:cNvPr id="15" name="TextBox 14"/>
            <p:cNvSpPr txBox="1"/>
            <p:nvPr/>
          </p:nvSpPr>
          <p:spPr>
            <a:xfrm rot="16200000">
              <a:off x="-280457" y="3873524"/>
              <a:ext cx="801181" cy="369332"/>
            </a:xfrm>
            <a:prstGeom prst="rect">
              <a:avLst/>
            </a:prstGeom>
            <a:noFill/>
          </p:spPr>
          <p:txBody>
            <a:bodyPr wrap="none" rtlCol="0">
              <a:spAutoFit/>
            </a:bodyPr>
            <a:lstStyle/>
            <a:p>
              <a:r>
                <a:rPr lang="en-US" dirty="0" smtClean="0"/>
                <a:t>Better</a:t>
              </a:r>
              <a:endParaRPr lang="en-US" dirty="0"/>
            </a:p>
          </p:txBody>
        </p:sp>
      </p:grpSp>
    </p:spTree>
  </p:cSld>
  <p:clrMapOvr>
    <a:masterClrMapping/>
  </p:clrMapOvr>
  <p:transition advTm="19578"/>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Utilization</a:t>
            </a:r>
            <a:endParaRPr lang="en-US" dirty="0"/>
          </a:p>
        </p:txBody>
      </p:sp>
      <p:sp>
        <p:nvSpPr>
          <p:cNvPr id="3" name="Content Placeholder 2"/>
          <p:cNvSpPr>
            <a:spLocks noGrp="1"/>
          </p:cNvSpPr>
          <p:nvPr>
            <p:ph idx="1"/>
          </p:nvPr>
        </p:nvSpPr>
        <p:spPr>
          <a:xfrm>
            <a:off x="457200" y="990601"/>
            <a:ext cx="8305800" cy="990600"/>
          </a:xfrm>
        </p:spPr>
        <p:txBody>
          <a:bodyPr/>
          <a:lstStyle/>
          <a:p>
            <a:r>
              <a:rPr lang="en-US" dirty="0" smtClean="0"/>
              <a:t>Over-partitioning improves CPU utilization:</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52</a:t>
            </a:fld>
            <a:endParaRPr lang="en-US"/>
          </a:p>
        </p:txBody>
      </p:sp>
      <p:graphicFrame>
        <p:nvGraphicFramePr>
          <p:cNvPr id="5" name="Chart 4"/>
          <p:cNvGraphicFramePr/>
          <p:nvPr/>
        </p:nvGraphicFramePr>
        <p:xfrm>
          <a:off x="304800" y="1828800"/>
          <a:ext cx="43434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4343400" y="1828800"/>
          <a:ext cx="43434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advTm="39031"/>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Splash Algorithm</a:t>
            </a:r>
            <a:endParaRPr lang="en-US" dirty="0"/>
          </a:p>
        </p:txBody>
      </p:sp>
      <p:sp>
        <p:nvSpPr>
          <p:cNvPr id="3" name="Content Placeholder 2"/>
          <p:cNvSpPr>
            <a:spLocks noGrp="1"/>
          </p:cNvSpPr>
          <p:nvPr>
            <p:ph idx="1"/>
          </p:nvPr>
        </p:nvSpPr>
        <p:spPr>
          <a:xfrm>
            <a:off x="457200" y="4191000"/>
            <a:ext cx="8305800" cy="2438400"/>
          </a:xfrm>
        </p:spPr>
        <p:txBody>
          <a:bodyPr/>
          <a:lstStyle/>
          <a:p>
            <a:r>
              <a:rPr lang="en-US" dirty="0" smtClean="0"/>
              <a:t>Over-Partition factor graph </a:t>
            </a:r>
          </a:p>
          <a:p>
            <a:pPr lvl="1"/>
            <a:r>
              <a:rPr lang="en-US" dirty="0" smtClean="0"/>
              <a:t>Randomly assign pieces to processors</a:t>
            </a:r>
          </a:p>
          <a:p>
            <a:pPr lvl="0"/>
            <a:r>
              <a:rPr lang="en-US" dirty="0" smtClean="0"/>
              <a:t>Schedule Splashes locally using belief residuals</a:t>
            </a:r>
          </a:p>
          <a:p>
            <a:pPr lvl="0"/>
            <a:r>
              <a:rPr lang="en-US" dirty="0" smtClean="0"/>
              <a:t>Transmit messages on boundary</a:t>
            </a:r>
          </a:p>
          <a:p>
            <a:pPr lvl="0">
              <a:buNone/>
            </a:pPr>
            <a:endParaRPr lang="en-US" dirty="0" smtClean="0"/>
          </a:p>
          <a:p>
            <a:endParaRPr lang="en-US" dirty="0" smtClean="0"/>
          </a:p>
        </p:txBody>
      </p:sp>
      <p:sp>
        <p:nvSpPr>
          <p:cNvPr id="6" name="Rounded Rectangle 5"/>
          <p:cNvSpPr/>
          <p:nvPr/>
        </p:nvSpPr>
        <p:spPr bwMode="auto">
          <a:xfrm>
            <a:off x="228600" y="1447800"/>
            <a:ext cx="2641600" cy="2362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7" name="Rectangle 6"/>
          <p:cNvSpPr/>
          <p:nvPr/>
        </p:nvSpPr>
        <p:spPr bwMode="auto">
          <a:xfrm>
            <a:off x="431800" y="15832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1</a:t>
            </a:r>
          </a:p>
        </p:txBody>
      </p:sp>
      <p:grpSp>
        <p:nvGrpSpPr>
          <p:cNvPr id="4" name="Group 70"/>
          <p:cNvGrpSpPr/>
          <p:nvPr/>
        </p:nvGrpSpPr>
        <p:grpSpPr>
          <a:xfrm>
            <a:off x="431800" y="2328333"/>
            <a:ext cx="1397000" cy="1100667"/>
            <a:chOff x="3293057" y="4211945"/>
            <a:chExt cx="1571625" cy="1238250"/>
          </a:xfrm>
        </p:grpSpPr>
        <p:sp>
          <p:nvSpPr>
            <p:cNvPr id="24" name="Oval 23"/>
            <p:cNvSpPr/>
            <p:nvPr/>
          </p:nvSpPr>
          <p:spPr bwMode="auto">
            <a:xfrm>
              <a:off x="3971617" y="4211945"/>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5" name="Oval 24"/>
            <p:cNvSpPr/>
            <p:nvPr/>
          </p:nvSpPr>
          <p:spPr bwMode="auto">
            <a:xfrm>
              <a:off x="3293057" y="4211945"/>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6" name="Straight Connector 25"/>
            <p:cNvCxnSpPr>
              <a:stCxn id="25" idx="6"/>
              <a:endCxn id="28" idx="1"/>
            </p:cNvCxnSpPr>
            <p:nvPr/>
          </p:nvCxnSpPr>
          <p:spPr bwMode="auto">
            <a:xfrm>
              <a:off x="3403168" y="4267001"/>
              <a:ext cx="233527" cy="0"/>
            </a:xfrm>
            <a:prstGeom prst="line">
              <a:avLst/>
            </a:prstGeom>
            <a:noFill/>
            <a:ln w="38100" cap="flat" cmpd="sng" algn="ctr">
              <a:solidFill>
                <a:schemeClr val="hlink"/>
              </a:solidFill>
              <a:prstDash val="solid"/>
              <a:round/>
              <a:headEnd type="none" w="med" len="med"/>
              <a:tailEnd type="none" w="med" len="med"/>
            </a:ln>
            <a:effectLst/>
          </p:spPr>
        </p:cxnSp>
        <p:sp>
          <p:nvSpPr>
            <p:cNvPr id="28" name="Rectangle 27"/>
            <p:cNvSpPr/>
            <p:nvPr/>
          </p:nvSpPr>
          <p:spPr bwMode="auto">
            <a:xfrm>
              <a:off x="3636695" y="4211945"/>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9" name="Straight Connector 28"/>
            <p:cNvCxnSpPr>
              <a:stCxn id="28" idx="3"/>
              <a:endCxn id="24" idx="2"/>
            </p:cNvCxnSpPr>
            <p:nvPr/>
          </p:nvCxnSpPr>
          <p:spPr bwMode="auto">
            <a:xfrm>
              <a:off x="3746806" y="4267001"/>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30" name="Straight Connector 29"/>
            <p:cNvCxnSpPr>
              <a:stCxn id="24" idx="6"/>
            </p:cNvCxnSpPr>
            <p:nvPr/>
          </p:nvCxnSpPr>
          <p:spPr bwMode="auto">
            <a:xfrm>
              <a:off x="4081728" y="4267000"/>
              <a:ext cx="525779" cy="0"/>
            </a:xfrm>
            <a:prstGeom prst="line">
              <a:avLst/>
            </a:prstGeom>
            <a:noFill/>
            <a:ln w="38100" cap="flat" cmpd="sng" algn="ctr">
              <a:solidFill>
                <a:schemeClr val="hlink"/>
              </a:solidFill>
              <a:prstDash val="solid"/>
              <a:round/>
              <a:headEnd type="none" w="med" len="med"/>
              <a:tailEnd type="none" w="med" len="med"/>
            </a:ln>
            <a:effectLst/>
          </p:spPr>
        </p:cxnSp>
        <p:sp>
          <p:nvSpPr>
            <p:cNvPr id="34" name="Oval 33"/>
            <p:cNvSpPr/>
            <p:nvPr/>
          </p:nvSpPr>
          <p:spPr bwMode="auto">
            <a:xfrm>
              <a:off x="3636695" y="4542278"/>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5" name="Oval 34"/>
            <p:cNvSpPr/>
            <p:nvPr/>
          </p:nvSpPr>
          <p:spPr bwMode="auto">
            <a:xfrm>
              <a:off x="4324431" y="4542278"/>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6" name="Rectangle 35"/>
            <p:cNvSpPr/>
            <p:nvPr/>
          </p:nvSpPr>
          <p:spPr bwMode="auto">
            <a:xfrm>
              <a:off x="3971617"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7" name="Rectangle 36"/>
            <p:cNvSpPr/>
            <p:nvPr/>
          </p:nvSpPr>
          <p:spPr bwMode="auto">
            <a:xfrm>
              <a:off x="3293057"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39" name="Straight Connector 38"/>
            <p:cNvCxnSpPr>
              <a:stCxn id="37" idx="3"/>
              <a:endCxn id="34" idx="2"/>
            </p:cNvCxnSpPr>
            <p:nvPr/>
          </p:nvCxnSpPr>
          <p:spPr bwMode="auto">
            <a:xfrm>
              <a:off x="3403168" y="4597334"/>
              <a:ext cx="233527" cy="0"/>
            </a:xfrm>
            <a:prstGeom prst="line">
              <a:avLst/>
            </a:prstGeom>
            <a:noFill/>
            <a:ln w="38100" cap="flat" cmpd="sng" algn="ctr">
              <a:solidFill>
                <a:schemeClr val="hlink"/>
              </a:solidFill>
              <a:prstDash val="solid"/>
              <a:round/>
              <a:headEnd type="none" w="med" len="med"/>
              <a:tailEnd type="none" w="med" len="med"/>
            </a:ln>
            <a:effectLst/>
          </p:spPr>
        </p:cxnSp>
        <p:cxnSp>
          <p:nvCxnSpPr>
            <p:cNvPr id="40" name="Straight Connector 39"/>
            <p:cNvCxnSpPr>
              <a:stCxn id="34" idx="6"/>
              <a:endCxn id="36" idx="1"/>
            </p:cNvCxnSpPr>
            <p:nvPr/>
          </p:nvCxnSpPr>
          <p:spPr bwMode="auto">
            <a:xfrm>
              <a:off x="3746806" y="4597334"/>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41" name="Straight Connector 40"/>
            <p:cNvCxnSpPr>
              <a:stCxn id="36" idx="3"/>
              <a:endCxn id="35" idx="2"/>
            </p:cNvCxnSpPr>
            <p:nvPr/>
          </p:nvCxnSpPr>
          <p:spPr bwMode="auto">
            <a:xfrm>
              <a:off x="4081728" y="4597334"/>
              <a:ext cx="242703" cy="0"/>
            </a:xfrm>
            <a:prstGeom prst="line">
              <a:avLst/>
            </a:prstGeom>
            <a:noFill/>
            <a:ln w="38100" cap="flat" cmpd="sng" algn="ctr">
              <a:solidFill>
                <a:schemeClr val="hlink"/>
              </a:solidFill>
              <a:prstDash val="solid"/>
              <a:round/>
              <a:headEnd type="none" w="med" len="med"/>
              <a:tailEnd type="none" w="med" len="med"/>
            </a:ln>
            <a:effectLst/>
          </p:spPr>
        </p:cxnSp>
        <p:cxnSp>
          <p:nvCxnSpPr>
            <p:cNvPr id="42" name="Straight Connector 41"/>
            <p:cNvCxnSpPr>
              <a:stCxn id="35" idx="6"/>
            </p:cNvCxnSpPr>
            <p:nvPr/>
          </p:nvCxnSpPr>
          <p:spPr bwMode="auto">
            <a:xfrm>
              <a:off x="4434541" y="4597333"/>
              <a:ext cx="430140" cy="1"/>
            </a:xfrm>
            <a:prstGeom prst="line">
              <a:avLst/>
            </a:prstGeom>
            <a:noFill/>
            <a:ln w="38100" cap="flat" cmpd="sng" algn="ctr">
              <a:solidFill>
                <a:schemeClr val="hlink"/>
              </a:solidFill>
              <a:prstDash val="solid"/>
              <a:round/>
              <a:headEnd type="none" w="med" len="med"/>
              <a:tailEnd type="none" w="med" len="med"/>
            </a:ln>
            <a:effectLst/>
          </p:spPr>
        </p:cxnSp>
        <p:cxnSp>
          <p:nvCxnSpPr>
            <p:cNvPr id="43" name="Straight Connector 42"/>
            <p:cNvCxnSpPr>
              <a:stCxn id="25" idx="4"/>
              <a:endCxn id="37" idx="0"/>
            </p:cNvCxnSpPr>
            <p:nvPr/>
          </p:nvCxnSpPr>
          <p:spPr bwMode="auto">
            <a:xfrm rot="5400000">
              <a:off x="3238002"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4" name="Straight Connector 43"/>
            <p:cNvCxnSpPr>
              <a:stCxn id="28" idx="2"/>
              <a:endCxn id="34" idx="0"/>
            </p:cNvCxnSpPr>
            <p:nvPr/>
          </p:nvCxnSpPr>
          <p:spPr bwMode="auto">
            <a:xfrm rot="5400000">
              <a:off x="3581640"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5" name="Straight Connector 44"/>
            <p:cNvCxnSpPr>
              <a:stCxn id="24" idx="4"/>
              <a:endCxn id="36" idx="0"/>
            </p:cNvCxnSpPr>
            <p:nvPr/>
          </p:nvCxnSpPr>
          <p:spPr bwMode="auto">
            <a:xfrm rot="5400000">
              <a:off x="3916562"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6" name="Straight Connector 45"/>
            <p:cNvCxnSpPr>
              <a:stCxn id="27" idx="2"/>
              <a:endCxn id="35" idx="0"/>
            </p:cNvCxnSpPr>
            <p:nvPr/>
          </p:nvCxnSpPr>
          <p:spPr bwMode="auto">
            <a:xfrm rot="5400000">
              <a:off x="4269376" y="4432167"/>
              <a:ext cx="220222" cy="0"/>
            </a:xfrm>
            <a:prstGeom prst="line">
              <a:avLst/>
            </a:prstGeom>
            <a:noFill/>
            <a:ln w="38100" cap="flat" cmpd="sng" algn="ctr">
              <a:solidFill>
                <a:schemeClr val="hlink"/>
              </a:solidFill>
              <a:prstDash val="solid"/>
              <a:round/>
              <a:headEnd type="none" w="med" len="med"/>
              <a:tailEnd type="none" w="med" len="med"/>
            </a:ln>
            <a:effectLst/>
          </p:spPr>
        </p:cxnSp>
        <p:sp>
          <p:nvSpPr>
            <p:cNvPr id="48" name="Oval 47"/>
            <p:cNvSpPr/>
            <p:nvPr/>
          </p:nvSpPr>
          <p:spPr bwMode="auto">
            <a:xfrm>
              <a:off x="3293057"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50" name="Straight Connector 49"/>
            <p:cNvCxnSpPr>
              <a:stCxn id="48" idx="6"/>
              <a:endCxn id="52" idx="1"/>
            </p:cNvCxnSpPr>
            <p:nvPr/>
          </p:nvCxnSpPr>
          <p:spPr bwMode="auto">
            <a:xfrm>
              <a:off x="3403168" y="4925373"/>
              <a:ext cx="233527" cy="0"/>
            </a:xfrm>
            <a:prstGeom prst="line">
              <a:avLst/>
            </a:prstGeom>
            <a:noFill/>
            <a:ln w="38100" cap="flat" cmpd="sng" algn="ctr">
              <a:solidFill>
                <a:schemeClr val="hlink"/>
              </a:solidFill>
              <a:prstDash val="solid"/>
              <a:round/>
              <a:headEnd type="none" w="med" len="med"/>
              <a:tailEnd type="none" w="med" len="med"/>
            </a:ln>
            <a:effectLst/>
          </p:spPr>
        </p:cxnSp>
        <p:cxnSp>
          <p:nvCxnSpPr>
            <p:cNvPr id="53" name="Straight Connector 52"/>
            <p:cNvCxnSpPr>
              <a:stCxn id="52" idx="3"/>
              <a:endCxn id="47" idx="2"/>
            </p:cNvCxnSpPr>
            <p:nvPr/>
          </p:nvCxnSpPr>
          <p:spPr bwMode="auto">
            <a:xfrm>
              <a:off x="3746806" y="4925373"/>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54" name="Straight Connector 53"/>
            <p:cNvCxnSpPr>
              <a:stCxn id="47" idx="6"/>
              <a:endCxn id="51" idx="1"/>
            </p:cNvCxnSpPr>
            <p:nvPr/>
          </p:nvCxnSpPr>
          <p:spPr bwMode="auto">
            <a:xfrm>
              <a:off x="4081728" y="4925373"/>
              <a:ext cx="242703" cy="0"/>
            </a:xfrm>
            <a:prstGeom prst="line">
              <a:avLst/>
            </a:prstGeom>
            <a:noFill/>
            <a:ln w="38100" cap="flat" cmpd="sng" algn="ctr">
              <a:solidFill>
                <a:schemeClr val="hlink"/>
              </a:solidFill>
              <a:prstDash val="solid"/>
              <a:round/>
              <a:headEnd type="none" w="med" len="med"/>
              <a:tailEnd type="none" w="med" len="med"/>
            </a:ln>
            <a:effectLst/>
          </p:spPr>
        </p:cxnSp>
        <p:cxnSp>
          <p:nvCxnSpPr>
            <p:cNvPr id="55" name="Straight Connector 54"/>
            <p:cNvCxnSpPr>
              <a:stCxn id="51" idx="3"/>
            </p:cNvCxnSpPr>
            <p:nvPr/>
          </p:nvCxnSpPr>
          <p:spPr bwMode="auto">
            <a:xfrm>
              <a:off x="4434542" y="4925372"/>
              <a:ext cx="430140" cy="1"/>
            </a:xfrm>
            <a:prstGeom prst="line">
              <a:avLst/>
            </a:prstGeom>
            <a:noFill/>
            <a:ln w="38100" cap="flat" cmpd="sng" algn="ctr">
              <a:solidFill>
                <a:schemeClr val="hlink"/>
              </a:solidFill>
              <a:prstDash val="solid"/>
              <a:round/>
              <a:headEnd type="none" w="med" len="med"/>
              <a:tailEnd type="none" w="med" len="med"/>
            </a:ln>
            <a:effectLst/>
          </p:spPr>
        </p:cxnSp>
        <p:cxnSp>
          <p:nvCxnSpPr>
            <p:cNvPr id="58" name="Straight Connector 57"/>
            <p:cNvCxnSpPr>
              <a:endCxn id="57" idx="3"/>
            </p:cNvCxnSpPr>
            <p:nvPr/>
          </p:nvCxnSpPr>
          <p:spPr bwMode="auto">
            <a:xfrm rot="10800000">
              <a:off x="3403168" y="5253412"/>
              <a:ext cx="518540" cy="0"/>
            </a:xfrm>
            <a:prstGeom prst="line">
              <a:avLst/>
            </a:prstGeom>
            <a:noFill/>
            <a:ln w="38100" cap="flat" cmpd="sng" algn="ctr">
              <a:solidFill>
                <a:schemeClr val="hlink"/>
              </a:solidFill>
              <a:prstDash val="solid"/>
              <a:round/>
              <a:headEnd type="none" w="med" len="med"/>
              <a:tailEnd type="none" w="med" len="med"/>
            </a:ln>
            <a:effectLst/>
          </p:spPr>
        </p:cxnSp>
        <p:cxnSp>
          <p:nvCxnSpPr>
            <p:cNvPr id="59" name="Straight Connector 58"/>
            <p:cNvCxnSpPr>
              <a:stCxn id="48" idx="4"/>
              <a:endCxn id="57" idx="0"/>
            </p:cNvCxnSpPr>
            <p:nvPr/>
          </p:nvCxnSpPr>
          <p:spPr bwMode="auto">
            <a:xfrm rot="5400000">
              <a:off x="3239149" y="5089392"/>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0" name="Straight Connector 59"/>
            <p:cNvCxnSpPr>
              <a:stCxn id="52" idx="2"/>
            </p:cNvCxnSpPr>
            <p:nvPr/>
          </p:nvCxnSpPr>
          <p:spPr bwMode="auto">
            <a:xfrm rot="16200000" flipH="1">
              <a:off x="3456866" y="5215310"/>
              <a:ext cx="469769" cy="1"/>
            </a:xfrm>
            <a:prstGeom prst="line">
              <a:avLst/>
            </a:prstGeom>
            <a:noFill/>
            <a:ln w="38100" cap="flat" cmpd="sng" algn="ctr">
              <a:solidFill>
                <a:schemeClr val="hlink"/>
              </a:solidFill>
              <a:prstDash val="solid"/>
              <a:round/>
              <a:headEnd type="none" w="med" len="med"/>
              <a:tailEnd type="none" w="med" len="med"/>
            </a:ln>
            <a:effectLst/>
          </p:spPr>
        </p:cxnSp>
        <p:cxnSp>
          <p:nvCxnSpPr>
            <p:cNvPr id="66" name="Straight Connector 65"/>
            <p:cNvCxnSpPr>
              <a:stCxn id="37" idx="2"/>
              <a:endCxn id="48" idx="0"/>
            </p:cNvCxnSpPr>
            <p:nvPr/>
          </p:nvCxnSpPr>
          <p:spPr bwMode="auto">
            <a:xfrm rot="5400000">
              <a:off x="3239149" y="4761353"/>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7" name="Straight Connector 66"/>
            <p:cNvCxnSpPr>
              <a:stCxn id="34" idx="4"/>
              <a:endCxn id="52" idx="0"/>
            </p:cNvCxnSpPr>
            <p:nvPr/>
          </p:nvCxnSpPr>
          <p:spPr bwMode="auto">
            <a:xfrm rot="5400000">
              <a:off x="3582787" y="4761353"/>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8" name="Straight Connector 67"/>
            <p:cNvCxnSpPr>
              <a:stCxn id="36" idx="2"/>
            </p:cNvCxnSpPr>
            <p:nvPr/>
          </p:nvCxnSpPr>
          <p:spPr bwMode="auto">
            <a:xfrm rot="5400000">
              <a:off x="3799219" y="4879842"/>
              <a:ext cx="454907" cy="0"/>
            </a:xfrm>
            <a:prstGeom prst="line">
              <a:avLst/>
            </a:prstGeom>
            <a:noFill/>
            <a:ln w="38100" cap="flat" cmpd="sng" algn="ctr">
              <a:solidFill>
                <a:schemeClr val="hlink"/>
              </a:solidFill>
              <a:prstDash val="solid"/>
              <a:round/>
              <a:headEnd type="none" w="med" len="med"/>
              <a:tailEnd type="none" w="med" len="med"/>
            </a:ln>
            <a:effectLst/>
          </p:spPr>
        </p:cxnSp>
        <p:cxnSp>
          <p:nvCxnSpPr>
            <p:cNvPr id="69" name="Straight Connector 68"/>
            <p:cNvCxnSpPr>
              <a:stCxn id="35" idx="4"/>
            </p:cNvCxnSpPr>
            <p:nvPr/>
          </p:nvCxnSpPr>
          <p:spPr bwMode="auto">
            <a:xfrm rot="16200000" flipH="1">
              <a:off x="4152033" y="4879841"/>
              <a:ext cx="454907" cy="1"/>
            </a:xfrm>
            <a:prstGeom prst="line">
              <a:avLst/>
            </a:prstGeom>
            <a:noFill/>
            <a:ln w="38100" cap="flat" cmpd="sng" algn="ctr">
              <a:solidFill>
                <a:schemeClr val="hlink"/>
              </a:solidFill>
              <a:prstDash val="solid"/>
              <a:round/>
              <a:headEnd type="none" w="med" len="med"/>
              <a:tailEnd type="none" w="med" len="med"/>
            </a:ln>
            <a:effectLst/>
          </p:spPr>
        </p:cxnSp>
        <p:cxnSp>
          <p:nvCxnSpPr>
            <p:cNvPr id="70" name="Straight Connector 69"/>
            <p:cNvCxnSpPr/>
            <p:nvPr/>
          </p:nvCxnSpPr>
          <p:spPr bwMode="auto">
            <a:xfrm rot="5400000">
              <a:off x="4389402" y="4764396"/>
              <a:ext cx="685800" cy="0"/>
            </a:xfrm>
            <a:prstGeom prst="line">
              <a:avLst/>
            </a:prstGeom>
            <a:noFill/>
            <a:ln w="38100" cap="flat" cmpd="sng" algn="ctr">
              <a:solidFill>
                <a:schemeClr val="hlink"/>
              </a:solidFill>
              <a:prstDash val="solid"/>
              <a:round/>
              <a:headEnd type="none" w="med" len="med"/>
              <a:tailEnd type="none" w="med" len="med"/>
            </a:ln>
            <a:effectLst/>
          </p:spPr>
        </p:cxnSp>
        <p:sp>
          <p:nvSpPr>
            <p:cNvPr id="38" name="Rectangle 37"/>
            <p:cNvSpPr/>
            <p:nvPr/>
          </p:nvSpPr>
          <p:spPr bwMode="auto">
            <a:xfrm>
              <a:off x="4677246"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49" name="Oval 48"/>
            <p:cNvSpPr/>
            <p:nvPr/>
          </p:nvSpPr>
          <p:spPr bwMode="auto">
            <a:xfrm>
              <a:off x="4677246"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7" name="Rectangle 26"/>
            <p:cNvSpPr/>
            <p:nvPr/>
          </p:nvSpPr>
          <p:spPr bwMode="auto">
            <a:xfrm>
              <a:off x="4324431" y="4211945"/>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47" name="Oval 46"/>
            <p:cNvSpPr/>
            <p:nvPr/>
          </p:nvSpPr>
          <p:spPr bwMode="auto">
            <a:xfrm>
              <a:off x="3971617"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1" name="Rectangle 50"/>
            <p:cNvSpPr/>
            <p:nvPr/>
          </p:nvSpPr>
          <p:spPr bwMode="auto">
            <a:xfrm>
              <a:off x="4324431" y="4870317"/>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2" name="Rectangle 51"/>
            <p:cNvSpPr/>
            <p:nvPr/>
          </p:nvSpPr>
          <p:spPr bwMode="auto">
            <a:xfrm>
              <a:off x="3636695" y="4870317"/>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6" name="Oval 55"/>
            <p:cNvSpPr/>
            <p:nvPr/>
          </p:nvSpPr>
          <p:spPr bwMode="auto">
            <a:xfrm>
              <a:off x="3636695" y="5198356"/>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7" name="Rectangle 56"/>
            <p:cNvSpPr/>
            <p:nvPr/>
          </p:nvSpPr>
          <p:spPr bwMode="auto">
            <a:xfrm>
              <a:off x="3293057" y="5198356"/>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8" name="Oval 17"/>
          <p:cNvSpPr/>
          <p:nvPr/>
        </p:nvSpPr>
        <p:spPr bwMode="auto">
          <a:xfrm>
            <a:off x="770467" y="2328333"/>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145" name="Rounded Rectangle 144"/>
          <p:cNvSpPr/>
          <p:nvPr/>
        </p:nvSpPr>
        <p:spPr bwMode="auto">
          <a:xfrm>
            <a:off x="3225800" y="1447800"/>
            <a:ext cx="2641600" cy="2362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146" name="Rectangle 145"/>
          <p:cNvSpPr/>
          <p:nvPr/>
        </p:nvSpPr>
        <p:spPr bwMode="auto">
          <a:xfrm>
            <a:off x="3429000" y="15832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2</a:t>
            </a:r>
          </a:p>
        </p:txBody>
      </p:sp>
      <p:sp>
        <p:nvSpPr>
          <p:cNvPr id="205" name="Rounded Rectangle 204"/>
          <p:cNvSpPr/>
          <p:nvPr/>
        </p:nvSpPr>
        <p:spPr bwMode="auto">
          <a:xfrm>
            <a:off x="6248400" y="1447800"/>
            <a:ext cx="2641600" cy="2362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206" name="Rectangle 205"/>
          <p:cNvSpPr/>
          <p:nvPr/>
        </p:nvSpPr>
        <p:spPr bwMode="auto">
          <a:xfrm>
            <a:off x="6451600" y="15832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3</a:t>
            </a:r>
          </a:p>
        </p:txBody>
      </p:sp>
      <p:sp>
        <p:nvSpPr>
          <p:cNvPr id="219" name="Oval 218"/>
          <p:cNvSpPr/>
          <p:nvPr/>
        </p:nvSpPr>
        <p:spPr bwMode="auto">
          <a:xfrm>
            <a:off x="7054765" y="2328333"/>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25" name="Straight Connector 224"/>
          <p:cNvCxnSpPr>
            <a:stCxn id="219" idx="6"/>
          </p:cNvCxnSpPr>
          <p:nvPr/>
        </p:nvCxnSpPr>
        <p:spPr bwMode="auto">
          <a:xfrm>
            <a:off x="7152641" y="2377271"/>
            <a:ext cx="391159" cy="1"/>
          </a:xfrm>
          <a:prstGeom prst="line">
            <a:avLst/>
          </a:prstGeom>
          <a:noFill/>
          <a:ln w="38100" cap="flat" cmpd="sng" algn="ctr">
            <a:solidFill>
              <a:schemeClr val="hlink"/>
            </a:solidFill>
            <a:prstDash val="solid"/>
            <a:round/>
            <a:headEnd type="none" w="med" len="med"/>
            <a:tailEnd type="none" w="med" len="med"/>
          </a:ln>
          <a:effectLst/>
        </p:spPr>
      </p:cxnSp>
      <p:sp>
        <p:nvSpPr>
          <p:cNvPr id="226" name="Oval 225"/>
          <p:cNvSpPr/>
          <p:nvPr/>
        </p:nvSpPr>
        <p:spPr bwMode="auto">
          <a:xfrm>
            <a:off x="6757056" y="262196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27" name="Oval 226"/>
          <p:cNvSpPr/>
          <p:nvPr/>
        </p:nvSpPr>
        <p:spPr bwMode="auto">
          <a:xfrm>
            <a:off x="7368377" y="262196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28" name="Rectangle 227"/>
          <p:cNvSpPr/>
          <p:nvPr/>
        </p:nvSpPr>
        <p:spPr bwMode="auto">
          <a:xfrm>
            <a:off x="7054765" y="26219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31" name="Straight Connector 230"/>
          <p:cNvCxnSpPr>
            <a:stCxn id="229" idx="3"/>
            <a:endCxn id="226" idx="2"/>
          </p:cNvCxnSpPr>
          <p:nvPr/>
        </p:nvCxnSpPr>
        <p:spPr bwMode="auto">
          <a:xfrm>
            <a:off x="6549476" y="2670901"/>
            <a:ext cx="207580" cy="0"/>
          </a:xfrm>
          <a:prstGeom prst="line">
            <a:avLst/>
          </a:prstGeom>
          <a:noFill/>
          <a:ln w="38100" cap="flat" cmpd="sng" algn="ctr">
            <a:solidFill>
              <a:schemeClr val="hlink"/>
            </a:solidFill>
            <a:prstDash val="solid"/>
            <a:round/>
            <a:headEnd type="none" w="med" len="med"/>
            <a:tailEnd type="none" w="med" len="med"/>
          </a:ln>
          <a:effectLst/>
        </p:spPr>
      </p:cxnSp>
      <p:cxnSp>
        <p:nvCxnSpPr>
          <p:cNvPr id="232" name="Straight Connector 231"/>
          <p:cNvCxnSpPr>
            <a:stCxn id="226" idx="6"/>
            <a:endCxn id="228" idx="1"/>
          </p:cNvCxnSpPr>
          <p:nvPr/>
        </p:nvCxnSpPr>
        <p:spPr bwMode="auto">
          <a:xfrm>
            <a:off x="6854933" y="2670901"/>
            <a:ext cx="199832" cy="0"/>
          </a:xfrm>
          <a:prstGeom prst="line">
            <a:avLst/>
          </a:prstGeom>
          <a:noFill/>
          <a:ln w="38100" cap="flat" cmpd="sng" algn="ctr">
            <a:solidFill>
              <a:schemeClr val="hlink"/>
            </a:solidFill>
            <a:prstDash val="solid"/>
            <a:round/>
            <a:headEnd type="none" w="med" len="med"/>
            <a:tailEnd type="none" w="med" len="med"/>
          </a:ln>
          <a:effectLst/>
        </p:spPr>
      </p:cxnSp>
      <p:cxnSp>
        <p:nvCxnSpPr>
          <p:cNvPr id="233" name="Straight Connector 232"/>
          <p:cNvCxnSpPr>
            <a:stCxn id="228" idx="3"/>
            <a:endCxn id="227" idx="2"/>
          </p:cNvCxnSpPr>
          <p:nvPr/>
        </p:nvCxnSpPr>
        <p:spPr bwMode="auto">
          <a:xfrm>
            <a:off x="7152641" y="2670901"/>
            <a:ext cx="215736" cy="0"/>
          </a:xfrm>
          <a:prstGeom prst="line">
            <a:avLst/>
          </a:prstGeom>
          <a:noFill/>
          <a:ln w="38100" cap="flat" cmpd="sng" algn="ctr">
            <a:solidFill>
              <a:schemeClr val="hlink"/>
            </a:solidFill>
            <a:prstDash val="solid"/>
            <a:round/>
            <a:headEnd type="none" w="med" len="med"/>
            <a:tailEnd type="none" w="med" len="med"/>
          </a:ln>
          <a:effectLst/>
        </p:spPr>
      </p:cxnSp>
      <p:cxnSp>
        <p:nvCxnSpPr>
          <p:cNvPr id="234" name="Straight Connector 233"/>
          <p:cNvCxnSpPr>
            <a:stCxn id="227" idx="6"/>
            <a:endCxn id="230" idx="1"/>
          </p:cNvCxnSpPr>
          <p:nvPr/>
        </p:nvCxnSpPr>
        <p:spPr bwMode="auto">
          <a:xfrm>
            <a:off x="7466254" y="2670901"/>
            <a:ext cx="215737" cy="0"/>
          </a:xfrm>
          <a:prstGeom prst="line">
            <a:avLst/>
          </a:prstGeom>
          <a:noFill/>
          <a:ln w="38100" cap="flat" cmpd="sng" algn="ctr">
            <a:solidFill>
              <a:schemeClr val="hlink"/>
            </a:solidFill>
            <a:prstDash val="solid"/>
            <a:round/>
            <a:headEnd type="none" w="med" len="med"/>
            <a:tailEnd type="none" w="med" len="med"/>
          </a:ln>
          <a:effectLst/>
        </p:spPr>
      </p:cxnSp>
      <p:cxnSp>
        <p:nvCxnSpPr>
          <p:cNvPr id="236" name="Straight Connector 235"/>
          <p:cNvCxnSpPr>
            <a:stCxn id="223" idx="2"/>
            <a:endCxn id="226" idx="0"/>
          </p:cNvCxnSpPr>
          <p:nvPr/>
        </p:nvCxnSpPr>
        <p:spPr bwMode="auto">
          <a:xfrm rot="5400000">
            <a:off x="6708118" y="25240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37" name="Straight Connector 236"/>
          <p:cNvCxnSpPr>
            <a:stCxn id="219" idx="4"/>
            <a:endCxn id="228" idx="0"/>
          </p:cNvCxnSpPr>
          <p:nvPr/>
        </p:nvCxnSpPr>
        <p:spPr bwMode="auto">
          <a:xfrm rot="5400000">
            <a:off x="7005827" y="25240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38" name="Straight Connector 237"/>
          <p:cNvCxnSpPr>
            <a:stCxn id="222" idx="2"/>
            <a:endCxn id="227" idx="0"/>
          </p:cNvCxnSpPr>
          <p:nvPr/>
        </p:nvCxnSpPr>
        <p:spPr bwMode="auto">
          <a:xfrm rot="5400000">
            <a:off x="7319439" y="25240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42" name="Straight Connector 241"/>
          <p:cNvCxnSpPr>
            <a:stCxn id="240" idx="6"/>
            <a:endCxn id="244" idx="1"/>
          </p:cNvCxnSpPr>
          <p:nvPr/>
        </p:nvCxnSpPr>
        <p:spPr bwMode="auto">
          <a:xfrm>
            <a:off x="6549476" y="2962491"/>
            <a:ext cx="207580" cy="0"/>
          </a:xfrm>
          <a:prstGeom prst="line">
            <a:avLst/>
          </a:prstGeom>
          <a:noFill/>
          <a:ln w="38100" cap="flat" cmpd="sng" algn="ctr">
            <a:solidFill>
              <a:schemeClr val="hlink"/>
            </a:solidFill>
            <a:prstDash val="solid"/>
            <a:round/>
            <a:headEnd type="none" w="med" len="med"/>
            <a:tailEnd type="none" w="med" len="med"/>
          </a:ln>
          <a:effectLst/>
        </p:spPr>
      </p:cxnSp>
      <p:sp>
        <p:nvSpPr>
          <p:cNvPr id="244" name="Rectangle 243"/>
          <p:cNvSpPr/>
          <p:nvPr/>
        </p:nvSpPr>
        <p:spPr bwMode="auto">
          <a:xfrm>
            <a:off x="6757056" y="291355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45" name="Straight Connector 244"/>
          <p:cNvCxnSpPr>
            <a:stCxn id="244" idx="3"/>
            <a:endCxn id="239" idx="2"/>
          </p:cNvCxnSpPr>
          <p:nvPr/>
        </p:nvCxnSpPr>
        <p:spPr bwMode="auto">
          <a:xfrm>
            <a:off x="6854933" y="2962491"/>
            <a:ext cx="199832" cy="0"/>
          </a:xfrm>
          <a:prstGeom prst="line">
            <a:avLst/>
          </a:prstGeom>
          <a:noFill/>
          <a:ln w="38100" cap="flat" cmpd="sng" algn="ctr">
            <a:solidFill>
              <a:schemeClr val="hlink"/>
            </a:solidFill>
            <a:prstDash val="solid"/>
            <a:round/>
            <a:headEnd type="none" w="med" len="med"/>
            <a:tailEnd type="none" w="med" len="med"/>
          </a:ln>
          <a:effectLst/>
        </p:spPr>
      </p:cxnSp>
      <p:cxnSp>
        <p:nvCxnSpPr>
          <p:cNvPr id="246" name="Straight Connector 245"/>
          <p:cNvCxnSpPr>
            <a:stCxn id="239" idx="6"/>
            <a:endCxn id="243" idx="1"/>
          </p:cNvCxnSpPr>
          <p:nvPr/>
        </p:nvCxnSpPr>
        <p:spPr bwMode="auto">
          <a:xfrm>
            <a:off x="7152641" y="2962491"/>
            <a:ext cx="215736" cy="0"/>
          </a:xfrm>
          <a:prstGeom prst="line">
            <a:avLst/>
          </a:prstGeom>
          <a:noFill/>
          <a:ln w="38100" cap="flat" cmpd="sng" algn="ctr">
            <a:solidFill>
              <a:schemeClr val="hlink"/>
            </a:solidFill>
            <a:prstDash val="solid"/>
            <a:round/>
            <a:headEnd type="none" w="med" len="med"/>
            <a:tailEnd type="none" w="med" len="med"/>
          </a:ln>
          <a:effectLst/>
        </p:spPr>
      </p:cxnSp>
      <p:cxnSp>
        <p:nvCxnSpPr>
          <p:cNvPr id="247" name="Straight Connector 246"/>
          <p:cNvCxnSpPr>
            <a:stCxn id="243" idx="3"/>
            <a:endCxn id="241" idx="2"/>
          </p:cNvCxnSpPr>
          <p:nvPr/>
        </p:nvCxnSpPr>
        <p:spPr bwMode="auto">
          <a:xfrm>
            <a:off x="7466254" y="2962491"/>
            <a:ext cx="215737" cy="0"/>
          </a:xfrm>
          <a:prstGeom prst="line">
            <a:avLst/>
          </a:prstGeom>
          <a:noFill/>
          <a:ln w="38100" cap="flat" cmpd="sng" algn="ctr">
            <a:solidFill>
              <a:schemeClr val="hlink"/>
            </a:solidFill>
            <a:prstDash val="solid"/>
            <a:round/>
            <a:headEnd type="none" w="med" len="med"/>
            <a:tailEnd type="none" w="med" len="med"/>
          </a:ln>
          <a:effectLst/>
        </p:spPr>
      </p:cxnSp>
      <p:cxnSp>
        <p:nvCxnSpPr>
          <p:cNvPr id="252" name="Straight Connector 251"/>
          <p:cNvCxnSpPr>
            <a:stCxn id="244" idx="2"/>
          </p:cNvCxnSpPr>
          <p:nvPr/>
        </p:nvCxnSpPr>
        <p:spPr bwMode="auto">
          <a:xfrm rot="5400000">
            <a:off x="6597207" y="3220215"/>
            <a:ext cx="417574" cy="0"/>
          </a:xfrm>
          <a:prstGeom prst="line">
            <a:avLst/>
          </a:prstGeom>
          <a:noFill/>
          <a:ln w="38100" cap="flat" cmpd="sng" algn="ctr">
            <a:solidFill>
              <a:schemeClr val="hlink"/>
            </a:solidFill>
            <a:prstDash val="solid"/>
            <a:round/>
            <a:headEnd type="none" w="med" len="med"/>
            <a:tailEnd type="none" w="med" len="med"/>
          </a:ln>
          <a:effectLst/>
        </p:spPr>
      </p:cxnSp>
      <p:cxnSp>
        <p:nvCxnSpPr>
          <p:cNvPr id="253" name="Straight Connector 252"/>
          <p:cNvCxnSpPr/>
          <p:nvPr/>
        </p:nvCxnSpPr>
        <p:spPr bwMode="auto">
          <a:xfrm rot="5400000">
            <a:off x="6195740" y="2819401"/>
            <a:ext cx="609602" cy="0"/>
          </a:xfrm>
          <a:prstGeom prst="line">
            <a:avLst/>
          </a:prstGeom>
          <a:noFill/>
          <a:ln w="38100" cap="flat" cmpd="sng" algn="ctr">
            <a:solidFill>
              <a:schemeClr val="hlink"/>
            </a:solidFill>
            <a:prstDash val="solid"/>
            <a:round/>
            <a:headEnd type="none" w="med" len="med"/>
            <a:tailEnd type="none" w="med" len="med"/>
          </a:ln>
          <a:effectLst/>
        </p:spPr>
      </p:cxnSp>
      <p:cxnSp>
        <p:nvCxnSpPr>
          <p:cNvPr id="254" name="Straight Connector 253"/>
          <p:cNvCxnSpPr>
            <a:stCxn id="226" idx="4"/>
            <a:endCxn id="244" idx="0"/>
          </p:cNvCxnSpPr>
          <p:nvPr/>
        </p:nvCxnSpPr>
        <p:spPr bwMode="auto">
          <a:xfrm rot="5400000">
            <a:off x="6709138" y="2816696"/>
            <a:ext cx="193714" cy="0"/>
          </a:xfrm>
          <a:prstGeom prst="line">
            <a:avLst/>
          </a:prstGeom>
          <a:noFill/>
          <a:ln w="38100" cap="flat" cmpd="sng" algn="ctr">
            <a:solidFill>
              <a:schemeClr val="hlink"/>
            </a:solidFill>
            <a:prstDash val="solid"/>
            <a:round/>
            <a:headEnd type="none" w="med" len="med"/>
            <a:tailEnd type="none" w="med" len="med"/>
          </a:ln>
          <a:effectLst/>
        </p:spPr>
      </p:cxnSp>
      <p:cxnSp>
        <p:nvCxnSpPr>
          <p:cNvPr id="255" name="Straight Connector 254"/>
          <p:cNvCxnSpPr>
            <a:stCxn id="228" idx="2"/>
          </p:cNvCxnSpPr>
          <p:nvPr/>
        </p:nvCxnSpPr>
        <p:spPr bwMode="auto">
          <a:xfrm rot="5400000">
            <a:off x="6901522" y="2922019"/>
            <a:ext cx="404362" cy="0"/>
          </a:xfrm>
          <a:prstGeom prst="line">
            <a:avLst/>
          </a:prstGeom>
          <a:noFill/>
          <a:ln w="38100" cap="flat" cmpd="sng" algn="ctr">
            <a:solidFill>
              <a:schemeClr val="hlink"/>
            </a:solidFill>
            <a:prstDash val="solid"/>
            <a:round/>
            <a:headEnd type="none" w="med" len="med"/>
            <a:tailEnd type="none" w="med" len="med"/>
          </a:ln>
          <a:effectLst/>
        </p:spPr>
      </p:cxnSp>
      <p:cxnSp>
        <p:nvCxnSpPr>
          <p:cNvPr id="256" name="Straight Connector 255"/>
          <p:cNvCxnSpPr>
            <a:stCxn id="227" idx="4"/>
          </p:cNvCxnSpPr>
          <p:nvPr/>
        </p:nvCxnSpPr>
        <p:spPr bwMode="auto">
          <a:xfrm rot="16200000" flipH="1">
            <a:off x="7215134" y="2922018"/>
            <a:ext cx="404362" cy="1"/>
          </a:xfrm>
          <a:prstGeom prst="line">
            <a:avLst/>
          </a:prstGeom>
          <a:noFill/>
          <a:ln w="38100" cap="flat" cmpd="sng" algn="ctr">
            <a:solidFill>
              <a:schemeClr val="hlink"/>
            </a:solidFill>
            <a:prstDash val="solid"/>
            <a:round/>
            <a:headEnd type="none" w="med" len="med"/>
            <a:tailEnd type="none" w="med" len="med"/>
          </a:ln>
          <a:effectLst/>
        </p:spPr>
      </p:cxnSp>
      <p:cxnSp>
        <p:nvCxnSpPr>
          <p:cNvPr id="257" name="Straight Connector 256"/>
          <p:cNvCxnSpPr/>
          <p:nvPr/>
        </p:nvCxnSpPr>
        <p:spPr bwMode="auto">
          <a:xfrm rot="5400000">
            <a:off x="7426129" y="2819400"/>
            <a:ext cx="609600" cy="0"/>
          </a:xfrm>
          <a:prstGeom prst="line">
            <a:avLst/>
          </a:prstGeom>
          <a:noFill/>
          <a:ln w="38100" cap="flat" cmpd="sng" algn="ctr">
            <a:solidFill>
              <a:schemeClr val="hlink"/>
            </a:solidFill>
            <a:prstDash val="solid"/>
            <a:round/>
            <a:headEnd type="none" w="med" len="med"/>
            <a:tailEnd type="none" w="med" len="med"/>
          </a:ln>
          <a:effectLst/>
        </p:spPr>
      </p:cxnSp>
      <p:sp>
        <p:nvSpPr>
          <p:cNvPr id="266" name="Rectangle 265"/>
          <p:cNvSpPr/>
          <p:nvPr/>
        </p:nvSpPr>
        <p:spPr bwMode="auto">
          <a:xfrm>
            <a:off x="4038560" y="2286000"/>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68" name="Straight Connector 267"/>
          <p:cNvCxnSpPr>
            <a:endCxn id="266" idx="1"/>
          </p:cNvCxnSpPr>
          <p:nvPr/>
        </p:nvCxnSpPr>
        <p:spPr bwMode="auto">
          <a:xfrm>
            <a:off x="3581400" y="2337230"/>
            <a:ext cx="457160" cy="0"/>
          </a:xfrm>
          <a:prstGeom prst="line">
            <a:avLst/>
          </a:prstGeom>
          <a:noFill/>
          <a:ln w="38100" cap="flat" cmpd="sng" algn="ctr">
            <a:solidFill>
              <a:schemeClr val="hlink"/>
            </a:solidFill>
            <a:prstDash val="solid"/>
            <a:round/>
            <a:headEnd type="none" w="med" len="med"/>
            <a:tailEnd type="none" w="med" len="med"/>
          </a:ln>
          <a:effectLst/>
        </p:spPr>
      </p:cxnSp>
      <p:sp>
        <p:nvSpPr>
          <p:cNvPr id="270" name="Oval 269"/>
          <p:cNvSpPr/>
          <p:nvPr/>
        </p:nvSpPr>
        <p:spPr bwMode="auto">
          <a:xfrm>
            <a:off x="4038560" y="25912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1" name="Rectangle 270"/>
          <p:cNvSpPr/>
          <p:nvPr/>
        </p:nvSpPr>
        <p:spPr bwMode="auto">
          <a:xfrm>
            <a:off x="3710263" y="259124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2" name="Straight Connector 271"/>
          <p:cNvCxnSpPr>
            <a:stCxn id="269" idx="6"/>
            <a:endCxn id="271" idx="1"/>
          </p:cNvCxnSpPr>
          <p:nvPr/>
        </p:nvCxnSpPr>
        <p:spPr bwMode="auto">
          <a:xfrm>
            <a:off x="3484426" y="2642473"/>
            <a:ext cx="225837" cy="0"/>
          </a:xfrm>
          <a:prstGeom prst="line">
            <a:avLst/>
          </a:prstGeom>
          <a:noFill/>
          <a:ln w="38100" cap="flat" cmpd="sng" algn="ctr">
            <a:solidFill>
              <a:schemeClr val="hlink"/>
            </a:solidFill>
            <a:prstDash val="solid"/>
            <a:round/>
            <a:headEnd type="none" w="med" len="med"/>
            <a:tailEnd type="none" w="med" len="med"/>
          </a:ln>
          <a:effectLst/>
        </p:spPr>
      </p:cxnSp>
      <p:cxnSp>
        <p:nvCxnSpPr>
          <p:cNvPr id="273" name="Straight Connector 272"/>
          <p:cNvCxnSpPr>
            <a:stCxn id="271" idx="3"/>
            <a:endCxn id="270" idx="2"/>
          </p:cNvCxnSpPr>
          <p:nvPr/>
        </p:nvCxnSpPr>
        <p:spPr bwMode="auto">
          <a:xfrm>
            <a:off x="3812722" y="2642473"/>
            <a:ext cx="225838" cy="0"/>
          </a:xfrm>
          <a:prstGeom prst="line">
            <a:avLst/>
          </a:prstGeom>
          <a:noFill/>
          <a:ln w="38100" cap="flat" cmpd="sng" algn="ctr">
            <a:solidFill>
              <a:schemeClr val="hlink"/>
            </a:solidFill>
            <a:prstDash val="solid"/>
            <a:round/>
            <a:headEnd type="none" w="med" len="med"/>
            <a:tailEnd type="none" w="med" len="med"/>
          </a:ln>
          <a:effectLst/>
        </p:spPr>
      </p:cxnSp>
      <p:sp>
        <p:nvSpPr>
          <p:cNvPr id="275" name="Rectangle 274"/>
          <p:cNvSpPr/>
          <p:nvPr/>
        </p:nvSpPr>
        <p:spPr bwMode="auto">
          <a:xfrm>
            <a:off x="4038560" y="2896486"/>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7" name="Straight Connector 276"/>
          <p:cNvCxnSpPr>
            <a:stCxn id="276" idx="3"/>
            <a:endCxn id="274" idx="2"/>
          </p:cNvCxnSpPr>
          <p:nvPr/>
        </p:nvCxnSpPr>
        <p:spPr bwMode="auto">
          <a:xfrm>
            <a:off x="3484426" y="2947716"/>
            <a:ext cx="225837" cy="0"/>
          </a:xfrm>
          <a:prstGeom prst="line">
            <a:avLst/>
          </a:prstGeom>
          <a:noFill/>
          <a:ln w="38100" cap="flat" cmpd="sng" algn="ctr">
            <a:solidFill>
              <a:schemeClr val="hlink"/>
            </a:solidFill>
            <a:prstDash val="solid"/>
            <a:round/>
            <a:headEnd type="none" w="med" len="med"/>
            <a:tailEnd type="none" w="med" len="med"/>
          </a:ln>
          <a:effectLst/>
        </p:spPr>
      </p:cxnSp>
      <p:cxnSp>
        <p:nvCxnSpPr>
          <p:cNvPr id="278" name="Straight Connector 277"/>
          <p:cNvCxnSpPr>
            <a:stCxn id="274" idx="6"/>
            <a:endCxn id="275" idx="1"/>
          </p:cNvCxnSpPr>
          <p:nvPr/>
        </p:nvCxnSpPr>
        <p:spPr bwMode="auto">
          <a:xfrm>
            <a:off x="3812722" y="2947716"/>
            <a:ext cx="225838" cy="0"/>
          </a:xfrm>
          <a:prstGeom prst="line">
            <a:avLst/>
          </a:prstGeom>
          <a:noFill/>
          <a:ln w="38100" cap="flat" cmpd="sng" algn="ctr">
            <a:solidFill>
              <a:schemeClr val="hlink"/>
            </a:solidFill>
            <a:prstDash val="solid"/>
            <a:round/>
            <a:headEnd type="none" w="med" len="med"/>
            <a:tailEnd type="none" w="med" len="med"/>
          </a:ln>
          <a:effectLst/>
        </p:spPr>
      </p:cxnSp>
      <p:cxnSp>
        <p:nvCxnSpPr>
          <p:cNvPr id="279" name="Straight Connector 278"/>
          <p:cNvCxnSpPr/>
          <p:nvPr/>
        </p:nvCxnSpPr>
        <p:spPr bwMode="auto">
          <a:xfrm rot="5400000">
            <a:off x="3128397" y="2819400"/>
            <a:ext cx="609600" cy="0"/>
          </a:xfrm>
          <a:prstGeom prst="line">
            <a:avLst/>
          </a:prstGeom>
          <a:noFill/>
          <a:ln w="38100" cap="flat" cmpd="sng" algn="ctr">
            <a:solidFill>
              <a:schemeClr val="hlink"/>
            </a:solidFill>
            <a:prstDash val="solid"/>
            <a:round/>
            <a:headEnd type="none" w="med" len="med"/>
            <a:tailEnd type="none" w="med" len="med"/>
          </a:ln>
          <a:effectLst/>
        </p:spPr>
      </p:cxnSp>
      <p:cxnSp>
        <p:nvCxnSpPr>
          <p:cNvPr id="280" name="Straight Connector 279"/>
          <p:cNvCxnSpPr>
            <a:stCxn id="271" idx="2"/>
          </p:cNvCxnSpPr>
          <p:nvPr/>
        </p:nvCxnSpPr>
        <p:spPr bwMode="auto">
          <a:xfrm rot="5400000">
            <a:off x="3546244" y="2908951"/>
            <a:ext cx="430498" cy="0"/>
          </a:xfrm>
          <a:prstGeom prst="line">
            <a:avLst/>
          </a:prstGeom>
          <a:noFill/>
          <a:ln w="38100" cap="flat" cmpd="sng" algn="ctr">
            <a:solidFill>
              <a:schemeClr val="hlink"/>
            </a:solidFill>
            <a:prstDash val="solid"/>
            <a:round/>
            <a:headEnd type="none" w="med" len="med"/>
            <a:tailEnd type="none" w="med" len="med"/>
          </a:ln>
          <a:effectLst/>
        </p:spPr>
      </p:cxnSp>
      <p:cxnSp>
        <p:nvCxnSpPr>
          <p:cNvPr id="281" name="Straight Connector 280"/>
          <p:cNvCxnSpPr>
            <a:stCxn id="270" idx="4"/>
            <a:endCxn id="275" idx="0"/>
          </p:cNvCxnSpPr>
          <p:nvPr/>
        </p:nvCxnSpPr>
        <p:spPr bwMode="auto">
          <a:xfrm rot="5400000">
            <a:off x="3988398" y="2795094"/>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89" name="Straight Connector 288"/>
          <p:cNvCxnSpPr>
            <a:stCxn id="275" idx="2"/>
            <a:endCxn id="283" idx="0"/>
          </p:cNvCxnSpPr>
          <p:nvPr/>
        </p:nvCxnSpPr>
        <p:spPr bwMode="auto">
          <a:xfrm rot="5400000">
            <a:off x="3987331" y="3101404"/>
            <a:ext cx="204918" cy="0"/>
          </a:xfrm>
          <a:prstGeom prst="line">
            <a:avLst/>
          </a:prstGeom>
          <a:noFill/>
          <a:ln w="38100" cap="flat" cmpd="sng" algn="ctr">
            <a:solidFill>
              <a:schemeClr val="hlink"/>
            </a:solidFill>
            <a:prstDash val="solid"/>
            <a:round/>
            <a:headEnd type="none" w="med" len="med"/>
            <a:tailEnd type="none" w="med" len="med"/>
          </a:ln>
          <a:effectLst/>
        </p:spPr>
      </p:cxnSp>
      <p:cxnSp>
        <p:nvCxnSpPr>
          <p:cNvPr id="291" name="Straight Connector 290"/>
          <p:cNvCxnSpPr>
            <a:stCxn id="264" idx="4"/>
            <a:endCxn id="271" idx="0"/>
          </p:cNvCxnSpPr>
          <p:nvPr/>
        </p:nvCxnSpPr>
        <p:spPr bwMode="auto">
          <a:xfrm rot="5400000">
            <a:off x="3660101" y="24898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92" name="Straight Connector 291"/>
          <p:cNvCxnSpPr>
            <a:stCxn id="266" idx="2"/>
            <a:endCxn id="270" idx="0"/>
          </p:cNvCxnSpPr>
          <p:nvPr/>
        </p:nvCxnSpPr>
        <p:spPr bwMode="auto">
          <a:xfrm rot="5400000">
            <a:off x="3988398" y="24898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94" name="Straight Connector 293"/>
          <p:cNvCxnSpPr>
            <a:stCxn id="293" idx="6"/>
            <a:endCxn id="295" idx="1"/>
          </p:cNvCxnSpPr>
          <p:nvPr/>
        </p:nvCxnSpPr>
        <p:spPr bwMode="auto">
          <a:xfrm>
            <a:off x="4480842" y="2337230"/>
            <a:ext cx="217299" cy="0"/>
          </a:xfrm>
          <a:prstGeom prst="line">
            <a:avLst/>
          </a:prstGeom>
          <a:noFill/>
          <a:ln w="38100" cap="flat" cmpd="sng" algn="ctr">
            <a:solidFill>
              <a:schemeClr val="hlink"/>
            </a:solidFill>
            <a:prstDash val="solid"/>
            <a:round/>
            <a:headEnd type="none" w="med" len="med"/>
            <a:tailEnd type="none" w="med" len="med"/>
          </a:ln>
          <a:effectLst/>
        </p:spPr>
      </p:cxnSp>
      <p:sp>
        <p:nvSpPr>
          <p:cNvPr id="297" name="Rectangle 296"/>
          <p:cNvSpPr/>
          <p:nvPr/>
        </p:nvSpPr>
        <p:spPr bwMode="auto">
          <a:xfrm>
            <a:off x="4378383" y="259124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98" name="Straight Connector 297"/>
          <p:cNvCxnSpPr>
            <a:stCxn id="297" idx="3"/>
            <a:endCxn id="296" idx="2"/>
          </p:cNvCxnSpPr>
          <p:nvPr/>
        </p:nvCxnSpPr>
        <p:spPr bwMode="auto">
          <a:xfrm>
            <a:off x="4480842" y="2642473"/>
            <a:ext cx="217299" cy="0"/>
          </a:xfrm>
          <a:prstGeom prst="line">
            <a:avLst/>
          </a:prstGeom>
          <a:noFill/>
          <a:ln w="38100" cap="flat" cmpd="sng" algn="ctr">
            <a:solidFill>
              <a:schemeClr val="hlink"/>
            </a:solidFill>
            <a:prstDash val="solid"/>
            <a:round/>
            <a:headEnd type="none" w="med" len="med"/>
            <a:tailEnd type="none" w="med" len="med"/>
          </a:ln>
          <a:effectLst/>
        </p:spPr>
      </p:cxnSp>
      <p:cxnSp>
        <p:nvCxnSpPr>
          <p:cNvPr id="299" name="Straight Connector 298"/>
          <p:cNvCxnSpPr>
            <a:stCxn id="293" idx="4"/>
            <a:endCxn id="297" idx="0"/>
          </p:cNvCxnSpPr>
          <p:nvPr/>
        </p:nvCxnSpPr>
        <p:spPr bwMode="auto">
          <a:xfrm rot="5400000">
            <a:off x="4328221" y="24898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300" name="Straight Connector 299"/>
          <p:cNvCxnSpPr>
            <a:stCxn id="295" idx="2"/>
          </p:cNvCxnSpPr>
          <p:nvPr/>
        </p:nvCxnSpPr>
        <p:spPr bwMode="auto">
          <a:xfrm rot="5400000">
            <a:off x="4533901" y="2603929"/>
            <a:ext cx="430941" cy="0"/>
          </a:xfrm>
          <a:prstGeom prst="line">
            <a:avLst/>
          </a:prstGeom>
          <a:noFill/>
          <a:ln w="38100" cap="flat" cmpd="sng" algn="ctr">
            <a:solidFill>
              <a:schemeClr val="hlink"/>
            </a:solidFill>
            <a:prstDash val="solid"/>
            <a:round/>
            <a:headEnd type="none" w="med" len="med"/>
            <a:tailEnd type="none" w="med" len="med"/>
          </a:ln>
          <a:effectLst/>
        </p:spPr>
      </p:cxnSp>
      <p:cxnSp>
        <p:nvCxnSpPr>
          <p:cNvPr id="307" name="Straight Connector 306"/>
          <p:cNvCxnSpPr>
            <a:stCxn id="301" idx="4"/>
            <a:endCxn id="305" idx="0"/>
          </p:cNvCxnSpPr>
          <p:nvPr/>
        </p:nvCxnSpPr>
        <p:spPr bwMode="auto">
          <a:xfrm rot="5400000">
            <a:off x="4327154" y="3101404"/>
            <a:ext cx="204918" cy="0"/>
          </a:xfrm>
          <a:prstGeom prst="line">
            <a:avLst/>
          </a:prstGeom>
          <a:noFill/>
          <a:ln w="38100" cap="flat" cmpd="sng" algn="ctr">
            <a:solidFill>
              <a:schemeClr val="hlink"/>
            </a:solidFill>
            <a:prstDash val="solid"/>
            <a:round/>
            <a:headEnd type="none" w="med" len="med"/>
            <a:tailEnd type="none" w="med" len="med"/>
          </a:ln>
          <a:effectLst/>
        </p:spPr>
      </p:cxnSp>
      <p:cxnSp>
        <p:nvCxnSpPr>
          <p:cNvPr id="309" name="Straight Connector 308"/>
          <p:cNvCxnSpPr>
            <a:stCxn id="297" idx="2"/>
            <a:endCxn id="301" idx="0"/>
          </p:cNvCxnSpPr>
          <p:nvPr/>
        </p:nvCxnSpPr>
        <p:spPr bwMode="auto">
          <a:xfrm rot="5400000">
            <a:off x="4328221" y="2795094"/>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311" name="Straight Connector 310"/>
          <p:cNvCxnSpPr>
            <a:stCxn id="266" idx="3"/>
            <a:endCxn id="293" idx="2"/>
          </p:cNvCxnSpPr>
          <p:nvPr/>
        </p:nvCxnSpPr>
        <p:spPr bwMode="auto">
          <a:xfrm>
            <a:off x="4141019" y="2337230"/>
            <a:ext cx="237364" cy="0"/>
          </a:xfrm>
          <a:prstGeom prst="line">
            <a:avLst/>
          </a:prstGeom>
          <a:noFill/>
          <a:ln w="38100" cap="flat" cmpd="sng" algn="ctr">
            <a:solidFill>
              <a:schemeClr val="hlink"/>
            </a:solidFill>
            <a:prstDash val="solid"/>
            <a:round/>
            <a:headEnd type="none" w="med" len="med"/>
            <a:tailEnd type="none" w="med" len="med"/>
          </a:ln>
          <a:effectLst/>
        </p:spPr>
      </p:cxnSp>
      <p:cxnSp>
        <p:nvCxnSpPr>
          <p:cNvPr id="312" name="Straight Connector 311"/>
          <p:cNvCxnSpPr>
            <a:stCxn id="270" idx="6"/>
            <a:endCxn id="297" idx="1"/>
          </p:cNvCxnSpPr>
          <p:nvPr/>
        </p:nvCxnSpPr>
        <p:spPr bwMode="auto">
          <a:xfrm>
            <a:off x="4141019" y="2642473"/>
            <a:ext cx="237364" cy="0"/>
          </a:xfrm>
          <a:prstGeom prst="line">
            <a:avLst/>
          </a:prstGeom>
          <a:noFill/>
          <a:ln w="38100" cap="flat" cmpd="sng" algn="ctr">
            <a:solidFill>
              <a:schemeClr val="hlink"/>
            </a:solidFill>
            <a:prstDash val="solid"/>
            <a:round/>
            <a:headEnd type="none" w="med" len="med"/>
            <a:tailEnd type="none" w="med" len="med"/>
          </a:ln>
          <a:effectLst/>
        </p:spPr>
      </p:cxnSp>
      <p:cxnSp>
        <p:nvCxnSpPr>
          <p:cNvPr id="313" name="Straight Connector 312"/>
          <p:cNvCxnSpPr>
            <a:stCxn id="275" idx="3"/>
          </p:cNvCxnSpPr>
          <p:nvPr/>
        </p:nvCxnSpPr>
        <p:spPr bwMode="auto">
          <a:xfrm>
            <a:off x="4141019" y="2947716"/>
            <a:ext cx="430981" cy="0"/>
          </a:xfrm>
          <a:prstGeom prst="line">
            <a:avLst/>
          </a:prstGeom>
          <a:noFill/>
          <a:ln w="38100" cap="flat" cmpd="sng" algn="ctr">
            <a:solidFill>
              <a:schemeClr val="hlink"/>
            </a:solidFill>
            <a:prstDash val="solid"/>
            <a:round/>
            <a:headEnd type="none" w="med" len="med"/>
            <a:tailEnd type="none" w="med" len="med"/>
          </a:ln>
          <a:effectLst/>
        </p:spPr>
      </p:cxnSp>
      <p:cxnSp>
        <p:nvCxnSpPr>
          <p:cNvPr id="314" name="Straight Connector 313"/>
          <p:cNvCxnSpPr/>
          <p:nvPr/>
        </p:nvCxnSpPr>
        <p:spPr bwMode="auto">
          <a:xfrm>
            <a:off x="3962400" y="3255093"/>
            <a:ext cx="609600" cy="0"/>
          </a:xfrm>
          <a:prstGeom prst="line">
            <a:avLst/>
          </a:prstGeom>
          <a:noFill/>
          <a:ln w="38100" cap="flat" cmpd="sng" algn="ctr">
            <a:solidFill>
              <a:schemeClr val="hlink"/>
            </a:solidFill>
            <a:prstDash val="solid"/>
            <a:round/>
            <a:headEnd type="none" w="med" len="med"/>
            <a:tailEnd type="none" w="med" len="med"/>
          </a:ln>
          <a:effectLst/>
        </p:spPr>
      </p:cxnSp>
      <p:sp>
        <p:nvSpPr>
          <p:cNvPr id="150" name="Oval 149"/>
          <p:cNvSpPr/>
          <p:nvPr/>
        </p:nvSpPr>
        <p:spPr bwMode="auto">
          <a:xfrm>
            <a:off x="3733800" y="2328333"/>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317" name="Rounded Rectangle 316"/>
          <p:cNvSpPr/>
          <p:nvPr/>
        </p:nvSpPr>
        <p:spPr bwMode="auto">
          <a:xfrm>
            <a:off x="304800" y="914400"/>
            <a:ext cx="8458200" cy="4572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Fast Reliable</a:t>
            </a:r>
            <a:r>
              <a:rPr kumimoji="0" lang="en-US" sz="2800" b="0" i="0" u="none" strike="noStrike" cap="none" normalizeH="0" dirty="0" smtClean="0">
                <a:ln>
                  <a:noFill/>
                </a:ln>
                <a:solidFill>
                  <a:schemeClr val="tx1"/>
                </a:solidFill>
                <a:effectLst/>
                <a:latin typeface="Tahoma" pitchFamily="-64" charset="0"/>
              </a:rPr>
              <a:t> Network</a:t>
            </a:r>
            <a:endParaRPr kumimoji="0" lang="en-US" sz="2800" b="0" i="0" u="none" strike="noStrike" cap="none" normalizeH="0" baseline="0" dirty="0" smtClean="0">
              <a:ln>
                <a:noFill/>
              </a:ln>
              <a:solidFill>
                <a:schemeClr val="tx1"/>
              </a:solidFill>
              <a:effectLst/>
              <a:latin typeface="Tahoma" pitchFamily="-64" charset="0"/>
            </a:endParaRPr>
          </a:p>
        </p:txBody>
      </p:sp>
      <p:sp>
        <p:nvSpPr>
          <p:cNvPr id="318" name="Up-Down Arrow 317"/>
          <p:cNvSpPr/>
          <p:nvPr/>
        </p:nvSpPr>
        <p:spPr bwMode="auto">
          <a:xfrm>
            <a:off x="914400" y="1295400"/>
            <a:ext cx="228600" cy="3810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9" name="Up-Down Arrow 318"/>
          <p:cNvSpPr/>
          <p:nvPr/>
        </p:nvSpPr>
        <p:spPr bwMode="auto">
          <a:xfrm>
            <a:off x="3886200" y="1295400"/>
            <a:ext cx="228600" cy="3810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0" name="Up-Down Arrow 319"/>
          <p:cNvSpPr/>
          <p:nvPr/>
        </p:nvSpPr>
        <p:spPr bwMode="auto">
          <a:xfrm>
            <a:off x="6934200" y="1295400"/>
            <a:ext cx="228600" cy="3810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4" name="Oval 263"/>
          <p:cNvSpPr/>
          <p:nvPr/>
        </p:nvSpPr>
        <p:spPr bwMode="auto">
          <a:xfrm>
            <a:off x="3710263" y="2286000"/>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9" name="Oval 268"/>
          <p:cNvSpPr/>
          <p:nvPr/>
        </p:nvSpPr>
        <p:spPr bwMode="auto">
          <a:xfrm>
            <a:off x="3381967" y="25912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4" name="Oval 273"/>
          <p:cNvSpPr/>
          <p:nvPr/>
        </p:nvSpPr>
        <p:spPr bwMode="auto">
          <a:xfrm>
            <a:off x="3710263" y="2896486"/>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6" name="Rectangle 275"/>
          <p:cNvSpPr/>
          <p:nvPr/>
        </p:nvSpPr>
        <p:spPr bwMode="auto">
          <a:xfrm>
            <a:off x="3381967" y="2896486"/>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3" name="Oval 282"/>
          <p:cNvSpPr/>
          <p:nvPr/>
        </p:nvSpPr>
        <p:spPr bwMode="auto">
          <a:xfrm>
            <a:off x="4038560" y="320386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Oval 292"/>
          <p:cNvSpPr/>
          <p:nvPr/>
        </p:nvSpPr>
        <p:spPr bwMode="auto">
          <a:xfrm>
            <a:off x="4378383" y="2286000"/>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5" name="Rectangle 294"/>
          <p:cNvSpPr/>
          <p:nvPr/>
        </p:nvSpPr>
        <p:spPr bwMode="auto">
          <a:xfrm>
            <a:off x="4698141" y="2286000"/>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6" name="Oval 295"/>
          <p:cNvSpPr/>
          <p:nvPr/>
        </p:nvSpPr>
        <p:spPr bwMode="auto">
          <a:xfrm>
            <a:off x="4698141" y="25912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1" name="Oval 300"/>
          <p:cNvSpPr/>
          <p:nvPr/>
        </p:nvSpPr>
        <p:spPr bwMode="auto">
          <a:xfrm>
            <a:off x="4378383" y="2896486"/>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5" name="Rectangle 304"/>
          <p:cNvSpPr/>
          <p:nvPr/>
        </p:nvSpPr>
        <p:spPr bwMode="auto">
          <a:xfrm>
            <a:off x="4378383" y="320386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2" name="Rectangle 221"/>
          <p:cNvSpPr/>
          <p:nvPr/>
        </p:nvSpPr>
        <p:spPr bwMode="auto">
          <a:xfrm>
            <a:off x="7368377" y="2328333"/>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24" name="Straight Connector 223"/>
          <p:cNvCxnSpPr>
            <a:endCxn id="219" idx="2"/>
          </p:cNvCxnSpPr>
          <p:nvPr/>
        </p:nvCxnSpPr>
        <p:spPr bwMode="auto">
          <a:xfrm flipV="1">
            <a:off x="6629400" y="2377271"/>
            <a:ext cx="425365" cy="1"/>
          </a:xfrm>
          <a:prstGeom prst="line">
            <a:avLst/>
          </a:prstGeom>
          <a:noFill/>
          <a:ln w="38100" cap="flat" cmpd="sng" algn="ctr">
            <a:solidFill>
              <a:schemeClr val="hlink"/>
            </a:solidFill>
            <a:prstDash val="solid"/>
            <a:round/>
            <a:headEnd type="none" w="med" len="med"/>
            <a:tailEnd type="none" w="med" len="med"/>
          </a:ln>
          <a:effectLst/>
        </p:spPr>
      </p:cxnSp>
      <p:sp>
        <p:nvSpPr>
          <p:cNvPr id="229" name="Rectangle 228"/>
          <p:cNvSpPr/>
          <p:nvPr/>
        </p:nvSpPr>
        <p:spPr bwMode="auto">
          <a:xfrm>
            <a:off x="6451600" y="26219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30" name="Rectangle 229"/>
          <p:cNvSpPr/>
          <p:nvPr/>
        </p:nvSpPr>
        <p:spPr bwMode="auto">
          <a:xfrm>
            <a:off x="7681991" y="26219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39" name="Oval 238"/>
          <p:cNvSpPr/>
          <p:nvPr/>
        </p:nvSpPr>
        <p:spPr bwMode="auto">
          <a:xfrm>
            <a:off x="7054765" y="29135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0" name="Oval 239"/>
          <p:cNvSpPr/>
          <p:nvPr/>
        </p:nvSpPr>
        <p:spPr bwMode="auto">
          <a:xfrm>
            <a:off x="6451600" y="29135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1" name="Oval 240"/>
          <p:cNvSpPr/>
          <p:nvPr/>
        </p:nvSpPr>
        <p:spPr bwMode="auto">
          <a:xfrm>
            <a:off x="7681991" y="29135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3" name="Rectangle 242"/>
          <p:cNvSpPr/>
          <p:nvPr/>
        </p:nvSpPr>
        <p:spPr bwMode="auto">
          <a:xfrm>
            <a:off x="7368377" y="291355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8" name="Oval 247"/>
          <p:cNvSpPr/>
          <p:nvPr/>
        </p:nvSpPr>
        <p:spPr bwMode="auto">
          <a:xfrm>
            <a:off x="6757056" y="3205143"/>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10" name="Oval 209"/>
          <p:cNvSpPr/>
          <p:nvPr/>
        </p:nvSpPr>
        <p:spPr bwMode="auto">
          <a:xfrm>
            <a:off x="6790267" y="2362200"/>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223" name="Rectangle 222"/>
          <p:cNvSpPr/>
          <p:nvPr/>
        </p:nvSpPr>
        <p:spPr bwMode="auto">
          <a:xfrm>
            <a:off x="6757056" y="2328333"/>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2" name="Slide Number Placeholder 171"/>
          <p:cNvSpPr>
            <a:spLocks noGrp="1"/>
          </p:cNvSpPr>
          <p:nvPr>
            <p:ph type="sldNum" sz="quarter" idx="12"/>
          </p:nvPr>
        </p:nvSpPr>
        <p:spPr/>
        <p:txBody>
          <a:bodyPr/>
          <a:lstStyle/>
          <a:p>
            <a:fld id="{29982EE5-C165-4792-B6D9-CAD024C0FAD7}" type="slidenum">
              <a:rPr lang="en-US" smtClean="0"/>
              <a:pPr/>
              <a:t>53</a:t>
            </a:fld>
            <a:endParaRPr lang="en-US"/>
          </a:p>
        </p:txBody>
      </p:sp>
      <p:grpSp>
        <p:nvGrpSpPr>
          <p:cNvPr id="5" name="Group 196"/>
          <p:cNvGrpSpPr/>
          <p:nvPr/>
        </p:nvGrpSpPr>
        <p:grpSpPr>
          <a:xfrm>
            <a:off x="1524000" y="1600200"/>
            <a:ext cx="1288238" cy="1744133"/>
            <a:chOff x="1524000" y="1828800"/>
            <a:chExt cx="1288238" cy="1744133"/>
          </a:xfrm>
        </p:grpSpPr>
        <p:grpSp>
          <p:nvGrpSpPr>
            <p:cNvPr id="8" name="Group 173"/>
            <p:cNvGrpSpPr/>
            <p:nvPr/>
          </p:nvGrpSpPr>
          <p:grpSpPr>
            <a:xfrm>
              <a:off x="2057400" y="2489200"/>
              <a:ext cx="338667" cy="1083733"/>
              <a:chOff x="6096000" y="1295400"/>
              <a:chExt cx="609600" cy="1752600"/>
            </a:xfrm>
          </p:grpSpPr>
          <p:sp>
            <p:nvSpPr>
              <p:cNvPr id="175" name="Up Arrow 174"/>
              <p:cNvSpPr/>
              <p:nvPr/>
            </p:nvSpPr>
            <p:spPr bwMode="auto">
              <a:xfrm>
                <a:off x="6096000" y="1295400"/>
                <a:ext cx="609600" cy="1752600"/>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6" name="Rectangle 175"/>
              <p:cNvSpPr/>
              <p:nvPr/>
            </p:nvSpPr>
            <p:spPr bwMode="auto">
              <a:xfrm>
                <a:off x="6286500" y="1555103"/>
                <a:ext cx="228600" cy="20993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7" name="Oval 176"/>
              <p:cNvSpPr/>
              <p:nvPr/>
            </p:nvSpPr>
            <p:spPr bwMode="auto">
              <a:xfrm>
                <a:off x="6248400" y="1905000"/>
                <a:ext cx="304800" cy="27991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8" name="Oval 177"/>
              <p:cNvSpPr/>
              <p:nvPr/>
            </p:nvSpPr>
            <p:spPr bwMode="auto">
              <a:xfrm>
                <a:off x="6248400" y="2254898"/>
                <a:ext cx="304800" cy="27991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9" name="Rectangle 178"/>
              <p:cNvSpPr/>
              <p:nvPr/>
            </p:nvSpPr>
            <p:spPr bwMode="auto">
              <a:xfrm>
                <a:off x="6286500" y="2674775"/>
                <a:ext cx="228600" cy="20993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2" name="TextBox 191"/>
            <p:cNvSpPr txBox="1"/>
            <p:nvPr/>
          </p:nvSpPr>
          <p:spPr>
            <a:xfrm>
              <a:off x="1524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9" name="Group 195"/>
          <p:cNvGrpSpPr/>
          <p:nvPr/>
        </p:nvGrpSpPr>
        <p:grpSpPr>
          <a:xfrm>
            <a:off x="4572000" y="1600200"/>
            <a:ext cx="1288238" cy="1744133"/>
            <a:chOff x="4572000" y="1828800"/>
            <a:chExt cx="1288238" cy="1744133"/>
          </a:xfrm>
        </p:grpSpPr>
        <p:grpSp>
          <p:nvGrpSpPr>
            <p:cNvPr id="10" name="Group 179"/>
            <p:cNvGrpSpPr/>
            <p:nvPr/>
          </p:nvGrpSpPr>
          <p:grpSpPr>
            <a:xfrm>
              <a:off x="5071533" y="2489200"/>
              <a:ext cx="338667" cy="1083733"/>
              <a:chOff x="4851400" y="2489200"/>
              <a:chExt cx="338667" cy="1083733"/>
            </a:xfrm>
          </p:grpSpPr>
          <p:sp>
            <p:nvSpPr>
              <p:cNvPr id="181" name="Up Arrow 180"/>
              <p:cNvSpPr/>
              <p:nvPr/>
            </p:nvSpPr>
            <p:spPr bwMode="auto">
              <a:xfrm>
                <a:off x="4851400" y="2489200"/>
                <a:ext cx="338667" cy="1083733"/>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2" name="Rectangle 181"/>
              <p:cNvSpPr/>
              <p:nvPr/>
            </p:nvSpPr>
            <p:spPr bwMode="auto">
              <a:xfrm>
                <a:off x="4957233" y="2649789"/>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3" name="Oval 182"/>
              <p:cNvSpPr/>
              <p:nvPr/>
            </p:nvSpPr>
            <p:spPr bwMode="auto">
              <a:xfrm>
                <a:off x="4936067" y="286615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4" name="Oval 183"/>
              <p:cNvSpPr/>
              <p:nvPr/>
            </p:nvSpPr>
            <p:spPr bwMode="auto">
              <a:xfrm>
                <a:off x="4936067" y="333211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5" name="Rectangle 184"/>
              <p:cNvSpPr/>
              <p:nvPr/>
            </p:nvSpPr>
            <p:spPr bwMode="auto">
              <a:xfrm>
                <a:off x="4957233" y="3146783"/>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3" name="TextBox 192"/>
            <p:cNvSpPr txBox="1"/>
            <p:nvPr/>
          </p:nvSpPr>
          <p:spPr>
            <a:xfrm>
              <a:off x="4572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11" name="Group 194"/>
          <p:cNvGrpSpPr/>
          <p:nvPr/>
        </p:nvGrpSpPr>
        <p:grpSpPr>
          <a:xfrm>
            <a:off x="7620000" y="1600200"/>
            <a:ext cx="1288238" cy="1744133"/>
            <a:chOff x="7620000" y="1828800"/>
            <a:chExt cx="1288238" cy="1744133"/>
          </a:xfrm>
        </p:grpSpPr>
        <p:grpSp>
          <p:nvGrpSpPr>
            <p:cNvPr id="12" name="Group 185"/>
            <p:cNvGrpSpPr/>
            <p:nvPr/>
          </p:nvGrpSpPr>
          <p:grpSpPr>
            <a:xfrm>
              <a:off x="8119533" y="2489200"/>
              <a:ext cx="338667" cy="1083733"/>
              <a:chOff x="7874000" y="2489200"/>
              <a:chExt cx="338667" cy="1083733"/>
            </a:xfrm>
          </p:grpSpPr>
          <p:sp>
            <p:nvSpPr>
              <p:cNvPr id="187" name="Up Arrow 186"/>
              <p:cNvSpPr/>
              <p:nvPr/>
            </p:nvSpPr>
            <p:spPr bwMode="auto">
              <a:xfrm>
                <a:off x="7874000" y="2489200"/>
                <a:ext cx="338667" cy="1083733"/>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8" name="Oval 187"/>
              <p:cNvSpPr/>
              <p:nvPr/>
            </p:nvSpPr>
            <p:spPr bwMode="auto">
              <a:xfrm>
                <a:off x="7958667" y="286615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9" name="Oval 188"/>
              <p:cNvSpPr/>
              <p:nvPr/>
            </p:nvSpPr>
            <p:spPr bwMode="auto">
              <a:xfrm>
                <a:off x="7958667" y="3082513"/>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90" name="Rectangle 189"/>
              <p:cNvSpPr/>
              <p:nvPr/>
            </p:nvSpPr>
            <p:spPr bwMode="auto">
              <a:xfrm>
                <a:off x="7979833" y="3342147"/>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91" name="Oval 190"/>
              <p:cNvSpPr/>
              <p:nvPr/>
            </p:nvSpPr>
            <p:spPr bwMode="auto">
              <a:xfrm>
                <a:off x="7956550" y="2667000"/>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4" name="TextBox 193"/>
            <p:cNvSpPr txBox="1"/>
            <p:nvPr/>
          </p:nvSpPr>
          <p:spPr>
            <a:xfrm>
              <a:off x="7620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spTree>
  </p:cSld>
  <p:clrMapOvr>
    <a:masterClrMapping/>
  </p:clrMapOvr>
  <p:transition advTm="16218"/>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lstStyle/>
          <a:p>
            <a:r>
              <a:rPr lang="en-US" dirty="0" smtClean="0"/>
              <a:t>Overview</a:t>
            </a:r>
          </a:p>
          <a:p>
            <a:r>
              <a:rPr lang="en-US" dirty="0" smtClean="0"/>
              <a:t>Graphical Models: Statistical Structure</a:t>
            </a:r>
          </a:p>
          <a:p>
            <a:r>
              <a:rPr lang="en-US" dirty="0" smtClean="0"/>
              <a:t>Inference: Computational Structure</a:t>
            </a:r>
          </a:p>
          <a:p>
            <a:r>
              <a:rPr lang="el-GR" i="1" dirty="0" smtClean="0">
                <a:latin typeface="Times" pitchFamily="18" charset="0"/>
                <a:cs typeface="Times" pitchFamily="18" charset="0"/>
              </a:rPr>
              <a:t>τ</a:t>
            </a:r>
            <a:r>
              <a:rPr lang="el-GR" i="1" baseline="-25000" dirty="0" smtClean="0">
                <a:latin typeface="Times" pitchFamily="18" charset="0"/>
                <a:cs typeface="Times" pitchFamily="18" charset="0"/>
              </a:rPr>
              <a:t>ε</a:t>
            </a:r>
            <a:r>
              <a:rPr lang="en-US" i="1" baseline="-25000" dirty="0" smtClean="0">
                <a:latin typeface="Times" pitchFamily="18" charset="0"/>
                <a:cs typeface="Times" pitchFamily="18" charset="0"/>
              </a:rPr>
              <a:t> </a:t>
            </a:r>
            <a:r>
              <a:rPr lang="en-US" dirty="0" smtClean="0"/>
              <a:t>- Approximate Messages: Statistical Structure</a:t>
            </a:r>
          </a:p>
          <a:p>
            <a:r>
              <a:rPr lang="en-US" dirty="0" smtClean="0"/>
              <a:t>Parallel Splash</a:t>
            </a:r>
          </a:p>
          <a:p>
            <a:pPr lvl="1"/>
            <a:r>
              <a:rPr lang="en-US" dirty="0" smtClean="0"/>
              <a:t>Dynamic Scheduling</a:t>
            </a:r>
          </a:p>
          <a:p>
            <a:pPr lvl="1"/>
            <a:r>
              <a:rPr lang="en-US" dirty="0" smtClean="0"/>
              <a:t>Partitioning</a:t>
            </a:r>
          </a:p>
          <a:p>
            <a:r>
              <a:rPr lang="en-US" dirty="0" smtClean="0"/>
              <a:t>Experimental Results</a:t>
            </a:r>
          </a:p>
          <a:p>
            <a:r>
              <a:rPr lang="en-US" dirty="0" smtClean="0">
                <a:solidFill>
                  <a:schemeClr val="bg1">
                    <a:lumMod val="50000"/>
                  </a:schemeClr>
                </a:solidFill>
              </a:rPr>
              <a:t>Conclusions</a:t>
            </a:r>
          </a:p>
          <a:p>
            <a:endParaRPr lang="en-US" dirty="0" smtClean="0"/>
          </a:p>
          <a:p>
            <a:endParaRPr lang="en-US" dirty="0" smtClean="0"/>
          </a:p>
        </p:txBody>
      </p:sp>
      <p:sp>
        <p:nvSpPr>
          <p:cNvPr id="2" name="Slide Number Placeholder 1"/>
          <p:cNvSpPr>
            <a:spLocks noGrp="1"/>
          </p:cNvSpPr>
          <p:nvPr>
            <p:ph type="sldNum" sz="quarter" idx="12"/>
          </p:nvPr>
        </p:nvSpPr>
        <p:spPr/>
        <p:txBody>
          <a:bodyPr/>
          <a:lstStyle/>
          <a:p>
            <a:fld id="{29982EE5-C165-4792-B6D9-CAD024C0FAD7}" type="slidenum">
              <a:rPr lang="en-US" smtClean="0"/>
              <a:pPr/>
              <a:t>54</a:t>
            </a:fld>
            <a:endParaRPr lang="en-US"/>
          </a:p>
        </p:txBody>
      </p:sp>
      <p:sp>
        <p:nvSpPr>
          <p:cNvPr id="5" name="Rectangle 4"/>
          <p:cNvSpPr/>
          <p:nvPr/>
        </p:nvSpPr>
        <p:spPr bwMode="auto">
          <a:xfrm>
            <a:off x="304800" y="4419600"/>
            <a:ext cx="8534400" cy="5334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Implemented in C++ using MPICH2 as a message passing API</a:t>
            </a:r>
          </a:p>
          <a:p>
            <a:endParaRPr lang="en-US" dirty="0" smtClean="0"/>
          </a:p>
          <a:p>
            <a:r>
              <a:rPr lang="en-US" dirty="0" smtClean="0"/>
              <a:t>Ran on Intel </a:t>
            </a:r>
            <a:r>
              <a:rPr lang="en-US" dirty="0" err="1" smtClean="0"/>
              <a:t>OpenCirrus</a:t>
            </a:r>
            <a:r>
              <a:rPr lang="en-US" dirty="0" smtClean="0"/>
              <a:t> cluster: 120 processors </a:t>
            </a:r>
          </a:p>
          <a:p>
            <a:pPr lvl="1"/>
            <a:r>
              <a:rPr lang="en-US" dirty="0" smtClean="0"/>
              <a:t>15 Nodes with 2 x Quad Core Intel Xeon Processors</a:t>
            </a:r>
          </a:p>
          <a:p>
            <a:pPr lvl="1"/>
            <a:r>
              <a:rPr lang="en-US" dirty="0" smtClean="0"/>
              <a:t>Gigabit Ethernet Switch</a:t>
            </a:r>
          </a:p>
          <a:p>
            <a:endParaRPr lang="en-US" dirty="0" smtClean="0"/>
          </a:p>
          <a:p>
            <a:r>
              <a:rPr lang="en-US" dirty="0" smtClean="0"/>
              <a:t>Tested on Markov Logic Networks obtained from Alchemy [</a:t>
            </a:r>
            <a:r>
              <a:rPr lang="en-US" dirty="0" err="1" smtClean="0"/>
              <a:t>Domingos</a:t>
            </a:r>
            <a:r>
              <a:rPr lang="en-US" dirty="0" smtClean="0"/>
              <a:t> et al. SSPR 08]</a:t>
            </a:r>
          </a:p>
          <a:p>
            <a:pPr lvl="1"/>
            <a:r>
              <a:rPr lang="en-US" dirty="0" smtClean="0"/>
              <a:t>Present results on largest UW-Systems and smallest UW-Languages </a:t>
            </a:r>
            <a:r>
              <a:rPr lang="en-US" dirty="0" err="1" smtClean="0"/>
              <a:t>MLNs</a:t>
            </a:r>
            <a:endParaRPr lang="en-US" dirty="0" smtClean="0"/>
          </a:p>
        </p:txBody>
      </p:sp>
      <p:sp>
        <p:nvSpPr>
          <p:cNvPr id="4" name="Slide Number Placeholder 3"/>
          <p:cNvSpPr>
            <a:spLocks noGrp="1"/>
          </p:cNvSpPr>
          <p:nvPr>
            <p:ph type="sldNum" sz="quarter" idx="12"/>
          </p:nvPr>
        </p:nvSpPr>
        <p:spPr/>
        <p:txBody>
          <a:bodyPr/>
          <a:lstStyle/>
          <a:p>
            <a:fld id="{29982EE5-C165-4792-B6D9-CAD024C0FAD7}" type="slidenum">
              <a:rPr lang="en-US" smtClean="0"/>
              <a:pPr/>
              <a:t>55</a:t>
            </a:fld>
            <a:endParaRPr lang="en-US"/>
          </a:p>
        </p:txBody>
      </p:sp>
    </p:spTree>
  </p:cSld>
  <p:clrMapOvr>
    <a:masterClrMapping/>
  </p:clrMapOvr>
  <p:transition advTm="25078"/>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Parallel Performance (Large Graph)</a:t>
            </a:r>
            <a:endParaRPr lang="en-US" sz="3600" dirty="0"/>
          </a:p>
        </p:txBody>
      </p:sp>
      <p:graphicFrame>
        <p:nvGraphicFramePr>
          <p:cNvPr id="5" name="Content Placeholder 4"/>
          <p:cNvGraphicFramePr>
            <a:graphicFrameLocks noGrp="1"/>
          </p:cNvGraphicFramePr>
          <p:nvPr>
            <p:ph idx="1"/>
          </p:nvPr>
        </p:nvGraphicFramePr>
        <p:xfrm>
          <a:off x="3733800" y="1143000"/>
          <a:ext cx="5212080" cy="521208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29982EE5-C165-4792-B6D9-CAD024C0FAD7}" type="slidenum">
              <a:rPr lang="en-US" smtClean="0"/>
              <a:pPr/>
              <a:t>56</a:t>
            </a:fld>
            <a:endParaRPr lang="en-US"/>
          </a:p>
        </p:txBody>
      </p:sp>
      <p:sp>
        <p:nvSpPr>
          <p:cNvPr id="12" name="Content Placeholder 7"/>
          <p:cNvSpPr txBox="1">
            <a:spLocks/>
          </p:cNvSpPr>
          <p:nvPr/>
        </p:nvSpPr>
        <p:spPr bwMode="auto">
          <a:xfrm>
            <a:off x="304800" y="1411287"/>
            <a:ext cx="3886200" cy="5141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marR="0" lvl="0" indent="-285750" algn="l" defTabSz="914400" rtl="0" eaLnBrk="1" fontAlgn="base" latinLnBrk="0" hangingPunct="1">
              <a:lnSpc>
                <a:spcPct val="100000"/>
              </a:lnSpc>
              <a:spcBef>
                <a:spcPct val="20000"/>
              </a:spcBef>
              <a:spcAft>
                <a:spcPct val="0"/>
              </a:spcAft>
              <a:buClr>
                <a:schemeClr val="folHlink"/>
              </a:buClr>
              <a:buSzPct val="70000"/>
              <a:buFont typeface="Wingdings" pitchFamily="-64" charset="2"/>
              <a:buBlip>
                <a:blip r:embed="rId4"/>
              </a:buBlip>
              <a:tabLst/>
              <a:defRPr/>
            </a:pPr>
            <a:r>
              <a:rPr lang="en-US" sz="2800" kern="0" dirty="0" smtClean="0"/>
              <a:t>UW-Systems</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687388" marR="0" lvl="1" indent="-230188" algn="l" defTabSz="914400" rtl="0" eaLnBrk="1" fontAlgn="base" latinLnBrk="0" hangingPunct="1">
              <a:lnSpc>
                <a:spcPct val="100000"/>
              </a:lnSpc>
              <a:spcBef>
                <a:spcPct val="20000"/>
              </a:spcBef>
              <a:spcAft>
                <a:spcPct val="0"/>
              </a:spcAft>
              <a:buClr>
                <a:schemeClr val="hlink"/>
              </a:buClr>
              <a:buSzPct val="65000"/>
              <a:buFont typeface="Wingdings" pitchFamily="-64" charset="2"/>
              <a:buBlip>
                <a:blip r:embed="rId5"/>
              </a:buBlip>
              <a:tabLst/>
              <a:defRPr/>
            </a:pPr>
            <a:r>
              <a:rPr lang="en-US" sz="2400" kern="0" dirty="0" smtClean="0"/>
              <a:t>8K </a:t>
            </a:r>
            <a:r>
              <a:rPr kumimoji="0" lang="en-US" sz="2400" b="0" i="0" u="none" strike="noStrike" kern="0" cap="none" spc="0" normalizeH="0" baseline="0" noProof="0" dirty="0" smtClean="0">
                <a:ln>
                  <a:noFill/>
                </a:ln>
                <a:solidFill>
                  <a:schemeClr val="tx1"/>
                </a:solidFill>
                <a:effectLst/>
                <a:uLnTx/>
                <a:uFillTx/>
                <a:latin typeface="+mn-lt"/>
              </a:rPr>
              <a:t>Variables</a:t>
            </a:r>
          </a:p>
          <a:p>
            <a:pPr marL="687388" marR="0" lvl="1" indent="-230188" algn="l" defTabSz="914400" rtl="0" eaLnBrk="1" fontAlgn="base" latinLnBrk="0" hangingPunct="1">
              <a:lnSpc>
                <a:spcPct val="100000"/>
              </a:lnSpc>
              <a:spcBef>
                <a:spcPct val="20000"/>
              </a:spcBef>
              <a:spcAft>
                <a:spcPct val="0"/>
              </a:spcAft>
              <a:buClr>
                <a:schemeClr val="hlink"/>
              </a:buClr>
              <a:buSzPct val="65000"/>
              <a:buFont typeface="Wingdings" pitchFamily="-64" charset="2"/>
              <a:buBlip>
                <a:blip r:embed="rId5"/>
              </a:buBlip>
              <a:tabLst/>
              <a:defRPr/>
            </a:pPr>
            <a:r>
              <a:rPr kumimoji="0" lang="en-US" sz="2400" b="0" i="0" u="none" strike="noStrike" kern="0" cap="none" spc="0" normalizeH="0" baseline="0" noProof="0" dirty="0" smtClean="0">
                <a:ln>
                  <a:noFill/>
                </a:ln>
                <a:solidFill>
                  <a:schemeClr val="tx1"/>
                </a:solidFill>
                <a:effectLst/>
                <a:uLnTx/>
                <a:uFillTx/>
                <a:latin typeface="+mn-lt"/>
              </a:rPr>
              <a:t>406K Factors</a:t>
            </a:r>
          </a:p>
          <a:p>
            <a:pPr marL="285750" marR="0" lvl="0" indent="-285750" algn="l" defTabSz="914400" rtl="0" eaLnBrk="1" fontAlgn="base" latinLnBrk="0" hangingPunct="1">
              <a:lnSpc>
                <a:spcPct val="100000"/>
              </a:lnSpc>
              <a:spcBef>
                <a:spcPct val="20000"/>
              </a:spcBef>
              <a:spcAft>
                <a:spcPct val="0"/>
              </a:spcAft>
              <a:buClr>
                <a:schemeClr val="folHlink"/>
              </a:buClr>
              <a:buSzPct val="70000"/>
              <a:buFont typeface="Wingdings" pitchFamily="-64" charset="2"/>
              <a:buBlip>
                <a:blip r:embed="rId4"/>
              </a:buBlip>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Single Processor Running Time:</a:t>
            </a:r>
          </a:p>
          <a:p>
            <a:pPr marL="687388" marR="0" lvl="1" indent="-230188" algn="l" defTabSz="914400" rtl="0" eaLnBrk="1" fontAlgn="base" latinLnBrk="0" hangingPunct="1">
              <a:lnSpc>
                <a:spcPct val="100000"/>
              </a:lnSpc>
              <a:spcBef>
                <a:spcPct val="20000"/>
              </a:spcBef>
              <a:spcAft>
                <a:spcPct val="0"/>
              </a:spcAft>
              <a:buClr>
                <a:schemeClr val="hlink"/>
              </a:buClr>
              <a:buSzPct val="65000"/>
              <a:buFont typeface="Wingdings" pitchFamily="-64" charset="2"/>
              <a:buBlip>
                <a:blip r:embed="rId5"/>
              </a:buBlip>
              <a:tabLst/>
              <a:defRPr/>
            </a:pPr>
            <a:r>
              <a:rPr kumimoji="0" lang="en-US" sz="2400" b="0" i="0" u="none" strike="noStrike" kern="0" cap="none" spc="0" normalizeH="0" baseline="0" noProof="0" dirty="0" smtClean="0">
                <a:ln>
                  <a:noFill/>
                </a:ln>
                <a:solidFill>
                  <a:schemeClr val="tx1"/>
                </a:solidFill>
                <a:effectLst/>
                <a:uLnTx/>
                <a:uFillTx/>
                <a:latin typeface="+mn-lt"/>
              </a:rPr>
              <a:t>1 Hour</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base" latinLnBrk="0" hangingPunct="1">
              <a:lnSpc>
                <a:spcPct val="100000"/>
              </a:lnSpc>
              <a:spcBef>
                <a:spcPct val="20000"/>
              </a:spcBef>
              <a:spcAft>
                <a:spcPct val="0"/>
              </a:spcAft>
              <a:buClr>
                <a:schemeClr val="folHlink"/>
              </a:buClr>
              <a:buSzPct val="70000"/>
              <a:buFont typeface="Wingdings" pitchFamily="-64" charset="2"/>
              <a:buBlip>
                <a:blip r:embed="rId4"/>
              </a:buBlip>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Linear to Super-Linear up to 120 CPUs</a:t>
            </a:r>
          </a:p>
          <a:p>
            <a:pPr marL="687388" lvl="1" indent="-230188" fontAlgn="base">
              <a:spcBef>
                <a:spcPct val="20000"/>
              </a:spcBef>
              <a:spcAft>
                <a:spcPct val="0"/>
              </a:spcAft>
              <a:buClr>
                <a:srgbClr val="0000FF"/>
              </a:buClr>
              <a:buSzPct val="65000"/>
              <a:buBlip>
                <a:blip r:embed="rId5"/>
              </a:buBlip>
              <a:defRPr/>
            </a:pPr>
            <a:r>
              <a:rPr lang="en-US" sz="2400" kern="0" noProof="0" dirty="0" smtClean="0">
                <a:solidFill>
                  <a:prstClr val="black"/>
                </a:solidFill>
              </a:rPr>
              <a:t>Cache efficiency</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base" latinLnBrk="0" hangingPunct="1">
              <a:lnSpc>
                <a:spcPct val="100000"/>
              </a:lnSpc>
              <a:spcBef>
                <a:spcPct val="20000"/>
              </a:spcBef>
              <a:spcAft>
                <a:spcPct val="0"/>
              </a:spcAft>
              <a:buClr>
                <a:schemeClr val="folHlink"/>
              </a:buClr>
              <a:buSzPct val="70000"/>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base" latinLnBrk="0" hangingPunct="1">
              <a:lnSpc>
                <a:spcPct val="100000"/>
              </a:lnSpc>
              <a:spcBef>
                <a:spcPct val="20000"/>
              </a:spcBef>
              <a:spcAft>
                <a:spcPct val="0"/>
              </a:spcAft>
              <a:buClr>
                <a:schemeClr val="folHlink"/>
              </a:buClr>
              <a:buSzPct val="70000"/>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6172200" y="1600200"/>
            <a:ext cx="808235" cy="369332"/>
          </a:xfrm>
          <a:prstGeom prst="rect">
            <a:avLst/>
          </a:prstGeom>
          <a:noFill/>
        </p:spPr>
        <p:txBody>
          <a:bodyPr wrap="square" rtlCol="0">
            <a:spAutoFit/>
          </a:bodyPr>
          <a:lstStyle/>
          <a:p>
            <a:r>
              <a:rPr lang="en-US" dirty="0" smtClean="0"/>
              <a:t>Linear</a:t>
            </a:r>
            <a:endParaRPr lang="en-US" dirty="0"/>
          </a:p>
        </p:txBody>
      </p:sp>
      <p:cxnSp>
        <p:nvCxnSpPr>
          <p:cNvPr id="8" name="Straight Arrow Connector 7"/>
          <p:cNvCxnSpPr/>
          <p:nvPr/>
        </p:nvCxnSpPr>
        <p:spPr bwMode="auto">
          <a:xfrm>
            <a:off x="7010400" y="1828800"/>
            <a:ext cx="1066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15" name="Group 14"/>
          <p:cNvGrpSpPr/>
          <p:nvPr/>
        </p:nvGrpSpPr>
        <p:grpSpPr>
          <a:xfrm>
            <a:off x="3733800" y="1372394"/>
            <a:ext cx="382587" cy="1295400"/>
            <a:chOff x="4419601" y="1372394"/>
            <a:chExt cx="382587" cy="1295400"/>
          </a:xfrm>
        </p:grpSpPr>
        <p:cxnSp>
          <p:nvCxnSpPr>
            <p:cNvPr id="11" name="Straight Arrow Connector 10"/>
            <p:cNvCxnSpPr/>
            <p:nvPr/>
          </p:nvCxnSpPr>
          <p:spPr bwMode="auto">
            <a:xfrm rot="5400000" flipH="1" flipV="1">
              <a:off x="4153694" y="2019300"/>
              <a:ext cx="1295400" cy="1588"/>
            </a:xfrm>
            <a:prstGeom prst="straightConnector1">
              <a:avLst/>
            </a:prstGeom>
            <a:noFill/>
            <a:ln w="38100" cap="flat" cmpd="sng" algn="ctr">
              <a:solidFill>
                <a:schemeClr val="hlink"/>
              </a:solidFill>
              <a:prstDash val="solid"/>
              <a:round/>
              <a:headEnd type="none" w="med" len="med"/>
              <a:tailEnd type="arrow"/>
            </a:ln>
            <a:effectLst/>
          </p:spPr>
        </p:cxnSp>
        <p:sp>
          <p:nvSpPr>
            <p:cNvPr id="14" name="TextBox 13"/>
            <p:cNvSpPr txBox="1"/>
            <p:nvPr/>
          </p:nvSpPr>
          <p:spPr>
            <a:xfrm rot="16200000">
              <a:off x="4203676" y="1892325"/>
              <a:ext cx="801181" cy="369332"/>
            </a:xfrm>
            <a:prstGeom prst="rect">
              <a:avLst/>
            </a:prstGeom>
            <a:noFill/>
          </p:spPr>
          <p:txBody>
            <a:bodyPr wrap="none" rtlCol="0">
              <a:spAutoFit/>
            </a:bodyPr>
            <a:lstStyle/>
            <a:p>
              <a:r>
                <a:rPr lang="en-US" dirty="0" smtClean="0"/>
                <a:t>Better</a:t>
              </a:r>
              <a:endParaRPr lang="en-US" dirty="0"/>
            </a:p>
          </p:txBody>
        </p:sp>
      </p:grpSp>
      <p:cxnSp>
        <p:nvCxnSpPr>
          <p:cNvPr id="16" name="Straight Arrow Connector 15"/>
          <p:cNvCxnSpPr/>
          <p:nvPr/>
        </p:nvCxnSpPr>
        <p:spPr bwMode="auto">
          <a:xfrm rot="16200000" flipV="1">
            <a:off x="7353300" y="3086100"/>
            <a:ext cx="609600" cy="228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bwMode="auto">
          <a:xfrm rot="16200000" flipV="1">
            <a:off x="6172201" y="3428999"/>
            <a:ext cx="838200" cy="68580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advTm="3639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Parallel Performance (Small Graph)</a:t>
            </a:r>
            <a:endParaRPr lang="en-US" sz="3600" dirty="0"/>
          </a:p>
        </p:txBody>
      </p:sp>
      <p:sp>
        <p:nvSpPr>
          <p:cNvPr id="8" name="Content Placeholder 7"/>
          <p:cNvSpPr>
            <a:spLocks noGrp="1"/>
          </p:cNvSpPr>
          <p:nvPr>
            <p:ph sz="half" idx="1"/>
          </p:nvPr>
        </p:nvSpPr>
        <p:spPr>
          <a:xfrm>
            <a:off x="228600" y="1219200"/>
            <a:ext cx="3657600" cy="5141913"/>
          </a:xfrm>
        </p:spPr>
        <p:txBody>
          <a:bodyPr/>
          <a:lstStyle/>
          <a:p>
            <a:r>
              <a:rPr lang="en-US" dirty="0" smtClean="0"/>
              <a:t>UW-Languages</a:t>
            </a:r>
          </a:p>
          <a:p>
            <a:pPr lvl="1"/>
            <a:r>
              <a:rPr lang="en-US" dirty="0" smtClean="0"/>
              <a:t>1K Variables</a:t>
            </a:r>
          </a:p>
          <a:p>
            <a:pPr lvl="1"/>
            <a:r>
              <a:rPr lang="en-US" dirty="0" smtClean="0"/>
              <a:t>27K Factors</a:t>
            </a:r>
          </a:p>
          <a:p>
            <a:r>
              <a:rPr lang="en-US" dirty="0" smtClean="0"/>
              <a:t>Single Processor Running Time:</a:t>
            </a:r>
          </a:p>
          <a:p>
            <a:pPr lvl="1"/>
            <a:r>
              <a:rPr lang="en-US" dirty="0" smtClean="0"/>
              <a:t>1.5 Minutes</a:t>
            </a:r>
          </a:p>
          <a:p>
            <a:r>
              <a:rPr lang="en-US" dirty="0" smtClean="0"/>
              <a:t>Linear to Super-Linear up to 30 CPUs</a:t>
            </a:r>
          </a:p>
          <a:p>
            <a:pPr lvl="1"/>
            <a:r>
              <a:rPr lang="en-US" dirty="0" smtClean="0"/>
              <a:t>Network costs quickly dominate short running-time</a:t>
            </a:r>
          </a:p>
          <a:p>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57</a:t>
            </a:fld>
            <a:endParaRPr lang="en-US"/>
          </a:p>
        </p:txBody>
      </p:sp>
      <p:graphicFrame>
        <p:nvGraphicFramePr>
          <p:cNvPr id="6" name="Content Placeholder 4"/>
          <p:cNvGraphicFramePr>
            <a:graphicFrameLocks/>
          </p:cNvGraphicFramePr>
          <p:nvPr/>
        </p:nvGraphicFramePr>
        <p:xfrm>
          <a:off x="3855720" y="1295400"/>
          <a:ext cx="5212080" cy="521208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257800" y="1600200"/>
            <a:ext cx="808235" cy="369332"/>
          </a:xfrm>
          <a:prstGeom prst="rect">
            <a:avLst/>
          </a:prstGeom>
          <a:noFill/>
        </p:spPr>
        <p:txBody>
          <a:bodyPr wrap="square" rtlCol="0">
            <a:spAutoFit/>
          </a:bodyPr>
          <a:lstStyle/>
          <a:p>
            <a:r>
              <a:rPr lang="en-US" dirty="0" smtClean="0"/>
              <a:t>Linear</a:t>
            </a:r>
            <a:endParaRPr lang="en-US" dirty="0"/>
          </a:p>
        </p:txBody>
      </p:sp>
      <p:cxnSp>
        <p:nvCxnSpPr>
          <p:cNvPr id="9" name="Straight Arrow Connector 8"/>
          <p:cNvCxnSpPr/>
          <p:nvPr/>
        </p:nvCxnSpPr>
        <p:spPr bwMode="auto">
          <a:xfrm>
            <a:off x="6096000" y="1828800"/>
            <a:ext cx="4572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11" name="Group 10"/>
          <p:cNvGrpSpPr/>
          <p:nvPr/>
        </p:nvGrpSpPr>
        <p:grpSpPr>
          <a:xfrm>
            <a:off x="3779521" y="1372394"/>
            <a:ext cx="382587" cy="1295400"/>
            <a:chOff x="4419601" y="1372394"/>
            <a:chExt cx="382587" cy="1295400"/>
          </a:xfrm>
        </p:grpSpPr>
        <p:cxnSp>
          <p:nvCxnSpPr>
            <p:cNvPr id="12" name="Straight Arrow Connector 11"/>
            <p:cNvCxnSpPr/>
            <p:nvPr/>
          </p:nvCxnSpPr>
          <p:spPr bwMode="auto">
            <a:xfrm rot="5400000" flipH="1" flipV="1">
              <a:off x="4153694" y="2019300"/>
              <a:ext cx="1295400" cy="1588"/>
            </a:xfrm>
            <a:prstGeom prst="straightConnector1">
              <a:avLst/>
            </a:prstGeom>
            <a:noFill/>
            <a:ln w="38100" cap="flat" cmpd="sng" algn="ctr">
              <a:solidFill>
                <a:schemeClr val="hlink"/>
              </a:solidFill>
              <a:prstDash val="solid"/>
              <a:round/>
              <a:headEnd type="none" w="med" len="med"/>
              <a:tailEnd type="arrow"/>
            </a:ln>
            <a:effectLst/>
          </p:spPr>
        </p:cxnSp>
        <p:sp>
          <p:nvSpPr>
            <p:cNvPr id="13" name="TextBox 12"/>
            <p:cNvSpPr txBox="1"/>
            <p:nvPr/>
          </p:nvSpPr>
          <p:spPr>
            <a:xfrm rot="16200000">
              <a:off x="4203676" y="1892325"/>
              <a:ext cx="801181" cy="369332"/>
            </a:xfrm>
            <a:prstGeom prst="rect">
              <a:avLst/>
            </a:prstGeom>
            <a:noFill/>
          </p:spPr>
          <p:txBody>
            <a:bodyPr wrap="none" rtlCol="0">
              <a:spAutoFit/>
            </a:bodyPr>
            <a:lstStyle/>
            <a:p>
              <a:r>
                <a:rPr lang="en-US" dirty="0" smtClean="0"/>
                <a:t>Better</a:t>
              </a:r>
              <a:endParaRPr lang="en-US" dirty="0"/>
            </a:p>
          </p:txBody>
        </p:sp>
      </p:grpSp>
      <p:cxnSp>
        <p:nvCxnSpPr>
          <p:cNvPr id="14" name="Straight Arrow Connector 13"/>
          <p:cNvCxnSpPr/>
          <p:nvPr/>
        </p:nvCxnSpPr>
        <p:spPr bwMode="auto">
          <a:xfrm rot="5400000">
            <a:off x="6591300" y="3009900"/>
            <a:ext cx="304800" cy="228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rot="5400000">
            <a:off x="5867400" y="2590800"/>
            <a:ext cx="1066800" cy="914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advTm="22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lstStyle/>
          <a:p>
            <a:r>
              <a:rPr lang="en-US" dirty="0" smtClean="0"/>
              <a:t>Overview</a:t>
            </a:r>
          </a:p>
          <a:p>
            <a:r>
              <a:rPr lang="en-US" dirty="0" smtClean="0"/>
              <a:t>Graphical Models: Statistical Structure</a:t>
            </a:r>
          </a:p>
          <a:p>
            <a:r>
              <a:rPr lang="en-US" dirty="0" smtClean="0"/>
              <a:t>Inference: Computational Structure</a:t>
            </a:r>
          </a:p>
          <a:p>
            <a:r>
              <a:rPr lang="el-GR" i="1" dirty="0" smtClean="0">
                <a:latin typeface="Times" pitchFamily="18" charset="0"/>
                <a:cs typeface="Times" pitchFamily="18" charset="0"/>
              </a:rPr>
              <a:t>τ</a:t>
            </a:r>
            <a:r>
              <a:rPr lang="el-GR" i="1" baseline="-25000" dirty="0" smtClean="0">
                <a:latin typeface="Times" pitchFamily="18" charset="0"/>
                <a:cs typeface="Times" pitchFamily="18" charset="0"/>
              </a:rPr>
              <a:t>ε</a:t>
            </a:r>
            <a:r>
              <a:rPr lang="en-US" i="1" baseline="-25000" dirty="0" smtClean="0">
                <a:latin typeface="Times" pitchFamily="18" charset="0"/>
                <a:cs typeface="Times" pitchFamily="18" charset="0"/>
              </a:rPr>
              <a:t> </a:t>
            </a:r>
            <a:r>
              <a:rPr lang="en-US" dirty="0" smtClean="0"/>
              <a:t>- Approximate Messages: Statistical Structure</a:t>
            </a:r>
          </a:p>
          <a:p>
            <a:r>
              <a:rPr lang="en-US" dirty="0" smtClean="0"/>
              <a:t>Parallel Splash</a:t>
            </a:r>
          </a:p>
          <a:p>
            <a:pPr lvl="1"/>
            <a:r>
              <a:rPr lang="en-US" dirty="0" smtClean="0"/>
              <a:t>Dynamic Scheduling</a:t>
            </a:r>
          </a:p>
          <a:p>
            <a:pPr lvl="1"/>
            <a:r>
              <a:rPr lang="en-US" dirty="0" smtClean="0"/>
              <a:t>Partitioning</a:t>
            </a:r>
          </a:p>
          <a:p>
            <a:r>
              <a:rPr lang="en-US" dirty="0" smtClean="0"/>
              <a:t>Experimental Results</a:t>
            </a:r>
          </a:p>
          <a:p>
            <a:r>
              <a:rPr lang="en-US" dirty="0" smtClean="0"/>
              <a:t>Conclusions</a:t>
            </a:r>
          </a:p>
          <a:p>
            <a:endParaRPr lang="en-US" dirty="0" smtClean="0"/>
          </a:p>
          <a:p>
            <a:endParaRPr lang="en-US" dirty="0" smtClean="0"/>
          </a:p>
        </p:txBody>
      </p:sp>
      <p:sp>
        <p:nvSpPr>
          <p:cNvPr id="2" name="Slide Number Placeholder 1"/>
          <p:cNvSpPr>
            <a:spLocks noGrp="1"/>
          </p:cNvSpPr>
          <p:nvPr>
            <p:ph type="sldNum" sz="quarter" idx="12"/>
          </p:nvPr>
        </p:nvSpPr>
        <p:spPr/>
        <p:txBody>
          <a:bodyPr/>
          <a:lstStyle/>
          <a:p>
            <a:fld id="{29982EE5-C165-4792-B6D9-CAD024C0FAD7}" type="slidenum">
              <a:rPr lang="en-US" smtClean="0"/>
              <a:pPr/>
              <a:t>58</a:t>
            </a:fld>
            <a:endParaRPr lang="en-US"/>
          </a:p>
        </p:txBody>
      </p:sp>
      <p:sp>
        <p:nvSpPr>
          <p:cNvPr id="5" name="Rectangle 4"/>
          <p:cNvSpPr/>
          <p:nvPr/>
        </p:nvSpPr>
        <p:spPr bwMode="auto">
          <a:xfrm>
            <a:off x="304800" y="4953000"/>
            <a:ext cx="8534400" cy="5334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2" name="Slide Number Placeholder 1"/>
          <p:cNvSpPr>
            <a:spLocks noGrp="1"/>
          </p:cNvSpPr>
          <p:nvPr>
            <p:ph type="sldNum" sz="quarter" idx="12"/>
          </p:nvPr>
        </p:nvSpPr>
        <p:spPr/>
        <p:txBody>
          <a:bodyPr/>
          <a:lstStyle/>
          <a:p>
            <a:fld id="{29982EE5-C165-4792-B6D9-CAD024C0FAD7}" type="slidenum">
              <a:rPr lang="en-US" smtClean="0"/>
              <a:pPr/>
              <a:t>59</a:t>
            </a:fld>
            <a:endParaRPr lang="en-US"/>
          </a:p>
        </p:txBody>
      </p:sp>
      <p:sp>
        <p:nvSpPr>
          <p:cNvPr id="8" name="TextBox 7"/>
          <p:cNvSpPr txBox="1"/>
          <p:nvPr/>
        </p:nvSpPr>
        <p:spPr>
          <a:xfrm>
            <a:off x="405441" y="914400"/>
            <a:ext cx="3116457" cy="461665"/>
          </a:xfrm>
          <a:prstGeom prst="rect">
            <a:avLst/>
          </a:prstGeom>
          <a:noFill/>
        </p:spPr>
        <p:txBody>
          <a:bodyPr wrap="square" rtlCol="0">
            <a:spAutoFit/>
          </a:bodyPr>
          <a:lstStyle/>
          <a:p>
            <a:pPr algn="ctr"/>
            <a:r>
              <a:rPr lang="en-US" sz="2400" dirty="0" smtClean="0"/>
              <a:t>Algorithmic Efficiency</a:t>
            </a:r>
            <a:endParaRPr lang="en-US" sz="2400" dirty="0"/>
          </a:p>
        </p:txBody>
      </p:sp>
      <p:sp>
        <p:nvSpPr>
          <p:cNvPr id="11" name="TextBox 10"/>
          <p:cNvSpPr txBox="1"/>
          <p:nvPr/>
        </p:nvSpPr>
        <p:spPr>
          <a:xfrm>
            <a:off x="6006849" y="914400"/>
            <a:ext cx="2527551" cy="461665"/>
          </a:xfrm>
          <a:prstGeom prst="rect">
            <a:avLst/>
          </a:prstGeom>
          <a:noFill/>
        </p:spPr>
        <p:txBody>
          <a:bodyPr wrap="none" rtlCol="0">
            <a:spAutoFit/>
          </a:bodyPr>
          <a:lstStyle/>
          <a:p>
            <a:pPr algn="ctr"/>
            <a:r>
              <a:rPr lang="en-US" sz="2400" dirty="0" smtClean="0"/>
              <a:t>Parallel Efficiency</a:t>
            </a:r>
            <a:endParaRPr lang="en-US" sz="2400" dirty="0"/>
          </a:p>
        </p:txBody>
      </p:sp>
      <p:sp>
        <p:nvSpPr>
          <p:cNvPr id="14" name="TextBox 13"/>
          <p:cNvSpPr txBox="1"/>
          <p:nvPr/>
        </p:nvSpPr>
        <p:spPr>
          <a:xfrm>
            <a:off x="3580674" y="3131403"/>
            <a:ext cx="2326406" cy="830997"/>
          </a:xfrm>
          <a:prstGeom prst="rect">
            <a:avLst/>
          </a:prstGeom>
          <a:noFill/>
        </p:spPr>
        <p:txBody>
          <a:bodyPr wrap="none" rtlCol="0">
            <a:spAutoFit/>
          </a:bodyPr>
          <a:lstStyle/>
          <a:p>
            <a:pPr algn="ctr"/>
            <a:r>
              <a:rPr lang="en-US" sz="2400" dirty="0" smtClean="0"/>
              <a:t>Implementation</a:t>
            </a:r>
          </a:p>
          <a:p>
            <a:pPr algn="ctr"/>
            <a:r>
              <a:rPr lang="en-US" sz="2400" dirty="0" smtClean="0"/>
              <a:t>Efficiency</a:t>
            </a:r>
            <a:endParaRPr lang="en-US" sz="2400" dirty="0"/>
          </a:p>
        </p:txBody>
      </p:sp>
      <p:sp>
        <p:nvSpPr>
          <p:cNvPr id="12" name="Isosceles Triangle 11"/>
          <p:cNvSpPr/>
          <p:nvPr/>
        </p:nvSpPr>
        <p:spPr bwMode="auto">
          <a:xfrm rot="10800000">
            <a:off x="4056138" y="1523999"/>
            <a:ext cx="1375472" cy="990600"/>
          </a:xfrm>
          <a:prstGeom prst="triangle">
            <a:avLst/>
          </a:prstGeom>
          <a:ln>
            <a:headEnd type="arrow" w="med" len="med"/>
            <a:tailEnd type="arrow"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 name="Shape 21"/>
          <p:cNvCxnSpPr>
            <a:stCxn id="12" idx="4"/>
            <a:endCxn id="8" idx="3"/>
          </p:cNvCxnSpPr>
          <p:nvPr/>
        </p:nvCxnSpPr>
        <p:spPr bwMode="auto">
          <a:xfrm rot="16200000" flipV="1">
            <a:off x="3599635" y="1067496"/>
            <a:ext cx="378766" cy="53424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6" name="Shape 25"/>
          <p:cNvCxnSpPr>
            <a:stCxn id="12" idx="2"/>
            <a:endCxn id="11" idx="1"/>
          </p:cNvCxnSpPr>
          <p:nvPr/>
        </p:nvCxnSpPr>
        <p:spPr bwMode="auto">
          <a:xfrm rot="5400000" flipH="1" flipV="1">
            <a:off x="5529846" y="1046997"/>
            <a:ext cx="378766" cy="57523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0"/>
            <a:endCxn id="14" idx="0"/>
          </p:cNvCxnSpPr>
          <p:nvPr/>
        </p:nvCxnSpPr>
        <p:spPr bwMode="auto">
          <a:xfrm rot="16200000" flipH="1">
            <a:off x="4435473" y="2822999"/>
            <a:ext cx="616804" cy="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6196641" y="1371600"/>
            <a:ext cx="2145139" cy="646331"/>
          </a:xfrm>
          <a:prstGeom prst="rect">
            <a:avLst/>
          </a:prstGeom>
          <a:noFill/>
        </p:spPr>
        <p:txBody>
          <a:bodyPr wrap="none" rtlCol="0">
            <a:spAutoFit/>
          </a:bodyPr>
          <a:lstStyle/>
          <a:p>
            <a:pPr algn="ctr"/>
            <a:r>
              <a:rPr lang="en-US" b="1" dirty="0" smtClean="0">
                <a:solidFill>
                  <a:schemeClr val="tx2"/>
                </a:solidFill>
              </a:rPr>
              <a:t>Independent </a:t>
            </a:r>
          </a:p>
          <a:p>
            <a:pPr algn="ctr"/>
            <a:r>
              <a:rPr lang="en-US" b="1" dirty="0" smtClean="0">
                <a:solidFill>
                  <a:schemeClr val="tx2"/>
                </a:solidFill>
              </a:rPr>
              <a:t>Parallel Splashes</a:t>
            </a:r>
            <a:endParaRPr lang="en-US" b="1" dirty="0">
              <a:solidFill>
                <a:schemeClr val="tx2"/>
              </a:solidFill>
            </a:endParaRPr>
          </a:p>
        </p:txBody>
      </p:sp>
      <p:sp>
        <p:nvSpPr>
          <p:cNvPr id="20" name="TextBox 19"/>
          <p:cNvSpPr txBox="1"/>
          <p:nvPr/>
        </p:nvSpPr>
        <p:spPr>
          <a:xfrm>
            <a:off x="786441" y="1371600"/>
            <a:ext cx="2175596" cy="1200329"/>
          </a:xfrm>
          <a:prstGeom prst="rect">
            <a:avLst/>
          </a:prstGeom>
          <a:noFill/>
        </p:spPr>
        <p:txBody>
          <a:bodyPr wrap="none" rtlCol="0">
            <a:spAutoFit/>
          </a:bodyPr>
          <a:lstStyle/>
          <a:p>
            <a:pPr algn="ctr"/>
            <a:r>
              <a:rPr lang="en-US" b="1" dirty="0" smtClean="0">
                <a:solidFill>
                  <a:schemeClr val="tx2"/>
                </a:solidFill>
              </a:rPr>
              <a:t>Splash Structure </a:t>
            </a:r>
          </a:p>
          <a:p>
            <a:pPr algn="ctr"/>
            <a:r>
              <a:rPr lang="en-US" b="1" dirty="0" smtClean="0">
                <a:solidFill>
                  <a:schemeClr val="tx2"/>
                </a:solidFill>
              </a:rPr>
              <a:t>+</a:t>
            </a:r>
          </a:p>
          <a:p>
            <a:pPr algn="ctr"/>
            <a:r>
              <a:rPr lang="en-US" b="1" dirty="0" smtClean="0">
                <a:solidFill>
                  <a:schemeClr val="tx2"/>
                </a:solidFill>
              </a:rPr>
              <a:t>Belief Residual </a:t>
            </a:r>
          </a:p>
          <a:p>
            <a:pPr algn="ctr"/>
            <a:r>
              <a:rPr lang="en-US" b="1" dirty="0" smtClean="0">
                <a:solidFill>
                  <a:schemeClr val="tx2"/>
                </a:solidFill>
              </a:rPr>
              <a:t>Scheduling</a:t>
            </a:r>
            <a:endParaRPr lang="en-US" b="1" dirty="0">
              <a:solidFill>
                <a:schemeClr val="tx2"/>
              </a:solidFill>
            </a:endParaRPr>
          </a:p>
        </p:txBody>
      </p:sp>
      <p:sp>
        <p:nvSpPr>
          <p:cNvPr id="21" name="TextBox 20"/>
          <p:cNvSpPr txBox="1"/>
          <p:nvPr/>
        </p:nvSpPr>
        <p:spPr>
          <a:xfrm>
            <a:off x="2923824" y="3962400"/>
            <a:ext cx="3692036" cy="923330"/>
          </a:xfrm>
          <a:prstGeom prst="rect">
            <a:avLst/>
          </a:prstGeom>
          <a:noFill/>
        </p:spPr>
        <p:txBody>
          <a:bodyPr wrap="none" rtlCol="0">
            <a:spAutoFit/>
          </a:bodyPr>
          <a:lstStyle/>
          <a:p>
            <a:pPr algn="ctr"/>
            <a:r>
              <a:rPr lang="en-US" b="1" dirty="0" smtClean="0">
                <a:solidFill>
                  <a:schemeClr val="tx2"/>
                </a:solidFill>
              </a:rPr>
              <a:t>Distributed Queues</a:t>
            </a:r>
          </a:p>
          <a:p>
            <a:pPr algn="ctr"/>
            <a:r>
              <a:rPr lang="en-US" b="1" dirty="0" smtClean="0">
                <a:solidFill>
                  <a:schemeClr val="tx2"/>
                </a:solidFill>
              </a:rPr>
              <a:t>Asynchronous Communication</a:t>
            </a:r>
          </a:p>
          <a:p>
            <a:pPr algn="ctr"/>
            <a:r>
              <a:rPr lang="en-US" b="1" dirty="0" smtClean="0">
                <a:solidFill>
                  <a:schemeClr val="tx2"/>
                </a:solidFill>
              </a:rPr>
              <a:t>Over-Partitioning</a:t>
            </a:r>
            <a:endParaRPr lang="en-US" b="1" dirty="0">
              <a:solidFill>
                <a:schemeClr val="tx2"/>
              </a:solidFill>
            </a:endParaRPr>
          </a:p>
        </p:txBody>
      </p:sp>
      <p:sp>
        <p:nvSpPr>
          <p:cNvPr id="24" name="Content Placeholder 2"/>
          <p:cNvSpPr>
            <a:spLocks noGrp="1"/>
          </p:cNvSpPr>
          <p:nvPr>
            <p:ph idx="1"/>
          </p:nvPr>
        </p:nvSpPr>
        <p:spPr>
          <a:xfrm>
            <a:off x="457200" y="5181600"/>
            <a:ext cx="8305800" cy="1676400"/>
          </a:xfrm>
        </p:spPr>
        <p:txBody>
          <a:bodyPr/>
          <a:lstStyle/>
          <a:p>
            <a:pPr>
              <a:spcBef>
                <a:spcPts val="1200"/>
              </a:spcBef>
            </a:pPr>
            <a:r>
              <a:rPr lang="en-US" dirty="0" smtClean="0"/>
              <a:t>Experimental results on large factor graphs:</a:t>
            </a:r>
          </a:p>
          <a:p>
            <a:pPr lvl="1">
              <a:spcBef>
                <a:spcPts val="1200"/>
              </a:spcBef>
            </a:pPr>
            <a:r>
              <a:rPr lang="en-US" b="1" dirty="0" smtClean="0"/>
              <a:t>Linear</a:t>
            </a:r>
            <a:r>
              <a:rPr lang="en-US" dirty="0" smtClean="0"/>
              <a:t> to </a:t>
            </a:r>
            <a:r>
              <a:rPr lang="en-US" b="1" dirty="0" smtClean="0"/>
              <a:t>super-linear</a:t>
            </a:r>
            <a:r>
              <a:rPr lang="en-US" dirty="0" smtClean="0"/>
              <a:t> speed-up using up to 120 processors</a:t>
            </a:r>
          </a:p>
          <a:p>
            <a:pPr lvl="2">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p:cNvSpPr/>
          <p:nvPr/>
        </p:nvSpPr>
        <p:spPr bwMode="auto">
          <a:xfrm>
            <a:off x="1698171" y="1507253"/>
            <a:ext cx="6049108" cy="3657600"/>
          </a:xfrm>
          <a:custGeom>
            <a:avLst/>
            <a:gdLst>
              <a:gd name="connsiteX0" fmla="*/ 0 w 6049108"/>
              <a:gd name="connsiteY0" fmla="*/ 0 h 3657600"/>
              <a:gd name="connsiteX1" fmla="*/ 1416818 w 6049108"/>
              <a:gd name="connsiteY1" fmla="*/ 2451798 h 3657600"/>
              <a:gd name="connsiteX2" fmla="*/ 6049108 w 6049108"/>
              <a:gd name="connsiteY2" fmla="*/ 3657600 h 3657600"/>
            </a:gdLst>
            <a:ahLst/>
            <a:cxnLst>
              <a:cxn ang="0">
                <a:pos x="connsiteX0" y="connsiteY0"/>
              </a:cxn>
              <a:cxn ang="0">
                <a:pos x="connsiteX1" y="connsiteY1"/>
              </a:cxn>
              <a:cxn ang="0">
                <a:pos x="connsiteX2" y="connsiteY2"/>
              </a:cxn>
            </a:cxnLst>
            <a:rect l="l" t="t" r="r" b="b"/>
            <a:pathLst>
              <a:path w="6049108" h="3657600">
                <a:moveTo>
                  <a:pt x="0" y="0"/>
                </a:moveTo>
                <a:cubicBezTo>
                  <a:pt x="204316" y="921099"/>
                  <a:pt x="408633" y="1842198"/>
                  <a:pt x="1416818" y="2451798"/>
                </a:cubicBezTo>
                <a:cubicBezTo>
                  <a:pt x="2425003" y="3061398"/>
                  <a:pt x="4237055" y="3359499"/>
                  <a:pt x="6049108" y="3657600"/>
                </a:cubicBez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4" name="Slide Number Placeholder 3"/>
          <p:cNvSpPr>
            <a:spLocks noGrp="1"/>
          </p:cNvSpPr>
          <p:nvPr>
            <p:ph type="sldNum" sz="quarter" idx="12"/>
          </p:nvPr>
        </p:nvSpPr>
        <p:spPr/>
        <p:txBody>
          <a:bodyPr/>
          <a:lstStyle/>
          <a:p>
            <a:fld id="{29982EE5-C165-4792-B6D9-CAD024C0FAD7}" type="slidenum">
              <a:rPr lang="en-US" smtClean="0"/>
              <a:pPr/>
              <a:t>6</a:t>
            </a:fld>
            <a:endParaRPr lang="en-US"/>
          </a:p>
        </p:txBody>
      </p:sp>
      <p:sp>
        <p:nvSpPr>
          <p:cNvPr id="2" name="Title 1"/>
          <p:cNvSpPr>
            <a:spLocks noGrp="1"/>
          </p:cNvSpPr>
          <p:nvPr>
            <p:ph type="title" idx="4294967295"/>
          </p:nvPr>
        </p:nvSpPr>
        <p:spPr>
          <a:xfrm>
            <a:off x="1647825" y="76200"/>
            <a:ext cx="7496175" cy="762000"/>
          </a:xfrm>
        </p:spPr>
        <p:txBody>
          <a:bodyPr/>
          <a:lstStyle/>
          <a:p>
            <a:r>
              <a:rPr lang="en-US" dirty="0" smtClean="0"/>
              <a:t>The Result</a:t>
            </a:r>
            <a:endParaRPr lang="en-US" dirty="0"/>
          </a:p>
        </p:txBody>
      </p:sp>
      <p:cxnSp>
        <p:nvCxnSpPr>
          <p:cNvPr id="6" name="Straight Arrow Connector 5"/>
          <p:cNvCxnSpPr/>
          <p:nvPr/>
        </p:nvCxnSpPr>
        <p:spPr bwMode="auto">
          <a:xfrm>
            <a:off x="1066800" y="5485606"/>
            <a:ext cx="7162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rot="5400000" flipH="1" flipV="1">
            <a:off x="-990600" y="3428206"/>
            <a:ext cx="4114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219200" y="1981200"/>
            <a:ext cx="1959639" cy="646331"/>
          </a:xfrm>
          <a:prstGeom prst="rect">
            <a:avLst/>
          </a:prstGeom>
          <a:noFill/>
        </p:spPr>
        <p:txBody>
          <a:bodyPr wrap="none" rtlCol="0">
            <a:spAutoFit/>
          </a:bodyPr>
          <a:lstStyle/>
          <a:p>
            <a:r>
              <a:rPr lang="en-US" dirty="0" smtClean="0"/>
              <a:t>Nearest Neighbor</a:t>
            </a:r>
          </a:p>
          <a:p>
            <a:r>
              <a:rPr lang="en-US" dirty="0" smtClean="0">
                <a:solidFill>
                  <a:schemeClr val="bg1">
                    <a:lumMod val="50000"/>
                  </a:schemeClr>
                </a:solidFill>
              </a:rPr>
              <a:t>[Google et al.]</a:t>
            </a:r>
          </a:p>
        </p:txBody>
      </p:sp>
      <p:sp>
        <p:nvSpPr>
          <p:cNvPr id="12" name="TextBox 11"/>
          <p:cNvSpPr txBox="1"/>
          <p:nvPr/>
        </p:nvSpPr>
        <p:spPr>
          <a:xfrm>
            <a:off x="1752600" y="2831068"/>
            <a:ext cx="1881284" cy="646331"/>
          </a:xfrm>
          <a:prstGeom prst="rect">
            <a:avLst/>
          </a:prstGeom>
          <a:noFill/>
        </p:spPr>
        <p:txBody>
          <a:bodyPr wrap="none" rtlCol="0">
            <a:spAutoFit/>
          </a:bodyPr>
          <a:lstStyle/>
          <a:p>
            <a:r>
              <a:rPr lang="en-US" dirty="0" smtClean="0"/>
              <a:t>Basic Regression</a:t>
            </a:r>
          </a:p>
          <a:p>
            <a:r>
              <a:rPr lang="en-US" dirty="0" smtClean="0">
                <a:solidFill>
                  <a:schemeClr val="bg1">
                    <a:lumMod val="50000"/>
                  </a:schemeClr>
                </a:solidFill>
              </a:rPr>
              <a:t>[Cheng et al.]</a:t>
            </a:r>
          </a:p>
        </p:txBody>
      </p:sp>
      <p:sp>
        <p:nvSpPr>
          <p:cNvPr id="14" name="TextBox 13"/>
          <p:cNvSpPr txBox="1"/>
          <p:nvPr/>
        </p:nvSpPr>
        <p:spPr>
          <a:xfrm>
            <a:off x="2322369" y="3745468"/>
            <a:ext cx="2706831" cy="646331"/>
          </a:xfrm>
          <a:prstGeom prst="rect">
            <a:avLst/>
          </a:prstGeom>
          <a:noFill/>
        </p:spPr>
        <p:txBody>
          <a:bodyPr wrap="none" rtlCol="0">
            <a:spAutoFit/>
          </a:bodyPr>
          <a:lstStyle/>
          <a:p>
            <a:r>
              <a:rPr lang="en-US" dirty="0" smtClean="0"/>
              <a:t>Support Vector Machines</a:t>
            </a:r>
          </a:p>
          <a:p>
            <a:r>
              <a:rPr lang="en-US" dirty="0" smtClean="0">
                <a:solidFill>
                  <a:schemeClr val="bg1">
                    <a:lumMod val="50000"/>
                  </a:schemeClr>
                </a:solidFill>
              </a:rPr>
              <a:t>[Graf et al.]</a:t>
            </a:r>
          </a:p>
        </p:txBody>
      </p:sp>
      <p:sp>
        <p:nvSpPr>
          <p:cNvPr id="19" name="Oval 18"/>
          <p:cNvSpPr/>
          <p:nvPr/>
        </p:nvSpPr>
        <p:spPr bwMode="auto">
          <a:xfrm>
            <a:off x="5562600" y="1676400"/>
            <a:ext cx="2057400" cy="11430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Goal</a:t>
            </a:r>
            <a:endParaRPr kumimoji="0" lang="en-US" sz="2800" b="0" i="0" u="none" strike="noStrike" cap="none" normalizeH="0" baseline="0" dirty="0" smtClean="0">
              <a:ln>
                <a:noFill/>
              </a:ln>
              <a:solidFill>
                <a:schemeClr val="tx1"/>
              </a:solidFill>
              <a:effectLst/>
              <a:latin typeface="Tahoma" pitchFamily="-64" charset="0"/>
            </a:endParaRPr>
          </a:p>
        </p:txBody>
      </p:sp>
      <p:sp>
        <p:nvSpPr>
          <p:cNvPr id="15" name="Rounded Rectangle 14"/>
          <p:cNvSpPr/>
          <p:nvPr/>
        </p:nvSpPr>
        <p:spPr bwMode="auto">
          <a:xfrm>
            <a:off x="4876800" y="1600200"/>
            <a:ext cx="3276600" cy="1219200"/>
          </a:xfrm>
          <a:prstGeom prst="roundRect">
            <a:avLst>
              <a:gd name="adj" fmla="val 13946"/>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chemeClr val="tx1"/>
                </a:solidFill>
                <a:latin typeface="Helvetica" pitchFamily="34" charset="0"/>
                <a:cs typeface="Helvetica" pitchFamily="34" charset="0"/>
              </a:rPr>
              <a:t>Splash Belief Propagation</a:t>
            </a:r>
            <a:endParaRPr kumimoji="0" lang="en-US" sz="2000" b="1" i="0" u="none" strike="noStrike" cap="none" normalizeH="0" baseline="0" dirty="0" smtClean="0">
              <a:ln>
                <a:noFill/>
              </a:ln>
              <a:solidFill>
                <a:schemeClr val="tx1"/>
              </a:solidFill>
              <a:effectLst/>
              <a:latin typeface="Helvetica" pitchFamily="34" charset="0"/>
              <a:cs typeface="Helvetica" pitchFamily="34" charset="0"/>
            </a:endParaRPr>
          </a:p>
        </p:txBody>
      </p:sp>
      <p:sp>
        <p:nvSpPr>
          <p:cNvPr id="13" name="TextBox 12"/>
          <p:cNvSpPr txBox="1"/>
          <p:nvPr/>
        </p:nvSpPr>
        <p:spPr>
          <a:xfrm>
            <a:off x="4642869" y="4583668"/>
            <a:ext cx="1910331" cy="646331"/>
          </a:xfrm>
          <a:prstGeom prst="rect">
            <a:avLst/>
          </a:prstGeom>
          <a:noFill/>
        </p:spPr>
        <p:txBody>
          <a:bodyPr wrap="none" rtlCol="0">
            <a:spAutoFit/>
          </a:bodyPr>
          <a:lstStyle/>
          <a:p>
            <a:r>
              <a:rPr lang="en-US" dirty="0" smtClean="0"/>
              <a:t>Graphical Models</a:t>
            </a:r>
          </a:p>
          <a:p>
            <a:r>
              <a:rPr lang="en-US" dirty="0" smtClean="0"/>
              <a:t>[Gonzalez et al.]</a:t>
            </a:r>
          </a:p>
        </p:txBody>
      </p:sp>
      <p:sp>
        <p:nvSpPr>
          <p:cNvPr id="16" name="TextBox 15"/>
          <p:cNvSpPr txBox="1"/>
          <p:nvPr/>
        </p:nvSpPr>
        <p:spPr>
          <a:xfrm>
            <a:off x="2590800" y="5562600"/>
            <a:ext cx="4114800" cy="461665"/>
          </a:xfrm>
          <a:prstGeom prst="rect">
            <a:avLst/>
          </a:prstGeom>
          <a:noFill/>
        </p:spPr>
        <p:txBody>
          <a:bodyPr wrap="square" rtlCol="0">
            <a:spAutoFit/>
          </a:bodyPr>
          <a:lstStyle/>
          <a:p>
            <a:pPr algn="ctr"/>
            <a:r>
              <a:rPr lang="en-US" sz="2400" dirty="0" smtClean="0"/>
              <a:t>Sophistication</a:t>
            </a:r>
            <a:endParaRPr lang="en-US" sz="2400" dirty="0"/>
          </a:p>
        </p:txBody>
      </p:sp>
      <p:sp>
        <p:nvSpPr>
          <p:cNvPr id="17" name="TextBox 16"/>
          <p:cNvSpPr txBox="1"/>
          <p:nvPr/>
        </p:nvSpPr>
        <p:spPr>
          <a:xfrm rot="16200000">
            <a:off x="-1297633" y="3274368"/>
            <a:ext cx="4114800" cy="461665"/>
          </a:xfrm>
          <a:prstGeom prst="rect">
            <a:avLst/>
          </a:prstGeom>
          <a:noFill/>
        </p:spPr>
        <p:txBody>
          <a:bodyPr wrap="square" rtlCol="0">
            <a:spAutoFit/>
          </a:bodyPr>
          <a:lstStyle/>
          <a:p>
            <a:pPr algn="ctr"/>
            <a:r>
              <a:rPr lang="en-US" sz="2400" dirty="0" smtClean="0"/>
              <a:t>Parallelism</a:t>
            </a:r>
            <a:endParaRPr lang="en-US" sz="2400" dirty="0"/>
          </a:p>
        </p:txBody>
      </p:sp>
      <p:sp>
        <p:nvSpPr>
          <p:cNvPr id="22" name="TextBox 21"/>
          <p:cNvSpPr txBox="1"/>
          <p:nvPr/>
        </p:nvSpPr>
        <p:spPr>
          <a:xfrm>
            <a:off x="4648200" y="4572000"/>
            <a:ext cx="2015232" cy="646331"/>
          </a:xfrm>
          <a:prstGeom prst="rect">
            <a:avLst/>
          </a:prstGeom>
          <a:noFill/>
        </p:spPr>
        <p:txBody>
          <a:bodyPr wrap="none" rtlCol="0">
            <a:spAutoFit/>
          </a:bodyPr>
          <a:lstStyle/>
          <a:p>
            <a:r>
              <a:rPr lang="en-US" dirty="0" smtClean="0"/>
              <a:t>Graphical Models</a:t>
            </a:r>
          </a:p>
          <a:p>
            <a:r>
              <a:rPr lang="en-US" dirty="0" smtClean="0">
                <a:solidFill>
                  <a:schemeClr val="bg1">
                    <a:lumMod val="50000"/>
                  </a:schemeClr>
                </a:solidFill>
              </a:rPr>
              <a:t>[</a:t>
            </a:r>
            <a:r>
              <a:rPr lang="en-US" dirty="0" err="1" smtClean="0">
                <a:solidFill>
                  <a:schemeClr val="bg1">
                    <a:lumMod val="50000"/>
                  </a:schemeClr>
                </a:solidFill>
              </a:rPr>
              <a:t>Mendiburu</a:t>
            </a:r>
            <a:r>
              <a:rPr lang="en-US" dirty="0" smtClean="0">
                <a:solidFill>
                  <a:schemeClr val="bg1">
                    <a:lumMod val="50000"/>
                  </a:schemeClr>
                </a:solidFill>
              </a:rPr>
              <a:t> et 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grpId="1"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2.77778E-6 2.22222E-6 L 0.10452 -0.35972 " pathEditMode="relative" rAng="0" ptsTypes="AA">
                                      <p:cBhvr>
                                        <p:cTn id="13" dur="500" fill="hold"/>
                                        <p:tgtEl>
                                          <p:spTgt spid="13"/>
                                        </p:tgtEl>
                                        <p:attrNameLst>
                                          <p:attrName>ppt_x</p:attrName>
                                          <p:attrName>ppt_y</p:attrName>
                                        </p:attrNameLst>
                                      </p:cBhvr>
                                      <p:rCtr x="52" y="-180"/>
                                    </p:animMotion>
                                  </p:childTnLst>
                                </p:cTn>
                              </p:par>
                              <p:par>
                                <p:cTn id="14" presetID="9" presetClass="emph" presetSubtype="0" grpId="0" nodeType="withEffect">
                                  <p:stCondLst>
                                    <p:cond delay="0"/>
                                  </p:stCondLst>
                                  <p:childTnLst>
                                    <p:set>
                                      <p:cBhvr rctx="PPT">
                                        <p:cTn id="15" dur="indefinite"/>
                                        <p:tgtEl>
                                          <p:spTgt spid="22"/>
                                        </p:tgtEl>
                                        <p:attrNameLst>
                                          <p:attrName>style.opacity</p:attrName>
                                        </p:attrNameLst>
                                      </p:cBhvr>
                                      <p:to>
                                        <p:strVal val="0.5"/>
                                      </p:to>
                                    </p:set>
                                    <p:animEffect filter="image" prLst="opacity: 0.5">
                                      <p:cBhvr rctx="IE">
                                        <p:cTn id="16" dur="indefinite"/>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15" grpId="0" animBg="1"/>
      <p:bldP spid="13" grpId="0"/>
      <p:bldP spid="13" grpId="1"/>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bwMode="auto">
          <a:xfrm>
            <a:off x="1187141" y="5333206"/>
            <a:ext cx="7162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bwMode="auto">
          <a:xfrm rot="5400000" flipH="1" flipV="1">
            <a:off x="-870259" y="3275806"/>
            <a:ext cx="4114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711141" y="5410200"/>
            <a:ext cx="4114800" cy="369332"/>
          </a:xfrm>
          <a:prstGeom prst="rect">
            <a:avLst/>
          </a:prstGeom>
          <a:noFill/>
        </p:spPr>
        <p:txBody>
          <a:bodyPr wrap="square" rtlCol="0">
            <a:spAutoFit/>
          </a:bodyPr>
          <a:lstStyle/>
          <a:p>
            <a:pPr algn="ctr"/>
            <a:r>
              <a:rPr lang="en-US" dirty="0" smtClean="0"/>
              <a:t>Sophistication</a:t>
            </a:r>
            <a:endParaRPr lang="en-US" dirty="0"/>
          </a:p>
        </p:txBody>
      </p:sp>
      <p:sp>
        <p:nvSpPr>
          <p:cNvPr id="22" name="TextBox 21"/>
          <p:cNvSpPr txBox="1"/>
          <p:nvPr/>
        </p:nvSpPr>
        <p:spPr>
          <a:xfrm rot="16200000">
            <a:off x="-1177292" y="3168134"/>
            <a:ext cx="4114800" cy="369332"/>
          </a:xfrm>
          <a:prstGeom prst="rect">
            <a:avLst/>
          </a:prstGeom>
          <a:noFill/>
        </p:spPr>
        <p:txBody>
          <a:bodyPr wrap="square" rtlCol="0">
            <a:spAutoFit/>
          </a:bodyPr>
          <a:lstStyle/>
          <a:p>
            <a:pPr algn="ctr"/>
            <a:r>
              <a:rPr lang="en-US" dirty="0" smtClean="0"/>
              <a:t>Parallelism</a:t>
            </a:r>
            <a:endParaRPr lang="en-US" dirty="0"/>
          </a:p>
        </p:txBody>
      </p:sp>
      <p:grpSp>
        <p:nvGrpSpPr>
          <p:cNvPr id="36" name="Group 35"/>
          <p:cNvGrpSpPr/>
          <p:nvPr/>
        </p:nvGrpSpPr>
        <p:grpSpPr>
          <a:xfrm>
            <a:off x="3854141" y="1447006"/>
            <a:ext cx="3702433" cy="1716901"/>
            <a:chOff x="4038600" y="914400"/>
            <a:chExt cx="3702433" cy="1716901"/>
          </a:xfrm>
        </p:grpSpPr>
        <p:sp>
          <p:nvSpPr>
            <p:cNvPr id="29" name="TextBox 28"/>
            <p:cNvSpPr txBox="1"/>
            <p:nvPr/>
          </p:nvSpPr>
          <p:spPr>
            <a:xfrm>
              <a:off x="4680259" y="1677194"/>
              <a:ext cx="3060774" cy="954107"/>
            </a:xfrm>
            <a:prstGeom prst="rect">
              <a:avLst/>
            </a:prstGeom>
            <a:noFill/>
          </p:spPr>
          <p:txBody>
            <a:bodyPr wrap="none" rtlCol="0">
              <a:spAutoFit/>
            </a:bodyPr>
            <a:lstStyle/>
            <a:p>
              <a:pPr algn="ctr"/>
              <a:r>
                <a:rPr lang="en-US" sz="2800" dirty="0" smtClean="0"/>
                <a:t>Parallel Splash </a:t>
              </a:r>
            </a:p>
            <a:p>
              <a:pPr algn="ctr"/>
              <a:r>
                <a:rPr lang="en-US" sz="2800" dirty="0" smtClean="0"/>
                <a:t>Belief Propagation</a:t>
              </a:r>
            </a:p>
          </p:txBody>
        </p:sp>
        <p:sp>
          <p:nvSpPr>
            <p:cNvPr id="30" name="5-Point Star 29"/>
            <p:cNvSpPr/>
            <p:nvPr/>
          </p:nvSpPr>
          <p:spPr bwMode="auto">
            <a:xfrm>
              <a:off x="6019800" y="1143000"/>
              <a:ext cx="457200" cy="381000"/>
            </a:xfrm>
            <a:prstGeom prst="star5">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 name="TextBox 30"/>
            <p:cNvSpPr txBox="1"/>
            <p:nvPr/>
          </p:nvSpPr>
          <p:spPr>
            <a:xfrm>
              <a:off x="4038600" y="914400"/>
              <a:ext cx="1430520" cy="369332"/>
            </a:xfrm>
            <a:prstGeom prst="rect">
              <a:avLst/>
            </a:prstGeom>
            <a:noFill/>
          </p:spPr>
          <p:txBody>
            <a:bodyPr wrap="none" rtlCol="0">
              <a:spAutoFit/>
            </a:bodyPr>
            <a:lstStyle/>
            <a:p>
              <a:r>
                <a:rPr lang="en-US" dirty="0" smtClean="0"/>
                <a:t>We are here</a:t>
              </a:r>
              <a:endParaRPr lang="en-US" dirty="0"/>
            </a:p>
          </p:txBody>
        </p:sp>
        <p:cxnSp>
          <p:nvCxnSpPr>
            <p:cNvPr id="33" name="Curved Connector 32"/>
            <p:cNvCxnSpPr>
              <a:stCxn id="31" idx="3"/>
              <a:endCxn id="30" idx="1"/>
            </p:cNvCxnSpPr>
            <p:nvPr/>
          </p:nvCxnSpPr>
          <p:spPr bwMode="auto">
            <a:xfrm>
              <a:off x="5469120" y="1099066"/>
              <a:ext cx="550680" cy="189463"/>
            </a:xfrm>
            <a:prstGeom prst="curvedConnector3">
              <a:avLst>
                <a:gd name="adj1" fmla="val 50000"/>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41" name="Group 40"/>
          <p:cNvGrpSpPr/>
          <p:nvPr/>
        </p:nvGrpSpPr>
        <p:grpSpPr>
          <a:xfrm>
            <a:off x="1818512" y="1354853"/>
            <a:ext cx="6049108" cy="3657600"/>
            <a:chOff x="1850571" y="288847"/>
            <a:chExt cx="6049108" cy="3657600"/>
          </a:xfrm>
        </p:grpSpPr>
        <p:sp>
          <p:nvSpPr>
            <p:cNvPr id="18" name="Freeform 17"/>
            <p:cNvSpPr/>
            <p:nvPr/>
          </p:nvSpPr>
          <p:spPr bwMode="auto">
            <a:xfrm>
              <a:off x="1850571" y="288847"/>
              <a:ext cx="6049108" cy="3657600"/>
            </a:xfrm>
            <a:custGeom>
              <a:avLst/>
              <a:gdLst>
                <a:gd name="connsiteX0" fmla="*/ 0 w 6049108"/>
                <a:gd name="connsiteY0" fmla="*/ 0 h 3657600"/>
                <a:gd name="connsiteX1" fmla="*/ 1416818 w 6049108"/>
                <a:gd name="connsiteY1" fmla="*/ 2451798 h 3657600"/>
                <a:gd name="connsiteX2" fmla="*/ 6049108 w 6049108"/>
                <a:gd name="connsiteY2" fmla="*/ 3657600 h 3657600"/>
              </a:gdLst>
              <a:ahLst/>
              <a:cxnLst>
                <a:cxn ang="0">
                  <a:pos x="connsiteX0" y="connsiteY0"/>
                </a:cxn>
                <a:cxn ang="0">
                  <a:pos x="connsiteX1" y="connsiteY1"/>
                </a:cxn>
                <a:cxn ang="0">
                  <a:pos x="connsiteX2" y="connsiteY2"/>
                </a:cxn>
              </a:cxnLst>
              <a:rect l="l" t="t" r="r" b="b"/>
              <a:pathLst>
                <a:path w="6049108" h="3657600">
                  <a:moveTo>
                    <a:pt x="0" y="0"/>
                  </a:moveTo>
                  <a:cubicBezTo>
                    <a:pt x="204316" y="921099"/>
                    <a:pt x="408633" y="1842198"/>
                    <a:pt x="1416818" y="2451798"/>
                  </a:cubicBezTo>
                  <a:cubicBezTo>
                    <a:pt x="2425003" y="3061398"/>
                    <a:pt x="4237055" y="3359499"/>
                    <a:pt x="6049108" y="3657600"/>
                  </a:cubicBezTo>
                </a:path>
              </a:pathLst>
            </a:cu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40" name="Group 39"/>
            <p:cNvGrpSpPr/>
            <p:nvPr/>
          </p:nvGrpSpPr>
          <p:grpSpPr>
            <a:xfrm>
              <a:off x="3854337" y="2734822"/>
              <a:ext cx="1936863" cy="846578"/>
              <a:chOff x="3854337" y="2734822"/>
              <a:chExt cx="1936863" cy="846578"/>
            </a:xfrm>
          </p:grpSpPr>
          <p:sp>
            <p:nvSpPr>
              <p:cNvPr id="37" name="TextBox 36"/>
              <p:cNvSpPr txBox="1"/>
              <p:nvPr/>
            </p:nvSpPr>
            <p:spPr>
              <a:xfrm rot="958040">
                <a:off x="3854337" y="2734822"/>
                <a:ext cx="1602042" cy="369332"/>
              </a:xfrm>
              <a:prstGeom prst="rect">
                <a:avLst/>
              </a:prstGeom>
              <a:noFill/>
            </p:spPr>
            <p:txBody>
              <a:bodyPr wrap="none" rtlCol="0">
                <a:spAutoFit/>
              </a:bodyPr>
              <a:lstStyle/>
              <a:p>
                <a:r>
                  <a:rPr lang="en-US" dirty="0" smtClean="0"/>
                  <a:t>We were here</a:t>
                </a:r>
                <a:endParaRPr lang="en-US" dirty="0"/>
              </a:p>
            </p:txBody>
          </p:sp>
          <p:cxnSp>
            <p:nvCxnSpPr>
              <p:cNvPr id="39" name="Shape 38"/>
              <p:cNvCxnSpPr>
                <a:stCxn id="37" idx="3"/>
              </p:cNvCxnSpPr>
              <p:nvPr/>
            </p:nvCxnSpPr>
            <p:spPr bwMode="auto">
              <a:xfrm>
                <a:off x="5425475" y="3139840"/>
                <a:ext cx="365725" cy="441560"/>
              </a:xfrm>
              <a:prstGeom prst="curved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sp>
        <p:nvSpPr>
          <p:cNvPr id="25" name="Title 24"/>
          <p:cNvSpPr>
            <a:spLocks noGrp="1"/>
          </p:cNvSpPr>
          <p:nvPr>
            <p:ph type="title"/>
          </p:nvPr>
        </p:nvSpPr>
        <p:spPr/>
        <p:txBody>
          <a:bodyPr/>
          <a:lstStyle/>
          <a:p>
            <a:r>
              <a:rPr lang="en-US" dirty="0" smtClean="0"/>
              <a:t>Conclusion</a:t>
            </a:r>
            <a:endParaRPr lang="en-US" dirty="0"/>
          </a:p>
        </p:txBody>
      </p:sp>
    </p:spTree>
  </p:cSld>
  <p:clrMapOvr>
    <a:masterClrMapping/>
  </p:clrMapOvr>
  <p:transition advTm="15039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Slide Number Placeholder 2"/>
          <p:cNvSpPr>
            <a:spLocks noGrp="1"/>
          </p:cNvSpPr>
          <p:nvPr>
            <p:ph type="sldNum" sz="quarter" idx="12"/>
          </p:nvPr>
        </p:nvSpPr>
        <p:spPr/>
        <p:txBody>
          <a:bodyPr/>
          <a:lstStyle/>
          <a:p>
            <a:fld id="{29982EE5-C165-4792-B6D9-CAD024C0FAD7}"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Results</a:t>
            </a:r>
            <a:endParaRPr lang="en-US" dirty="0"/>
          </a:p>
        </p:txBody>
      </p:sp>
      <p:sp>
        <p:nvSpPr>
          <p:cNvPr id="3" name="Slide Number Placeholder 2"/>
          <p:cNvSpPr>
            <a:spLocks noGrp="1"/>
          </p:cNvSpPr>
          <p:nvPr>
            <p:ph type="sldNum" sz="quarter" idx="12"/>
          </p:nvPr>
        </p:nvSpPr>
        <p:spPr/>
        <p:txBody>
          <a:bodyPr/>
          <a:lstStyle/>
          <a:p>
            <a:fld id="{29982EE5-C165-4792-B6D9-CAD024C0FAD7}" type="slidenum">
              <a:rPr lang="en-US" smtClean="0"/>
              <a:pPr/>
              <a:t>62</a:t>
            </a:fld>
            <a:endParaRPr lang="en-US"/>
          </a:p>
        </p:txBody>
      </p:sp>
      <p:pic>
        <p:nvPicPr>
          <p:cNvPr id="4" name="Picture 3"/>
          <p:cNvPicPr>
            <a:picLocks noChangeAspect="1" noChangeArrowheads="1"/>
          </p:cNvPicPr>
          <p:nvPr/>
        </p:nvPicPr>
        <p:blipFill>
          <a:blip r:embed="rId2" cstate="print"/>
          <a:srcRect/>
          <a:stretch>
            <a:fillRect/>
          </a:stretch>
        </p:blipFill>
        <p:spPr bwMode="auto">
          <a:xfrm>
            <a:off x="1143000" y="1143000"/>
            <a:ext cx="6318756" cy="5257800"/>
          </a:xfrm>
          <a:prstGeom prst="rect">
            <a:avLst/>
          </a:prstGeom>
          <a:noFill/>
          <a:ln w="9525">
            <a:noFill/>
            <a:miter lim="800000"/>
            <a:headEnd/>
            <a:tailEnd/>
          </a:ln>
          <a:effectLst/>
        </p:spPr>
      </p:pic>
      <p:sp>
        <p:nvSpPr>
          <p:cNvPr id="5" name="Rectangle 4"/>
          <p:cNvSpPr/>
          <p:nvPr/>
        </p:nvSpPr>
        <p:spPr bwMode="auto">
          <a:xfrm>
            <a:off x="1905000" y="3124200"/>
            <a:ext cx="1066800" cy="53340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Video Task</a:t>
            </a:r>
            <a:endParaRPr lang="en-US" dirty="0"/>
          </a:p>
        </p:txBody>
      </p:sp>
      <p:sp>
        <p:nvSpPr>
          <p:cNvPr id="3" name="Slide Number Placeholder 2"/>
          <p:cNvSpPr>
            <a:spLocks noGrp="1"/>
          </p:cNvSpPr>
          <p:nvPr>
            <p:ph type="sldNum" sz="quarter" idx="12"/>
          </p:nvPr>
        </p:nvSpPr>
        <p:spPr/>
        <p:txBody>
          <a:bodyPr/>
          <a:lstStyle/>
          <a:p>
            <a:fld id="{29982EE5-C165-4792-B6D9-CAD024C0FAD7}" type="slidenum">
              <a:rPr lang="en-US" smtClean="0"/>
              <a:pPr/>
              <a:t>63</a:t>
            </a:fld>
            <a:endParaRPr lang="en-US"/>
          </a:p>
        </p:txBody>
      </p:sp>
      <p:pic>
        <p:nvPicPr>
          <p:cNvPr id="4" name="Picture 6"/>
          <p:cNvPicPr>
            <a:picLocks noChangeAspect="1" noChangeArrowheads="1"/>
          </p:cNvPicPr>
          <p:nvPr/>
        </p:nvPicPr>
        <p:blipFill>
          <a:blip r:embed="rId2" cstate="print"/>
          <a:srcRect/>
          <a:stretch>
            <a:fillRect/>
          </a:stretch>
        </p:blipFill>
        <p:spPr bwMode="auto">
          <a:xfrm>
            <a:off x="1295400" y="1066800"/>
            <a:ext cx="6044028" cy="5029200"/>
          </a:xfrm>
          <a:prstGeom prst="rect">
            <a:avLst/>
          </a:prstGeom>
          <a:noFill/>
          <a:ln w="9525">
            <a:noFill/>
            <a:miter lim="800000"/>
            <a:headEnd/>
            <a:tailEnd/>
          </a:ln>
          <a:effectLst/>
        </p:spPr>
      </p:pic>
      <p:sp>
        <p:nvSpPr>
          <p:cNvPr id="5" name="Rectangle 4"/>
          <p:cNvSpPr/>
          <p:nvPr/>
        </p:nvSpPr>
        <p:spPr bwMode="auto">
          <a:xfrm>
            <a:off x="2971800" y="1905000"/>
            <a:ext cx="1371600" cy="53340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Parallel Setting</a:t>
            </a:r>
            <a:endParaRPr lang="en-US" dirty="0"/>
          </a:p>
        </p:txBody>
      </p:sp>
      <p:sp>
        <p:nvSpPr>
          <p:cNvPr id="3" name="Content Placeholder 2"/>
          <p:cNvSpPr>
            <a:spLocks noGrp="1"/>
          </p:cNvSpPr>
          <p:nvPr>
            <p:ph idx="1"/>
          </p:nvPr>
        </p:nvSpPr>
        <p:spPr>
          <a:xfrm>
            <a:off x="457200" y="3200400"/>
            <a:ext cx="8305800" cy="3200400"/>
          </a:xfrm>
        </p:spPr>
        <p:txBody>
          <a:bodyPr/>
          <a:lstStyle/>
          <a:p>
            <a:pPr lvl="0">
              <a:defRPr/>
            </a:pPr>
            <a:r>
              <a:rPr lang="en-US" dirty="0" smtClean="0"/>
              <a:t>Opportunities:</a:t>
            </a:r>
          </a:p>
          <a:p>
            <a:pPr lvl="1">
              <a:defRPr/>
            </a:pPr>
            <a:r>
              <a:rPr lang="en-US" dirty="0" smtClean="0"/>
              <a:t>Access to larger systems: 8 CPUs </a:t>
            </a:r>
            <a:r>
              <a:rPr lang="en-US" dirty="0" smtClean="0">
                <a:sym typeface="Wingdings" pitchFamily="2" charset="2"/>
              </a:rPr>
              <a:t> 1000 CPUs</a:t>
            </a:r>
            <a:endParaRPr lang="en-US" dirty="0" smtClean="0"/>
          </a:p>
          <a:p>
            <a:pPr lvl="1">
              <a:defRPr/>
            </a:pPr>
            <a:r>
              <a:rPr lang="en-US" dirty="0" smtClean="0"/>
              <a:t>Linear Increase:</a:t>
            </a:r>
          </a:p>
          <a:p>
            <a:pPr lvl="2">
              <a:defRPr/>
            </a:pPr>
            <a:r>
              <a:rPr lang="en-US" dirty="0" smtClean="0"/>
              <a:t>RAM, </a:t>
            </a:r>
            <a:r>
              <a:rPr lang="en-US" b="1" dirty="0" smtClean="0"/>
              <a:t>Cache Capacity,</a:t>
            </a:r>
            <a:r>
              <a:rPr lang="en-US" dirty="0" smtClean="0"/>
              <a:t> and </a:t>
            </a:r>
            <a:r>
              <a:rPr lang="en-US" b="1" dirty="0" smtClean="0"/>
              <a:t>Memory Bandwidth</a:t>
            </a:r>
          </a:p>
          <a:p>
            <a:pPr lvl="0">
              <a:defRPr/>
            </a:pPr>
            <a:r>
              <a:rPr lang="en-US" dirty="0" smtClean="0"/>
              <a:t>Challenges:</a:t>
            </a:r>
          </a:p>
          <a:p>
            <a:pPr lvl="1">
              <a:defRPr/>
            </a:pPr>
            <a:r>
              <a:rPr lang="en-US" dirty="0" smtClean="0"/>
              <a:t>Distributed state, Communication and Load Balancing</a:t>
            </a:r>
          </a:p>
        </p:txBody>
      </p:sp>
      <p:sp>
        <p:nvSpPr>
          <p:cNvPr id="4" name="Slide Number Placeholder 3"/>
          <p:cNvSpPr>
            <a:spLocks noGrp="1"/>
          </p:cNvSpPr>
          <p:nvPr>
            <p:ph type="sldNum" sz="quarter" idx="12"/>
          </p:nvPr>
        </p:nvSpPr>
        <p:spPr/>
        <p:txBody>
          <a:bodyPr/>
          <a:lstStyle/>
          <a:p>
            <a:fld id="{29982EE5-C165-4792-B6D9-CAD024C0FAD7}" type="slidenum">
              <a:rPr lang="en-US" smtClean="0"/>
              <a:pPr/>
              <a:t>64</a:t>
            </a:fld>
            <a:endParaRPr lang="en-US"/>
          </a:p>
        </p:txBody>
      </p:sp>
      <p:sp>
        <p:nvSpPr>
          <p:cNvPr id="5" name="Rounded Rectangle 4"/>
          <p:cNvSpPr/>
          <p:nvPr/>
        </p:nvSpPr>
        <p:spPr bwMode="auto">
          <a:xfrm>
            <a:off x="1066800" y="990600"/>
            <a:ext cx="7315200" cy="4572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chemeClr val="tx1"/>
                </a:solidFill>
                <a:latin typeface="Tahoma" pitchFamily="-64" charset="0"/>
              </a:rPr>
              <a:t>Fast Reliable </a:t>
            </a:r>
            <a:r>
              <a:rPr kumimoji="0" lang="en-US" sz="2000" b="0" i="0" u="none" strike="noStrike" cap="none" normalizeH="0" baseline="0" dirty="0" smtClean="0">
                <a:ln>
                  <a:noFill/>
                </a:ln>
                <a:solidFill>
                  <a:schemeClr val="tx1"/>
                </a:solidFill>
                <a:effectLst/>
                <a:latin typeface="Tahoma" pitchFamily="-64" charset="0"/>
              </a:rPr>
              <a:t>Network</a:t>
            </a:r>
          </a:p>
        </p:txBody>
      </p:sp>
      <p:grpSp>
        <p:nvGrpSpPr>
          <p:cNvPr id="8" name="Group 181"/>
          <p:cNvGrpSpPr/>
          <p:nvPr/>
        </p:nvGrpSpPr>
        <p:grpSpPr>
          <a:xfrm>
            <a:off x="1143000" y="1371600"/>
            <a:ext cx="2743200" cy="1600200"/>
            <a:chOff x="228600" y="1371600"/>
            <a:chExt cx="2743200" cy="1600200"/>
          </a:xfrm>
        </p:grpSpPr>
        <p:sp>
          <p:nvSpPr>
            <p:cNvPr id="6" name="Rounded Rectangle 5"/>
            <p:cNvSpPr/>
            <p:nvPr/>
          </p:nvSpPr>
          <p:spPr bwMode="auto">
            <a:xfrm>
              <a:off x="228600" y="1752600"/>
              <a:ext cx="2743200" cy="1219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Node</a:t>
              </a:r>
            </a:p>
          </p:txBody>
        </p:sp>
        <p:sp>
          <p:nvSpPr>
            <p:cNvPr id="7" name="Rectangle 6"/>
            <p:cNvSpPr/>
            <p:nvPr/>
          </p:nvSpPr>
          <p:spPr bwMode="auto">
            <a:xfrm>
              <a:off x="381000" y="1905000"/>
              <a:ext cx="762000" cy="914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latin typeface="Tahoma" pitchFamily="-64" charset="0"/>
                </a:rPr>
                <a:t>CPU</a:t>
              </a:r>
              <a:endParaRPr kumimoji="0" lang="en-US" sz="1600" b="0" i="0" u="none" strike="noStrike" cap="none" normalizeH="0" baseline="0" dirty="0" smtClean="0">
                <a:ln>
                  <a:noFill/>
                </a:ln>
                <a:solidFill>
                  <a:schemeClr val="tx1"/>
                </a:solidFill>
                <a:effectLst/>
                <a:latin typeface="Tahoma" pitchFamily="-64" charset="0"/>
              </a:endParaRPr>
            </a:p>
          </p:txBody>
        </p:sp>
        <p:sp>
          <p:nvSpPr>
            <p:cNvPr id="146" name="Up-Down Arrow 145"/>
            <p:cNvSpPr/>
            <p:nvPr/>
          </p:nvSpPr>
          <p:spPr bwMode="auto">
            <a:xfrm>
              <a:off x="15240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Left-Right Arrow 170"/>
            <p:cNvSpPr/>
            <p:nvPr/>
          </p:nvSpPr>
          <p:spPr bwMode="auto">
            <a:xfrm>
              <a:off x="1219200" y="1905000"/>
              <a:ext cx="762000" cy="457200"/>
            </a:xfrm>
            <a:prstGeom prst="leftRightArrow">
              <a:avLst>
                <a:gd name="adj1" fmla="val 72222"/>
                <a:gd name="adj2" fmla="val 50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rPr>
                <a:t>Bus</a:t>
              </a:r>
              <a:endParaRPr kumimoji="0" lang="en-US" sz="2800" b="0" i="0" u="none" strike="noStrike" cap="none" normalizeH="0" baseline="0" dirty="0" smtClean="0">
                <a:ln>
                  <a:noFill/>
                </a:ln>
                <a:solidFill>
                  <a:schemeClr val="tx1"/>
                </a:solidFill>
                <a:effectLst/>
                <a:latin typeface="Tahoma" pitchFamily="-64" charset="0"/>
              </a:endParaRPr>
            </a:p>
          </p:txBody>
        </p:sp>
        <p:sp>
          <p:nvSpPr>
            <p:cNvPr id="174" name="Flowchart: Extract 173"/>
            <p:cNvSpPr/>
            <p:nvPr/>
          </p:nvSpPr>
          <p:spPr bwMode="auto">
            <a:xfrm>
              <a:off x="1752600" y="1828800"/>
              <a:ext cx="1143000" cy="762000"/>
            </a:xfrm>
            <a:prstGeom prst="flowChartExtra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Memory</a:t>
              </a:r>
            </a:p>
          </p:txBody>
        </p:sp>
        <p:sp>
          <p:nvSpPr>
            <p:cNvPr id="175" name="Flowchart: Preparation 174"/>
            <p:cNvSpPr/>
            <p:nvPr/>
          </p:nvSpPr>
          <p:spPr bwMode="auto">
            <a:xfrm>
              <a:off x="457200" y="2286000"/>
              <a:ext cx="609600" cy="457200"/>
            </a:xfrm>
            <a:prstGeom prst="flowChartPreparati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ahoma" pitchFamily="-64" charset="0"/>
                </a:rPr>
                <a:t>Cache</a:t>
              </a:r>
            </a:p>
          </p:txBody>
        </p:sp>
      </p:grpSp>
      <p:grpSp>
        <p:nvGrpSpPr>
          <p:cNvPr id="9" name="Group 182"/>
          <p:cNvGrpSpPr/>
          <p:nvPr/>
        </p:nvGrpSpPr>
        <p:grpSpPr>
          <a:xfrm>
            <a:off x="5486400" y="1371600"/>
            <a:ext cx="2743200" cy="1600200"/>
            <a:chOff x="228600" y="1371600"/>
            <a:chExt cx="2743200" cy="1600200"/>
          </a:xfrm>
        </p:grpSpPr>
        <p:sp>
          <p:nvSpPr>
            <p:cNvPr id="184" name="Rounded Rectangle 183"/>
            <p:cNvSpPr/>
            <p:nvPr/>
          </p:nvSpPr>
          <p:spPr bwMode="auto">
            <a:xfrm>
              <a:off x="228600" y="1752600"/>
              <a:ext cx="2743200" cy="1219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Node</a:t>
              </a:r>
            </a:p>
          </p:txBody>
        </p:sp>
        <p:sp>
          <p:nvSpPr>
            <p:cNvPr id="185" name="Rectangle 184"/>
            <p:cNvSpPr/>
            <p:nvPr/>
          </p:nvSpPr>
          <p:spPr bwMode="auto">
            <a:xfrm>
              <a:off x="381000" y="1905000"/>
              <a:ext cx="762000" cy="914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latin typeface="Tahoma" pitchFamily="-64" charset="0"/>
                </a:rPr>
                <a:t>CPU</a:t>
              </a:r>
              <a:endParaRPr kumimoji="0" lang="en-US" sz="1600" b="0" i="0" u="none" strike="noStrike" cap="none" normalizeH="0" baseline="0" dirty="0" smtClean="0">
                <a:ln>
                  <a:noFill/>
                </a:ln>
                <a:solidFill>
                  <a:schemeClr val="tx1"/>
                </a:solidFill>
                <a:effectLst/>
                <a:latin typeface="Tahoma" pitchFamily="-64" charset="0"/>
              </a:endParaRPr>
            </a:p>
          </p:txBody>
        </p:sp>
        <p:sp>
          <p:nvSpPr>
            <p:cNvPr id="186" name="Up-Down Arrow 185"/>
            <p:cNvSpPr/>
            <p:nvPr/>
          </p:nvSpPr>
          <p:spPr bwMode="auto">
            <a:xfrm>
              <a:off x="15240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7" name="Left-Right Arrow 186"/>
            <p:cNvSpPr/>
            <p:nvPr/>
          </p:nvSpPr>
          <p:spPr bwMode="auto">
            <a:xfrm>
              <a:off x="1219200" y="1905000"/>
              <a:ext cx="762000" cy="457200"/>
            </a:xfrm>
            <a:prstGeom prst="leftRightArrow">
              <a:avLst>
                <a:gd name="adj1" fmla="val 72222"/>
                <a:gd name="adj2" fmla="val 50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rPr>
                <a:t>Bus</a:t>
              </a:r>
              <a:endParaRPr kumimoji="0" lang="en-US" sz="2800" b="0" i="0" u="none" strike="noStrike" cap="none" normalizeH="0" baseline="0" dirty="0" smtClean="0">
                <a:ln>
                  <a:noFill/>
                </a:ln>
                <a:solidFill>
                  <a:schemeClr val="tx1"/>
                </a:solidFill>
                <a:effectLst/>
                <a:latin typeface="Tahoma" pitchFamily="-64" charset="0"/>
              </a:endParaRPr>
            </a:p>
          </p:txBody>
        </p:sp>
        <p:sp>
          <p:nvSpPr>
            <p:cNvPr id="188" name="Flowchart: Extract 187"/>
            <p:cNvSpPr/>
            <p:nvPr/>
          </p:nvSpPr>
          <p:spPr bwMode="auto">
            <a:xfrm>
              <a:off x="1752600" y="1828800"/>
              <a:ext cx="1143000" cy="762000"/>
            </a:xfrm>
            <a:prstGeom prst="flowChartExtra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Memory</a:t>
              </a:r>
            </a:p>
          </p:txBody>
        </p:sp>
        <p:sp>
          <p:nvSpPr>
            <p:cNvPr id="189" name="Flowchart: Preparation 188"/>
            <p:cNvSpPr/>
            <p:nvPr/>
          </p:nvSpPr>
          <p:spPr bwMode="auto">
            <a:xfrm>
              <a:off x="457200" y="2286000"/>
              <a:ext cx="609600" cy="457200"/>
            </a:xfrm>
            <a:prstGeom prst="flowChartPreparati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ahoma" pitchFamily="-64" charset="0"/>
                </a:rPr>
                <a:t>Cache</a:t>
              </a:r>
            </a:p>
          </p:txBody>
        </p:sp>
      </p:grpSp>
      <p:grpSp>
        <p:nvGrpSpPr>
          <p:cNvPr id="10" name="Group 192"/>
          <p:cNvGrpSpPr/>
          <p:nvPr/>
        </p:nvGrpSpPr>
        <p:grpSpPr>
          <a:xfrm>
            <a:off x="4419600" y="2286000"/>
            <a:ext cx="609600" cy="152400"/>
            <a:chOff x="8077200" y="1752600"/>
            <a:chExt cx="609600" cy="152400"/>
          </a:xfrm>
        </p:grpSpPr>
        <p:sp>
          <p:nvSpPr>
            <p:cNvPr id="190" name="Oval 189"/>
            <p:cNvSpPr/>
            <p:nvPr/>
          </p:nvSpPr>
          <p:spPr bwMode="auto">
            <a:xfrm>
              <a:off x="8077200" y="17526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1" name="Oval 190"/>
            <p:cNvSpPr/>
            <p:nvPr/>
          </p:nvSpPr>
          <p:spPr bwMode="auto">
            <a:xfrm>
              <a:off x="8305800" y="17526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2" name="Oval 191"/>
            <p:cNvSpPr/>
            <p:nvPr/>
          </p:nvSpPr>
          <p:spPr bwMode="auto">
            <a:xfrm>
              <a:off x="8534400" y="17526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Tree>
  </p:cSld>
  <p:clrMapOvr>
    <a:masterClrMapping/>
  </p:clrMapOvr>
  <p:transition advTm="435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lstStyle/>
          <a:p>
            <a:r>
              <a:rPr lang="en-US" dirty="0" smtClean="0"/>
              <a:t>Overview</a:t>
            </a:r>
          </a:p>
          <a:p>
            <a:r>
              <a:rPr lang="en-US" dirty="0" smtClean="0"/>
              <a:t>Graphical Models: Statistical Structure</a:t>
            </a:r>
          </a:p>
          <a:p>
            <a:r>
              <a:rPr lang="en-US" dirty="0" smtClean="0">
                <a:solidFill>
                  <a:schemeClr val="bg1">
                    <a:lumMod val="50000"/>
                  </a:schemeClr>
                </a:solidFill>
              </a:rPr>
              <a:t>Inference: Computational Structure</a:t>
            </a:r>
          </a:p>
          <a:p>
            <a:r>
              <a:rPr lang="el-GR" i="1" dirty="0" smtClean="0">
                <a:solidFill>
                  <a:schemeClr val="bg1">
                    <a:lumMod val="50000"/>
                  </a:schemeClr>
                </a:solidFill>
                <a:latin typeface="Times" pitchFamily="18" charset="0"/>
                <a:cs typeface="Times" pitchFamily="18" charset="0"/>
              </a:rPr>
              <a:t>τ</a:t>
            </a:r>
            <a:r>
              <a:rPr lang="el-GR" i="1" baseline="-25000" dirty="0" smtClean="0">
                <a:solidFill>
                  <a:schemeClr val="bg1">
                    <a:lumMod val="50000"/>
                  </a:schemeClr>
                </a:solidFill>
                <a:latin typeface="Times" pitchFamily="18" charset="0"/>
                <a:cs typeface="Times" pitchFamily="18" charset="0"/>
              </a:rPr>
              <a:t>ε</a:t>
            </a:r>
            <a:r>
              <a:rPr lang="en-US" i="1" baseline="-25000" dirty="0" smtClean="0">
                <a:solidFill>
                  <a:schemeClr val="bg1">
                    <a:lumMod val="50000"/>
                  </a:schemeClr>
                </a:solidFill>
                <a:latin typeface="Times" pitchFamily="18" charset="0"/>
                <a:cs typeface="Times" pitchFamily="18" charset="0"/>
              </a:rPr>
              <a:t> </a:t>
            </a:r>
            <a:r>
              <a:rPr lang="en-US" dirty="0" smtClean="0">
                <a:solidFill>
                  <a:schemeClr val="bg1">
                    <a:lumMod val="50000"/>
                  </a:schemeClr>
                </a:solidFill>
              </a:rPr>
              <a:t>- Approximate Messages: Statistical Structure</a:t>
            </a:r>
          </a:p>
          <a:p>
            <a:r>
              <a:rPr lang="en-US" dirty="0" smtClean="0">
                <a:solidFill>
                  <a:schemeClr val="bg1">
                    <a:lumMod val="50000"/>
                  </a:schemeClr>
                </a:solidFill>
              </a:rPr>
              <a:t>Parallel Splash</a:t>
            </a:r>
          </a:p>
          <a:p>
            <a:pPr lvl="1"/>
            <a:r>
              <a:rPr lang="en-US" dirty="0" smtClean="0">
                <a:solidFill>
                  <a:schemeClr val="bg1">
                    <a:lumMod val="50000"/>
                  </a:schemeClr>
                </a:solidFill>
              </a:rPr>
              <a:t>Dynamic Scheduling</a:t>
            </a:r>
          </a:p>
          <a:p>
            <a:pPr lvl="1"/>
            <a:r>
              <a:rPr lang="en-US" dirty="0" smtClean="0">
                <a:solidFill>
                  <a:schemeClr val="bg1">
                    <a:lumMod val="50000"/>
                  </a:schemeClr>
                </a:solidFill>
              </a:rPr>
              <a:t>Partitioning</a:t>
            </a:r>
          </a:p>
          <a:p>
            <a:r>
              <a:rPr lang="en-US" dirty="0" smtClean="0">
                <a:solidFill>
                  <a:schemeClr val="bg1">
                    <a:lumMod val="50000"/>
                  </a:schemeClr>
                </a:solidFill>
              </a:rPr>
              <a:t>Experimental Results</a:t>
            </a:r>
          </a:p>
          <a:p>
            <a:r>
              <a:rPr lang="en-US" dirty="0" smtClean="0">
                <a:solidFill>
                  <a:schemeClr val="bg1">
                    <a:lumMod val="50000"/>
                  </a:schemeClr>
                </a:solidFill>
              </a:rPr>
              <a:t>Conclusions</a:t>
            </a:r>
          </a:p>
          <a:p>
            <a:endParaRPr lang="en-US" dirty="0" smtClean="0"/>
          </a:p>
          <a:p>
            <a:endParaRPr lang="en-US" dirty="0" smtClean="0"/>
          </a:p>
        </p:txBody>
      </p:sp>
      <p:sp>
        <p:nvSpPr>
          <p:cNvPr id="2" name="Slide Number Placeholder 1"/>
          <p:cNvSpPr>
            <a:spLocks noGrp="1"/>
          </p:cNvSpPr>
          <p:nvPr>
            <p:ph type="sldNum" sz="quarter" idx="12"/>
          </p:nvPr>
        </p:nvSpPr>
        <p:spPr/>
        <p:txBody>
          <a:bodyPr/>
          <a:lstStyle/>
          <a:p>
            <a:fld id="{29982EE5-C165-4792-B6D9-CAD024C0FAD7}" type="slidenum">
              <a:rPr lang="en-US" smtClean="0"/>
              <a:pPr/>
              <a:t>7</a:t>
            </a:fld>
            <a:endParaRPr lang="en-US"/>
          </a:p>
        </p:txBody>
      </p:sp>
      <p:sp>
        <p:nvSpPr>
          <p:cNvPr id="5" name="Rectangle 4"/>
          <p:cNvSpPr/>
          <p:nvPr/>
        </p:nvSpPr>
        <p:spPr bwMode="auto">
          <a:xfrm>
            <a:off x="304800" y="1524000"/>
            <a:ext cx="8534400" cy="5334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Graphical Models and Parallelism</a:t>
            </a:r>
            <a:endParaRPr lang="en-US" sz="3600" dirty="0"/>
          </a:p>
        </p:txBody>
      </p:sp>
      <p:sp>
        <p:nvSpPr>
          <p:cNvPr id="3" name="Content Placeholder 2"/>
          <p:cNvSpPr>
            <a:spLocks noGrp="1"/>
          </p:cNvSpPr>
          <p:nvPr>
            <p:ph idx="1"/>
          </p:nvPr>
        </p:nvSpPr>
        <p:spPr>
          <a:xfrm>
            <a:off x="457200" y="990601"/>
            <a:ext cx="8305800" cy="2133600"/>
          </a:xfrm>
        </p:spPr>
        <p:txBody>
          <a:bodyPr/>
          <a:lstStyle/>
          <a:p>
            <a:pPr algn="ctr">
              <a:buNone/>
            </a:pPr>
            <a:r>
              <a:rPr lang="en-US" sz="2400" i="1" dirty="0" smtClean="0">
                <a:latin typeface="Helvetica" pitchFamily="34" charset="0"/>
              </a:rPr>
              <a:t>Graphical models provide a common language for </a:t>
            </a:r>
            <a:r>
              <a:rPr lang="en-US" sz="2400" b="1" i="1" dirty="0" smtClean="0">
                <a:latin typeface="Helvetica" pitchFamily="34" charset="0"/>
              </a:rPr>
              <a:t>general purpose</a:t>
            </a:r>
            <a:r>
              <a:rPr lang="en-US" sz="2400" i="1" dirty="0" smtClean="0">
                <a:latin typeface="Helvetica" pitchFamily="34" charset="0"/>
              </a:rPr>
              <a:t> parallel algorithms in machine learning</a:t>
            </a:r>
            <a:endParaRPr lang="en-US" i="1" dirty="0" smtClean="0">
              <a:latin typeface="Helvetica" pitchFamily="34" charset="0"/>
            </a:endParaRPr>
          </a:p>
          <a:p>
            <a:pPr algn="ctr">
              <a:buNone/>
            </a:pPr>
            <a:endParaRPr lang="en-US" dirty="0" smtClean="0"/>
          </a:p>
          <a:p>
            <a:r>
              <a:rPr lang="en-US" dirty="0" smtClean="0"/>
              <a:t>A parallel </a:t>
            </a:r>
            <a:r>
              <a:rPr lang="en-US" b="1" dirty="0" smtClean="0"/>
              <a:t>inference algorithm</a:t>
            </a:r>
            <a:r>
              <a:rPr lang="en-US" dirty="0" smtClean="0"/>
              <a:t> would improve:</a:t>
            </a:r>
          </a:p>
        </p:txBody>
      </p:sp>
      <p:sp>
        <p:nvSpPr>
          <p:cNvPr id="4" name="Slide Number Placeholder 3"/>
          <p:cNvSpPr>
            <a:spLocks noGrp="1"/>
          </p:cNvSpPr>
          <p:nvPr>
            <p:ph type="sldNum" sz="quarter" idx="12"/>
          </p:nvPr>
        </p:nvSpPr>
        <p:spPr/>
        <p:txBody>
          <a:bodyPr/>
          <a:lstStyle/>
          <a:p>
            <a:fld id="{29982EE5-C165-4792-B6D9-CAD024C0FAD7}" type="slidenum">
              <a:rPr lang="en-US" smtClean="0"/>
              <a:pPr/>
              <a:t>8</a:t>
            </a:fld>
            <a:endParaRPr lang="en-US"/>
          </a:p>
        </p:txBody>
      </p:sp>
      <p:grpSp>
        <p:nvGrpSpPr>
          <p:cNvPr id="13" name="Group 12"/>
          <p:cNvGrpSpPr/>
          <p:nvPr/>
        </p:nvGrpSpPr>
        <p:grpSpPr>
          <a:xfrm>
            <a:off x="381000" y="2819400"/>
            <a:ext cx="2667000" cy="2475131"/>
            <a:chOff x="381000" y="2819400"/>
            <a:chExt cx="2667000" cy="2475131"/>
          </a:xfrm>
        </p:grpSpPr>
        <p:pic>
          <p:nvPicPr>
            <p:cNvPr id="86018" name="Picture 2" descr="http://www.cmbi.ru.nl/~hvensela/EGFR-verslag/rotamer.jpg"/>
            <p:cNvPicPr>
              <a:picLocks noChangeAspect="1" noChangeArrowheads="1"/>
            </p:cNvPicPr>
            <p:nvPr/>
          </p:nvPicPr>
          <p:blipFill>
            <a:blip r:embed="rId3" cstate="print"/>
            <a:srcRect/>
            <a:stretch>
              <a:fillRect/>
            </a:stretch>
          </p:blipFill>
          <p:spPr bwMode="auto">
            <a:xfrm>
              <a:off x="381000" y="2819400"/>
              <a:ext cx="2667000" cy="1817539"/>
            </a:xfrm>
            <a:prstGeom prst="rect">
              <a:avLst/>
            </a:prstGeom>
            <a:noFill/>
          </p:spPr>
        </p:pic>
        <p:sp>
          <p:nvSpPr>
            <p:cNvPr id="6" name="TextBox 5"/>
            <p:cNvSpPr txBox="1"/>
            <p:nvPr/>
          </p:nvSpPr>
          <p:spPr>
            <a:xfrm>
              <a:off x="685800" y="4648200"/>
              <a:ext cx="2286000" cy="646331"/>
            </a:xfrm>
            <a:prstGeom prst="rect">
              <a:avLst/>
            </a:prstGeom>
            <a:noFill/>
          </p:spPr>
          <p:txBody>
            <a:bodyPr wrap="square" rtlCol="0">
              <a:spAutoFit/>
            </a:bodyPr>
            <a:lstStyle/>
            <a:p>
              <a:pPr algn="ctr"/>
              <a:r>
                <a:rPr lang="en-US" dirty="0" smtClean="0"/>
                <a:t>Protein Structure Prediction</a:t>
              </a:r>
              <a:endParaRPr lang="en-US" dirty="0"/>
            </a:p>
          </p:txBody>
        </p:sp>
      </p:grpSp>
      <p:sp>
        <p:nvSpPr>
          <p:cNvPr id="12" name="TextBox 11"/>
          <p:cNvSpPr txBox="1"/>
          <p:nvPr/>
        </p:nvSpPr>
        <p:spPr>
          <a:xfrm>
            <a:off x="914400" y="5486400"/>
            <a:ext cx="7239000" cy="954107"/>
          </a:xfrm>
          <a:prstGeom prst="rect">
            <a:avLst/>
          </a:prstGeom>
          <a:noFill/>
        </p:spPr>
        <p:txBody>
          <a:bodyPr wrap="square" rtlCol="0">
            <a:spAutoFit/>
          </a:bodyPr>
          <a:lstStyle/>
          <a:p>
            <a:pPr algn="ctr"/>
            <a:r>
              <a:rPr lang="en-US" sz="2800" b="1" dirty="0" smtClean="0"/>
              <a:t>Inference </a:t>
            </a:r>
            <a:r>
              <a:rPr lang="en-US" sz="2800" dirty="0" smtClean="0"/>
              <a:t>is a key step in </a:t>
            </a:r>
            <a:r>
              <a:rPr lang="en-US" sz="2800" b="1" dirty="0" smtClean="0"/>
              <a:t>Learning </a:t>
            </a:r>
            <a:r>
              <a:rPr lang="en-US" sz="2800" dirty="0" smtClean="0"/>
              <a:t>Graphical Models</a:t>
            </a:r>
            <a:endParaRPr lang="en-US" sz="2800" b="1" dirty="0"/>
          </a:p>
        </p:txBody>
      </p:sp>
      <p:grpSp>
        <p:nvGrpSpPr>
          <p:cNvPr id="15" name="Group 14"/>
          <p:cNvGrpSpPr/>
          <p:nvPr/>
        </p:nvGrpSpPr>
        <p:grpSpPr>
          <a:xfrm>
            <a:off x="6172200" y="3275169"/>
            <a:ext cx="2628900" cy="1742363"/>
            <a:chOff x="6172200" y="3275169"/>
            <a:chExt cx="2628900" cy="1742363"/>
          </a:xfrm>
        </p:grpSpPr>
        <p:sp>
          <p:nvSpPr>
            <p:cNvPr id="11" name="TextBox 10"/>
            <p:cNvSpPr txBox="1"/>
            <p:nvPr/>
          </p:nvSpPr>
          <p:spPr>
            <a:xfrm>
              <a:off x="6324600" y="4648200"/>
              <a:ext cx="2286000" cy="369332"/>
            </a:xfrm>
            <a:prstGeom prst="rect">
              <a:avLst/>
            </a:prstGeom>
            <a:noFill/>
          </p:spPr>
          <p:txBody>
            <a:bodyPr wrap="square" rtlCol="0">
              <a:spAutoFit/>
            </a:bodyPr>
            <a:lstStyle/>
            <a:p>
              <a:pPr algn="ctr"/>
              <a:r>
                <a:rPr lang="en-US" dirty="0" smtClean="0"/>
                <a:t>Computer Vision</a:t>
              </a:r>
              <a:endParaRPr lang="en-US" dirty="0"/>
            </a:p>
          </p:txBody>
        </p:sp>
        <p:pic>
          <p:nvPicPr>
            <p:cNvPr id="76802" name="Picture 2" descr="http://www-robotics.jpl.nasa.gov/roboticImages/img840-335-browse.jpg"/>
            <p:cNvPicPr>
              <a:picLocks noChangeAspect="1" noChangeArrowheads="1"/>
            </p:cNvPicPr>
            <p:nvPr/>
          </p:nvPicPr>
          <p:blipFill>
            <a:blip r:embed="rId4" cstate="print"/>
            <a:srcRect/>
            <a:stretch>
              <a:fillRect/>
            </a:stretch>
          </p:blipFill>
          <p:spPr bwMode="auto">
            <a:xfrm>
              <a:off x="6172200" y="3275169"/>
              <a:ext cx="2628900" cy="1361770"/>
            </a:xfrm>
            <a:prstGeom prst="rect">
              <a:avLst/>
            </a:prstGeom>
            <a:noFill/>
          </p:spPr>
        </p:pic>
      </p:grpSp>
      <p:grpSp>
        <p:nvGrpSpPr>
          <p:cNvPr id="14" name="Group 13"/>
          <p:cNvGrpSpPr/>
          <p:nvPr/>
        </p:nvGrpSpPr>
        <p:grpSpPr>
          <a:xfrm>
            <a:off x="3203332" y="3036739"/>
            <a:ext cx="2740268" cy="2257792"/>
            <a:chOff x="3203332" y="3036739"/>
            <a:chExt cx="2740268" cy="2257792"/>
          </a:xfrm>
        </p:grpSpPr>
        <p:sp>
          <p:nvSpPr>
            <p:cNvPr id="8" name="TextBox 7"/>
            <p:cNvSpPr txBox="1"/>
            <p:nvPr/>
          </p:nvSpPr>
          <p:spPr>
            <a:xfrm>
              <a:off x="3429000" y="4648200"/>
              <a:ext cx="2286000" cy="646331"/>
            </a:xfrm>
            <a:prstGeom prst="rect">
              <a:avLst/>
            </a:prstGeom>
            <a:noFill/>
          </p:spPr>
          <p:txBody>
            <a:bodyPr wrap="square" rtlCol="0">
              <a:spAutoFit/>
            </a:bodyPr>
            <a:lstStyle/>
            <a:p>
              <a:pPr algn="ctr"/>
              <a:r>
                <a:rPr lang="en-US" dirty="0" smtClean="0"/>
                <a:t>Movie Recommendation</a:t>
              </a:r>
              <a:endParaRPr lang="en-US" dirty="0"/>
            </a:p>
          </p:txBody>
        </p:sp>
        <p:pic>
          <p:nvPicPr>
            <p:cNvPr id="76806" name="Picture 6" descr="http://www.ekasbury.com/word/wp-content/uploads/2009/03/netflix_logo_1.jpg"/>
            <p:cNvPicPr>
              <a:picLocks noChangeAspect="1" noChangeArrowheads="1"/>
            </p:cNvPicPr>
            <p:nvPr/>
          </p:nvPicPr>
          <p:blipFill>
            <a:blip r:embed="rId5" cstate="print"/>
            <a:srcRect b="3874"/>
            <a:stretch>
              <a:fillRect/>
            </a:stretch>
          </p:blipFill>
          <p:spPr bwMode="auto">
            <a:xfrm>
              <a:off x="3203332" y="3036739"/>
              <a:ext cx="2740268" cy="1611461"/>
            </a:xfrm>
            <a:prstGeom prst="rect">
              <a:avLst/>
            </a:prstGeom>
            <a:noFill/>
          </p:spPr>
        </p:pic>
      </p:grpSp>
    </p:spTree>
  </p:cSld>
  <p:clrMapOvr>
    <a:masterClrMapping/>
  </p:clrMapOvr>
  <p:transition advTm="215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13"/>
                                        </p:tgtEl>
                                        <p:attrNameLst>
                                          <p:attrName>style.opacity</p:attrName>
                                        </p:attrNameLst>
                                      </p:cBhvr>
                                      <p:to>
                                        <p:strVal val="0.5"/>
                                      </p:to>
                                    </p:set>
                                    <p:animEffect filter="image" prLst="opacity: 0.5">
                                      <p:cBhvr rctx="IE">
                                        <p:cTn id="11" dur="indefinite"/>
                                        <p:tgtEl>
                                          <p:spTgt spid="13"/>
                                        </p:tgtEl>
                                      </p:cBhvr>
                                    </p:animEffec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4"/>
                                        </p:tgtEl>
                                        <p:attrNameLst>
                                          <p:attrName>style.opacity</p:attrName>
                                        </p:attrNameLst>
                                      </p:cBhvr>
                                      <p:to>
                                        <p:strVal val="0.5"/>
                                      </p:to>
                                    </p:set>
                                    <p:animEffect filter="image" prLst="opacity: 0.5">
                                      <p:cBhvr rctx="IE">
                                        <p:cTn id="18" dur="indefinite"/>
                                        <p:tgtEl>
                                          <p:spTgt spid="14"/>
                                        </p:tgtEl>
                                      </p:cBhvr>
                                    </p:animEffec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mph" presetSubtype="0" nodeType="clickEffect">
                                  <p:stCondLst>
                                    <p:cond delay="0"/>
                                  </p:stCondLst>
                                  <p:childTnLst>
                                    <p:set>
                                      <p:cBhvr rctx="PPT">
                                        <p:cTn id="24" dur="indefinite"/>
                                        <p:tgtEl>
                                          <p:spTgt spid="15"/>
                                        </p:tgtEl>
                                        <p:attrNameLst>
                                          <p:attrName>style.opacity</p:attrName>
                                        </p:attrNameLst>
                                      </p:cBhvr>
                                      <p:to>
                                        <p:strVal val="0.5"/>
                                      </p:to>
                                    </p:set>
                                    <p:animEffect filter="image" prLst="opacity: 0.5">
                                      <p:cBhvr rctx="IE">
                                        <p:cTn id="25" dur="indefinite"/>
                                        <p:tgtEl>
                                          <p:spTgt spid="15"/>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Graphical Models</a:t>
            </a:r>
            <a:endParaRPr lang="en-US" dirty="0"/>
          </a:p>
        </p:txBody>
      </p:sp>
      <p:sp>
        <p:nvSpPr>
          <p:cNvPr id="3" name="Content Placeholder 2"/>
          <p:cNvSpPr>
            <a:spLocks noGrp="1"/>
          </p:cNvSpPr>
          <p:nvPr>
            <p:ph idx="1"/>
          </p:nvPr>
        </p:nvSpPr>
        <p:spPr>
          <a:xfrm>
            <a:off x="457200" y="1143000"/>
            <a:ext cx="8305800" cy="609600"/>
          </a:xfrm>
        </p:spPr>
        <p:txBody>
          <a:bodyPr/>
          <a:lstStyle/>
          <a:p>
            <a:r>
              <a:rPr lang="en-US" sz="2000" dirty="0" smtClean="0"/>
              <a:t>Graphical represent of local statistical dependencies</a:t>
            </a:r>
            <a:endParaRPr lang="en-US" sz="2000" dirty="0"/>
          </a:p>
        </p:txBody>
      </p:sp>
      <p:sp>
        <p:nvSpPr>
          <p:cNvPr id="4" name="Slide Number Placeholder 3"/>
          <p:cNvSpPr>
            <a:spLocks noGrp="1"/>
          </p:cNvSpPr>
          <p:nvPr>
            <p:ph type="sldNum" sz="quarter" idx="12"/>
          </p:nvPr>
        </p:nvSpPr>
        <p:spPr>
          <a:xfrm>
            <a:off x="7239000" y="6400800"/>
            <a:ext cx="1905000" cy="457200"/>
          </a:xfrm>
        </p:spPr>
        <p:txBody>
          <a:bodyPr/>
          <a:lstStyle/>
          <a:p>
            <a:fld id="{29982EE5-C165-4792-B6D9-CAD024C0FAD7}" type="slidenum">
              <a:rPr lang="en-US" smtClean="0"/>
              <a:pPr/>
              <a:t>9</a:t>
            </a:fld>
            <a:endParaRPr lang="en-US"/>
          </a:p>
        </p:txBody>
      </p:sp>
      <p:grpSp>
        <p:nvGrpSpPr>
          <p:cNvPr id="7" name="Group 275"/>
          <p:cNvGrpSpPr/>
          <p:nvPr/>
        </p:nvGrpSpPr>
        <p:grpSpPr>
          <a:xfrm>
            <a:off x="3809997" y="1676400"/>
            <a:ext cx="3733800" cy="4179332"/>
            <a:chOff x="3886200" y="1688068"/>
            <a:chExt cx="3733800" cy="4179332"/>
          </a:xfrm>
        </p:grpSpPr>
        <p:grpSp>
          <p:nvGrpSpPr>
            <p:cNvPr id="8" name="Group 165"/>
            <p:cNvGrpSpPr/>
            <p:nvPr/>
          </p:nvGrpSpPr>
          <p:grpSpPr>
            <a:xfrm>
              <a:off x="3886200" y="2133600"/>
              <a:ext cx="3733800" cy="3733800"/>
              <a:chOff x="3962400" y="2133600"/>
              <a:chExt cx="3733800" cy="3733800"/>
            </a:xfrm>
          </p:grpSpPr>
          <p:sp>
            <p:nvSpPr>
              <p:cNvPr id="88" name="Rectangle 87"/>
              <p:cNvSpPr/>
              <p:nvPr/>
            </p:nvSpPr>
            <p:spPr bwMode="auto">
              <a:xfrm>
                <a:off x="3962400" y="2133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 name="Rectangle 88"/>
              <p:cNvSpPr/>
              <p:nvPr/>
            </p:nvSpPr>
            <p:spPr bwMode="auto">
              <a:xfrm>
                <a:off x="4648200" y="2133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 name="Rectangle 89"/>
              <p:cNvSpPr/>
              <p:nvPr/>
            </p:nvSpPr>
            <p:spPr bwMode="auto">
              <a:xfrm>
                <a:off x="5334000" y="21336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91" name="Rectangle 90"/>
              <p:cNvSpPr/>
              <p:nvPr/>
            </p:nvSpPr>
            <p:spPr bwMode="auto">
              <a:xfrm>
                <a:off x="60198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2" name="Rectangle 91"/>
              <p:cNvSpPr/>
              <p:nvPr/>
            </p:nvSpPr>
            <p:spPr bwMode="auto">
              <a:xfrm>
                <a:off x="67056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Rectangle 92"/>
              <p:cNvSpPr/>
              <p:nvPr/>
            </p:nvSpPr>
            <p:spPr bwMode="auto">
              <a:xfrm>
                <a:off x="7391400" y="2133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Rectangle 93"/>
              <p:cNvSpPr/>
              <p:nvPr/>
            </p:nvSpPr>
            <p:spPr bwMode="auto">
              <a:xfrm>
                <a:off x="3962400" y="28194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Rectangle 94"/>
              <p:cNvSpPr/>
              <p:nvPr/>
            </p:nvSpPr>
            <p:spPr bwMode="auto">
              <a:xfrm>
                <a:off x="4648200" y="2819400"/>
                <a:ext cx="304800" cy="304800"/>
              </a:xfrm>
              <a:prstGeom prst="rect">
                <a:avLst/>
              </a:prstGeom>
              <a:solidFill>
                <a:schemeClr val="tx1">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96" name="Rectangle 95"/>
              <p:cNvSpPr/>
              <p:nvPr/>
            </p:nvSpPr>
            <p:spPr bwMode="auto">
              <a:xfrm>
                <a:off x="5334000" y="28194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7" name="Rectangle 96"/>
              <p:cNvSpPr/>
              <p:nvPr/>
            </p:nvSpPr>
            <p:spPr bwMode="auto">
              <a:xfrm>
                <a:off x="6019800" y="28194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98" name="Rectangle 97"/>
              <p:cNvSpPr/>
              <p:nvPr/>
            </p:nvSpPr>
            <p:spPr bwMode="auto">
              <a:xfrm>
                <a:off x="6705600" y="28194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9" name="Rectangle 98"/>
              <p:cNvSpPr/>
              <p:nvPr/>
            </p:nvSpPr>
            <p:spPr bwMode="auto">
              <a:xfrm>
                <a:off x="7391400" y="28194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0" name="Rectangle 99"/>
              <p:cNvSpPr/>
              <p:nvPr/>
            </p:nvSpPr>
            <p:spPr bwMode="auto">
              <a:xfrm>
                <a:off x="39624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1" name="Rectangle 100"/>
              <p:cNvSpPr/>
              <p:nvPr/>
            </p:nvSpPr>
            <p:spPr bwMode="auto">
              <a:xfrm>
                <a:off x="46482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Rectangle 101"/>
              <p:cNvSpPr/>
              <p:nvPr/>
            </p:nvSpPr>
            <p:spPr bwMode="auto">
              <a:xfrm>
                <a:off x="53340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3" name="Rectangle 102"/>
              <p:cNvSpPr/>
              <p:nvPr/>
            </p:nvSpPr>
            <p:spPr bwMode="auto">
              <a:xfrm>
                <a:off x="6019800" y="35052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4" name="Rectangle 103"/>
              <p:cNvSpPr/>
              <p:nvPr/>
            </p:nvSpPr>
            <p:spPr bwMode="auto">
              <a:xfrm>
                <a:off x="6705600" y="35052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5" name="Rectangle 104"/>
              <p:cNvSpPr/>
              <p:nvPr/>
            </p:nvSpPr>
            <p:spPr bwMode="auto">
              <a:xfrm>
                <a:off x="7391400" y="35052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6" name="Rectangle 105"/>
              <p:cNvSpPr/>
              <p:nvPr/>
            </p:nvSpPr>
            <p:spPr bwMode="auto">
              <a:xfrm>
                <a:off x="3962400" y="41910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7" name="Rectangle 106"/>
              <p:cNvSpPr/>
              <p:nvPr/>
            </p:nvSpPr>
            <p:spPr bwMode="auto">
              <a:xfrm>
                <a:off x="4648200" y="4191000"/>
                <a:ext cx="304800" cy="304800"/>
              </a:xfrm>
              <a:prstGeom prst="rect">
                <a:avLst/>
              </a:prstGeom>
              <a:solidFill>
                <a:schemeClr val="tx1">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108" name="Rectangle 107"/>
              <p:cNvSpPr/>
              <p:nvPr/>
            </p:nvSpPr>
            <p:spPr bwMode="auto">
              <a:xfrm>
                <a:off x="5334000" y="41910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9" name="Rectangle 108"/>
              <p:cNvSpPr/>
              <p:nvPr/>
            </p:nvSpPr>
            <p:spPr bwMode="auto">
              <a:xfrm>
                <a:off x="6019800" y="41910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0" name="Rectangle 109"/>
              <p:cNvSpPr/>
              <p:nvPr/>
            </p:nvSpPr>
            <p:spPr bwMode="auto">
              <a:xfrm>
                <a:off x="6705600" y="41910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Rectangle 110"/>
              <p:cNvSpPr/>
              <p:nvPr/>
            </p:nvSpPr>
            <p:spPr bwMode="auto">
              <a:xfrm>
                <a:off x="7391400" y="41910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2" name="Rectangle 111"/>
              <p:cNvSpPr/>
              <p:nvPr/>
            </p:nvSpPr>
            <p:spPr bwMode="auto">
              <a:xfrm>
                <a:off x="3962400" y="48768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3" name="Rectangle 112"/>
              <p:cNvSpPr/>
              <p:nvPr/>
            </p:nvSpPr>
            <p:spPr bwMode="auto">
              <a:xfrm>
                <a:off x="4648200" y="48768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4" name="Rectangle 113"/>
              <p:cNvSpPr/>
              <p:nvPr/>
            </p:nvSpPr>
            <p:spPr bwMode="auto">
              <a:xfrm>
                <a:off x="53340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Rectangle 114"/>
              <p:cNvSpPr/>
              <p:nvPr/>
            </p:nvSpPr>
            <p:spPr bwMode="auto">
              <a:xfrm>
                <a:off x="60198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6" name="Rectangle 115"/>
              <p:cNvSpPr/>
              <p:nvPr/>
            </p:nvSpPr>
            <p:spPr bwMode="auto">
              <a:xfrm>
                <a:off x="6705600" y="48768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117" name="Rectangle 116"/>
              <p:cNvSpPr/>
              <p:nvPr/>
            </p:nvSpPr>
            <p:spPr bwMode="auto">
              <a:xfrm>
                <a:off x="7391400" y="48768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8" name="Rectangle 117"/>
              <p:cNvSpPr/>
              <p:nvPr/>
            </p:nvSpPr>
            <p:spPr bwMode="auto">
              <a:xfrm>
                <a:off x="3962400" y="5562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a:off x="46482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Rectangle 119"/>
              <p:cNvSpPr/>
              <p:nvPr/>
            </p:nvSpPr>
            <p:spPr bwMode="auto">
              <a:xfrm>
                <a:off x="53340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1" name="Rectangle 120"/>
              <p:cNvSpPr/>
              <p:nvPr/>
            </p:nvSpPr>
            <p:spPr bwMode="auto">
              <a:xfrm>
                <a:off x="60198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Rectangle 121"/>
              <p:cNvSpPr/>
              <p:nvPr/>
            </p:nvSpPr>
            <p:spPr bwMode="auto">
              <a:xfrm>
                <a:off x="6705600" y="5562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3" name="Rectangle 122"/>
              <p:cNvSpPr/>
              <p:nvPr/>
            </p:nvSpPr>
            <p:spPr bwMode="auto">
              <a:xfrm>
                <a:off x="7391400" y="5562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sp>
          <p:nvSpPr>
            <p:cNvPr id="124" name="TextBox 123"/>
            <p:cNvSpPr txBox="1"/>
            <p:nvPr/>
          </p:nvSpPr>
          <p:spPr>
            <a:xfrm>
              <a:off x="4267200" y="1688068"/>
              <a:ext cx="3042821" cy="369332"/>
            </a:xfrm>
            <a:prstGeom prst="rect">
              <a:avLst/>
            </a:prstGeom>
            <a:noFill/>
          </p:spPr>
          <p:txBody>
            <a:bodyPr wrap="none" rtlCol="0">
              <a:spAutoFit/>
            </a:bodyPr>
            <a:lstStyle/>
            <a:p>
              <a:r>
                <a:rPr lang="en-US" dirty="0" smtClean="0"/>
                <a:t>Observed Random Variables</a:t>
              </a:r>
              <a:endParaRPr lang="en-US" dirty="0"/>
            </a:p>
          </p:txBody>
        </p:sp>
      </p:grpSp>
      <p:grpSp>
        <p:nvGrpSpPr>
          <p:cNvPr id="9" name="Group 321"/>
          <p:cNvGrpSpPr/>
          <p:nvPr/>
        </p:nvGrpSpPr>
        <p:grpSpPr>
          <a:xfrm>
            <a:off x="4305297" y="2617232"/>
            <a:ext cx="3429000" cy="3429000"/>
            <a:chOff x="4381500" y="2857500"/>
            <a:chExt cx="3429000" cy="3429000"/>
          </a:xfrm>
        </p:grpSpPr>
        <p:cxnSp>
          <p:nvCxnSpPr>
            <p:cNvPr id="298" name="Straight Connector 297"/>
            <p:cNvCxnSpPr>
              <a:stCxn id="171" idx="6"/>
              <a:endCxn id="183" idx="2"/>
            </p:cNvCxnSpPr>
            <p:nvPr/>
          </p:nvCxnSpPr>
          <p:spPr bwMode="auto">
            <a:xfrm>
              <a:off x="4495800" y="28575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99" name="Straight Connector 298"/>
            <p:cNvCxnSpPr>
              <a:stCxn id="189" idx="6"/>
              <a:endCxn id="201" idx="2"/>
            </p:cNvCxnSpPr>
            <p:nvPr/>
          </p:nvCxnSpPr>
          <p:spPr bwMode="auto">
            <a:xfrm>
              <a:off x="4495800" y="35433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3" name="Straight Connector 302"/>
            <p:cNvCxnSpPr>
              <a:stCxn id="207" idx="6"/>
              <a:endCxn id="219" idx="2"/>
            </p:cNvCxnSpPr>
            <p:nvPr/>
          </p:nvCxnSpPr>
          <p:spPr bwMode="auto">
            <a:xfrm>
              <a:off x="4495800" y="42291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5" name="Straight Connector 304"/>
            <p:cNvCxnSpPr>
              <a:stCxn id="225" idx="6"/>
              <a:endCxn id="237" idx="2"/>
            </p:cNvCxnSpPr>
            <p:nvPr/>
          </p:nvCxnSpPr>
          <p:spPr bwMode="auto">
            <a:xfrm>
              <a:off x="4495800" y="49149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7" name="Straight Connector 306"/>
            <p:cNvCxnSpPr>
              <a:stCxn id="243" idx="6"/>
              <a:endCxn id="255" idx="2"/>
            </p:cNvCxnSpPr>
            <p:nvPr/>
          </p:nvCxnSpPr>
          <p:spPr bwMode="auto">
            <a:xfrm>
              <a:off x="4495800" y="56007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9" name="Straight Connector 308"/>
            <p:cNvCxnSpPr>
              <a:stCxn id="261" idx="6"/>
              <a:endCxn id="273" idx="2"/>
            </p:cNvCxnSpPr>
            <p:nvPr/>
          </p:nvCxnSpPr>
          <p:spPr bwMode="auto">
            <a:xfrm>
              <a:off x="4495800" y="62865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11" name="Straight Connector 310"/>
            <p:cNvCxnSpPr>
              <a:stCxn id="171" idx="4"/>
              <a:endCxn id="261" idx="0"/>
            </p:cNvCxnSpPr>
            <p:nvPr/>
          </p:nvCxnSpPr>
          <p:spPr bwMode="auto">
            <a:xfrm rot="5400000">
              <a:off x="27813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13" name="Straight Connector 312"/>
            <p:cNvCxnSpPr>
              <a:stCxn id="126" idx="4"/>
              <a:endCxn id="258" idx="0"/>
            </p:cNvCxnSpPr>
            <p:nvPr/>
          </p:nvCxnSpPr>
          <p:spPr bwMode="auto">
            <a:xfrm rot="5400000">
              <a:off x="34671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15" name="Straight Connector 314"/>
            <p:cNvCxnSpPr>
              <a:stCxn id="174" idx="4"/>
              <a:endCxn id="264" idx="0"/>
            </p:cNvCxnSpPr>
            <p:nvPr/>
          </p:nvCxnSpPr>
          <p:spPr bwMode="auto">
            <a:xfrm rot="5400000">
              <a:off x="41529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17" name="Straight Connector 316"/>
            <p:cNvCxnSpPr>
              <a:stCxn id="177" idx="4"/>
              <a:endCxn id="267" idx="0"/>
            </p:cNvCxnSpPr>
            <p:nvPr/>
          </p:nvCxnSpPr>
          <p:spPr bwMode="auto">
            <a:xfrm rot="5400000">
              <a:off x="48387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19" name="Straight Connector 318"/>
            <p:cNvCxnSpPr>
              <a:stCxn id="180" idx="4"/>
              <a:endCxn id="270" idx="0"/>
            </p:cNvCxnSpPr>
            <p:nvPr/>
          </p:nvCxnSpPr>
          <p:spPr bwMode="auto">
            <a:xfrm rot="5400000">
              <a:off x="55245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21" name="Straight Connector 320"/>
            <p:cNvCxnSpPr>
              <a:stCxn id="183" idx="4"/>
              <a:endCxn id="273" idx="0"/>
            </p:cNvCxnSpPr>
            <p:nvPr/>
          </p:nvCxnSpPr>
          <p:spPr bwMode="auto">
            <a:xfrm rot="5400000">
              <a:off x="6210300" y="4572000"/>
              <a:ext cx="32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grpSp>
      <p:grpSp>
        <p:nvGrpSpPr>
          <p:cNvPr id="10" name="Group 397"/>
          <p:cNvGrpSpPr/>
          <p:nvPr/>
        </p:nvGrpSpPr>
        <p:grpSpPr>
          <a:xfrm>
            <a:off x="3962397" y="2274332"/>
            <a:ext cx="3691078" cy="3691078"/>
            <a:chOff x="3962397" y="2274332"/>
            <a:chExt cx="3691078" cy="3691078"/>
          </a:xfrm>
        </p:grpSpPr>
        <p:cxnSp>
          <p:nvCxnSpPr>
            <p:cNvPr id="164" name="Straight Connector 163"/>
            <p:cNvCxnSpPr>
              <a:endCxn id="126" idx="1"/>
            </p:cNvCxnSpPr>
            <p:nvPr/>
          </p:nvCxnSpPr>
          <p:spPr bwMode="auto">
            <a:xfrm rot="16200000" flipH="1">
              <a:off x="46481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0" name="Straight Connector 169"/>
            <p:cNvCxnSpPr>
              <a:endCxn id="171" idx="1"/>
            </p:cNvCxnSpPr>
            <p:nvPr/>
          </p:nvCxnSpPr>
          <p:spPr bwMode="auto">
            <a:xfrm rot="16200000" flipH="1">
              <a:off x="39623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3" name="Straight Connector 172"/>
            <p:cNvCxnSpPr>
              <a:endCxn id="174" idx="1"/>
            </p:cNvCxnSpPr>
            <p:nvPr/>
          </p:nvCxnSpPr>
          <p:spPr bwMode="auto">
            <a:xfrm rot="16200000" flipH="1">
              <a:off x="53339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6" name="Straight Connector 175"/>
            <p:cNvCxnSpPr>
              <a:endCxn id="177" idx="1"/>
            </p:cNvCxnSpPr>
            <p:nvPr/>
          </p:nvCxnSpPr>
          <p:spPr bwMode="auto">
            <a:xfrm rot="16200000" flipH="1">
              <a:off x="60197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9" name="Straight Connector 178"/>
            <p:cNvCxnSpPr>
              <a:endCxn id="180" idx="1"/>
            </p:cNvCxnSpPr>
            <p:nvPr/>
          </p:nvCxnSpPr>
          <p:spPr bwMode="auto">
            <a:xfrm rot="16200000" flipH="1">
              <a:off x="67055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82" name="Straight Connector 181"/>
            <p:cNvCxnSpPr>
              <a:endCxn id="183" idx="1"/>
            </p:cNvCxnSpPr>
            <p:nvPr/>
          </p:nvCxnSpPr>
          <p:spPr bwMode="auto">
            <a:xfrm rot="16200000" flipH="1">
              <a:off x="7391397" y="2274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85" name="Straight Connector 184"/>
            <p:cNvCxnSpPr>
              <a:endCxn id="186" idx="1"/>
            </p:cNvCxnSpPr>
            <p:nvPr/>
          </p:nvCxnSpPr>
          <p:spPr bwMode="auto">
            <a:xfrm rot="16200000" flipH="1">
              <a:off x="46481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88" name="Straight Connector 187"/>
            <p:cNvCxnSpPr>
              <a:endCxn id="189" idx="1"/>
            </p:cNvCxnSpPr>
            <p:nvPr/>
          </p:nvCxnSpPr>
          <p:spPr bwMode="auto">
            <a:xfrm rot="16200000" flipH="1">
              <a:off x="39623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1" name="Straight Connector 190"/>
            <p:cNvCxnSpPr>
              <a:endCxn id="192" idx="1"/>
            </p:cNvCxnSpPr>
            <p:nvPr/>
          </p:nvCxnSpPr>
          <p:spPr bwMode="auto">
            <a:xfrm rot="16200000" flipH="1">
              <a:off x="53339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4" name="Straight Connector 193"/>
            <p:cNvCxnSpPr>
              <a:endCxn id="195" idx="1"/>
            </p:cNvCxnSpPr>
            <p:nvPr/>
          </p:nvCxnSpPr>
          <p:spPr bwMode="auto">
            <a:xfrm rot="16200000" flipH="1">
              <a:off x="60197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7" name="Straight Connector 196"/>
            <p:cNvCxnSpPr>
              <a:endCxn id="198" idx="1"/>
            </p:cNvCxnSpPr>
            <p:nvPr/>
          </p:nvCxnSpPr>
          <p:spPr bwMode="auto">
            <a:xfrm rot="16200000" flipH="1">
              <a:off x="67055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0" name="Straight Connector 199"/>
            <p:cNvCxnSpPr>
              <a:endCxn id="201" idx="1"/>
            </p:cNvCxnSpPr>
            <p:nvPr/>
          </p:nvCxnSpPr>
          <p:spPr bwMode="auto">
            <a:xfrm rot="16200000" flipH="1">
              <a:off x="7391397" y="29601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3" name="Straight Connector 202"/>
            <p:cNvCxnSpPr>
              <a:endCxn id="204" idx="1"/>
            </p:cNvCxnSpPr>
            <p:nvPr/>
          </p:nvCxnSpPr>
          <p:spPr bwMode="auto">
            <a:xfrm rot="16200000" flipH="1">
              <a:off x="46481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6" name="Straight Connector 205"/>
            <p:cNvCxnSpPr>
              <a:endCxn id="207" idx="1"/>
            </p:cNvCxnSpPr>
            <p:nvPr/>
          </p:nvCxnSpPr>
          <p:spPr bwMode="auto">
            <a:xfrm rot="16200000" flipH="1">
              <a:off x="39623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9" name="Straight Connector 208"/>
            <p:cNvCxnSpPr>
              <a:endCxn id="210" idx="1"/>
            </p:cNvCxnSpPr>
            <p:nvPr/>
          </p:nvCxnSpPr>
          <p:spPr bwMode="auto">
            <a:xfrm rot="16200000" flipH="1">
              <a:off x="53339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12" name="Straight Connector 211"/>
            <p:cNvCxnSpPr>
              <a:endCxn id="213" idx="1"/>
            </p:cNvCxnSpPr>
            <p:nvPr/>
          </p:nvCxnSpPr>
          <p:spPr bwMode="auto">
            <a:xfrm rot="16200000" flipH="1">
              <a:off x="60197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15" name="Straight Connector 214"/>
            <p:cNvCxnSpPr>
              <a:endCxn id="216" idx="1"/>
            </p:cNvCxnSpPr>
            <p:nvPr/>
          </p:nvCxnSpPr>
          <p:spPr bwMode="auto">
            <a:xfrm rot="16200000" flipH="1">
              <a:off x="67055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18" name="Straight Connector 217"/>
            <p:cNvCxnSpPr>
              <a:endCxn id="219" idx="1"/>
            </p:cNvCxnSpPr>
            <p:nvPr/>
          </p:nvCxnSpPr>
          <p:spPr bwMode="auto">
            <a:xfrm rot="16200000" flipH="1">
              <a:off x="7391397" y="36459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1" name="Straight Connector 220"/>
            <p:cNvCxnSpPr>
              <a:endCxn id="222" idx="1"/>
            </p:cNvCxnSpPr>
            <p:nvPr/>
          </p:nvCxnSpPr>
          <p:spPr bwMode="auto">
            <a:xfrm rot="16200000" flipH="1">
              <a:off x="46481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4" name="Straight Connector 223"/>
            <p:cNvCxnSpPr>
              <a:endCxn id="225" idx="1"/>
            </p:cNvCxnSpPr>
            <p:nvPr/>
          </p:nvCxnSpPr>
          <p:spPr bwMode="auto">
            <a:xfrm rot="16200000" flipH="1">
              <a:off x="39623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7" name="Straight Connector 226"/>
            <p:cNvCxnSpPr>
              <a:endCxn id="228" idx="1"/>
            </p:cNvCxnSpPr>
            <p:nvPr/>
          </p:nvCxnSpPr>
          <p:spPr bwMode="auto">
            <a:xfrm rot="16200000" flipH="1">
              <a:off x="53339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0" name="Straight Connector 229"/>
            <p:cNvCxnSpPr>
              <a:endCxn id="231" idx="1"/>
            </p:cNvCxnSpPr>
            <p:nvPr/>
          </p:nvCxnSpPr>
          <p:spPr bwMode="auto">
            <a:xfrm rot="16200000" flipH="1">
              <a:off x="60197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3" name="Straight Connector 232"/>
            <p:cNvCxnSpPr>
              <a:endCxn id="234" idx="1"/>
            </p:cNvCxnSpPr>
            <p:nvPr/>
          </p:nvCxnSpPr>
          <p:spPr bwMode="auto">
            <a:xfrm rot="16200000" flipH="1">
              <a:off x="67055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6" name="Straight Connector 235"/>
            <p:cNvCxnSpPr>
              <a:endCxn id="237" idx="1"/>
            </p:cNvCxnSpPr>
            <p:nvPr/>
          </p:nvCxnSpPr>
          <p:spPr bwMode="auto">
            <a:xfrm rot="16200000" flipH="1">
              <a:off x="7391397" y="43317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9" name="Straight Connector 238"/>
            <p:cNvCxnSpPr>
              <a:endCxn id="240" idx="1"/>
            </p:cNvCxnSpPr>
            <p:nvPr/>
          </p:nvCxnSpPr>
          <p:spPr bwMode="auto">
            <a:xfrm rot="16200000" flipH="1">
              <a:off x="46481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2" name="Straight Connector 241"/>
            <p:cNvCxnSpPr>
              <a:endCxn id="243" idx="1"/>
            </p:cNvCxnSpPr>
            <p:nvPr/>
          </p:nvCxnSpPr>
          <p:spPr bwMode="auto">
            <a:xfrm rot="16200000" flipH="1">
              <a:off x="39623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5" name="Straight Connector 244"/>
            <p:cNvCxnSpPr>
              <a:endCxn id="246" idx="1"/>
            </p:cNvCxnSpPr>
            <p:nvPr/>
          </p:nvCxnSpPr>
          <p:spPr bwMode="auto">
            <a:xfrm rot="16200000" flipH="1">
              <a:off x="53339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8" name="Straight Connector 247"/>
            <p:cNvCxnSpPr>
              <a:endCxn id="249" idx="1"/>
            </p:cNvCxnSpPr>
            <p:nvPr/>
          </p:nvCxnSpPr>
          <p:spPr bwMode="auto">
            <a:xfrm rot="16200000" flipH="1">
              <a:off x="60197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51" name="Straight Connector 250"/>
            <p:cNvCxnSpPr>
              <a:endCxn id="252" idx="1"/>
            </p:cNvCxnSpPr>
            <p:nvPr/>
          </p:nvCxnSpPr>
          <p:spPr bwMode="auto">
            <a:xfrm rot="16200000" flipH="1">
              <a:off x="67055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54" name="Straight Connector 253"/>
            <p:cNvCxnSpPr>
              <a:endCxn id="255" idx="1"/>
            </p:cNvCxnSpPr>
            <p:nvPr/>
          </p:nvCxnSpPr>
          <p:spPr bwMode="auto">
            <a:xfrm rot="16200000" flipH="1">
              <a:off x="7391397" y="50175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57" name="Straight Connector 256"/>
            <p:cNvCxnSpPr>
              <a:endCxn id="258" idx="1"/>
            </p:cNvCxnSpPr>
            <p:nvPr/>
          </p:nvCxnSpPr>
          <p:spPr bwMode="auto">
            <a:xfrm rot="16200000" flipH="1">
              <a:off x="46481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60" name="Straight Connector 259"/>
            <p:cNvCxnSpPr>
              <a:endCxn id="261" idx="1"/>
            </p:cNvCxnSpPr>
            <p:nvPr/>
          </p:nvCxnSpPr>
          <p:spPr bwMode="auto">
            <a:xfrm rot="16200000" flipH="1">
              <a:off x="39623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63" name="Straight Connector 262"/>
            <p:cNvCxnSpPr>
              <a:endCxn id="264" idx="1"/>
            </p:cNvCxnSpPr>
            <p:nvPr/>
          </p:nvCxnSpPr>
          <p:spPr bwMode="auto">
            <a:xfrm rot="16200000" flipH="1">
              <a:off x="53339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66" name="Straight Connector 265"/>
            <p:cNvCxnSpPr>
              <a:endCxn id="267" idx="1"/>
            </p:cNvCxnSpPr>
            <p:nvPr/>
          </p:nvCxnSpPr>
          <p:spPr bwMode="auto">
            <a:xfrm rot="16200000" flipH="1">
              <a:off x="60197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69" name="Straight Connector 268"/>
            <p:cNvCxnSpPr>
              <a:endCxn id="270" idx="1"/>
            </p:cNvCxnSpPr>
            <p:nvPr/>
          </p:nvCxnSpPr>
          <p:spPr bwMode="auto">
            <a:xfrm rot="16200000" flipH="1">
              <a:off x="67055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72" name="Straight Connector 271"/>
            <p:cNvCxnSpPr>
              <a:endCxn id="273" idx="1"/>
            </p:cNvCxnSpPr>
            <p:nvPr/>
          </p:nvCxnSpPr>
          <p:spPr bwMode="auto">
            <a:xfrm rot="16200000" flipH="1">
              <a:off x="7391397" y="5703332"/>
              <a:ext cx="262078" cy="262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grpSp>
        <p:nvGrpSpPr>
          <p:cNvPr id="11" name="Group 398"/>
          <p:cNvGrpSpPr/>
          <p:nvPr/>
        </p:nvGrpSpPr>
        <p:grpSpPr>
          <a:xfrm>
            <a:off x="4190997" y="2502932"/>
            <a:ext cx="3657600" cy="3657600"/>
            <a:chOff x="4190997" y="2502932"/>
            <a:chExt cx="3657600" cy="3657600"/>
          </a:xfrm>
        </p:grpSpPr>
        <p:sp>
          <p:nvSpPr>
            <p:cNvPr id="126" name="Oval 125"/>
            <p:cNvSpPr/>
            <p:nvPr/>
          </p:nvSpPr>
          <p:spPr bwMode="auto">
            <a:xfrm>
              <a:off x="48767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Oval 170"/>
            <p:cNvSpPr/>
            <p:nvPr/>
          </p:nvSpPr>
          <p:spPr bwMode="auto">
            <a:xfrm>
              <a:off x="41909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4" name="Oval 173"/>
            <p:cNvSpPr/>
            <p:nvPr/>
          </p:nvSpPr>
          <p:spPr bwMode="auto">
            <a:xfrm>
              <a:off x="55625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7" name="Oval 176"/>
            <p:cNvSpPr/>
            <p:nvPr/>
          </p:nvSpPr>
          <p:spPr bwMode="auto">
            <a:xfrm>
              <a:off x="62483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0" name="Oval 179"/>
            <p:cNvSpPr/>
            <p:nvPr/>
          </p:nvSpPr>
          <p:spPr bwMode="auto">
            <a:xfrm>
              <a:off x="69341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3" name="Oval 182"/>
            <p:cNvSpPr/>
            <p:nvPr/>
          </p:nvSpPr>
          <p:spPr bwMode="auto">
            <a:xfrm>
              <a:off x="7619997" y="2502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6" name="Oval 185"/>
            <p:cNvSpPr/>
            <p:nvPr/>
          </p:nvSpPr>
          <p:spPr bwMode="auto">
            <a:xfrm>
              <a:off x="48767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9" name="Oval 188"/>
            <p:cNvSpPr/>
            <p:nvPr/>
          </p:nvSpPr>
          <p:spPr bwMode="auto">
            <a:xfrm>
              <a:off x="41909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2" name="Oval 191"/>
            <p:cNvSpPr/>
            <p:nvPr/>
          </p:nvSpPr>
          <p:spPr bwMode="auto">
            <a:xfrm>
              <a:off x="55625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5" name="Oval 194"/>
            <p:cNvSpPr/>
            <p:nvPr/>
          </p:nvSpPr>
          <p:spPr bwMode="auto">
            <a:xfrm>
              <a:off x="62483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8" name="Oval 197"/>
            <p:cNvSpPr/>
            <p:nvPr/>
          </p:nvSpPr>
          <p:spPr bwMode="auto">
            <a:xfrm>
              <a:off x="69341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1" name="Oval 200"/>
            <p:cNvSpPr/>
            <p:nvPr/>
          </p:nvSpPr>
          <p:spPr bwMode="auto">
            <a:xfrm>
              <a:off x="7619997" y="31887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4" name="Oval 203"/>
            <p:cNvSpPr/>
            <p:nvPr/>
          </p:nvSpPr>
          <p:spPr bwMode="auto">
            <a:xfrm>
              <a:off x="48767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7" name="Oval 206"/>
            <p:cNvSpPr/>
            <p:nvPr/>
          </p:nvSpPr>
          <p:spPr bwMode="auto">
            <a:xfrm>
              <a:off x="41909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0" name="Oval 209"/>
            <p:cNvSpPr/>
            <p:nvPr/>
          </p:nvSpPr>
          <p:spPr bwMode="auto">
            <a:xfrm>
              <a:off x="55625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3" name="Oval 212"/>
            <p:cNvSpPr/>
            <p:nvPr/>
          </p:nvSpPr>
          <p:spPr bwMode="auto">
            <a:xfrm>
              <a:off x="62483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6" name="Oval 215"/>
            <p:cNvSpPr/>
            <p:nvPr/>
          </p:nvSpPr>
          <p:spPr bwMode="auto">
            <a:xfrm>
              <a:off x="69341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9" name="Oval 218"/>
            <p:cNvSpPr/>
            <p:nvPr/>
          </p:nvSpPr>
          <p:spPr bwMode="auto">
            <a:xfrm>
              <a:off x="7619997" y="38745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2" name="Oval 221"/>
            <p:cNvSpPr/>
            <p:nvPr/>
          </p:nvSpPr>
          <p:spPr bwMode="auto">
            <a:xfrm>
              <a:off x="48767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5" name="Oval 224"/>
            <p:cNvSpPr/>
            <p:nvPr/>
          </p:nvSpPr>
          <p:spPr bwMode="auto">
            <a:xfrm>
              <a:off x="41909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8" name="Oval 227"/>
            <p:cNvSpPr/>
            <p:nvPr/>
          </p:nvSpPr>
          <p:spPr bwMode="auto">
            <a:xfrm>
              <a:off x="55625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1" name="Oval 230"/>
            <p:cNvSpPr/>
            <p:nvPr/>
          </p:nvSpPr>
          <p:spPr bwMode="auto">
            <a:xfrm>
              <a:off x="62483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4" name="Oval 233"/>
            <p:cNvSpPr/>
            <p:nvPr/>
          </p:nvSpPr>
          <p:spPr bwMode="auto">
            <a:xfrm>
              <a:off x="69341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7" name="Oval 236"/>
            <p:cNvSpPr/>
            <p:nvPr/>
          </p:nvSpPr>
          <p:spPr bwMode="auto">
            <a:xfrm>
              <a:off x="7619997" y="45603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0" name="Oval 239"/>
            <p:cNvSpPr/>
            <p:nvPr/>
          </p:nvSpPr>
          <p:spPr bwMode="auto">
            <a:xfrm>
              <a:off x="48767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3" name="Oval 242"/>
            <p:cNvSpPr/>
            <p:nvPr/>
          </p:nvSpPr>
          <p:spPr bwMode="auto">
            <a:xfrm>
              <a:off x="41909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6" name="Oval 245"/>
            <p:cNvSpPr/>
            <p:nvPr/>
          </p:nvSpPr>
          <p:spPr bwMode="auto">
            <a:xfrm>
              <a:off x="55625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9" name="Oval 248"/>
            <p:cNvSpPr/>
            <p:nvPr/>
          </p:nvSpPr>
          <p:spPr bwMode="auto">
            <a:xfrm>
              <a:off x="62483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2" name="Oval 251"/>
            <p:cNvSpPr/>
            <p:nvPr/>
          </p:nvSpPr>
          <p:spPr bwMode="auto">
            <a:xfrm>
              <a:off x="69341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5" name="Oval 254"/>
            <p:cNvSpPr/>
            <p:nvPr/>
          </p:nvSpPr>
          <p:spPr bwMode="auto">
            <a:xfrm>
              <a:off x="7619997" y="52461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8" name="Oval 257"/>
            <p:cNvSpPr/>
            <p:nvPr/>
          </p:nvSpPr>
          <p:spPr bwMode="auto">
            <a:xfrm>
              <a:off x="48767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1" name="Oval 260"/>
            <p:cNvSpPr/>
            <p:nvPr/>
          </p:nvSpPr>
          <p:spPr bwMode="auto">
            <a:xfrm>
              <a:off x="41909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4" name="Oval 263"/>
            <p:cNvSpPr/>
            <p:nvPr/>
          </p:nvSpPr>
          <p:spPr bwMode="auto">
            <a:xfrm>
              <a:off x="55625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7" name="Oval 266"/>
            <p:cNvSpPr/>
            <p:nvPr/>
          </p:nvSpPr>
          <p:spPr bwMode="auto">
            <a:xfrm>
              <a:off x="62483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0" name="Oval 269"/>
            <p:cNvSpPr/>
            <p:nvPr/>
          </p:nvSpPr>
          <p:spPr bwMode="auto">
            <a:xfrm>
              <a:off x="69341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3" name="Oval 272"/>
            <p:cNvSpPr/>
            <p:nvPr/>
          </p:nvSpPr>
          <p:spPr bwMode="auto">
            <a:xfrm>
              <a:off x="7619997" y="5931932"/>
              <a:ext cx="228600" cy="228600"/>
            </a:xfrm>
            <a:prstGeom prst="ellipse">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79" name="TextBox 278"/>
          <p:cNvSpPr txBox="1"/>
          <p:nvPr/>
        </p:nvSpPr>
        <p:spPr>
          <a:xfrm rot="16200000">
            <a:off x="2287194" y="3992077"/>
            <a:ext cx="2348143"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t>Latent Pixel Variables</a:t>
            </a:r>
            <a:endParaRPr lang="en-US" dirty="0"/>
          </a:p>
        </p:txBody>
      </p:sp>
      <p:grpSp>
        <p:nvGrpSpPr>
          <p:cNvPr id="12" name="Group 394"/>
          <p:cNvGrpSpPr/>
          <p:nvPr/>
        </p:nvGrpSpPr>
        <p:grpSpPr>
          <a:xfrm>
            <a:off x="4190997" y="2502932"/>
            <a:ext cx="3657600" cy="3657600"/>
            <a:chOff x="4267200" y="2743200"/>
            <a:chExt cx="3657600" cy="3657600"/>
          </a:xfrm>
        </p:grpSpPr>
        <p:sp>
          <p:nvSpPr>
            <p:cNvPr id="323" name="Rounded Rectangle 322"/>
            <p:cNvSpPr/>
            <p:nvPr/>
          </p:nvSpPr>
          <p:spPr bwMode="auto">
            <a:xfrm>
              <a:off x="46482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4" name="Rounded Rectangle 323"/>
            <p:cNvSpPr/>
            <p:nvPr/>
          </p:nvSpPr>
          <p:spPr bwMode="auto">
            <a:xfrm>
              <a:off x="53340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5" name="Rounded Rectangle 324"/>
            <p:cNvSpPr/>
            <p:nvPr/>
          </p:nvSpPr>
          <p:spPr bwMode="auto">
            <a:xfrm>
              <a:off x="60198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6" name="Rounded Rectangle 325"/>
            <p:cNvSpPr/>
            <p:nvPr/>
          </p:nvSpPr>
          <p:spPr bwMode="auto">
            <a:xfrm>
              <a:off x="67056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7" name="Rounded Rectangle 326"/>
            <p:cNvSpPr/>
            <p:nvPr/>
          </p:nvSpPr>
          <p:spPr bwMode="auto">
            <a:xfrm>
              <a:off x="7391400" y="2743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8" name="Rounded Rectangle 327"/>
            <p:cNvSpPr/>
            <p:nvPr/>
          </p:nvSpPr>
          <p:spPr bwMode="auto">
            <a:xfrm>
              <a:off x="46482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9" name="Rounded Rectangle 328"/>
            <p:cNvSpPr/>
            <p:nvPr/>
          </p:nvSpPr>
          <p:spPr bwMode="auto">
            <a:xfrm>
              <a:off x="53340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0" name="Rounded Rectangle 329"/>
            <p:cNvSpPr/>
            <p:nvPr/>
          </p:nvSpPr>
          <p:spPr bwMode="auto">
            <a:xfrm>
              <a:off x="60198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1" name="Rounded Rectangle 330"/>
            <p:cNvSpPr/>
            <p:nvPr/>
          </p:nvSpPr>
          <p:spPr bwMode="auto">
            <a:xfrm>
              <a:off x="67056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2" name="Rounded Rectangle 331"/>
            <p:cNvSpPr/>
            <p:nvPr/>
          </p:nvSpPr>
          <p:spPr bwMode="auto">
            <a:xfrm>
              <a:off x="7391400" y="34290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3" name="Rounded Rectangle 332"/>
            <p:cNvSpPr/>
            <p:nvPr/>
          </p:nvSpPr>
          <p:spPr bwMode="auto">
            <a:xfrm>
              <a:off x="46482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4" name="Rounded Rectangle 333"/>
            <p:cNvSpPr/>
            <p:nvPr/>
          </p:nvSpPr>
          <p:spPr bwMode="auto">
            <a:xfrm>
              <a:off x="53340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5" name="Rounded Rectangle 334"/>
            <p:cNvSpPr/>
            <p:nvPr/>
          </p:nvSpPr>
          <p:spPr bwMode="auto">
            <a:xfrm>
              <a:off x="60198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6" name="Rounded Rectangle 335"/>
            <p:cNvSpPr/>
            <p:nvPr/>
          </p:nvSpPr>
          <p:spPr bwMode="auto">
            <a:xfrm>
              <a:off x="67056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7" name="Rounded Rectangle 336"/>
            <p:cNvSpPr/>
            <p:nvPr/>
          </p:nvSpPr>
          <p:spPr bwMode="auto">
            <a:xfrm>
              <a:off x="7391400" y="41148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8" name="Rounded Rectangle 337"/>
            <p:cNvSpPr/>
            <p:nvPr/>
          </p:nvSpPr>
          <p:spPr bwMode="auto">
            <a:xfrm>
              <a:off x="46482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9" name="Rounded Rectangle 338"/>
            <p:cNvSpPr/>
            <p:nvPr/>
          </p:nvSpPr>
          <p:spPr bwMode="auto">
            <a:xfrm>
              <a:off x="53340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0" name="Rounded Rectangle 339"/>
            <p:cNvSpPr/>
            <p:nvPr/>
          </p:nvSpPr>
          <p:spPr bwMode="auto">
            <a:xfrm>
              <a:off x="60198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1" name="Rounded Rectangle 340"/>
            <p:cNvSpPr/>
            <p:nvPr/>
          </p:nvSpPr>
          <p:spPr bwMode="auto">
            <a:xfrm>
              <a:off x="67056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2" name="Rounded Rectangle 341"/>
            <p:cNvSpPr/>
            <p:nvPr/>
          </p:nvSpPr>
          <p:spPr bwMode="auto">
            <a:xfrm>
              <a:off x="7391400" y="48006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3" name="Rounded Rectangle 342"/>
            <p:cNvSpPr/>
            <p:nvPr/>
          </p:nvSpPr>
          <p:spPr bwMode="auto">
            <a:xfrm>
              <a:off x="46482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4" name="Rounded Rectangle 343"/>
            <p:cNvSpPr/>
            <p:nvPr/>
          </p:nvSpPr>
          <p:spPr bwMode="auto">
            <a:xfrm>
              <a:off x="53340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5" name="Rounded Rectangle 344"/>
            <p:cNvSpPr/>
            <p:nvPr/>
          </p:nvSpPr>
          <p:spPr bwMode="auto">
            <a:xfrm>
              <a:off x="60198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6" name="Rounded Rectangle 345"/>
            <p:cNvSpPr/>
            <p:nvPr/>
          </p:nvSpPr>
          <p:spPr bwMode="auto">
            <a:xfrm>
              <a:off x="67056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7" name="Rounded Rectangle 346"/>
            <p:cNvSpPr/>
            <p:nvPr/>
          </p:nvSpPr>
          <p:spPr bwMode="auto">
            <a:xfrm>
              <a:off x="7391400" y="54864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8" name="Rounded Rectangle 347"/>
            <p:cNvSpPr/>
            <p:nvPr/>
          </p:nvSpPr>
          <p:spPr bwMode="auto">
            <a:xfrm>
              <a:off x="46482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9" name="Rounded Rectangle 348"/>
            <p:cNvSpPr/>
            <p:nvPr/>
          </p:nvSpPr>
          <p:spPr bwMode="auto">
            <a:xfrm>
              <a:off x="53340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0" name="Rounded Rectangle 349"/>
            <p:cNvSpPr/>
            <p:nvPr/>
          </p:nvSpPr>
          <p:spPr bwMode="auto">
            <a:xfrm>
              <a:off x="60198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1" name="Rounded Rectangle 350"/>
            <p:cNvSpPr/>
            <p:nvPr/>
          </p:nvSpPr>
          <p:spPr bwMode="auto">
            <a:xfrm>
              <a:off x="67056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2" name="Rounded Rectangle 351"/>
            <p:cNvSpPr/>
            <p:nvPr/>
          </p:nvSpPr>
          <p:spPr bwMode="auto">
            <a:xfrm>
              <a:off x="7391400" y="6172200"/>
              <a:ext cx="152400" cy="228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9" name="Rounded Rectangle 358"/>
            <p:cNvSpPr/>
            <p:nvPr/>
          </p:nvSpPr>
          <p:spPr bwMode="auto">
            <a:xfrm>
              <a:off x="42672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0" name="Rounded Rectangle 359"/>
            <p:cNvSpPr/>
            <p:nvPr/>
          </p:nvSpPr>
          <p:spPr bwMode="auto">
            <a:xfrm>
              <a:off x="49530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1" name="Rounded Rectangle 360"/>
            <p:cNvSpPr/>
            <p:nvPr/>
          </p:nvSpPr>
          <p:spPr bwMode="auto">
            <a:xfrm>
              <a:off x="56388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2" name="Rounded Rectangle 361"/>
            <p:cNvSpPr/>
            <p:nvPr/>
          </p:nvSpPr>
          <p:spPr bwMode="auto">
            <a:xfrm>
              <a:off x="63246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3" name="Rounded Rectangle 362"/>
            <p:cNvSpPr/>
            <p:nvPr/>
          </p:nvSpPr>
          <p:spPr bwMode="auto">
            <a:xfrm>
              <a:off x="70104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4" name="Rounded Rectangle 363"/>
            <p:cNvSpPr/>
            <p:nvPr/>
          </p:nvSpPr>
          <p:spPr bwMode="auto">
            <a:xfrm>
              <a:off x="7696200" y="58674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5" name="Rounded Rectangle 364"/>
            <p:cNvSpPr/>
            <p:nvPr/>
          </p:nvSpPr>
          <p:spPr bwMode="auto">
            <a:xfrm>
              <a:off x="42672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6" name="Rounded Rectangle 365"/>
            <p:cNvSpPr/>
            <p:nvPr/>
          </p:nvSpPr>
          <p:spPr bwMode="auto">
            <a:xfrm>
              <a:off x="49530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7" name="Rounded Rectangle 366"/>
            <p:cNvSpPr/>
            <p:nvPr/>
          </p:nvSpPr>
          <p:spPr bwMode="auto">
            <a:xfrm>
              <a:off x="56388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8" name="Rounded Rectangle 367"/>
            <p:cNvSpPr/>
            <p:nvPr/>
          </p:nvSpPr>
          <p:spPr bwMode="auto">
            <a:xfrm>
              <a:off x="63246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69" name="Rounded Rectangle 368"/>
            <p:cNvSpPr/>
            <p:nvPr/>
          </p:nvSpPr>
          <p:spPr bwMode="auto">
            <a:xfrm>
              <a:off x="70104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0" name="Rounded Rectangle 369"/>
            <p:cNvSpPr/>
            <p:nvPr/>
          </p:nvSpPr>
          <p:spPr bwMode="auto">
            <a:xfrm>
              <a:off x="7696200" y="51816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1" name="Rounded Rectangle 370"/>
            <p:cNvSpPr/>
            <p:nvPr/>
          </p:nvSpPr>
          <p:spPr bwMode="auto">
            <a:xfrm>
              <a:off x="42672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2" name="Rounded Rectangle 371"/>
            <p:cNvSpPr/>
            <p:nvPr/>
          </p:nvSpPr>
          <p:spPr bwMode="auto">
            <a:xfrm>
              <a:off x="49530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3" name="Rounded Rectangle 372"/>
            <p:cNvSpPr/>
            <p:nvPr/>
          </p:nvSpPr>
          <p:spPr bwMode="auto">
            <a:xfrm>
              <a:off x="56388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4" name="Rounded Rectangle 373"/>
            <p:cNvSpPr/>
            <p:nvPr/>
          </p:nvSpPr>
          <p:spPr bwMode="auto">
            <a:xfrm>
              <a:off x="63246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5" name="Rounded Rectangle 374"/>
            <p:cNvSpPr/>
            <p:nvPr/>
          </p:nvSpPr>
          <p:spPr bwMode="auto">
            <a:xfrm>
              <a:off x="70104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6" name="Rounded Rectangle 375"/>
            <p:cNvSpPr/>
            <p:nvPr/>
          </p:nvSpPr>
          <p:spPr bwMode="auto">
            <a:xfrm>
              <a:off x="7696200" y="44958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7" name="Rounded Rectangle 376"/>
            <p:cNvSpPr/>
            <p:nvPr/>
          </p:nvSpPr>
          <p:spPr bwMode="auto">
            <a:xfrm>
              <a:off x="42672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8" name="Rounded Rectangle 377"/>
            <p:cNvSpPr/>
            <p:nvPr/>
          </p:nvSpPr>
          <p:spPr bwMode="auto">
            <a:xfrm>
              <a:off x="49530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79" name="Rounded Rectangle 378"/>
            <p:cNvSpPr/>
            <p:nvPr/>
          </p:nvSpPr>
          <p:spPr bwMode="auto">
            <a:xfrm>
              <a:off x="56388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80" name="Rounded Rectangle 379"/>
            <p:cNvSpPr/>
            <p:nvPr/>
          </p:nvSpPr>
          <p:spPr bwMode="auto">
            <a:xfrm>
              <a:off x="63246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81" name="Rounded Rectangle 380"/>
            <p:cNvSpPr/>
            <p:nvPr/>
          </p:nvSpPr>
          <p:spPr bwMode="auto">
            <a:xfrm>
              <a:off x="70104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82" name="Rounded Rectangle 381"/>
            <p:cNvSpPr/>
            <p:nvPr/>
          </p:nvSpPr>
          <p:spPr bwMode="auto">
            <a:xfrm>
              <a:off x="7696200" y="38100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89" name="Rounded Rectangle 388"/>
            <p:cNvSpPr/>
            <p:nvPr/>
          </p:nvSpPr>
          <p:spPr bwMode="auto">
            <a:xfrm>
              <a:off x="42672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90" name="Rounded Rectangle 389"/>
            <p:cNvSpPr/>
            <p:nvPr/>
          </p:nvSpPr>
          <p:spPr bwMode="auto">
            <a:xfrm>
              <a:off x="49530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91" name="Rounded Rectangle 390"/>
            <p:cNvSpPr/>
            <p:nvPr/>
          </p:nvSpPr>
          <p:spPr bwMode="auto">
            <a:xfrm>
              <a:off x="56388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92" name="Rounded Rectangle 391"/>
            <p:cNvSpPr/>
            <p:nvPr/>
          </p:nvSpPr>
          <p:spPr bwMode="auto">
            <a:xfrm>
              <a:off x="63246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93" name="Rounded Rectangle 392"/>
            <p:cNvSpPr/>
            <p:nvPr/>
          </p:nvSpPr>
          <p:spPr bwMode="auto">
            <a:xfrm>
              <a:off x="70104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94" name="Rounded Rectangle 393"/>
            <p:cNvSpPr/>
            <p:nvPr/>
          </p:nvSpPr>
          <p:spPr bwMode="auto">
            <a:xfrm>
              <a:off x="7696200" y="3124200"/>
              <a:ext cx="228600" cy="152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97" name="TextBox 396"/>
          <p:cNvSpPr txBox="1"/>
          <p:nvPr/>
        </p:nvSpPr>
        <p:spPr>
          <a:xfrm rot="5400000">
            <a:off x="7087450" y="3949884"/>
            <a:ext cx="2196435"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Local Dependencies</a:t>
            </a:r>
            <a:endParaRPr lang="en-US" dirty="0"/>
          </a:p>
        </p:txBody>
      </p:sp>
      <p:sp>
        <p:nvSpPr>
          <p:cNvPr id="50" name="Rectangle 49"/>
          <p:cNvSpPr/>
          <p:nvPr/>
        </p:nvSpPr>
        <p:spPr bwMode="auto">
          <a:xfrm>
            <a:off x="3505200" y="2514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1" name="Rectangle 50"/>
          <p:cNvSpPr/>
          <p:nvPr/>
        </p:nvSpPr>
        <p:spPr bwMode="auto">
          <a:xfrm>
            <a:off x="3886200" y="2514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2" name="Rectangle 51"/>
          <p:cNvSpPr/>
          <p:nvPr/>
        </p:nvSpPr>
        <p:spPr bwMode="auto">
          <a:xfrm>
            <a:off x="4267200" y="25146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53" name="Rectangle 52"/>
          <p:cNvSpPr/>
          <p:nvPr/>
        </p:nvSpPr>
        <p:spPr bwMode="auto">
          <a:xfrm>
            <a:off x="4648200" y="2514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4" name="Rectangle 53"/>
          <p:cNvSpPr/>
          <p:nvPr/>
        </p:nvSpPr>
        <p:spPr bwMode="auto">
          <a:xfrm>
            <a:off x="5029200" y="2514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5" name="Rectangle 54"/>
          <p:cNvSpPr/>
          <p:nvPr/>
        </p:nvSpPr>
        <p:spPr bwMode="auto">
          <a:xfrm>
            <a:off x="5410200" y="2514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6" name="Rectangle 55"/>
          <p:cNvSpPr/>
          <p:nvPr/>
        </p:nvSpPr>
        <p:spPr bwMode="auto">
          <a:xfrm>
            <a:off x="3505200" y="2895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7" name="Rectangle 56"/>
          <p:cNvSpPr/>
          <p:nvPr/>
        </p:nvSpPr>
        <p:spPr bwMode="auto">
          <a:xfrm>
            <a:off x="3886200" y="2895600"/>
            <a:ext cx="304800" cy="304800"/>
          </a:xfrm>
          <a:prstGeom prst="rect">
            <a:avLst/>
          </a:prstGeom>
          <a:solidFill>
            <a:schemeClr val="tx1">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8" name="Rectangle 57"/>
          <p:cNvSpPr/>
          <p:nvPr/>
        </p:nvSpPr>
        <p:spPr bwMode="auto">
          <a:xfrm>
            <a:off x="4267200" y="2895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9" name="Rectangle 58"/>
          <p:cNvSpPr/>
          <p:nvPr/>
        </p:nvSpPr>
        <p:spPr bwMode="auto">
          <a:xfrm>
            <a:off x="4648200" y="2895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60" name="Rectangle 59"/>
          <p:cNvSpPr/>
          <p:nvPr/>
        </p:nvSpPr>
        <p:spPr bwMode="auto">
          <a:xfrm>
            <a:off x="5029200" y="2895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1" name="Rectangle 60"/>
          <p:cNvSpPr/>
          <p:nvPr/>
        </p:nvSpPr>
        <p:spPr bwMode="auto">
          <a:xfrm>
            <a:off x="5410200" y="2895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2" name="Rectangle 61"/>
          <p:cNvSpPr/>
          <p:nvPr/>
        </p:nvSpPr>
        <p:spPr bwMode="auto">
          <a:xfrm>
            <a:off x="3505200" y="3276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3" name="Rectangle 62"/>
          <p:cNvSpPr/>
          <p:nvPr/>
        </p:nvSpPr>
        <p:spPr bwMode="auto">
          <a:xfrm>
            <a:off x="3886200" y="3276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4" name="Rectangle 63"/>
          <p:cNvSpPr/>
          <p:nvPr/>
        </p:nvSpPr>
        <p:spPr bwMode="auto">
          <a:xfrm>
            <a:off x="4267200" y="3276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Rectangle 64"/>
          <p:cNvSpPr/>
          <p:nvPr/>
        </p:nvSpPr>
        <p:spPr bwMode="auto">
          <a:xfrm>
            <a:off x="4648200" y="3276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Rectangle 65"/>
          <p:cNvSpPr/>
          <p:nvPr/>
        </p:nvSpPr>
        <p:spPr bwMode="auto">
          <a:xfrm>
            <a:off x="5029200" y="3276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7" name="Rectangle 66"/>
          <p:cNvSpPr/>
          <p:nvPr/>
        </p:nvSpPr>
        <p:spPr bwMode="auto">
          <a:xfrm>
            <a:off x="5410200" y="32766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8" name="Rectangle 67"/>
          <p:cNvSpPr/>
          <p:nvPr/>
        </p:nvSpPr>
        <p:spPr bwMode="auto">
          <a:xfrm>
            <a:off x="3505200" y="3657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 name="Rectangle 68"/>
          <p:cNvSpPr/>
          <p:nvPr/>
        </p:nvSpPr>
        <p:spPr bwMode="auto">
          <a:xfrm>
            <a:off x="3886200" y="3657600"/>
            <a:ext cx="304800" cy="304800"/>
          </a:xfrm>
          <a:prstGeom prst="rect">
            <a:avLst/>
          </a:prstGeom>
          <a:solidFill>
            <a:schemeClr val="tx1">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0" name="Rectangle 69"/>
          <p:cNvSpPr/>
          <p:nvPr/>
        </p:nvSpPr>
        <p:spPr bwMode="auto">
          <a:xfrm>
            <a:off x="4267200" y="3657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1" name="Rectangle 70"/>
          <p:cNvSpPr/>
          <p:nvPr/>
        </p:nvSpPr>
        <p:spPr bwMode="auto">
          <a:xfrm>
            <a:off x="4648200" y="3657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2" name="Rectangle 71"/>
          <p:cNvSpPr/>
          <p:nvPr/>
        </p:nvSpPr>
        <p:spPr bwMode="auto">
          <a:xfrm>
            <a:off x="5029200" y="3657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3" name="Rectangle 72"/>
          <p:cNvSpPr/>
          <p:nvPr/>
        </p:nvSpPr>
        <p:spPr bwMode="auto">
          <a:xfrm>
            <a:off x="5410200" y="3657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4" name="Rectangle 73"/>
          <p:cNvSpPr/>
          <p:nvPr/>
        </p:nvSpPr>
        <p:spPr bwMode="auto">
          <a:xfrm>
            <a:off x="3505200" y="4038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5" name="Rectangle 74"/>
          <p:cNvSpPr/>
          <p:nvPr/>
        </p:nvSpPr>
        <p:spPr bwMode="auto">
          <a:xfrm>
            <a:off x="3886200" y="4038600"/>
            <a:ext cx="304800" cy="304800"/>
          </a:xfrm>
          <a:prstGeom prst="rect">
            <a:avLst/>
          </a:prstGeom>
          <a:solidFill>
            <a:schemeClr val="tx1">
              <a:lumMod val="95000"/>
              <a:lumOff val="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6" name="Rectangle 75"/>
          <p:cNvSpPr/>
          <p:nvPr/>
        </p:nvSpPr>
        <p:spPr bwMode="auto">
          <a:xfrm>
            <a:off x="4267200" y="4038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7" name="Rectangle 76"/>
          <p:cNvSpPr/>
          <p:nvPr/>
        </p:nvSpPr>
        <p:spPr bwMode="auto">
          <a:xfrm>
            <a:off x="4648200" y="4038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8" name="Rectangle 77"/>
          <p:cNvSpPr/>
          <p:nvPr/>
        </p:nvSpPr>
        <p:spPr bwMode="auto">
          <a:xfrm>
            <a:off x="5029200" y="4038600"/>
            <a:ext cx="304800" cy="3048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9" name="Rectangle 78"/>
          <p:cNvSpPr/>
          <p:nvPr/>
        </p:nvSpPr>
        <p:spPr bwMode="auto">
          <a:xfrm>
            <a:off x="5410200" y="4038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0" name="Rectangle 79"/>
          <p:cNvSpPr/>
          <p:nvPr/>
        </p:nvSpPr>
        <p:spPr bwMode="auto">
          <a:xfrm>
            <a:off x="3505200" y="4419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1" name="Rectangle 80"/>
          <p:cNvSpPr/>
          <p:nvPr/>
        </p:nvSpPr>
        <p:spPr bwMode="auto">
          <a:xfrm>
            <a:off x="3886200" y="4419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2" name="Rectangle 81"/>
          <p:cNvSpPr/>
          <p:nvPr/>
        </p:nvSpPr>
        <p:spPr bwMode="auto">
          <a:xfrm>
            <a:off x="4267200" y="4419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3" name="Rectangle 82"/>
          <p:cNvSpPr/>
          <p:nvPr/>
        </p:nvSpPr>
        <p:spPr bwMode="auto">
          <a:xfrm>
            <a:off x="4648200" y="4419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4" name="Rectangle 83"/>
          <p:cNvSpPr/>
          <p:nvPr/>
        </p:nvSpPr>
        <p:spPr bwMode="auto">
          <a:xfrm>
            <a:off x="5029200" y="4419600"/>
            <a:ext cx="304800" cy="304800"/>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5" name="Rectangle 84"/>
          <p:cNvSpPr/>
          <p:nvPr/>
        </p:nvSpPr>
        <p:spPr bwMode="auto">
          <a:xfrm>
            <a:off x="5410200" y="4419600"/>
            <a:ext cx="304800" cy="304800"/>
          </a:xfrm>
          <a:prstGeom prst="rect">
            <a:avLst/>
          </a:prstGeom>
          <a:solidFill>
            <a:schemeClr val="bg1">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35" name="TextBox 234"/>
          <p:cNvSpPr txBox="1"/>
          <p:nvPr/>
        </p:nvSpPr>
        <p:spPr>
          <a:xfrm>
            <a:off x="3886200" y="2057400"/>
            <a:ext cx="1501180" cy="369332"/>
          </a:xfrm>
          <a:prstGeom prst="rect">
            <a:avLst/>
          </a:prstGeom>
          <a:noFill/>
        </p:spPr>
        <p:txBody>
          <a:bodyPr wrap="none" rtlCol="0">
            <a:spAutoFit/>
          </a:bodyPr>
          <a:lstStyle/>
          <a:p>
            <a:r>
              <a:rPr lang="en-US" dirty="0" smtClean="0"/>
              <a:t>Noisy Picture</a:t>
            </a:r>
            <a:endParaRPr lang="en-US" dirty="0"/>
          </a:p>
        </p:txBody>
      </p:sp>
      <p:grpSp>
        <p:nvGrpSpPr>
          <p:cNvPr id="253" name="Group 252"/>
          <p:cNvGrpSpPr/>
          <p:nvPr/>
        </p:nvGrpSpPr>
        <p:grpSpPr>
          <a:xfrm>
            <a:off x="304800" y="4648200"/>
            <a:ext cx="3886197" cy="1398032"/>
            <a:chOff x="609600" y="3607831"/>
            <a:chExt cx="3886197" cy="1398032"/>
          </a:xfrm>
        </p:grpSpPr>
        <p:grpSp>
          <p:nvGrpSpPr>
            <p:cNvPr id="244" name="Group 243"/>
            <p:cNvGrpSpPr/>
            <p:nvPr/>
          </p:nvGrpSpPr>
          <p:grpSpPr>
            <a:xfrm>
              <a:off x="609600" y="3607831"/>
              <a:ext cx="2743200" cy="1103531"/>
              <a:chOff x="609600" y="3607831"/>
              <a:chExt cx="2743200" cy="1103531"/>
            </a:xfrm>
          </p:grpSpPr>
          <p:sp>
            <p:nvSpPr>
              <p:cNvPr id="238" name="TextBox 237"/>
              <p:cNvSpPr txBox="1"/>
              <p:nvPr/>
            </p:nvSpPr>
            <p:spPr>
              <a:xfrm>
                <a:off x="609600" y="3607831"/>
                <a:ext cx="27432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dirty="0" smtClean="0"/>
                  <a:t>Inference</a:t>
                </a:r>
                <a:endParaRPr lang="en-US" sz="2400" dirty="0"/>
              </a:p>
            </p:txBody>
          </p:sp>
          <p:sp>
            <p:nvSpPr>
              <p:cNvPr id="241" name="TextBox 240"/>
              <p:cNvSpPr txBox="1"/>
              <p:nvPr/>
            </p:nvSpPr>
            <p:spPr>
              <a:xfrm>
                <a:off x="609600" y="4065031"/>
                <a:ext cx="27432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What is the probability </a:t>
                </a:r>
              </a:p>
              <a:p>
                <a:r>
                  <a:rPr lang="en-US" dirty="0" smtClean="0"/>
                  <a:t>that this pixel is black?</a:t>
                </a:r>
                <a:endParaRPr lang="en-US" dirty="0"/>
              </a:p>
            </p:txBody>
          </p:sp>
        </p:grpSp>
        <p:cxnSp>
          <p:nvCxnSpPr>
            <p:cNvPr id="250" name="Shape 249"/>
            <p:cNvCxnSpPr>
              <a:stCxn id="241" idx="3"/>
              <a:endCxn id="261" idx="2"/>
            </p:cNvCxnSpPr>
            <p:nvPr/>
          </p:nvCxnSpPr>
          <p:spPr bwMode="auto">
            <a:xfrm>
              <a:off x="3352800" y="4388197"/>
              <a:ext cx="1142997" cy="617666"/>
            </a:xfrm>
            <a:prstGeom prst="curvedConnector3">
              <a:avLst>
                <a:gd name="adj1" fmla="val 50000"/>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grpSp>
      <p:sp>
        <p:nvSpPr>
          <p:cNvPr id="265" name="TextBox 264"/>
          <p:cNvSpPr txBox="1"/>
          <p:nvPr/>
        </p:nvSpPr>
        <p:spPr>
          <a:xfrm>
            <a:off x="228600" y="2438400"/>
            <a:ext cx="2289153" cy="400110"/>
          </a:xfrm>
          <a:prstGeom prst="rect">
            <a:avLst/>
          </a:prstGeom>
          <a:noFill/>
        </p:spPr>
        <p:txBody>
          <a:bodyPr wrap="none" rtlCol="0">
            <a:spAutoFit/>
          </a:bodyPr>
          <a:lstStyle/>
          <a:p>
            <a:r>
              <a:rPr lang="en-US" sz="2000" dirty="0" smtClean="0">
                <a:solidFill>
                  <a:schemeClr val="tx2"/>
                </a:solidFill>
              </a:rPr>
              <a:t>“True” Pixel Values</a:t>
            </a:r>
            <a:endParaRPr lang="en-US" sz="2000" dirty="0">
              <a:solidFill>
                <a:schemeClr val="tx2"/>
              </a:solidFill>
            </a:endParaRPr>
          </a:p>
        </p:txBody>
      </p:sp>
      <p:sp>
        <p:nvSpPr>
          <p:cNvPr id="271" name="TextBox 270"/>
          <p:cNvSpPr txBox="1"/>
          <p:nvPr/>
        </p:nvSpPr>
        <p:spPr>
          <a:xfrm>
            <a:off x="228600" y="3429000"/>
            <a:ext cx="2826030" cy="400110"/>
          </a:xfrm>
          <a:prstGeom prst="rect">
            <a:avLst/>
          </a:prstGeom>
          <a:noFill/>
        </p:spPr>
        <p:txBody>
          <a:bodyPr wrap="none" rtlCol="0">
            <a:spAutoFit/>
          </a:bodyPr>
          <a:lstStyle/>
          <a:p>
            <a:r>
              <a:rPr lang="en-US" sz="2000" dirty="0" smtClean="0">
                <a:solidFill>
                  <a:srgbClr val="C00000"/>
                </a:solidFill>
              </a:rPr>
              <a:t>Continuity Assumptions</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5"/>
                                        </p:tgtEl>
                                        <p:attrNameLst>
                                          <p:attrName>style.visibility</p:attrName>
                                        </p:attrNameLst>
                                      </p:cBhvr>
                                      <p:to>
                                        <p:strVal val="hidden"/>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0 1.11111E-6 L 0.03333 -0.05556 " pathEditMode="relative" ptsTypes="AA">
                                      <p:cBhvr>
                                        <p:cTn id="9" dur="1000" fill="hold"/>
                                        <p:tgtEl>
                                          <p:spTgt spid="50"/>
                                        </p:tgtEl>
                                        <p:attrNameLst>
                                          <p:attrName>ppt_x</p:attrName>
                                          <p:attrName>ppt_y</p:attrName>
                                        </p:attrNameLst>
                                      </p:cBhvr>
                                    </p:animMotion>
                                  </p:childTnLst>
                                </p:cTn>
                              </p:par>
                              <p:par>
                                <p:cTn id="10" presetID="0" presetClass="path" presetSubtype="0" accel="50000" decel="50000" fill="hold" grpId="0" nodeType="withEffect">
                                  <p:stCondLst>
                                    <p:cond delay="0"/>
                                  </p:stCondLst>
                                  <p:childTnLst>
                                    <p:animMotion origin="layout" path="M 3.33333E-6 1.11111E-6 L 0.06666 -0.05556 " pathEditMode="relative" ptsTypes="AA">
                                      <p:cBhvr>
                                        <p:cTn id="11" dur="1000" fill="hold"/>
                                        <p:tgtEl>
                                          <p:spTgt spid="51"/>
                                        </p:tgtEl>
                                        <p:attrNameLst>
                                          <p:attrName>ppt_x</p:attrName>
                                          <p:attrName>ppt_y</p:attrName>
                                        </p:attrNameLst>
                                      </p:cBhvr>
                                    </p:animMotion>
                                  </p:childTnLst>
                                </p:cTn>
                              </p:par>
                              <p:par>
                                <p:cTn id="12" presetID="0" presetClass="path" presetSubtype="0" accel="50000" decel="50000" fill="hold" grpId="0" nodeType="withEffect">
                                  <p:stCondLst>
                                    <p:cond delay="0"/>
                                  </p:stCondLst>
                                  <p:childTnLst>
                                    <p:animMotion origin="layout" path="M -3.33333E-6 1.11111E-6 L 0.1 -0.05556 " pathEditMode="relative" ptsTypes="AA">
                                      <p:cBhvr>
                                        <p:cTn id="13" dur="1000" fill="hold"/>
                                        <p:tgtEl>
                                          <p:spTgt spid="52"/>
                                        </p:tgtEl>
                                        <p:attrNameLst>
                                          <p:attrName>ppt_x</p:attrName>
                                          <p:attrName>ppt_y</p:attrName>
                                        </p:attrNameLst>
                                      </p:cBhvr>
                                    </p:animMotion>
                                  </p:childTnLst>
                                </p:cTn>
                              </p:par>
                              <p:par>
                                <p:cTn id="14" presetID="0" presetClass="path" presetSubtype="0" accel="50000" decel="50000" fill="hold" grpId="0" nodeType="withEffect">
                                  <p:stCondLst>
                                    <p:cond delay="0"/>
                                  </p:stCondLst>
                                  <p:childTnLst>
                                    <p:animMotion origin="layout" path="M 0 1.11111E-6 L 0.13333 -0.05556 " pathEditMode="relative" ptsTypes="AA">
                                      <p:cBhvr>
                                        <p:cTn id="15" dur="1000" fill="hold"/>
                                        <p:tgtEl>
                                          <p:spTgt spid="53"/>
                                        </p:tgtEl>
                                        <p:attrNameLst>
                                          <p:attrName>ppt_x</p:attrName>
                                          <p:attrName>ppt_y</p:attrName>
                                        </p:attrNameLst>
                                      </p:cBhvr>
                                    </p:animMotion>
                                  </p:childTnLst>
                                </p:cTn>
                              </p:par>
                              <p:par>
                                <p:cTn id="16" presetID="0" presetClass="path" presetSubtype="0" accel="50000" decel="50000" fill="hold" grpId="0" nodeType="withEffect">
                                  <p:stCondLst>
                                    <p:cond delay="0"/>
                                  </p:stCondLst>
                                  <p:childTnLst>
                                    <p:animMotion origin="layout" path="M 3.33333E-6 1.11111E-6 L 0.16666 -0.05556 " pathEditMode="relative" ptsTypes="AA">
                                      <p:cBhvr>
                                        <p:cTn id="17" dur="1000" fill="hold"/>
                                        <p:tgtEl>
                                          <p:spTgt spid="54"/>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3.33333E-6 1.11111E-6 L 0.2 -0.05556 " pathEditMode="relative" ptsTypes="AA">
                                      <p:cBhvr>
                                        <p:cTn id="19" dur="1000" fill="hold"/>
                                        <p:tgtEl>
                                          <p:spTgt spid="55"/>
                                        </p:tgtEl>
                                        <p:attrNameLst>
                                          <p:attrName>ppt_x</p:attrName>
                                          <p:attrName>ppt_y</p:attrName>
                                        </p:attrNameLst>
                                      </p:cBhvr>
                                    </p:animMotion>
                                  </p:childTnLst>
                                </p:cTn>
                              </p:par>
                              <p:par>
                                <p:cTn id="20" presetID="0" presetClass="path" presetSubtype="0" accel="50000" decel="50000" fill="hold" grpId="0" nodeType="withEffect">
                                  <p:stCondLst>
                                    <p:cond delay="0"/>
                                  </p:stCondLst>
                                  <p:childTnLst>
                                    <p:animMotion origin="layout" path="M 5.55112E-17 -1.11111E-6 L 0.03333 -0.01111 " pathEditMode="relative" rAng="0" ptsTypes="AA">
                                      <p:cBhvr>
                                        <p:cTn id="21" dur="1000" fill="hold"/>
                                        <p:tgtEl>
                                          <p:spTgt spid="56"/>
                                        </p:tgtEl>
                                        <p:attrNameLst>
                                          <p:attrName>ppt_x</p:attrName>
                                          <p:attrName>ppt_y</p:attrName>
                                        </p:attrNameLst>
                                      </p:cBhvr>
                                      <p:rCtr x="17" y="-6"/>
                                    </p:animMotion>
                                  </p:childTnLst>
                                </p:cTn>
                              </p:par>
                              <p:par>
                                <p:cTn id="22" presetID="0" presetClass="path" presetSubtype="0" accel="50000" decel="50000" fill="hold" grpId="0" nodeType="withEffect">
                                  <p:stCondLst>
                                    <p:cond delay="0"/>
                                  </p:stCondLst>
                                  <p:childTnLst>
                                    <p:animMotion origin="layout" path="M 3.33333E-6 -4.44444E-6 L 0.06666 -0.01111 " pathEditMode="relative" rAng="0" ptsTypes="AA">
                                      <p:cBhvr>
                                        <p:cTn id="23" dur="1000" fill="hold"/>
                                        <p:tgtEl>
                                          <p:spTgt spid="57"/>
                                        </p:tgtEl>
                                        <p:attrNameLst>
                                          <p:attrName>ppt_x</p:attrName>
                                          <p:attrName>ppt_y</p:attrName>
                                        </p:attrNameLst>
                                      </p:cBhvr>
                                      <p:rCtr x="33" y="-6"/>
                                    </p:animMotion>
                                  </p:childTnLst>
                                </p:cTn>
                              </p:par>
                              <p:par>
                                <p:cTn id="24" presetID="0" presetClass="path" presetSubtype="0" accel="50000" decel="50000" fill="hold" grpId="0" nodeType="withEffect">
                                  <p:stCondLst>
                                    <p:cond delay="0"/>
                                  </p:stCondLst>
                                  <p:childTnLst>
                                    <p:animMotion origin="layout" path="M -3.33333E-6 -4.44444E-6 L 0.1 -0.01111 " pathEditMode="relative" rAng="0" ptsTypes="AA">
                                      <p:cBhvr>
                                        <p:cTn id="25" dur="1000" fill="hold"/>
                                        <p:tgtEl>
                                          <p:spTgt spid="58"/>
                                        </p:tgtEl>
                                        <p:attrNameLst>
                                          <p:attrName>ppt_x</p:attrName>
                                          <p:attrName>ppt_y</p:attrName>
                                        </p:attrNameLst>
                                      </p:cBhvr>
                                      <p:rCtr x="50" y="-6"/>
                                    </p:animMotion>
                                  </p:childTnLst>
                                </p:cTn>
                              </p:par>
                              <p:par>
                                <p:cTn id="26" presetID="0" presetClass="path" presetSubtype="0" accel="50000" decel="50000" fill="hold" grpId="0" nodeType="withEffect">
                                  <p:stCondLst>
                                    <p:cond delay="0"/>
                                  </p:stCondLst>
                                  <p:childTnLst>
                                    <p:animMotion origin="layout" path="M 0 -4.44444E-6 L 0.13333 -0.01111 " pathEditMode="relative" rAng="0" ptsTypes="AA">
                                      <p:cBhvr>
                                        <p:cTn id="27" dur="1000" fill="hold"/>
                                        <p:tgtEl>
                                          <p:spTgt spid="59"/>
                                        </p:tgtEl>
                                        <p:attrNameLst>
                                          <p:attrName>ppt_x</p:attrName>
                                          <p:attrName>ppt_y</p:attrName>
                                        </p:attrNameLst>
                                      </p:cBhvr>
                                      <p:rCtr x="67" y="-6"/>
                                    </p:animMotion>
                                  </p:childTnLst>
                                </p:cTn>
                              </p:par>
                              <p:par>
                                <p:cTn id="28" presetID="0" presetClass="path" presetSubtype="0" accel="50000" decel="50000" fill="hold" grpId="0" nodeType="withEffect">
                                  <p:stCondLst>
                                    <p:cond delay="0"/>
                                  </p:stCondLst>
                                  <p:childTnLst>
                                    <p:animMotion origin="layout" path="M 3.33333E-6 -4.44444E-6 L 0.16666 -0.01111 " pathEditMode="relative" rAng="0" ptsTypes="AA">
                                      <p:cBhvr>
                                        <p:cTn id="29" dur="1000" fill="hold"/>
                                        <p:tgtEl>
                                          <p:spTgt spid="60"/>
                                        </p:tgtEl>
                                        <p:attrNameLst>
                                          <p:attrName>ppt_x</p:attrName>
                                          <p:attrName>ppt_y</p:attrName>
                                        </p:attrNameLst>
                                      </p:cBhvr>
                                      <p:rCtr x="83" y="-6"/>
                                    </p:animMotion>
                                  </p:childTnLst>
                                </p:cTn>
                              </p:par>
                              <p:par>
                                <p:cTn id="30" presetID="0" presetClass="path" presetSubtype="0" accel="50000" decel="50000" fill="hold" grpId="0" nodeType="withEffect">
                                  <p:stCondLst>
                                    <p:cond delay="0"/>
                                  </p:stCondLst>
                                  <p:childTnLst>
                                    <p:animMotion origin="layout" path="M -3.33333E-6 -4.44444E-6 L 0.2 -0.01111 " pathEditMode="relative" rAng="0" ptsTypes="AA">
                                      <p:cBhvr>
                                        <p:cTn id="31" dur="1000" fill="hold"/>
                                        <p:tgtEl>
                                          <p:spTgt spid="61"/>
                                        </p:tgtEl>
                                        <p:attrNameLst>
                                          <p:attrName>ppt_x</p:attrName>
                                          <p:attrName>ppt_y</p:attrName>
                                        </p:attrNameLst>
                                      </p:cBhvr>
                                      <p:rCtr x="100" y="-6"/>
                                    </p:animMotion>
                                  </p:childTnLst>
                                </p:cTn>
                              </p:par>
                              <p:par>
                                <p:cTn id="32" presetID="0" presetClass="path" presetSubtype="0" accel="50000" decel="50000" fill="hold" grpId="0" nodeType="withEffect">
                                  <p:stCondLst>
                                    <p:cond delay="0"/>
                                  </p:stCondLst>
                                  <p:childTnLst>
                                    <p:animMotion origin="layout" path="M 0 0 L 0.03333 0.03333 " pathEditMode="relative" rAng="0" ptsTypes="AA">
                                      <p:cBhvr>
                                        <p:cTn id="33" dur="1000" fill="hold"/>
                                        <p:tgtEl>
                                          <p:spTgt spid="62"/>
                                        </p:tgtEl>
                                        <p:attrNameLst>
                                          <p:attrName>ppt_x</p:attrName>
                                          <p:attrName>ppt_y</p:attrName>
                                        </p:attrNameLst>
                                      </p:cBhvr>
                                      <p:rCtr x="17" y="17"/>
                                    </p:animMotion>
                                  </p:childTnLst>
                                </p:cTn>
                              </p:par>
                              <p:par>
                                <p:cTn id="34" presetID="0" presetClass="path" presetSubtype="0" accel="50000" decel="50000" fill="hold" grpId="0" nodeType="withEffect">
                                  <p:stCondLst>
                                    <p:cond delay="0"/>
                                  </p:stCondLst>
                                  <p:childTnLst>
                                    <p:animMotion origin="layout" path="M 3.33333E-6 0 L 0.06666 0.03333 " pathEditMode="relative" rAng="0" ptsTypes="AA">
                                      <p:cBhvr>
                                        <p:cTn id="35" dur="1000" fill="hold"/>
                                        <p:tgtEl>
                                          <p:spTgt spid="63"/>
                                        </p:tgtEl>
                                        <p:attrNameLst>
                                          <p:attrName>ppt_x</p:attrName>
                                          <p:attrName>ppt_y</p:attrName>
                                        </p:attrNameLst>
                                      </p:cBhvr>
                                      <p:rCtr x="33" y="17"/>
                                    </p:animMotion>
                                  </p:childTnLst>
                                </p:cTn>
                              </p:par>
                              <p:par>
                                <p:cTn id="36" presetID="0" presetClass="path" presetSubtype="0" accel="50000" decel="50000" fill="hold" grpId="0" nodeType="withEffect">
                                  <p:stCondLst>
                                    <p:cond delay="0"/>
                                  </p:stCondLst>
                                  <p:childTnLst>
                                    <p:animMotion origin="layout" path="M -3.33333E-6 0 L 0.1 0.03333 " pathEditMode="relative" rAng="0" ptsTypes="AA">
                                      <p:cBhvr>
                                        <p:cTn id="37" dur="1000" fill="hold"/>
                                        <p:tgtEl>
                                          <p:spTgt spid="64"/>
                                        </p:tgtEl>
                                        <p:attrNameLst>
                                          <p:attrName>ppt_x</p:attrName>
                                          <p:attrName>ppt_y</p:attrName>
                                        </p:attrNameLst>
                                      </p:cBhvr>
                                      <p:rCtr x="50" y="17"/>
                                    </p:animMotion>
                                  </p:childTnLst>
                                </p:cTn>
                              </p:par>
                              <p:par>
                                <p:cTn id="38" presetID="0" presetClass="path" presetSubtype="0" accel="50000" decel="50000" fill="hold" grpId="0" nodeType="withEffect">
                                  <p:stCondLst>
                                    <p:cond delay="0"/>
                                  </p:stCondLst>
                                  <p:childTnLst>
                                    <p:animMotion origin="layout" path="M 0 0 L 0.13333 0.03333 " pathEditMode="relative" rAng="0" ptsTypes="AA">
                                      <p:cBhvr>
                                        <p:cTn id="39" dur="1000" fill="hold"/>
                                        <p:tgtEl>
                                          <p:spTgt spid="65"/>
                                        </p:tgtEl>
                                        <p:attrNameLst>
                                          <p:attrName>ppt_x</p:attrName>
                                          <p:attrName>ppt_y</p:attrName>
                                        </p:attrNameLst>
                                      </p:cBhvr>
                                      <p:rCtr x="67" y="17"/>
                                    </p:animMotion>
                                  </p:childTnLst>
                                </p:cTn>
                              </p:par>
                              <p:par>
                                <p:cTn id="40" presetID="0" presetClass="path" presetSubtype="0" accel="50000" decel="50000" fill="hold" grpId="0" nodeType="withEffect">
                                  <p:stCondLst>
                                    <p:cond delay="0"/>
                                  </p:stCondLst>
                                  <p:childTnLst>
                                    <p:animMotion origin="layout" path="M 3.33333E-6 0 L 0.16666 0.03333 " pathEditMode="relative" rAng="0" ptsTypes="AA">
                                      <p:cBhvr>
                                        <p:cTn id="41" dur="1000" fill="hold"/>
                                        <p:tgtEl>
                                          <p:spTgt spid="66"/>
                                        </p:tgtEl>
                                        <p:attrNameLst>
                                          <p:attrName>ppt_x</p:attrName>
                                          <p:attrName>ppt_y</p:attrName>
                                        </p:attrNameLst>
                                      </p:cBhvr>
                                      <p:rCtr x="83" y="17"/>
                                    </p:animMotion>
                                  </p:childTnLst>
                                </p:cTn>
                              </p:par>
                              <p:par>
                                <p:cTn id="42" presetID="0" presetClass="path" presetSubtype="0" accel="50000" decel="50000" fill="hold" grpId="0" nodeType="withEffect">
                                  <p:stCondLst>
                                    <p:cond delay="0"/>
                                  </p:stCondLst>
                                  <p:childTnLst>
                                    <p:animMotion origin="layout" path="M -3.33333E-6 0 L 0.2 0.03333 " pathEditMode="relative" rAng="0" ptsTypes="AA">
                                      <p:cBhvr>
                                        <p:cTn id="43" dur="1000" fill="hold"/>
                                        <p:tgtEl>
                                          <p:spTgt spid="67"/>
                                        </p:tgtEl>
                                        <p:attrNameLst>
                                          <p:attrName>ppt_x</p:attrName>
                                          <p:attrName>ppt_y</p:attrName>
                                        </p:attrNameLst>
                                      </p:cBhvr>
                                      <p:rCtr x="100" y="17"/>
                                    </p:animMotion>
                                  </p:childTnLst>
                                </p:cTn>
                              </p:par>
                              <p:par>
                                <p:cTn id="44" presetID="0" presetClass="path" presetSubtype="0" accel="50000" decel="50000" fill="hold" grpId="0" nodeType="withEffect">
                                  <p:stCondLst>
                                    <p:cond delay="0"/>
                                  </p:stCondLst>
                                  <p:childTnLst>
                                    <p:animMotion origin="layout" path="M 0 4.44444E-6 L 0.03333 0.07777 " pathEditMode="relative" rAng="0" ptsTypes="AA">
                                      <p:cBhvr>
                                        <p:cTn id="45" dur="1000" fill="hold"/>
                                        <p:tgtEl>
                                          <p:spTgt spid="68"/>
                                        </p:tgtEl>
                                        <p:attrNameLst>
                                          <p:attrName>ppt_x</p:attrName>
                                          <p:attrName>ppt_y</p:attrName>
                                        </p:attrNameLst>
                                      </p:cBhvr>
                                      <p:rCtr x="17" y="39"/>
                                    </p:animMotion>
                                  </p:childTnLst>
                                </p:cTn>
                              </p:par>
                              <p:par>
                                <p:cTn id="46" presetID="0" presetClass="path" presetSubtype="0" accel="50000" decel="50000" fill="hold" grpId="0" nodeType="withEffect">
                                  <p:stCondLst>
                                    <p:cond delay="0"/>
                                  </p:stCondLst>
                                  <p:childTnLst>
                                    <p:animMotion origin="layout" path="M 3.33333E-6 4.44444E-6 L 0.06666 0.07777 " pathEditMode="relative" rAng="0" ptsTypes="AA">
                                      <p:cBhvr>
                                        <p:cTn id="47" dur="1000" fill="hold"/>
                                        <p:tgtEl>
                                          <p:spTgt spid="69"/>
                                        </p:tgtEl>
                                        <p:attrNameLst>
                                          <p:attrName>ppt_x</p:attrName>
                                          <p:attrName>ppt_y</p:attrName>
                                        </p:attrNameLst>
                                      </p:cBhvr>
                                      <p:rCtr x="33" y="39"/>
                                    </p:animMotion>
                                  </p:childTnLst>
                                </p:cTn>
                              </p:par>
                              <p:par>
                                <p:cTn id="48" presetID="0" presetClass="path" presetSubtype="0" accel="50000" decel="50000" fill="hold" grpId="0" nodeType="withEffect">
                                  <p:stCondLst>
                                    <p:cond delay="0"/>
                                  </p:stCondLst>
                                  <p:childTnLst>
                                    <p:animMotion origin="layout" path="M -3.33333E-6 4.44444E-6 L 0.1 0.07777 " pathEditMode="relative" rAng="0" ptsTypes="AA">
                                      <p:cBhvr>
                                        <p:cTn id="49" dur="1000" fill="hold"/>
                                        <p:tgtEl>
                                          <p:spTgt spid="70"/>
                                        </p:tgtEl>
                                        <p:attrNameLst>
                                          <p:attrName>ppt_x</p:attrName>
                                          <p:attrName>ppt_y</p:attrName>
                                        </p:attrNameLst>
                                      </p:cBhvr>
                                      <p:rCtr x="50" y="39"/>
                                    </p:animMotion>
                                  </p:childTnLst>
                                </p:cTn>
                              </p:par>
                              <p:par>
                                <p:cTn id="50" presetID="0" presetClass="path" presetSubtype="0" accel="50000" decel="50000" fill="hold" grpId="0" nodeType="withEffect">
                                  <p:stCondLst>
                                    <p:cond delay="0"/>
                                  </p:stCondLst>
                                  <p:childTnLst>
                                    <p:animMotion origin="layout" path="M 0 4.44444E-6 L 0.13333 0.07777 " pathEditMode="relative" rAng="0" ptsTypes="AA">
                                      <p:cBhvr>
                                        <p:cTn id="51" dur="1000" fill="hold"/>
                                        <p:tgtEl>
                                          <p:spTgt spid="71"/>
                                        </p:tgtEl>
                                        <p:attrNameLst>
                                          <p:attrName>ppt_x</p:attrName>
                                          <p:attrName>ppt_y</p:attrName>
                                        </p:attrNameLst>
                                      </p:cBhvr>
                                      <p:rCtr x="67" y="39"/>
                                    </p:animMotion>
                                  </p:childTnLst>
                                </p:cTn>
                              </p:par>
                              <p:par>
                                <p:cTn id="52" presetID="0" presetClass="path" presetSubtype="0" accel="50000" decel="50000" fill="hold" grpId="0" nodeType="withEffect">
                                  <p:stCondLst>
                                    <p:cond delay="0"/>
                                  </p:stCondLst>
                                  <p:childTnLst>
                                    <p:animMotion origin="layout" path="M 3.33333E-6 4.44444E-6 L 0.16666 0.07777 " pathEditMode="relative" rAng="0" ptsTypes="AA">
                                      <p:cBhvr>
                                        <p:cTn id="53" dur="1000" fill="hold"/>
                                        <p:tgtEl>
                                          <p:spTgt spid="72"/>
                                        </p:tgtEl>
                                        <p:attrNameLst>
                                          <p:attrName>ppt_x</p:attrName>
                                          <p:attrName>ppt_y</p:attrName>
                                        </p:attrNameLst>
                                      </p:cBhvr>
                                      <p:rCtr x="83" y="39"/>
                                    </p:animMotion>
                                  </p:childTnLst>
                                </p:cTn>
                              </p:par>
                              <p:par>
                                <p:cTn id="54" presetID="0" presetClass="path" presetSubtype="0" accel="50000" decel="50000" fill="hold" grpId="0" nodeType="withEffect">
                                  <p:stCondLst>
                                    <p:cond delay="0"/>
                                  </p:stCondLst>
                                  <p:childTnLst>
                                    <p:animMotion origin="layout" path="M 3.33333E-6 4.44444E-6 L 0.2 0.07777 " pathEditMode="relative" rAng="0" ptsTypes="AA">
                                      <p:cBhvr>
                                        <p:cTn id="55" dur="1000" fill="hold"/>
                                        <p:tgtEl>
                                          <p:spTgt spid="73"/>
                                        </p:tgtEl>
                                        <p:attrNameLst>
                                          <p:attrName>ppt_x</p:attrName>
                                          <p:attrName>ppt_y</p:attrName>
                                        </p:attrNameLst>
                                      </p:cBhvr>
                                      <p:rCtr x="100" y="39"/>
                                    </p:animMotion>
                                  </p:childTnLst>
                                </p:cTn>
                              </p:par>
                              <p:par>
                                <p:cTn id="56" presetID="0" presetClass="path" presetSubtype="0" accel="50000" decel="50000" fill="hold" grpId="0" nodeType="withEffect">
                                  <p:stCondLst>
                                    <p:cond delay="0"/>
                                  </p:stCondLst>
                                  <p:childTnLst>
                                    <p:animMotion origin="layout" path="M 0 -1.11111E-6 L 0.03333 0.12222 " pathEditMode="relative" rAng="0" ptsTypes="AA">
                                      <p:cBhvr>
                                        <p:cTn id="57" dur="1000" fill="hold"/>
                                        <p:tgtEl>
                                          <p:spTgt spid="74"/>
                                        </p:tgtEl>
                                        <p:attrNameLst>
                                          <p:attrName>ppt_x</p:attrName>
                                          <p:attrName>ppt_y</p:attrName>
                                        </p:attrNameLst>
                                      </p:cBhvr>
                                      <p:rCtr x="17" y="61"/>
                                    </p:animMotion>
                                  </p:childTnLst>
                                </p:cTn>
                              </p:par>
                              <p:par>
                                <p:cTn id="58" presetID="0" presetClass="path" presetSubtype="0" accel="50000" decel="50000" fill="hold" grpId="0" nodeType="withEffect">
                                  <p:stCondLst>
                                    <p:cond delay="0"/>
                                  </p:stCondLst>
                                  <p:childTnLst>
                                    <p:animMotion origin="layout" path="M 3.33333E-6 -1.11111E-6 L 0.06666 0.12222 " pathEditMode="relative" rAng="0" ptsTypes="AA">
                                      <p:cBhvr>
                                        <p:cTn id="59" dur="1000" fill="hold"/>
                                        <p:tgtEl>
                                          <p:spTgt spid="75"/>
                                        </p:tgtEl>
                                        <p:attrNameLst>
                                          <p:attrName>ppt_x</p:attrName>
                                          <p:attrName>ppt_y</p:attrName>
                                        </p:attrNameLst>
                                      </p:cBhvr>
                                      <p:rCtr x="33" y="61"/>
                                    </p:animMotion>
                                  </p:childTnLst>
                                </p:cTn>
                              </p:par>
                              <p:par>
                                <p:cTn id="60" presetID="0" presetClass="path" presetSubtype="0" accel="50000" decel="50000" fill="hold" grpId="0" nodeType="withEffect">
                                  <p:stCondLst>
                                    <p:cond delay="0"/>
                                  </p:stCondLst>
                                  <p:childTnLst>
                                    <p:animMotion origin="layout" path="M -3.33333E-6 -1.11111E-6 L 0.1 0.12222 " pathEditMode="relative" rAng="0" ptsTypes="AA">
                                      <p:cBhvr>
                                        <p:cTn id="61" dur="1000" fill="hold"/>
                                        <p:tgtEl>
                                          <p:spTgt spid="76"/>
                                        </p:tgtEl>
                                        <p:attrNameLst>
                                          <p:attrName>ppt_x</p:attrName>
                                          <p:attrName>ppt_y</p:attrName>
                                        </p:attrNameLst>
                                      </p:cBhvr>
                                      <p:rCtr x="50" y="61"/>
                                    </p:animMotion>
                                  </p:childTnLst>
                                </p:cTn>
                              </p:par>
                              <p:par>
                                <p:cTn id="62" presetID="0" presetClass="path" presetSubtype="0" accel="50000" decel="50000" fill="hold" grpId="0" nodeType="withEffect">
                                  <p:stCondLst>
                                    <p:cond delay="0"/>
                                  </p:stCondLst>
                                  <p:childTnLst>
                                    <p:animMotion origin="layout" path="M 0 -1.11111E-6 L 0.13333 0.12222 " pathEditMode="relative" rAng="0" ptsTypes="AA">
                                      <p:cBhvr>
                                        <p:cTn id="63" dur="1000" fill="hold"/>
                                        <p:tgtEl>
                                          <p:spTgt spid="77"/>
                                        </p:tgtEl>
                                        <p:attrNameLst>
                                          <p:attrName>ppt_x</p:attrName>
                                          <p:attrName>ppt_y</p:attrName>
                                        </p:attrNameLst>
                                      </p:cBhvr>
                                      <p:rCtr x="67" y="61"/>
                                    </p:animMotion>
                                  </p:childTnLst>
                                </p:cTn>
                              </p:par>
                              <p:par>
                                <p:cTn id="64" presetID="0" presetClass="path" presetSubtype="0" accel="50000" decel="50000" fill="hold" grpId="0" nodeType="withEffect">
                                  <p:stCondLst>
                                    <p:cond delay="0"/>
                                  </p:stCondLst>
                                  <p:childTnLst>
                                    <p:animMotion origin="layout" path="M 3.33333E-6 -1.11111E-6 L 0.16666 0.12222 " pathEditMode="relative" rAng="0" ptsTypes="AA">
                                      <p:cBhvr>
                                        <p:cTn id="65" dur="1000" fill="hold"/>
                                        <p:tgtEl>
                                          <p:spTgt spid="78"/>
                                        </p:tgtEl>
                                        <p:attrNameLst>
                                          <p:attrName>ppt_x</p:attrName>
                                          <p:attrName>ppt_y</p:attrName>
                                        </p:attrNameLst>
                                      </p:cBhvr>
                                      <p:rCtr x="83" y="61"/>
                                    </p:animMotion>
                                  </p:childTnLst>
                                </p:cTn>
                              </p:par>
                              <p:par>
                                <p:cTn id="66" presetID="0" presetClass="path" presetSubtype="0" accel="50000" decel="50000" fill="hold" grpId="0" nodeType="withEffect">
                                  <p:stCondLst>
                                    <p:cond delay="0"/>
                                  </p:stCondLst>
                                  <p:childTnLst>
                                    <p:animMotion origin="layout" path="M -3.33333E-6 -1.11111E-6 L 0.2 0.12222 " pathEditMode="relative" rAng="0" ptsTypes="AA">
                                      <p:cBhvr>
                                        <p:cTn id="67" dur="1000" fill="hold"/>
                                        <p:tgtEl>
                                          <p:spTgt spid="79"/>
                                        </p:tgtEl>
                                        <p:attrNameLst>
                                          <p:attrName>ppt_x</p:attrName>
                                          <p:attrName>ppt_y</p:attrName>
                                        </p:attrNameLst>
                                      </p:cBhvr>
                                      <p:rCtr x="100" y="61"/>
                                    </p:animMotion>
                                  </p:childTnLst>
                                </p:cTn>
                              </p:par>
                              <p:par>
                                <p:cTn id="68" presetID="0" presetClass="path" presetSubtype="0" accel="50000" decel="50000" fill="hold" grpId="0" nodeType="withEffect">
                                  <p:stCondLst>
                                    <p:cond delay="0"/>
                                  </p:stCondLst>
                                  <p:childTnLst>
                                    <p:animMotion origin="layout" path="M 0 3.33333E-6 L 0.03333 0.16666 " pathEditMode="relative" rAng="0" ptsTypes="AA">
                                      <p:cBhvr>
                                        <p:cTn id="69" dur="1000" fill="hold"/>
                                        <p:tgtEl>
                                          <p:spTgt spid="80"/>
                                        </p:tgtEl>
                                        <p:attrNameLst>
                                          <p:attrName>ppt_x</p:attrName>
                                          <p:attrName>ppt_y</p:attrName>
                                        </p:attrNameLst>
                                      </p:cBhvr>
                                      <p:rCtr x="17" y="83"/>
                                    </p:animMotion>
                                  </p:childTnLst>
                                </p:cTn>
                              </p:par>
                              <p:par>
                                <p:cTn id="70" presetID="0" presetClass="path" presetSubtype="0" accel="50000" decel="50000" fill="hold" grpId="0" nodeType="withEffect">
                                  <p:stCondLst>
                                    <p:cond delay="0"/>
                                  </p:stCondLst>
                                  <p:childTnLst>
                                    <p:animMotion origin="layout" path="M 3.33333E-6 3.33333E-6 L 0.06666 0.16666 " pathEditMode="relative" rAng="0" ptsTypes="AA">
                                      <p:cBhvr>
                                        <p:cTn id="71" dur="1000" fill="hold"/>
                                        <p:tgtEl>
                                          <p:spTgt spid="81"/>
                                        </p:tgtEl>
                                        <p:attrNameLst>
                                          <p:attrName>ppt_x</p:attrName>
                                          <p:attrName>ppt_y</p:attrName>
                                        </p:attrNameLst>
                                      </p:cBhvr>
                                      <p:rCtr x="33" y="83"/>
                                    </p:animMotion>
                                  </p:childTnLst>
                                </p:cTn>
                              </p:par>
                              <p:par>
                                <p:cTn id="72" presetID="0" presetClass="path" presetSubtype="0" accel="50000" decel="50000" fill="hold" grpId="0" nodeType="withEffect">
                                  <p:stCondLst>
                                    <p:cond delay="0"/>
                                  </p:stCondLst>
                                  <p:childTnLst>
                                    <p:animMotion origin="layout" path="M -3.33333E-6 3.33333E-6 L 0.1 0.16666 " pathEditMode="relative" rAng="0" ptsTypes="AA">
                                      <p:cBhvr>
                                        <p:cTn id="73" dur="1000" fill="hold"/>
                                        <p:tgtEl>
                                          <p:spTgt spid="82"/>
                                        </p:tgtEl>
                                        <p:attrNameLst>
                                          <p:attrName>ppt_x</p:attrName>
                                          <p:attrName>ppt_y</p:attrName>
                                        </p:attrNameLst>
                                      </p:cBhvr>
                                      <p:rCtr x="50" y="83"/>
                                    </p:animMotion>
                                  </p:childTnLst>
                                </p:cTn>
                              </p:par>
                              <p:par>
                                <p:cTn id="74" presetID="0" presetClass="path" presetSubtype="0" accel="50000" decel="50000" fill="hold" grpId="0" nodeType="withEffect">
                                  <p:stCondLst>
                                    <p:cond delay="0"/>
                                  </p:stCondLst>
                                  <p:childTnLst>
                                    <p:animMotion origin="layout" path="M -3.33333E-6 2.22222E-6 L 0.13334 0.16666 " pathEditMode="relative" rAng="0" ptsTypes="AA">
                                      <p:cBhvr>
                                        <p:cTn id="75" dur="1000" fill="hold"/>
                                        <p:tgtEl>
                                          <p:spTgt spid="83"/>
                                        </p:tgtEl>
                                        <p:attrNameLst>
                                          <p:attrName>ppt_x</p:attrName>
                                          <p:attrName>ppt_y</p:attrName>
                                        </p:attrNameLst>
                                      </p:cBhvr>
                                      <p:rCtr x="67" y="83"/>
                                    </p:animMotion>
                                  </p:childTnLst>
                                </p:cTn>
                              </p:par>
                              <p:par>
                                <p:cTn id="76" presetID="0" presetClass="path" presetSubtype="0" accel="50000" decel="50000" fill="hold" grpId="0" nodeType="withEffect">
                                  <p:stCondLst>
                                    <p:cond delay="0"/>
                                  </p:stCondLst>
                                  <p:childTnLst>
                                    <p:animMotion origin="layout" path="M 3.33333E-6 3.33333E-6 L 0.16666 0.16666 " pathEditMode="relative" rAng="0" ptsTypes="AA">
                                      <p:cBhvr>
                                        <p:cTn id="77" dur="1000" fill="hold"/>
                                        <p:tgtEl>
                                          <p:spTgt spid="84"/>
                                        </p:tgtEl>
                                        <p:attrNameLst>
                                          <p:attrName>ppt_x</p:attrName>
                                          <p:attrName>ppt_y</p:attrName>
                                        </p:attrNameLst>
                                      </p:cBhvr>
                                      <p:rCtr x="83" y="83"/>
                                    </p:animMotion>
                                  </p:childTnLst>
                                </p:cTn>
                              </p:par>
                              <p:par>
                                <p:cTn id="78" presetID="0" presetClass="path" presetSubtype="0" accel="50000" decel="50000" fill="hold" grpId="0" nodeType="withEffect">
                                  <p:stCondLst>
                                    <p:cond delay="0"/>
                                  </p:stCondLst>
                                  <p:childTnLst>
                                    <p:animMotion origin="layout" path="M -3.33333E-6 3.33333E-6 L 0.2 0.16666 " pathEditMode="relative" rAng="0" ptsTypes="AA">
                                      <p:cBhvr>
                                        <p:cTn id="79" dur="1000" fill="hold"/>
                                        <p:tgtEl>
                                          <p:spTgt spid="85"/>
                                        </p:tgtEl>
                                        <p:attrNameLst>
                                          <p:attrName>ppt_x</p:attrName>
                                          <p:attrName>ppt_y</p:attrName>
                                        </p:attrNameLst>
                                      </p:cBhvr>
                                      <p:rCtr x="100" y="83"/>
                                    </p:animMotion>
                                  </p:childTnLst>
                                </p:cTn>
                              </p:par>
                            </p:childTnLst>
                          </p:cTn>
                        </p:par>
                        <p:par>
                          <p:cTn id="80" fill="hold">
                            <p:stCondLst>
                              <p:cond delay="1000"/>
                            </p:stCondLst>
                            <p:childTnLst>
                              <p:par>
                                <p:cTn id="81" presetID="1" presetClass="entr" presetSubtype="0" fill="hold" nodeType="afterEffect">
                                  <p:stCondLst>
                                    <p:cond delay="0"/>
                                  </p:stCondLst>
                                  <p:childTnLst>
                                    <p:set>
                                      <p:cBhvr>
                                        <p:cTn id="82" dur="1" fill="hold">
                                          <p:stCondLst>
                                            <p:cond delay="0"/>
                                          </p:stCondLst>
                                        </p:cTn>
                                        <p:tgtEl>
                                          <p:spTgt spid="7"/>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5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51"/>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53"/>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56"/>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7"/>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9"/>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61"/>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63"/>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6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6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7"/>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68"/>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6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70"/>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71"/>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7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73"/>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74"/>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7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7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78"/>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9"/>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80"/>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81"/>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8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83"/>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84"/>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85"/>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9" presetClass="emph" presetSubtype="0" nodeType="clickEffect">
                                  <p:stCondLst>
                                    <p:cond delay="0"/>
                                  </p:stCondLst>
                                  <p:childTnLst>
                                    <p:set>
                                      <p:cBhvr rctx="PPT">
                                        <p:cTn id="158" dur="indefinite"/>
                                        <p:tgtEl>
                                          <p:spTgt spid="7"/>
                                        </p:tgtEl>
                                        <p:attrNameLst>
                                          <p:attrName>style.opacity</p:attrName>
                                        </p:attrNameLst>
                                      </p:cBhvr>
                                      <p:to>
                                        <p:strVal val="0.25"/>
                                      </p:to>
                                    </p:set>
                                    <p:animEffect filter="image" prLst="opacity: 0.25">
                                      <p:cBhvr rctx="IE">
                                        <p:cTn id="159" dur="indefinite"/>
                                        <p:tgtEl>
                                          <p:spTgt spid="7"/>
                                        </p:tgtEl>
                                      </p:cBhvr>
                                    </p:animEffect>
                                  </p:childTnLst>
                                </p:cTn>
                              </p:par>
                              <p:par>
                                <p:cTn id="160" presetID="1" presetClass="entr" presetSubtype="0" fill="hold" grpId="0" nodeType="withEffect">
                                  <p:stCondLst>
                                    <p:cond delay="0"/>
                                  </p:stCondLst>
                                  <p:childTnLst>
                                    <p:set>
                                      <p:cBhvr>
                                        <p:cTn id="161" dur="1" fill="hold">
                                          <p:stCondLst>
                                            <p:cond delay="0"/>
                                          </p:stCondLst>
                                        </p:cTn>
                                        <p:tgtEl>
                                          <p:spTgt spid="265"/>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0"/>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27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9" presetClass="emph" presetSubtype="0" nodeType="clickEffect">
                                  <p:stCondLst>
                                    <p:cond delay="0"/>
                                  </p:stCondLst>
                                  <p:childTnLst>
                                    <p:set>
                                      <p:cBhvr rctx="PPT">
                                        <p:cTn id="171" dur="indefinite"/>
                                        <p:tgtEl>
                                          <p:spTgt spid="10"/>
                                        </p:tgtEl>
                                        <p:attrNameLst>
                                          <p:attrName>style.opacity</p:attrName>
                                        </p:attrNameLst>
                                      </p:cBhvr>
                                      <p:to>
                                        <p:strVal val="0.25"/>
                                      </p:to>
                                    </p:set>
                                    <p:animEffect filter="image" prLst="opacity: 0.25">
                                      <p:cBhvr rctx="IE">
                                        <p:cTn id="172" dur="indefinite"/>
                                        <p:tgtEl>
                                          <p:spTgt spid="10"/>
                                        </p:tgtEl>
                                      </p:cBhvr>
                                    </p:animEffect>
                                  </p:childTnLst>
                                </p:cTn>
                              </p:par>
                              <p:par>
                                <p:cTn id="173" presetID="9" presetClass="emph" presetSubtype="0" grpId="1" nodeType="withEffect">
                                  <p:stCondLst>
                                    <p:cond delay="0"/>
                                  </p:stCondLst>
                                  <p:childTnLst>
                                    <p:set>
                                      <p:cBhvr rctx="PPT">
                                        <p:cTn id="174" dur="indefinite"/>
                                        <p:tgtEl>
                                          <p:spTgt spid="265"/>
                                        </p:tgtEl>
                                        <p:attrNameLst>
                                          <p:attrName>style.opacity</p:attrName>
                                        </p:attrNameLst>
                                      </p:cBhvr>
                                      <p:to>
                                        <p:strVal val="0.5"/>
                                      </p:to>
                                    </p:set>
                                    <p:animEffect filter="image" prLst="opacity: 0.5">
                                      <p:cBhvr rctx="IE">
                                        <p:cTn id="175" dur="indefinite"/>
                                        <p:tgtEl>
                                          <p:spTgt spid="265"/>
                                        </p:tgtEl>
                                      </p:cBhvr>
                                    </p:animEffect>
                                  </p:childTnLst>
                                </p:cTn>
                              </p:par>
                              <p:par>
                                <p:cTn id="176" presetID="9" presetClass="emph" presetSubtype="0" grpId="1" nodeType="withEffect">
                                  <p:stCondLst>
                                    <p:cond delay="0"/>
                                  </p:stCondLst>
                                  <p:childTnLst>
                                    <p:set>
                                      <p:cBhvr rctx="PPT">
                                        <p:cTn id="177" dur="indefinite"/>
                                        <p:tgtEl>
                                          <p:spTgt spid="279"/>
                                        </p:tgtEl>
                                        <p:attrNameLst>
                                          <p:attrName>style.opacity</p:attrName>
                                        </p:attrNameLst>
                                      </p:cBhvr>
                                      <p:to>
                                        <p:strVal val="0.25"/>
                                      </p:to>
                                    </p:set>
                                    <p:animEffect filter="image" prLst="opacity: 0.25">
                                      <p:cBhvr rctx="IE">
                                        <p:cTn id="178" dur="indefinite"/>
                                        <p:tgtEl>
                                          <p:spTgt spid="279"/>
                                        </p:tgtEl>
                                      </p:cBhvr>
                                    </p:animEffect>
                                  </p:childTnLst>
                                </p:cTn>
                              </p:par>
                              <p:par>
                                <p:cTn id="179" presetID="1" presetClass="entr" presetSubtype="0" fill="hold" grpId="0" nodeType="withEffect">
                                  <p:stCondLst>
                                    <p:cond delay="0"/>
                                  </p:stCondLst>
                                  <p:childTnLst>
                                    <p:set>
                                      <p:cBhvr>
                                        <p:cTn id="180" dur="1" fill="hold">
                                          <p:stCondLst>
                                            <p:cond delay="0"/>
                                          </p:stCondLst>
                                        </p:cTn>
                                        <p:tgtEl>
                                          <p:spTgt spid="27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9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1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253"/>
                                        </p:tgtEl>
                                        <p:attrNameLst>
                                          <p:attrName>style.visibility</p:attrName>
                                        </p:attrNameLst>
                                      </p:cBhvr>
                                      <p:to>
                                        <p:strVal val="visible"/>
                                      </p:to>
                                    </p:set>
                                  </p:childTnLst>
                                </p:cTn>
                              </p:par>
                              <p:par>
                                <p:cTn id="193" presetID="9" presetClass="emph" presetSubtype="0" grpId="1" nodeType="withEffect">
                                  <p:stCondLst>
                                    <p:cond delay="0"/>
                                  </p:stCondLst>
                                  <p:childTnLst>
                                    <p:set>
                                      <p:cBhvr rctx="PPT">
                                        <p:cTn id="194" dur="indefinite"/>
                                        <p:tgtEl>
                                          <p:spTgt spid="271"/>
                                        </p:tgtEl>
                                        <p:attrNameLst>
                                          <p:attrName>style.opacity</p:attrName>
                                        </p:attrNameLst>
                                      </p:cBhvr>
                                      <p:to>
                                        <p:strVal val="0.5"/>
                                      </p:to>
                                    </p:set>
                                    <p:animEffect filter="image" prLst="opacity: 0.5">
                                      <p:cBhvr rctx="IE">
                                        <p:cTn id="195" dur="indefinite"/>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P spid="279" grpId="1" animBg="1"/>
      <p:bldP spid="397" grpId="0"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235" grpId="0"/>
      <p:bldP spid="265" grpId="0"/>
      <p:bldP spid="265" grpId="1"/>
      <p:bldP spid="271" grpId="0"/>
      <p:bldP spid="271" grpId="1"/>
    </p:bldLst>
  </p:timing>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IMING" val="|5.9|6.3|5"/>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usepackage{amsmath, amssymb, amsfonts}&#10;&#10;\pagestyle{empty}&#10;\begin{document}&#10;\pagecolor[rgb]{1,1,1}%&#10;\color[rgb]{0,0,0}&#10;&#10;\setcounter{equation}{4}&#10;\addtocounter{equation}{-1}&#10;&#10;\begin{equation*}&#10;\left| \left| m_{9 \rightarrow 10} - m_{9 \rightarrow 10}^\prime \right| \right|_1 \leq \epsilon&#10;\end{equation*}&#10;&#10;\end{document}"/>
  <p:tag name="FILENAME" val="TP_tmp"/>
  <p:tag name="FORMAT" val="pngmono"/>
  <p:tag name="RES" val="1200"/>
  <p:tag name="BLEND" val="0"/>
  <p:tag name="TRANSPARENT" val="0"/>
  <p:tag name="TBUG" val="0"/>
  <p:tag name="ALLOWFS" val="0"/>
  <p:tag name="ORIGWIDTH" val="102"/>
  <p:tag name="PICTUREFILESIZE" val="2914"/>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9 \rightarrow 10}$&#10;&#10;\end{document}"/>
  <p:tag name="FILENAME" val="TP_tmp"/>
  <p:tag name="FORMAT" val="pngmono"/>
  <p:tag name="RES" val="1200"/>
  <p:tag name="BLEND" val="0"/>
  <p:tag name="TRANSPARENT" val="0"/>
  <p:tag name="TBUG" val="0"/>
  <p:tag name="ALLOWFS" val="0"/>
  <p:tag name="ORIGWIDTH" val="29"/>
  <p:tag name="PICTUREFILESIZE" val="1182"/>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9 \rightarrow 10}^\prime$&#10;&#10;\end{document}"/>
  <p:tag name="FILENAME" val="TP_tmp"/>
  <p:tag name="FORMAT" val="pngmono"/>
  <p:tag name="RES" val="1200"/>
  <p:tag name="BLEND" val="0"/>
  <p:tag name="TRANSPARENT" val="0"/>
  <p:tag name="TBUG" val="0"/>
  <p:tag name="ALLOWFS" val="0"/>
  <p:tag name="ORIGWIDTH" val="29"/>
  <p:tag name="PICTUREFILESIZE" val="133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9 \rightarrow 10}$&#10;&#10;\end{document}"/>
  <p:tag name="FILENAME" val="TP_tmp"/>
  <p:tag name="FORMAT" val="pngmono"/>
  <p:tag name="RES" val="1200"/>
  <p:tag name="BLEND" val="0"/>
  <p:tag name="TRANSPARENT" val="0"/>
  <p:tag name="TBUG" val="0"/>
  <p:tag name="ALLOWFS" val="0"/>
  <p:tag name="ORIGWIDTH" val="29"/>
  <p:tag name="PICTUREFILESIZE" val="1182"/>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4}&#10;\addtocounter{equation}{-1}&#10;&#10;$\tau_\epsilon$&#10;&#10;\end{document}"/>
  <p:tag name="FILENAME" val="TP_tmp"/>
  <p:tag name="FORMAT" val="pngmono"/>
  <p:tag name="RES" val="1200"/>
  <p:tag name="BLEND" val="0"/>
  <p:tag name="TRANSPARENT" val="0"/>
  <p:tag name="TBUG" val="0"/>
  <p:tag name="ALLOWFS" val="0"/>
  <p:tag name="ORIGWIDTH" val="9"/>
  <p:tag name="PICTUREFILESIZE" val="422"/>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9 \rightarrow 10}^\prime$&#10;&#10;\end{document}"/>
  <p:tag name="FILENAME" val="TP_tmp"/>
  <p:tag name="FORMAT" val="pngmono"/>
  <p:tag name="RES" val="1200"/>
  <p:tag name="BLEND" val="0"/>
  <p:tag name="TRANSPARENT" val="0"/>
  <p:tag name="TBUG" val="0"/>
  <p:tag name="ALLOWFS" val="0"/>
  <p:tag name="ORIGWIDTH" val="29"/>
  <p:tag name="PICTUREFILESIZE" val="1337"/>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8 \rightarrow 9}^\prime$&#10;&#10;\end{document}"/>
  <p:tag name="FILENAME" val="TP_tmp"/>
  <p:tag name="FORMAT" val="pngmono"/>
  <p:tag name="RES" val="1200"/>
  <p:tag name="BLEND" val="0"/>
  <p:tag name="TRANSPARENT" val="0"/>
  <p:tag name="TBUG" val="0"/>
  <p:tag name="ALLOWFS" val="0"/>
  <p:tag name="ORIGWIDTH" val="25"/>
  <p:tag name="PICTUREFILESIZE" val="1377"/>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7 \rightarrow 8}^\prime$&#10;&#10;\end{document}"/>
  <p:tag name="FILENAME" val="TP_tmp"/>
  <p:tag name="FORMAT" val="pngmono"/>
  <p:tag name="RES" val="1200"/>
  <p:tag name="BLEND" val="0"/>
  <p:tag name="TRANSPARENT" val="0"/>
  <p:tag name="TBUG" val="0"/>
  <p:tag name="ALLOWFS" val="0"/>
  <p:tag name="ORIGWIDTH" val="25"/>
  <p:tag name="PICTUREFILESIZE" val="1299"/>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6 \rightarrow 7}^\prime$&#10;&#10;\end{document}"/>
  <p:tag name="FILENAME" val="TP_tmp"/>
  <p:tag name="FORMAT" val="pngmono"/>
  <p:tag name="RES" val="1200"/>
  <p:tag name="BLEND" val="0"/>
  <p:tag name="TRANSPARENT" val="0"/>
  <p:tag name="TBUG" val="0"/>
  <p:tag name="ALLOWFS" val="0"/>
  <p:tag name="ORIGWIDTH" val="26"/>
  <p:tag name="PICTUREFILESIZE" val="1256"/>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5 \rightarrow 6}^\prime$&#10;&#10;\end{document}"/>
  <p:tag name="FILENAME" val="TP_tmp"/>
  <p:tag name="FORMAT" val="pngmono"/>
  <p:tag name="RES" val="1200"/>
  <p:tag name="BLEND" val="0"/>
  <p:tag name="TRANSPARENT" val="0"/>
  <p:tag name="TBUG" val="0"/>
  <p:tag name="ALLOWFS" val="0"/>
  <p:tag name="ORIGWIDTH" val="25"/>
  <p:tag name="PICTUREFILESIZE" val="1309"/>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4 \rightarrow 5}^\prime$&#10;&#10;\end{document}"/>
  <p:tag name="FILENAME" val="TP_tmp"/>
  <p:tag name="FORMAT" val="pngmono"/>
  <p:tag name="RES" val="1200"/>
  <p:tag name="BLEND" val="0"/>
  <p:tag name="TRANSPARENT" val="0"/>
  <p:tag name="TBUG" val="0"/>
  <p:tag name="ALLOWFS" val="0"/>
  <p:tag name="ORIGWIDTH" val="25"/>
  <p:tag name="PICTUREFILESIZE" val="1246"/>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3 \rightarrow 4}^{\prime}$&#10;&#10;\end{document}"/>
  <p:tag name="FILENAME" val="TP_tmp"/>
  <p:tag name="FORMAT" val="pngmono"/>
  <p:tag name="RES" val="1200"/>
  <p:tag name="BLEND" val="0"/>
  <p:tag name="TRANSPARENT" val="0"/>
  <p:tag name="TBUG" val="0"/>
  <p:tag name="ALLOWFS" val="0"/>
  <p:tag name="ORIGWIDTH" val="26"/>
  <p:tag name="PICTUREFILESIZE" val="1242"/>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8 \rightarrow 9}$&#10;&#10;\end{document}"/>
  <p:tag name="FILENAME" val="TP_tmp"/>
  <p:tag name="FORMAT" val="pngmono"/>
  <p:tag name="RES" val="1200"/>
  <p:tag name="BLEND" val="0"/>
  <p:tag name="TRANSPARENT" val="0"/>
  <p:tag name="TBUG" val="0"/>
  <p:tag name="ALLOWFS" val="0"/>
  <p:tag name="ORIGWIDTH" val="25"/>
  <p:tag name="PICTUREFILESIZE" val="1214"/>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7 \rightarrow 8}$&#10;&#10;\end{document}"/>
  <p:tag name="FILENAME" val="TP_tmp"/>
  <p:tag name="FORMAT" val="pngmono"/>
  <p:tag name="RES" val="1200"/>
  <p:tag name="BLEND" val="0"/>
  <p:tag name="TRANSPARENT" val="0"/>
  <p:tag name="TBUG" val="0"/>
  <p:tag name="ALLOWFS" val="0"/>
  <p:tag name="ORIGWIDTH" val="25"/>
  <p:tag name="PICTUREFILESIZE" val="1152"/>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1 \rightarrow 2}$&#10;&#10;\end{document}"/>
  <p:tag name="FILENAME" val="TP_tmp"/>
  <p:tag name="FORMAT" val="pngmono"/>
  <p:tag name="RES" val="1200"/>
  <p:tag name="BLEND" val="0"/>
  <p:tag name="TRANSPARENT" val="0"/>
  <p:tag name="TBUG" val="0"/>
  <p:tag name="ALLOWFS" val="0"/>
  <p:tag name="ORIGWIDTH" val="25"/>
  <p:tag name="PICTUREFILESIZE" val="990"/>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2 \rightarrow 3}$&#10;&#10;\end{document}"/>
  <p:tag name="FILENAME" val="TP_tmp"/>
  <p:tag name="FORMAT" val="pngmono"/>
  <p:tag name="RES" val="1200"/>
  <p:tag name="BLEND" val="0"/>
  <p:tag name="TRANSPARENT" val="0"/>
  <p:tag name="TBUG" val="0"/>
  <p:tag name="ALLOWFS" val="0"/>
  <p:tag name="ORIGWIDTH" val="25"/>
  <p:tag name="PICTUREFILESIZE" val="1176"/>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3 \rightarrow 4}$&#10;&#10;\end{document}"/>
  <p:tag name="FILENAME" val="TP_tmp"/>
  <p:tag name="FORMAT" val="pngmono"/>
  <p:tag name="RES" val="1200"/>
  <p:tag name="BLEND" val="0"/>
  <p:tag name="TRANSPARENT" val="0"/>
  <p:tag name="TBUG" val="0"/>
  <p:tag name="ALLOWFS" val="0"/>
  <p:tag name="ORIGWIDTH" val="26"/>
  <p:tag name="PICTUREFILESIZE" val="1096"/>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4 \rightarrow 5}$&#10;&#10;\end{document}"/>
  <p:tag name="FILENAME" val="TP_tmp"/>
  <p:tag name="FORMAT" val="pngmono"/>
  <p:tag name="RES" val="1200"/>
  <p:tag name="BLEND" val="0"/>
  <p:tag name="TRANSPARENT" val="0"/>
  <p:tag name="TBUG" val="0"/>
  <p:tag name="ALLOWFS" val="0"/>
  <p:tag name="ORIGWIDTH" val="25"/>
  <p:tag name="PICTUREFILESIZE" val="1084"/>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5 \rightarrow 6}$&#10;&#10;\end{document}"/>
  <p:tag name="FILENAME" val="TP_tmp"/>
  <p:tag name="FORMAT" val="pngmono"/>
  <p:tag name="RES" val="1200"/>
  <p:tag name="BLEND" val="0"/>
  <p:tag name="TRANSPARENT" val="0"/>
  <p:tag name="TBUG" val="0"/>
  <p:tag name="ALLOWFS" val="0"/>
  <p:tag name="ORIGWIDTH" val="25"/>
  <p:tag name="PICTUREFILESIZE" val="1166"/>
</p:tagLst>
</file>

<file path=ppt/tags/tag3.xml><?xml version="1.0" encoding="utf-8"?>
<p:tagLst xmlns:a="http://schemas.openxmlformats.org/drawingml/2006/main" xmlns:r="http://schemas.openxmlformats.org/officeDocument/2006/relationships" xmlns:p="http://schemas.openxmlformats.org/presentationml/2006/main">
  <p:tag name="TIMING" val="|8"/>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3}&#10;\addtocounter{equation}{-1}&#10;&#10;$m_{6 \rightarrow 7}$&#10;&#10;\end{document}"/>
  <p:tag name="FILENAME" val="TP_tmp"/>
  <p:tag name="FORMAT" val="pngmono"/>
  <p:tag name="RES" val="1200"/>
  <p:tag name="BLEND" val="0"/>
  <p:tag name="TRANSPARENT" val="0"/>
  <p:tag name="TBUG" val="0"/>
  <p:tag name="ALLOWFS" val="0"/>
  <p:tag name="ORIGWIDTH" val="26"/>
  <p:tag name="PICTUREFILESIZE" val="1105"/>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begin{equation*}&#10;\BigOmega{ \frac{n}{p} + \tau_\epsilon}&#10;\end{equation*}&#10;&#10;&#10;\end{document}&#10;"/>
  <p:tag name="FILENAME" val="TP_tmp"/>
  <p:tag name="FORMAT" val="pngmono"/>
  <p:tag name="RES" val="1200"/>
  <p:tag name="BLEND" val="0"/>
  <p:tag name="TRANSPARENT" val="1"/>
  <p:tag name="TBUG" val="0"/>
  <p:tag name="ALLOWFS" val="0"/>
  <p:tag name="ORIGWIDTH" val="51"/>
  <p:tag name="PICTUREFILESIZE" val="3141"/>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narray}&#10;n - \tau_\epsilon  &amp; \leq &amp; \frac{p}{2}\left( k - \tau_\epsilon + 1 \right) \nonumber \\&#10;k &amp; \geq &amp; \frac{2n}{p} + \tau_\epsilon \left( 1 -  \frac{2}{p} \right) - 1 \nonumber&#10;\end{eqnarray}&#10;&#10;&#10;&#10;\end{document}&#10;"/>
  <p:tag name="FILENAME" val="TP_tmp"/>
  <p:tag name="FORMAT" val="pngmono"/>
  <p:tag name="RES" val="1200"/>
  <p:tag name="BLEND" val="0"/>
  <p:tag name="TRANSPARENT" val="1"/>
  <p:tag name="TBUG" val="0"/>
  <p:tag name="ALLOWFS" val="0"/>
  <p:tag name="ORIGWIDTH" val="146"/>
  <p:tag name="PICTUREFILESIZE" val="10161"/>
</p:tagLst>
</file>

<file path=ppt/tags/tag33.xml><?xml version="1.0" encoding="utf-8"?>
<p:tagLst xmlns:a="http://schemas.openxmlformats.org/drawingml/2006/main" xmlns:r="http://schemas.openxmlformats.org/officeDocument/2006/relationships" xmlns:p="http://schemas.openxmlformats.org/presentationml/2006/main">
  <p:tag name="TIMING" val="|6.2|8.7|4.2|5.2|6.6|8.8"/>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begin{equation*}&#10;\BigO{ \frac{n}{p} + \tau_\epsilon}&#10;\end{equation*}&#10;&#10;&#10;\end{document}&#10;"/>
  <p:tag name="FILENAME" val="TP_tmp"/>
  <p:tag name="FORMAT" val="pngmono"/>
  <p:tag name="RES" val="1200"/>
  <p:tag name="BLEND" val="0"/>
  <p:tag name="TRANSPARENT" val="1"/>
  <p:tag name="TBUG" val="0"/>
  <p:tag name="ALLOWFS" val="0"/>
  <p:tag name="ORIGWIDTH" val="52"/>
  <p:tag name="PICTUREFILESIZE" val="3229"/>
</p:tagLst>
</file>

<file path=ppt/tags/tag35.xml><?xml version="1.0" encoding="utf-8"?>
<p:tagLst xmlns:a="http://schemas.openxmlformats.org/drawingml/2006/main" xmlns:r="http://schemas.openxmlformats.org/officeDocument/2006/relationships" xmlns:p="http://schemas.openxmlformats.org/presentationml/2006/main">
  <p:tag name="TIMING" val="|6.2|8.7|4.2|5.2|6.6|8.8"/>
</p:tagLst>
</file>

<file path=ppt/tags/tag36.xml><?xml version="1.0" encoding="utf-8"?>
<p:tagLst xmlns:a="http://schemas.openxmlformats.org/drawingml/2006/main" xmlns:r="http://schemas.openxmlformats.org/officeDocument/2006/relationships" xmlns:p="http://schemas.openxmlformats.org/presentationml/2006/main">
  <p:tag name="TIMING" val="|6.2|8.7|4.2|5.2|6.6|8.8"/>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left( k - 1 \right) \frac{n}{p}= \tau_\epsilon \Rightarrow k = \frac{p}{n} \tau_\epsilon + 1&#10;\end{equation*}&#10;&#10;\end{document}&#10;"/>
  <p:tag name="FILENAME" val="TP_tmp"/>
  <p:tag name="FORMAT" val="pngmono"/>
  <p:tag name="RES" val="1200"/>
  <p:tag name="BLEND" val="0"/>
  <p:tag name="TRANSPARENT" val="0"/>
  <p:tag name="TBUG" val="0"/>
  <p:tag name="ALLOWFS" val="0"/>
  <p:tag name="ORIGWIDTH" val="129"/>
  <p:tag name="PICTUREFILESIZE" val="5248"/>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frac{2n}{p} \left( \frac{p}{n} \tau_\epsilon + 1 \right) \in \BigO{\frac{n}{p} + \tau_\epsilon}&#10;\end{equation*}&#10;&#10;\end{document}&#10;"/>
  <p:tag name="FILENAME" val="TP_tmp"/>
  <p:tag name="FORMAT" val="pngmono"/>
  <p:tag name="RES" val="1200"/>
  <p:tag name="BLEND" val="0"/>
  <p:tag name="TRANSPARENT" val="0"/>
  <p:tag name="TBUG" val="0"/>
  <p:tag name="ALLOWFS" val="0"/>
  <p:tag name="ORIGWIDTH" val="124"/>
  <p:tag name="PICTUREFILESIZE" val="7465"/>
</p:tagLst>
</file>

<file path=ppt/tags/tag39.xml><?xml version="1.0" encoding="utf-8"?>
<p:tagLst xmlns:a="http://schemas.openxmlformats.org/drawingml/2006/main" xmlns:r="http://schemas.openxmlformats.org/officeDocument/2006/relationships" xmlns:p="http://schemas.openxmlformats.org/presentationml/2006/main">
  <p:tag name="TIMING" val="|6.2|8.7|4.2|5.2|6.6|8.8"/>
</p:tagLst>
</file>

<file path=ppt/tags/tag4.xml><?xml version="1.0" encoding="utf-8"?>
<p:tagLst xmlns:a="http://schemas.openxmlformats.org/drawingml/2006/main" xmlns:r="http://schemas.openxmlformats.org/officeDocument/2006/relationships" xmlns:p="http://schemas.openxmlformats.org/presentationml/2006/main">
  <p:tag name="TIMING" val="|6.6"/>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1}&#10;\addtocounter{equation}{-1}&#10;&#10;$\textrm{O}\left( \frac{n}{p} + \tau_{\epsilon} \right)$&#10;&#10;\end{document}"/>
  <p:tag name="FILENAME" val="TP_tmp"/>
  <p:tag name="FORMAT" val="pngmono"/>
  <p:tag name="RES" val="1200"/>
  <p:tag name="BLEND" val="0"/>
  <p:tag name="TRANSPARENT" val="0"/>
  <p:tag name="TBUG" val="0"/>
  <p:tag name="ALLOWFS" val="0"/>
  <p:tag name="ORIGWIDTH" val="47"/>
  <p:tag name="PICTUREFILESIZE" val="2461"/>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1}&#10;\addtocounter{equation}{-1}&#10;&#10;$\textrm{O}\left( \frac{n  \tau_{\epsilon}  }{p} \right)$&#10;&#10;\end{document}"/>
  <p:tag name="FILENAME" val="TP_tmp"/>
  <p:tag name="FORMAT" val="pngmono"/>
  <p:tag name="RES" val="1200"/>
  <p:tag name="BLEND" val="0"/>
  <p:tag name="TRANSPARENT" val="0"/>
  <p:tag name="TBUG" val="0"/>
  <p:tag name="ALLOWFS" val="0"/>
  <p:tag name="ORIGWIDTH" val="34"/>
  <p:tag name="PICTUREFILESIZE" val="2243"/>
</p:tagLst>
</file>

<file path=ppt/tags/tag42.xml><?xml version="1.0" encoding="utf-8"?>
<p:tagLst xmlns:a="http://schemas.openxmlformats.org/drawingml/2006/main" xmlns:r="http://schemas.openxmlformats.org/officeDocument/2006/relationships" xmlns:p="http://schemas.openxmlformats.org/presentationml/2006/main">
  <p:tag name="TIMING" val="|5.5|2.2|4.7|3.6"/>
</p:tagLst>
</file>

<file path=ppt/tags/tag43.xml><?xml version="1.0" encoding="utf-8"?>
<p:tagLst xmlns:a="http://schemas.openxmlformats.org/drawingml/2006/main" xmlns:r="http://schemas.openxmlformats.org/officeDocument/2006/relationships" xmlns:p="http://schemas.openxmlformats.org/presentationml/2006/main">
  <p:tag name="TIMING" val="|7|9.2"/>
</p:tagLst>
</file>

<file path=ppt/tags/tag44.xml><?xml version="1.0" encoding="utf-8"?>
<p:tagLst xmlns:a="http://schemas.openxmlformats.org/drawingml/2006/main" xmlns:r="http://schemas.openxmlformats.org/officeDocument/2006/relationships" xmlns:p="http://schemas.openxmlformats.org/presentationml/2006/main">
  <p:tag name="TIMING" val="|6.8|4.1|2.3|4.2|2|1.2|0.8|2"/>
</p:tagLst>
</file>

<file path=ppt/tags/tag45.xml><?xml version="1.0" encoding="utf-8"?>
<p:tagLst xmlns:a="http://schemas.openxmlformats.org/drawingml/2006/main" xmlns:r="http://schemas.openxmlformats.org/officeDocument/2006/relationships" xmlns:p="http://schemas.openxmlformats.org/presentationml/2006/main">
  <p:tag name="TIMING" val="|9.8|3.7|3.2|4.1|3.3"/>
</p:tagLst>
</file>

<file path=ppt/tags/tag46.xml><?xml version="1.0" encoding="utf-8"?>
<p:tagLst xmlns:a="http://schemas.openxmlformats.org/drawingml/2006/main" xmlns:r="http://schemas.openxmlformats.org/officeDocument/2006/relationships" xmlns:p="http://schemas.openxmlformats.org/presentationml/2006/main">
  <p:tag name="TIMING" val="|10.7|5.2"/>
</p:tagLst>
</file>

<file path=ppt/tags/tag47.xml><?xml version="1.0" encoding="utf-8"?>
<p:tagLst xmlns:a="http://schemas.openxmlformats.org/drawingml/2006/main" xmlns:r="http://schemas.openxmlformats.org/officeDocument/2006/relationships" xmlns:p="http://schemas.openxmlformats.org/presentationml/2006/main">
  <p:tag name="TIMING" val="|7|1.9"/>
</p:tagLst>
</file>

<file path=ppt/tags/tag48.xml><?xml version="1.0" encoding="utf-8"?>
<p:tagLst xmlns:a="http://schemas.openxmlformats.org/drawingml/2006/main" xmlns:r="http://schemas.openxmlformats.org/officeDocument/2006/relationships" xmlns:p="http://schemas.openxmlformats.org/presentationml/2006/main">
  <p:tag name="TIMING" val="|7.5|3.8"/>
</p:tagLst>
</file>

<file path=ppt/tags/tag49.xml><?xml version="1.0" encoding="utf-8"?>
<p:tagLst xmlns:a="http://schemas.openxmlformats.org/drawingml/2006/main" xmlns:r="http://schemas.openxmlformats.org/officeDocument/2006/relationships" xmlns:p="http://schemas.openxmlformats.org/presentationml/2006/main">
  <p:tag name="TIMING" val="|18.1"/>
</p:tagLst>
</file>

<file path=ppt/tags/tag5.xml><?xml version="1.0" encoding="utf-8"?>
<p:tagLst xmlns:a="http://schemas.openxmlformats.org/drawingml/2006/main" xmlns:r="http://schemas.openxmlformats.org/officeDocument/2006/relationships" xmlns:p="http://schemas.openxmlformats.org/presentationml/2006/main">
  <p:tag name="TIMING" val="|2.9|3.7"/>
</p:tagLst>
</file>

<file path=ppt/tags/tag50.xml><?xml version="1.0" encoding="utf-8"?>
<p:tagLst xmlns:a="http://schemas.openxmlformats.org/drawingml/2006/main" xmlns:r="http://schemas.openxmlformats.org/officeDocument/2006/relationships" xmlns:p="http://schemas.openxmlformats.org/presentationml/2006/main">
  <p:tag name="TIMING" val="|17.1|11.4"/>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amsmath,amssymb]{article}&#10;\usepackage[usenames]{color}&#10;&#10;\pagestyle{empty}&#10;\begin{document}&#10;\pagecolor[rgb]{1,1,1}%&#10;\color[rgb]{0,0,0}&#10;&#10;\setcounter{equation}{1}&#10;\addtocounter{equation}{-1}&#10;&#10;$\textrm{O}\left( \frac{n}{p} + \tau_{\epsilon} \right)$&#10;&#10;\end{document}"/>
  <p:tag name="FILENAME" val="TP_tmp"/>
  <p:tag name="FORMAT" val="pngmono"/>
  <p:tag name="RES" val="1200"/>
  <p:tag name="BLEND" val="0"/>
  <p:tag name="TRANSPARENT" val="1"/>
  <p:tag name="TBUG" val="0"/>
  <p:tag name="ALLOWFS" val="0"/>
  <p:tag name="ORIGWIDTH" val="47"/>
  <p:tag name="PICTUREFILESIZE" val="2461"/>
</p:tagLst>
</file>

<file path=ppt/tags/tag52.xml><?xml version="1.0" encoding="utf-8"?>
<p:tagLst xmlns:a="http://schemas.openxmlformats.org/drawingml/2006/main" xmlns:r="http://schemas.openxmlformats.org/officeDocument/2006/relationships" xmlns:p="http://schemas.openxmlformats.org/presentationml/2006/main">
  <p:tag name="TIMING" val="|43"/>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 amsfonts}&#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narray*}&#10;\text{minimize:} &amp; &amp;  \sum_{(i,j) \in \text{Cut Edges} } c_{ij} \\&#10;\text{subj. to: }  &amp; &amp; \sum_{i \in \text{Largest Block}} w_i \leq \frac{\gamma}{\numcpus} \sum_{v \in V} w_v&#10;\end{eqnarray*}&#10;&#10;&#10;\end{document}&#10;"/>
  <p:tag name="FILENAME" val="TP_tmp"/>
  <p:tag name="FORMAT" val="pngmono"/>
  <p:tag name="RES" val="1200"/>
  <p:tag name="BLEND" val="0"/>
  <p:tag name="TRANSPARENT" val="0"/>
  <p:tag name="TBUG" val="0"/>
  <p:tag name="ALLOWFS" val="0"/>
  <p:tag name="ORIGWIDTH" val="183"/>
  <p:tag name="PICTUREFILESIZE" val="16394"/>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 amsfonts}&#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narray*}&#10;w_i &amp; = &amp; \text{Updates}_i \times \text{Size}(i) \times \text{Degree}(i) \\&#10;c_{ij} &amp; = &amp; (\text{Updates}_i + \text{Updates}_j) \times \text{MessageSize}(i,j)&#10;\end{eqnarray*}&#10;&#10;&#10;\end{document}&#10;"/>
  <p:tag name="FILENAME" val="TP_tmp"/>
  <p:tag name="FORMAT" val="pngmono"/>
  <p:tag name="RES" val="1200"/>
  <p:tag name="BLEND" val="0"/>
  <p:tag name="TRANSPARENT" val="1"/>
  <p:tag name="TBUG" val="0"/>
  <p:tag name="ALLOWFS" val="0"/>
  <p:tag name="ORIGWIDTH" val="223"/>
  <p:tag name="PICTUREFILESIZE" val="17899"/>
</p:tagLst>
</file>

<file path=ppt/tags/tag55.xml><?xml version="1.0" encoding="utf-8"?>
<p:tagLst xmlns:a="http://schemas.openxmlformats.org/drawingml/2006/main" xmlns:r="http://schemas.openxmlformats.org/officeDocument/2006/relationships" xmlns:p="http://schemas.openxmlformats.org/presentationml/2006/main">
  <p:tag name="TIMING" val="|16.4"/>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text{Updates}_i = 1&#10;\end{equation*}&#10;&#10;\end{document}&#10;"/>
  <p:tag name="FILENAME" val="TP_tmp"/>
  <p:tag name="FORMAT" val="pngmono"/>
  <p:tag name="RES" val="2400"/>
  <p:tag name="BLEND" val="0"/>
  <p:tag name="TRANSPARENT" val="1"/>
  <p:tag name="TBUG" val="0"/>
  <p:tag name="ALLOWFS" val="0"/>
  <p:tag name="ORIGWIDTH" val="57"/>
  <p:tag name="PICTUREFILESIZE" val="4891"/>
</p:tagLst>
</file>

<file path=ppt/tags/tag6.xml><?xml version="1.0" encoding="utf-8"?>
<p:tagLst xmlns:a="http://schemas.openxmlformats.org/drawingml/2006/main" xmlns:r="http://schemas.openxmlformats.org/officeDocument/2006/relationships" xmlns:p="http://schemas.openxmlformats.org/presentationml/2006/main">
  <p:tag name="TIMING" val="|8.1|6.7|11.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frac{2n \text{  Messages Calculations} }{p \text{ Processors}} \times \left( n \text{ Iterations to Converge}\right) = \frac{2n^2}{p}&#10;\end{equation*}&#10;&#10;\end{document}&#10;"/>
  <p:tag name="FILENAME" val="TP_tmp"/>
  <p:tag name="FORMAT" val="pngmono"/>
  <p:tag name="RES" val="1200"/>
  <p:tag name="BLEND" val="0"/>
  <p:tag name="TRANSPARENT" val="0"/>
  <p:tag name="TBUG" val="0"/>
  <p:tag name="ALLOWFS" val="0"/>
  <p:tag name="ORIGWIDTH" val="270"/>
  <p:tag name="PICTUREFILESIZE" val="16075"/>
</p:tagLst>
</file>

<file path=ppt/tags/tag8.xml><?xml version="1.0" encoding="utf-8"?>
<p:tagLst xmlns:a="http://schemas.openxmlformats.org/drawingml/2006/main" xmlns:r="http://schemas.openxmlformats.org/officeDocument/2006/relationships" xmlns:p="http://schemas.openxmlformats.org/presentationml/2006/main">
  <p:tag name="TIMING" val="|10.3|17.5"/>
</p:tagLst>
</file>

<file path=ppt/tags/tag9.xml><?xml version="1.0" encoding="utf-8"?>
<p:tagLst xmlns:a="http://schemas.openxmlformats.org/drawingml/2006/main" xmlns:r="http://schemas.openxmlformats.org/officeDocument/2006/relationships" xmlns:p="http://schemas.openxmlformats.org/presentationml/2006/main">
  <p:tag name="TIMING" val="|10.3|17.5"/>
</p:tagLst>
</file>

<file path=ppt/theme/theme1.xml><?xml version="1.0" encoding="utf-8"?>
<a:theme xmlns:a="http://schemas.openxmlformats.org/drawingml/2006/main" name="selec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64" charset="0"/>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64"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select-template</Template>
  <TotalTime>19729</TotalTime>
  <Words>5525</Words>
  <Application>Microsoft Office PowerPoint</Application>
  <PresentationFormat>On-screen Show (4:3)</PresentationFormat>
  <Paragraphs>930</Paragraphs>
  <Slides>64</Slides>
  <Notes>37</Notes>
  <HiddenSlides>0</HiddenSlides>
  <MMClips>1</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83" baseType="lpstr">
      <vt:lpstr>Arial</vt:lpstr>
      <vt:lpstr>Tahoma</vt:lpstr>
      <vt:lpstr>Wingdings</vt:lpstr>
      <vt:lpstr>CMMI10</vt:lpstr>
      <vt:lpstr>CMR10</vt:lpstr>
      <vt:lpstr>CMEX10</vt:lpstr>
      <vt:lpstr>CMMI7</vt:lpstr>
      <vt:lpstr>CMSY7</vt:lpstr>
      <vt:lpstr>CMR7</vt:lpstr>
      <vt:lpstr>CMBX10</vt:lpstr>
      <vt:lpstr>CMSY10ORIG</vt:lpstr>
      <vt:lpstr>CMMI5</vt:lpstr>
      <vt:lpstr>CMBX7</vt:lpstr>
      <vt:lpstr>CMBX5</vt:lpstr>
      <vt:lpstr>Helvetica</vt:lpstr>
      <vt:lpstr>Times</vt:lpstr>
      <vt:lpstr>Calibri</vt:lpstr>
      <vt:lpstr>select-template</vt:lpstr>
      <vt:lpstr>Acrobat Document</vt:lpstr>
      <vt:lpstr>Parallel Splash  Belief Propagation</vt:lpstr>
      <vt:lpstr>Change in the Foundation of ML</vt:lpstr>
      <vt:lpstr>Why is this a Problem?</vt:lpstr>
      <vt:lpstr>Why is it hard?</vt:lpstr>
      <vt:lpstr>The Key Insight</vt:lpstr>
      <vt:lpstr>The Result</vt:lpstr>
      <vt:lpstr>Outline</vt:lpstr>
      <vt:lpstr>Graphical Models and Parallelism</vt:lpstr>
      <vt:lpstr>Overview of Graphical Models</vt:lpstr>
      <vt:lpstr>Synthetic Noisy Image Problem</vt:lpstr>
      <vt:lpstr>Protein Side-Chain Prediction</vt:lpstr>
      <vt:lpstr>Protein Side-Chain Prediction</vt:lpstr>
      <vt:lpstr>Markov Logic Networks</vt:lpstr>
      <vt:lpstr>Markov Logic Networks</vt:lpstr>
      <vt:lpstr>Outline</vt:lpstr>
      <vt:lpstr>The Inference Problem</vt:lpstr>
      <vt:lpstr>Belief Propagation (BP)</vt:lpstr>
      <vt:lpstr>Parallel Synchronous BP</vt:lpstr>
      <vt:lpstr>Sequential Computational Structure</vt:lpstr>
      <vt:lpstr>Hidden Sequential Structure</vt:lpstr>
      <vt:lpstr>Hidden Sequential Structure</vt:lpstr>
      <vt:lpstr>Optimal Sequential Algorithm</vt:lpstr>
      <vt:lpstr>Key Computational Structure</vt:lpstr>
      <vt:lpstr>Outline</vt:lpstr>
      <vt:lpstr>Parallelism by Approximation</vt:lpstr>
      <vt:lpstr>Tau-Epsilon Structure</vt:lpstr>
      <vt:lpstr>Running Time Lower Bound</vt:lpstr>
      <vt:lpstr>Proof: Running Time Lower Bound</vt:lpstr>
      <vt:lpstr>Optimal Parallel Scheduling</vt:lpstr>
      <vt:lpstr>Proof: Optimal Parallel Scheduling</vt:lpstr>
      <vt:lpstr>Proof: Optimal Parallel Scheduling</vt:lpstr>
      <vt:lpstr>Comparing with SynchronousBP</vt:lpstr>
      <vt:lpstr>Outline</vt:lpstr>
      <vt:lpstr>The Splash Operation</vt:lpstr>
      <vt:lpstr>Running Parallel Splashes</vt:lpstr>
      <vt:lpstr>Where do we Splash?</vt:lpstr>
      <vt:lpstr>Message Scheduling</vt:lpstr>
      <vt:lpstr>Problem with Message Scheduling</vt:lpstr>
      <vt:lpstr>Problem with Message Scheduling</vt:lpstr>
      <vt:lpstr>Belief Residual Scheduling</vt:lpstr>
      <vt:lpstr>Message vs. Belief Scheduling</vt:lpstr>
      <vt:lpstr>Splash Pruning</vt:lpstr>
      <vt:lpstr>Splash Size</vt:lpstr>
      <vt:lpstr>Example</vt:lpstr>
      <vt:lpstr>Parallel Splash Algorithm</vt:lpstr>
      <vt:lpstr>Partitioning Objective</vt:lpstr>
      <vt:lpstr>The Partitioning Problem</vt:lpstr>
      <vt:lpstr>Unknown Update Counts </vt:lpstr>
      <vt:lpstr>Uniformed Cuts</vt:lpstr>
      <vt:lpstr>Over-Partitioning</vt:lpstr>
      <vt:lpstr>Over-Partitioning Results</vt:lpstr>
      <vt:lpstr>CPU Utilization</vt:lpstr>
      <vt:lpstr>Parallel Splash Algorithm</vt:lpstr>
      <vt:lpstr>Outline</vt:lpstr>
      <vt:lpstr>Experiments</vt:lpstr>
      <vt:lpstr>Parallel Performance (Large Graph)</vt:lpstr>
      <vt:lpstr>Parallel Performance (Small Graph)</vt:lpstr>
      <vt:lpstr>Outline</vt:lpstr>
      <vt:lpstr>Summary</vt:lpstr>
      <vt:lpstr>Conclusion</vt:lpstr>
      <vt:lpstr>Questions</vt:lpstr>
      <vt:lpstr>Protein Results</vt:lpstr>
      <vt:lpstr>3D Video Task</vt:lpstr>
      <vt:lpstr>Distributed Parallel Setting</vt:lpstr>
    </vt:vector>
  </TitlesOfParts>
  <Company>CMU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Parallel Inference on Large Factor Graphs</dc:title>
  <dc:creator>Joseph E. Gonzalez</dc:creator>
  <cp:lastModifiedBy>jegonzal</cp:lastModifiedBy>
  <cp:revision>883</cp:revision>
  <dcterms:created xsi:type="dcterms:W3CDTF">2009-06-19T01:52:26Z</dcterms:created>
  <dcterms:modified xsi:type="dcterms:W3CDTF">2009-10-22T21:11:38Z</dcterms:modified>
</cp:coreProperties>
</file>