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0" r:id="rId2"/>
    <p:sldMasterId id="2147483853" r:id="rId3"/>
    <p:sldMasterId id="2147483876" r:id="rId4"/>
    <p:sldMasterId id="2147483888" r:id="rId5"/>
  </p:sldMasterIdLst>
  <p:notesMasterIdLst>
    <p:notesMasterId r:id="rId60"/>
  </p:notesMasterIdLst>
  <p:handoutMasterIdLst>
    <p:handoutMasterId r:id="rId61"/>
  </p:handoutMasterIdLst>
  <p:sldIdLst>
    <p:sldId id="841" r:id="rId6"/>
    <p:sldId id="907" r:id="rId7"/>
    <p:sldId id="904" r:id="rId8"/>
    <p:sldId id="981" r:id="rId9"/>
    <p:sldId id="982" r:id="rId10"/>
    <p:sldId id="870" r:id="rId11"/>
    <p:sldId id="951" r:id="rId12"/>
    <p:sldId id="928" r:id="rId13"/>
    <p:sldId id="955" r:id="rId14"/>
    <p:sldId id="945" r:id="rId15"/>
    <p:sldId id="946" r:id="rId16"/>
    <p:sldId id="947" r:id="rId17"/>
    <p:sldId id="967" r:id="rId18"/>
    <p:sldId id="952" r:id="rId19"/>
    <p:sldId id="968" r:id="rId20"/>
    <p:sldId id="948" r:id="rId21"/>
    <p:sldId id="949" r:id="rId22"/>
    <p:sldId id="950" r:id="rId23"/>
    <p:sldId id="795" r:id="rId24"/>
    <p:sldId id="887" r:id="rId25"/>
    <p:sldId id="889" r:id="rId26"/>
    <p:sldId id="886" r:id="rId27"/>
    <p:sldId id="890" r:id="rId28"/>
    <p:sldId id="978" r:id="rId29"/>
    <p:sldId id="963" r:id="rId30"/>
    <p:sldId id="892" r:id="rId31"/>
    <p:sldId id="872" r:id="rId32"/>
    <p:sldId id="956" r:id="rId33"/>
    <p:sldId id="980" r:id="rId34"/>
    <p:sldId id="957" r:id="rId35"/>
    <p:sldId id="958" r:id="rId36"/>
    <p:sldId id="959" r:id="rId37"/>
    <p:sldId id="964" r:id="rId38"/>
    <p:sldId id="960" r:id="rId39"/>
    <p:sldId id="961" r:id="rId40"/>
    <p:sldId id="966" r:id="rId41"/>
    <p:sldId id="954" r:id="rId42"/>
    <p:sldId id="896" r:id="rId43"/>
    <p:sldId id="898" r:id="rId44"/>
    <p:sldId id="900" r:id="rId45"/>
    <p:sldId id="840" r:id="rId46"/>
    <p:sldId id="965" r:id="rId47"/>
    <p:sldId id="979" r:id="rId48"/>
    <p:sldId id="953" r:id="rId49"/>
    <p:sldId id="845" r:id="rId50"/>
    <p:sldId id="976" r:id="rId51"/>
    <p:sldId id="977" r:id="rId52"/>
    <p:sldId id="969" r:id="rId53"/>
    <p:sldId id="970" r:id="rId54"/>
    <p:sldId id="971" r:id="rId55"/>
    <p:sldId id="972" r:id="rId56"/>
    <p:sldId id="973" r:id="rId57"/>
    <p:sldId id="974" r:id="rId58"/>
    <p:sldId id="97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C657670-FB53-3343-967B-6C409A7B0F2F}">
          <p14:sldIdLst>
            <p14:sldId id="841"/>
            <p14:sldId id="907"/>
            <p14:sldId id="904"/>
            <p14:sldId id="981"/>
            <p14:sldId id="982"/>
            <p14:sldId id="870"/>
            <p14:sldId id="951"/>
            <p14:sldId id="928"/>
            <p14:sldId id="955"/>
            <p14:sldId id="945"/>
            <p14:sldId id="946"/>
            <p14:sldId id="947"/>
            <p14:sldId id="967"/>
            <p14:sldId id="952"/>
            <p14:sldId id="968"/>
            <p14:sldId id="948"/>
            <p14:sldId id="949"/>
            <p14:sldId id="950"/>
            <p14:sldId id="795"/>
            <p14:sldId id="887"/>
            <p14:sldId id="889"/>
            <p14:sldId id="886"/>
            <p14:sldId id="890"/>
            <p14:sldId id="978"/>
            <p14:sldId id="963"/>
            <p14:sldId id="892"/>
            <p14:sldId id="872"/>
            <p14:sldId id="956"/>
            <p14:sldId id="980"/>
            <p14:sldId id="957"/>
            <p14:sldId id="958"/>
            <p14:sldId id="959"/>
            <p14:sldId id="964"/>
            <p14:sldId id="960"/>
            <p14:sldId id="961"/>
            <p14:sldId id="966"/>
            <p14:sldId id="954"/>
            <p14:sldId id="896"/>
            <p14:sldId id="898"/>
            <p14:sldId id="900"/>
            <p14:sldId id="840"/>
            <p14:sldId id="965"/>
            <p14:sldId id="979"/>
            <p14:sldId id="953"/>
            <p14:sldId id="845"/>
          </p14:sldIdLst>
        </p14:section>
        <p14:section name="backup" id="{D8A0AFE3-3AB0-B54B-B14E-62F823B72D1B}">
          <p14:sldIdLst>
            <p14:sldId id="976"/>
            <p14:sldId id="977"/>
            <p14:sldId id="969"/>
            <p14:sldId id="970"/>
            <p14:sldId id="971"/>
            <p14:sldId id="972"/>
            <p14:sldId id="973"/>
            <p14:sldId id="974"/>
            <p14:sldId id="9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6" autoAdjust="0"/>
    <p:restoredTop sz="89067" autoAdjust="0"/>
  </p:normalViewPr>
  <p:slideViewPr>
    <p:cSldViewPr snapToObjects="1">
      <p:cViewPr varScale="1">
        <p:scale>
          <a:sx n="106" d="100"/>
          <a:sy n="106" d="100"/>
        </p:scale>
        <p:origin x="-1056" y="-104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26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Sheet1!$E$28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Sheet1!$D$29:$D$31</c:f>
              <c:strCache>
                <c:ptCount val="3"/>
                <c:pt idx="0">
                  <c:v>GraphLab</c:v>
                </c:pt>
                <c:pt idx="1">
                  <c:v>Naïve Spark</c:v>
                </c:pt>
                <c:pt idx="2">
                  <c:v>Mahout/Hadoop</c:v>
                </c:pt>
              </c:strCache>
            </c:strRef>
          </c:cat>
          <c:val>
            <c:numRef>
              <c:f>Sheet1!$E$29:$E$31</c:f>
              <c:numCache>
                <c:formatCode>General</c:formatCode>
                <c:ptCount val="3"/>
                <c:pt idx="0">
                  <c:v>22.0</c:v>
                </c:pt>
                <c:pt idx="1">
                  <c:v>354.0</c:v>
                </c:pt>
                <c:pt idx="2">
                  <c:v>1340.0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25403640"/>
        <c:axId val="-2125406472"/>
      </c:barChart>
      <c:catAx>
        <c:axId val="-2125403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25406472"/>
        <c:crosses val="autoZero"/>
        <c:auto val="1"/>
        <c:lblAlgn val="ctr"/>
        <c:lblOffset val="100"/>
        <c:noMultiLvlLbl val="0"/>
      </c:catAx>
      <c:valAx>
        <c:axId val="-2125406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25403640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PageRank on Twitter</a:t>
            </a:r>
            <a:endParaRPr lang="en-US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Three Way Join</c:v>
                </c:pt>
              </c:strCache>
            </c:strRef>
          </c:tx>
          <c:xVal>
            <c:numRef>
              <c:f>Sheet1!$A$2:$A$19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3363.0</c:v>
                </c:pt>
                <c:pt idx="1">
                  <c:v>7782.0</c:v>
                </c:pt>
                <c:pt idx="2">
                  <c:v>11264.0</c:v>
                </c:pt>
                <c:pt idx="3">
                  <c:v>12390.0</c:v>
                </c:pt>
                <c:pt idx="4">
                  <c:v>11366.0</c:v>
                </c:pt>
                <c:pt idx="5">
                  <c:v>11571.0</c:v>
                </c:pt>
                <c:pt idx="6">
                  <c:v>11059.0</c:v>
                </c:pt>
                <c:pt idx="7">
                  <c:v>10956.0</c:v>
                </c:pt>
                <c:pt idx="8">
                  <c:v>10752.0</c:v>
                </c:pt>
                <c:pt idx="9">
                  <c:v>10649.0</c:v>
                </c:pt>
                <c:pt idx="10">
                  <c:v>10444.0</c:v>
                </c:pt>
                <c:pt idx="11">
                  <c:v>10240.0</c:v>
                </c:pt>
                <c:pt idx="12">
                  <c:v>10035.0</c:v>
                </c:pt>
                <c:pt idx="13">
                  <c:v>9932.0</c:v>
                </c:pt>
                <c:pt idx="14">
                  <c:v>9625.0</c:v>
                </c:pt>
                <c:pt idx="15">
                  <c:v>9318.0</c:v>
                </c:pt>
                <c:pt idx="16">
                  <c:v>9113.0</c:v>
                </c:pt>
                <c:pt idx="17">
                  <c:v>8806.0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 Elimination</c:v>
                </c:pt>
              </c:strCache>
            </c:strRef>
          </c:tx>
          <c:xVal>
            <c:numRef>
              <c:f>Sheet1!$A$2:$A$19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3363.0</c:v>
                </c:pt>
                <c:pt idx="1">
                  <c:v>5476.0</c:v>
                </c:pt>
                <c:pt idx="2">
                  <c:v>5573.0</c:v>
                </c:pt>
                <c:pt idx="3">
                  <c:v>5841.0</c:v>
                </c:pt>
                <c:pt idx="4">
                  <c:v>5580.0</c:v>
                </c:pt>
                <c:pt idx="5">
                  <c:v>5582.0</c:v>
                </c:pt>
                <c:pt idx="6">
                  <c:v>5448.0</c:v>
                </c:pt>
                <c:pt idx="7">
                  <c:v>5437.0</c:v>
                </c:pt>
                <c:pt idx="8">
                  <c:v>5318.0</c:v>
                </c:pt>
                <c:pt idx="9">
                  <c:v>5307.0</c:v>
                </c:pt>
                <c:pt idx="10">
                  <c:v>5192.0</c:v>
                </c:pt>
                <c:pt idx="11">
                  <c:v>5079.0</c:v>
                </c:pt>
                <c:pt idx="12">
                  <c:v>4965.0</c:v>
                </c:pt>
                <c:pt idx="13">
                  <c:v>4955.0</c:v>
                </c:pt>
                <c:pt idx="14">
                  <c:v>4842.0</c:v>
                </c:pt>
                <c:pt idx="15">
                  <c:v>4627.0</c:v>
                </c:pt>
                <c:pt idx="16">
                  <c:v>4515.0</c:v>
                </c:pt>
                <c:pt idx="17">
                  <c:v>4403.0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176104"/>
        <c:axId val="-2121170664"/>
      </c:scatterChart>
      <c:valAx>
        <c:axId val="-2121176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1170664"/>
        <c:crosses val="autoZero"/>
        <c:crossBetween val="midCat"/>
      </c:valAx>
      <c:valAx>
        <c:axId val="-2121170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Communication (MB)</a:t>
                </a:r>
              </a:p>
            </c:rich>
          </c:tx>
          <c:layout>
            <c:manualLayout>
              <c:xMode val="edge"/>
              <c:yMode val="edge"/>
              <c:x val="0.0148351648351648"/>
              <c:y val="0.18438101012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11761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3377128731001"/>
          <c:y val="0.0422172338784219"/>
          <c:w val="0.314151902887139"/>
          <c:h val="0.22665554517549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GraphLab</c:v>
                </c:pt>
                <c:pt idx="1">
                  <c:v>GraphX</c:v>
                </c:pt>
                <c:pt idx="2">
                  <c:v>Giraph</c:v>
                </c:pt>
                <c:pt idx="3">
                  <c:v>Naïve Spark</c:v>
                </c:pt>
                <c:pt idx="4">
                  <c:v>Mahout/Hadoop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22.0</c:v>
                </c:pt>
                <c:pt idx="1">
                  <c:v>68.0</c:v>
                </c:pt>
                <c:pt idx="2">
                  <c:v>207.0</c:v>
                </c:pt>
                <c:pt idx="3">
                  <c:v>354.0</c:v>
                </c:pt>
                <c:pt idx="4">
                  <c:v>1340.0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20998952"/>
        <c:axId val="-2120996136"/>
      </c:barChart>
      <c:catAx>
        <c:axId val="-212099895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20996136"/>
        <c:crosses val="autoZero"/>
        <c:auto val="1"/>
        <c:lblAlgn val="ctr"/>
        <c:lblOffset val="100"/>
        <c:noMultiLvlLbl val="0"/>
      </c:catAx>
      <c:valAx>
        <c:axId val="-2120996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20998952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GraphLab</c:v>
                </c:pt>
                <c:pt idx="1">
                  <c:v>GraphX</c:v>
                </c:pt>
                <c:pt idx="2">
                  <c:v>Giraph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203.0</c:v>
                </c:pt>
                <c:pt idx="1">
                  <c:v>451.0</c:v>
                </c:pt>
                <c:pt idx="2">
                  <c:v>749.0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20904504"/>
        <c:axId val="-2120901688"/>
      </c:barChart>
      <c:catAx>
        <c:axId val="-212090450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20901688"/>
        <c:crosses val="autoZero"/>
        <c:auto val="1"/>
        <c:lblAlgn val="ctr"/>
        <c:lblOffset val="100"/>
        <c:noMultiLvlLbl val="0"/>
      </c:catAx>
      <c:valAx>
        <c:axId val="-21209016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20904504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125754712"/>
        <c:axId val="-2125751624"/>
      </c:barChart>
      <c:catAx>
        <c:axId val="-212575471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25751624"/>
        <c:crosses val="autoZero"/>
        <c:auto val="1"/>
        <c:lblAlgn val="ctr"/>
        <c:lblOffset val="100"/>
        <c:noMultiLvlLbl val="0"/>
      </c:catAx>
      <c:valAx>
        <c:axId val="-212575162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25754712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Connected Components on Twitter Graph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7270.4</c:v>
                </c:pt>
                <c:pt idx="1">
                  <c:v>7782.4</c:v>
                </c:pt>
                <c:pt idx="2">
                  <c:v>5632.0</c:v>
                </c:pt>
                <c:pt idx="3">
                  <c:v>5222.4</c:v>
                </c:pt>
                <c:pt idx="4">
                  <c:v>3077.8</c:v>
                </c:pt>
                <c:pt idx="5">
                  <c:v>396.3</c:v>
                </c:pt>
                <c:pt idx="6">
                  <c:v>8.299512</c:v>
                </c:pt>
                <c:pt idx="7">
                  <c:v>0.435156</c:v>
                </c:pt>
                <c:pt idx="8">
                  <c:v>0.25247</c:v>
                </c:pt>
                <c:pt idx="9">
                  <c:v>0.243672</c:v>
                </c:pt>
                <c:pt idx="10">
                  <c:v>0.243074</c:v>
                </c:pt>
                <c:pt idx="11">
                  <c:v>0.242883</c:v>
                </c:pt>
                <c:pt idx="12">
                  <c:v>0.24257</c:v>
                </c:pt>
                <c:pt idx="13">
                  <c:v>0.242513</c:v>
                </c:pt>
                <c:pt idx="14">
                  <c:v>0.242395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0215976"/>
        <c:axId val="-2119095384"/>
      </c:scatterChart>
      <c:valAx>
        <c:axId val="-2120215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19095384"/>
        <c:crossesAt val="0.0"/>
        <c:crossBetween val="midCat"/>
      </c:valAx>
      <c:valAx>
        <c:axId val="-211909538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Network Comm.</a:t>
                </a:r>
                <a:r>
                  <a:rPr lang="en-US" baseline="0" dirty="0" smtClean="0"/>
                  <a:t> (MB)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71604938271605"/>
              <c:y val="0.224939009685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02159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Connected Components on Twitter Graph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Scan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Sheet1!$F$2:$F$16</c:f>
              <c:numCache>
                <c:formatCode>General</c:formatCode>
                <c:ptCount val="15"/>
                <c:pt idx="0">
                  <c:v>24.2</c:v>
                </c:pt>
                <c:pt idx="1">
                  <c:v>22.6</c:v>
                </c:pt>
                <c:pt idx="2">
                  <c:v>21.0</c:v>
                </c:pt>
                <c:pt idx="3">
                  <c:v>15.8</c:v>
                </c:pt>
                <c:pt idx="4">
                  <c:v>12.4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11.6</c:v>
                </c:pt>
                <c:pt idx="9">
                  <c:v>11.8</c:v>
                </c:pt>
                <c:pt idx="10">
                  <c:v>11.6</c:v>
                </c:pt>
                <c:pt idx="11">
                  <c:v>11.2</c:v>
                </c:pt>
                <c:pt idx="12">
                  <c:v>11.8</c:v>
                </c:pt>
                <c:pt idx="13">
                  <c:v>11.4</c:v>
                </c:pt>
                <c:pt idx="14">
                  <c:v>11.4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Indexed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Sheet1!$H$2:$H$16</c:f>
              <c:numCache>
                <c:formatCode>General</c:formatCode>
                <c:ptCount val="15"/>
                <c:pt idx="0">
                  <c:v>25.6</c:v>
                </c:pt>
                <c:pt idx="1">
                  <c:v>23.8</c:v>
                </c:pt>
                <c:pt idx="2">
                  <c:v>23.0</c:v>
                </c:pt>
                <c:pt idx="3">
                  <c:v>14.8</c:v>
                </c:pt>
                <c:pt idx="4">
                  <c:v>4.2</c:v>
                </c:pt>
                <c:pt idx="5">
                  <c:v>2.4</c:v>
                </c:pt>
                <c:pt idx="6">
                  <c:v>2.6</c:v>
                </c:pt>
                <c:pt idx="7">
                  <c:v>4.0</c:v>
                </c:pt>
                <c:pt idx="8">
                  <c:v>2.4</c:v>
                </c:pt>
                <c:pt idx="9">
                  <c:v>2.6</c:v>
                </c:pt>
                <c:pt idx="10">
                  <c:v>2.4</c:v>
                </c:pt>
                <c:pt idx="11">
                  <c:v>2.2</c:v>
                </c:pt>
                <c:pt idx="12">
                  <c:v>2.8</c:v>
                </c:pt>
                <c:pt idx="13">
                  <c:v>2.4</c:v>
                </c:pt>
                <c:pt idx="14">
                  <c:v>2.2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0200808"/>
        <c:axId val="-2119082824"/>
      </c:scatterChart>
      <c:valAx>
        <c:axId val="-2120200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19082824"/>
        <c:crossesAt val="0.0"/>
        <c:crossBetween val="midCat"/>
      </c:valAx>
      <c:valAx>
        <c:axId val="-2119082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Runtime (Seconds)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71604938271605"/>
              <c:y val="0.224939009685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0200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7186983571498"/>
          <c:y val="0.163691419566461"/>
          <c:w val="0.18275128803344"/>
          <c:h val="0.2060352102098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7/17/14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7/17/14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89AEB-C4A3-6646-B595-940E0655BE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43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(1/5/14 14:58) -----</a:t>
            </a:r>
          </a:p>
          <a:p>
            <a:r>
              <a:rPr lang="en-US"/>
              <a:t>Spark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2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and </a:t>
            </a:r>
            <a:br>
              <a:rPr lang="en-US" sz="1200" dirty="0" smtClean="0"/>
            </a:br>
            <a:r>
              <a:rPr lang="en-US" sz="1200" dirty="0" smtClean="0"/>
              <a:t>users can move between views 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3366FF"/>
                </a:solidFill>
              </a:rPr>
              <a:t>without copying or moving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mrTriplets</a:t>
            </a:r>
            <a:r>
              <a:rPr lang="en-US" dirty="0" smtClean="0"/>
              <a:t> more visible.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5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Build in, data-parallel first, then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faster in human time</a:t>
            </a:r>
            <a:r>
              <a:rPr lang="en-US" baseline="0" dirty="0" smtClean="0"/>
              <a:t> but it is hard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prstClr val="black"/>
                </a:solidFill>
              </a:rPr>
              <a:t>minimize data movement and duplication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eliminates need to learn and manage multiple systems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Switch order - future work then conclusion</a:t>
            </a:r>
          </a:p>
          <a:p>
            <a:endParaRPr lang="en-US" dirty="0"/>
          </a:p>
          <a:p>
            <a:r>
              <a:rPr lang="en-US" dirty="0"/>
              <a:t>Cut down on text, put </a:t>
            </a:r>
            <a:r>
              <a:rPr lang="en-US" dirty="0" err="1"/>
              <a:t>amplab</a:t>
            </a:r>
            <a:r>
              <a:rPr lang="en-US" dirty="0"/>
              <a:t> logo, name, email, twitter handle,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0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3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Split Hash Table</a:t>
            </a:r>
            <a:r>
              <a:rPr lang="en-US" dirty="0" smtClean="0"/>
              <a:t>: reuse </a:t>
            </a:r>
            <a:r>
              <a:rPr lang="en-US" dirty="0" smtClean="0">
                <a:solidFill>
                  <a:srgbClr val="3366FF"/>
                </a:solidFill>
              </a:rPr>
              <a:t>key sets </a:t>
            </a:r>
            <a:r>
              <a:rPr lang="en-US" dirty="0" smtClean="0"/>
              <a:t>across hash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Austern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equation 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(3/21/14 15:09) -----</a:t>
            </a:r>
          </a:p>
          <a:p>
            <a:r>
              <a:rPr lang="en-US" dirty="0"/>
              <a:t>How many vertices is LJ, Wiki, Twitter?</a:t>
            </a:r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Animate, build in</a:t>
            </a:r>
          </a:p>
          <a:p>
            <a:r>
              <a:rPr lang="en-US" dirty="0"/>
              <a:t>spark x faster than hadoop</a:t>
            </a:r>
          </a:p>
          <a:p>
            <a:r>
              <a:rPr lang="en-US" dirty="0"/>
              <a:t>graphlab x faster than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Gill Sans Ligh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4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64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4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300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318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0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2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53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68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187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45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45" descr="select-lab-red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2209800" cy="379413"/>
          </a:xfrm>
          <a:prstGeom prst="rect">
            <a:avLst/>
          </a:prstGeom>
          <a:noFill/>
        </p:spPr>
      </p:pic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6686469" y="6248400"/>
            <a:ext cx="238133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Carnegie </a:t>
            </a:r>
            <a:r>
              <a:rPr lang="en-US" b="1" dirty="0" smtClean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Mellon</a:t>
            </a:r>
            <a:endParaRPr lang="en-US" b="1" dirty="0">
              <a:solidFill>
                <a:srgbClr val="630000"/>
              </a:solidFill>
              <a:latin typeface="Times" pitchFamily="-6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63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3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53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34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6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13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08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135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277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722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1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78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334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09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269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079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59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7600-CE42-284C-B68B-E98CBB983D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7736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49F-A33D-5846-8282-504E749389D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1687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CAD-EC17-2C42-87C5-443B5AF1D60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2473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43E1-ABE7-F545-B9F3-AABF7B89CF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8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3C9-E4DA-D44A-90CE-8513435885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492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8A90-93F9-9041-97B1-EFA7F41DC98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117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B7D7-B2EF-754D-B707-A5E5102E058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503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138C-8248-994D-9596-6EACF594CB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4878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7F48-275C-8940-9BE7-A703BDF787D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6046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843-1A55-6545-A4AE-1B3E439757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78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9C6-F84A-A44C-9CE2-975624A94C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762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Picture 55" descr="logo3"/>
          <p:cNvPicPr>
            <a:picLocks noChangeAspect="1" noChangeArrowheads="1"/>
          </p:cNvPicPr>
          <p:nvPr userDrawn="1"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87325"/>
            <a:ext cx="1066800" cy="592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8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64" charset="2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4" charset="2"/>
        <a:buBlip>
          <a:blip r:embed="rId14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4" charset="2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7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CBC38385-D190-884D-8200-9913D531FD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7/17/14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0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mailto:jegonzal@eecs.berkeley.edu" TargetMode="External"/><Relationship Id="rId5" Type="http://schemas.openxmlformats.org/officeDocument/2006/relationships/hyperlink" Target="http://tinyurl.com/ampgraphx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jegonzal@eecs.berkeley.edu" TargetMode="External"/><Relationship Id="rId4" Type="http://schemas.openxmlformats.org/officeDocument/2006/relationships/hyperlink" Target="mailto:rxin@eecs.berkeley.edu" TargetMode="External"/><Relationship Id="rId5" Type="http://schemas.openxmlformats.org/officeDocument/2006/relationships/hyperlink" Target="http://amplab.github.io/graphx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crankshaw@eecs.berkeley.edu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05800" cy="1692475"/>
          </a:xfrm>
        </p:spPr>
        <p:txBody>
          <a:bodyPr/>
          <a:lstStyle/>
          <a:p>
            <a:pPr algn="l"/>
            <a:r>
              <a:rPr lang="en-US" sz="5400" dirty="0" err="1" smtClean="0">
                <a:ea typeface="ＭＳ Ｐゴシック" charset="-128"/>
                <a:cs typeface="ＭＳ Ｐゴシック" charset="-128"/>
              </a:rPr>
              <a:t>GraphX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: </a:t>
            </a:r>
            <a:r>
              <a:rPr lang="en-US" sz="5400" i="1" dirty="0" smtClean="0">
                <a:ea typeface="ＭＳ Ｐゴシック" charset="-128"/>
                <a:cs typeface="ＭＳ Ｐゴシック" charset="-128"/>
              </a:rPr>
              <a:t>Unifying Table and Graph Analytics </a:t>
            </a:r>
          </a:p>
        </p:txBody>
      </p:sp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460664" y="3810000"/>
            <a:ext cx="83023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Presented by Joseph Gonzalez</a:t>
            </a:r>
          </a:p>
          <a:p>
            <a: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/>
            </a:r>
            <a:b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</a:b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Joint work with </a:t>
            </a:r>
            <a:r>
              <a:rPr lang="en-US" sz="2600" dirty="0" err="1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Reynold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Xin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, Daniel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Crankshaw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,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Ankur</a:t>
            </a:r>
            <a: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 Dave, 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Michael Franklin, and Ion </a:t>
            </a:r>
            <a:r>
              <a:rPr lang="en-US" sz="2600" dirty="0" err="1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Stoica</a:t>
            </a:r>
            <a:endParaRPr lang="en-US" sz="2600" dirty="0" smtClean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endParaRPr lang="en-US" sz="2000" dirty="0" smtClean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IPDPS 2014</a:t>
            </a:r>
            <a:endParaRPr lang="en-US" sz="2000" dirty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6596390"/>
            <a:ext cx="3537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Gill Sans Light"/>
                <a:cs typeface="Gill Sans Light"/>
              </a:rPr>
              <a:t>*These slides are best viewed in </a:t>
            </a:r>
            <a:r>
              <a:rPr lang="en-US" sz="1100" dirty="0">
                <a:latin typeface="Gill Sans Light"/>
                <a:cs typeface="Gill Sans Light"/>
              </a:rPr>
              <a:t>P</a:t>
            </a:r>
            <a:r>
              <a:rPr lang="en-US" sz="1100" dirty="0" smtClean="0">
                <a:latin typeface="Gill Sans Light"/>
                <a:cs typeface="Gill Sans Light"/>
              </a:rPr>
              <a:t>owerPoint with animation.</a:t>
            </a:r>
          </a:p>
        </p:txBody>
      </p:sp>
    </p:spTree>
    <p:extLst>
      <p:ext uri="{BB962C8B-B14F-4D97-AF65-F5344CB8AC3E}">
        <p14:creationId xmlns:p14="http://schemas.microsoft.com/office/powerpoint/2010/main" val="3005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7200" y="3733800"/>
            <a:ext cx="51816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4648200"/>
            <a:ext cx="5181600" cy="9906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2286000"/>
            <a:ext cx="51816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The </a:t>
            </a:r>
            <a:r>
              <a:rPr lang="en-US" dirty="0" err="1" smtClean="0">
                <a:latin typeface="Gill Sans Light"/>
                <a:cs typeface="Gill Sans Light"/>
              </a:rPr>
              <a:t>Pregel</a:t>
            </a:r>
            <a:r>
              <a:rPr lang="en-US" dirty="0" smtClean="0">
                <a:latin typeface="Gill Sans Light"/>
                <a:cs typeface="Gill Sans Light"/>
              </a:rPr>
              <a:t> (Push) Abstraction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" y="1164848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600" dirty="0" smtClean="0">
                <a:solidFill>
                  <a:prstClr val="black"/>
                </a:solidFill>
                <a:latin typeface="Gill Sans Light"/>
                <a:cs typeface="Gill Sans Light"/>
              </a:rPr>
              <a:t>Vertex-Programs interact by sending </a:t>
            </a:r>
            <a:r>
              <a:rPr lang="en-US" sz="26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messages</a:t>
            </a:r>
            <a:r>
              <a:rPr lang="en-US" sz="2600" dirty="0" smtClean="0">
                <a:solidFill>
                  <a:prstClr val="black"/>
                </a:solidFill>
                <a:latin typeface="Gill Sans Light"/>
                <a:cs typeface="Gill Sans Light"/>
              </a:rPr>
              <a:t>.</a:t>
            </a:r>
            <a:endParaRPr lang="en-US" sz="2600" b="1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690986" y="1862460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813697" y="2190132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279219" y="2320549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84983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151478" y="2633741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45312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44481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84152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i</a:t>
            </a:r>
            <a:endParaRPr lang="en-US" sz="2400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444818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841529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6094780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14981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54652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813696" y="4692362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279219" y="3692668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916817" y="3878218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218462" y="3884856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520106" y="3878217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1842968"/>
            <a:ext cx="5638800" cy="3877985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Pregel_PageRank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Receive all the 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total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in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total = total +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Update the rank of this vertex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0.15 + total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Send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new messages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to neighbors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i="1" dirty="0" err="1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(j in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Send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) to vertex j</a:t>
            </a:r>
            <a:endParaRPr lang="en-US" sz="20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86828" y="1981200"/>
            <a:ext cx="1420706" cy="1305851"/>
            <a:chOff x="6705600" y="2286000"/>
            <a:chExt cx="1420706" cy="1305851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2286000"/>
              <a:ext cx="838200" cy="190500"/>
              <a:chOff x="838200" y="4800600"/>
              <a:chExt cx="838200" cy="190500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5" name="Isosceles Triangle 44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 rot="17509780">
              <a:off x="6958118" y="2982894"/>
              <a:ext cx="838200" cy="190500"/>
              <a:chOff x="838200" y="4800600"/>
              <a:chExt cx="838200" cy="190500"/>
            </a:xfrm>
          </p:grpSpPr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 rot="14940104">
              <a:off x="7611956" y="3077501"/>
              <a:ext cx="838200" cy="190500"/>
              <a:chOff x="838200" y="4800600"/>
              <a:chExt cx="838200" cy="1905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6886828" y="2286000"/>
            <a:ext cx="1749545" cy="1138430"/>
            <a:chOff x="6705600" y="2590800"/>
            <a:chExt cx="1749545" cy="1138430"/>
          </a:xfrm>
        </p:grpSpPr>
        <p:grpSp>
          <p:nvGrpSpPr>
            <p:cNvPr id="65" name="Group 64"/>
            <p:cNvGrpSpPr/>
            <p:nvPr/>
          </p:nvGrpSpPr>
          <p:grpSpPr>
            <a:xfrm flipH="1">
              <a:off x="6705600" y="2590800"/>
              <a:ext cx="838200" cy="190500"/>
              <a:chOff x="838200" y="4800600"/>
              <a:chExt cx="838200" cy="1905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 rot="4027185">
              <a:off x="7940795" y="2994909"/>
              <a:ext cx="838200" cy="190500"/>
              <a:chOff x="838200" y="4800600"/>
              <a:chExt cx="838200" cy="190500"/>
            </a:xfrm>
          </p:grpSpPr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 rot="17445069" flipH="1">
              <a:off x="7177618" y="3214880"/>
              <a:ext cx="838200" cy="190500"/>
              <a:chOff x="838200" y="4800600"/>
              <a:chExt cx="838200" cy="190500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sp>
        <p:nvSpPr>
          <p:cNvPr id="9" name="Rectangle 8"/>
          <p:cNvSpPr/>
          <p:nvPr/>
        </p:nvSpPr>
        <p:spPr>
          <a:xfrm>
            <a:off x="74715" y="6320135"/>
            <a:ext cx="6424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Malewicz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et al.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[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PODC’09, SIGMOD’10]</a:t>
            </a:r>
          </a:p>
        </p:txBody>
      </p:sp>
    </p:spTree>
    <p:extLst>
      <p:ext uri="{BB962C8B-B14F-4D97-AF65-F5344CB8AC3E}">
        <p14:creationId xmlns:p14="http://schemas.microsoft.com/office/powerpoint/2010/main" val="2313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57200" y="3801071"/>
            <a:ext cx="52578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7200" y="2353271"/>
            <a:ext cx="52578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Gill Sans Light"/>
                <a:cs typeface="Gill Sans Light"/>
              </a:rPr>
              <a:t>The </a:t>
            </a:r>
            <a:r>
              <a:rPr lang="en-US" sz="4800" dirty="0" err="1" smtClean="0">
                <a:latin typeface="Gill Sans Light"/>
                <a:cs typeface="Gill Sans Light"/>
              </a:rPr>
              <a:t>GraphLab</a:t>
            </a:r>
            <a:r>
              <a:rPr lang="en-US" sz="4800" dirty="0" smtClean="0">
                <a:latin typeface="Gill Sans Light"/>
                <a:cs typeface="Gill Sans Light"/>
              </a:rPr>
              <a:t> (Pull) Abstraction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" y="1143000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Vertex Programs directly </a:t>
            </a:r>
            <a:r>
              <a:rPr lang="en-US" sz="2600" b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access</a:t>
            </a:r>
            <a:r>
              <a:rPr lang="en-US" sz="2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 adjacent vertices and edges</a:t>
            </a:r>
            <a:endParaRPr lang="en-US" sz="2600" b="1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6110084" y="2012151"/>
            <a:ext cx="2957716" cy="2157334"/>
          </a:xfrm>
          <a:custGeom>
            <a:avLst/>
            <a:gdLst>
              <a:gd name="connsiteX0" fmla="*/ 1930400 w 3149600"/>
              <a:gd name="connsiteY0" fmla="*/ 159926 h 2455333"/>
              <a:gd name="connsiteX1" fmla="*/ 237067 w 3149600"/>
              <a:gd name="connsiteY1" fmla="*/ 193793 h 2455333"/>
              <a:gd name="connsiteX2" fmla="*/ 508000 w 3149600"/>
              <a:gd name="connsiteY2" fmla="*/ 1322682 h 2455333"/>
              <a:gd name="connsiteX3" fmla="*/ 993423 w 3149600"/>
              <a:gd name="connsiteY3" fmla="*/ 2304815 h 2455333"/>
              <a:gd name="connsiteX4" fmla="*/ 1569156 w 3149600"/>
              <a:gd name="connsiteY4" fmla="*/ 2225793 h 2455333"/>
              <a:gd name="connsiteX5" fmla="*/ 1919111 w 3149600"/>
              <a:gd name="connsiteY5" fmla="*/ 1175926 h 2455333"/>
              <a:gd name="connsiteX6" fmla="*/ 2291645 w 3149600"/>
              <a:gd name="connsiteY6" fmla="*/ 2135482 h 2455333"/>
              <a:gd name="connsiteX7" fmla="*/ 2889956 w 3149600"/>
              <a:gd name="connsiteY7" fmla="*/ 2304815 h 2455333"/>
              <a:gd name="connsiteX8" fmla="*/ 3081867 w 3149600"/>
              <a:gd name="connsiteY8" fmla="*/ 1841970 h 2455333"/>
              <a:gd name="connsiteX9" fmla="*/ 2483556 w 3149600"/>
              <a:gd name="connsiteY9" fmla="*/ 600193 h 2455333"/>
              <a:gd name="connsiteX10" fmla="*/ 1930400 w 3149600"/>
              <a:gd name="connsiteY10" fmla="*/ 159926 h 2455333"/>
              <a:gd name="connsiteX0" fmla="*/ 1969911 w 3155244"/>
              <a:gd name="connsiteY0" fmla="*/ 96426 h 2468033"/>
              <a:gd name="connsiteX1" fmla="*/ 242711 w 3155244"/>
              <a:gd name="connsiteY1" fmla="*/ 206493 h 2468033"/>
              <a:gd name="connsiteX2" fmla="*/ 513644 w 3155244"/>
              <a:gd name="connsiteY2" fmla="*/ 1335382 h 2468033"/>
              <a:gd name="connsiteX3" fmla="*/ 999067 w 3155244"/>
              <a:gd name="connsiteY3" fmla="*/ 2317515 h 2468033"/>
              <a:gd name="connsiteX4" fmla="*/ 1574800 w 3155244"/>
              <a:gd name="connsiteY4" fmla="*/ 2238493 h 2468033"/>
              <a:gd name="connsiteX5" fmla="*/ 1924755 w 3155244"/>
              <a:gd name="connsiteY5" fmla="*/ 1188626 h 2468033"/>
              <a:gd name="connsiteX6" fmla="*/ 2297289 w 3155244"/>
              <a:gd name="connsiteY6" fmla="*/ 2148182 h 2468033"/>
              <a:gd name="connsiteX7" fmla="*/ 2895600 w 3155244"/>
              <a:gd name="connsiteY7" fmla="*/ 2317515 h 2468033"/>
              <a:gd name="connsiteX8" fmla="*/ 3087511 w 3155244"/>
              <a:gd name="connsiteY8" fmla="*/ 1854670 h 2468033"/>
              <a:gd name="connsiteX9" fmla="*/ 2489200 w 3155244"/>
              <a:gd name="connsiteY9" fmla="*/ 612893 h 2468033"/>
              <a:gd name="connsiteX10" fmla="*/ 1969911 w 3155244"/>
              <a:gd name="connsiteY10" fmla="*/ 96426 h 2468033"/>
              <a:gd name="connsiteX0" fmla="*/ 1969911 w 3165592"/>
              <a:gd name="connsiteY0" fmla="*/ 96426 h 2468033"/>
              <a:gd name="connsiteX1" fmla="*/ 242711 w 3165592"/>
              <a:gd name="connsiteY1" fmla="*/ 206493 h 2468033"/>
              <a:gd name="connsiteX2" fmla="*/ 513644 w 3165592"/>
              <a:gd name="connsiteY2" fmla="*/ 1335382 h 2468033"/>
              <a:gd name="connsiteX3" fmla="*/ 999067 w 3165592"/>
              <a:gd name="connsiteY3" fmla="*/ 2317515 h 2468033"/>
              <a:gd name="connsiteX4" fmla="*/ 1574800 w 3165592"/>
              <a:gd name="connsiteY4" fmla="*/ 2238493 h 2468033"/>
              <a:gd name="connsiteX5" fmla="*/ 1924755 w 3165592"/>
              <a:gd name="connsiteY5" fmla="*/ 1188626 h 2468033"/>
              <a:gd name="connsiteX6" fmla="*/ 2297289 w 3165592"/>
              <a:gd name="connsiteY6" fmla="*/ 2148182 h 2468033"/>
              <a:gd name="connsiteX7" fmla="*/ 2895600 w 3165592"/>
              <a:gd name="connsiteY7" fmla="*/ 2317515 h 2468033"/>
              <a:gd name="connsiteX8" fmla="*/ 3087511 w 3165592"/>
              <a:gd name="connsiteY8" fmla="*/ 1854670 h 2468033"/>
              <a:gd name="connsiteX9" fmla="*/ 2427111 w 3165592"/>
              <a:gd name="connsiteY9" fmla="*/ 477426 h 2468033"/>
              <a:gd name="connsiteX10" fmla="*/ 1969911 w 3165592"/>
              <a:gd name="connsiteY10" fmla="*/ 96426 h 2468033"/>
              <a:gd name="connsiteX0" fmla="*/ 1881011 w 3152892"/>
              <a:gd name="connsiteY0" fmla="*/ 96426 h 2468033"/>
              <a:gd name="connsiteX1" fmla="*/ 230011 w 3152892"/>
              <a:gd name="connsiteY1" fmla="*/ 206493 h 2468033"/>
              <a:gd name="connsiteX2" fmla="*/ 500944 w 3152892"/>
              <a:gd name="connsiteY2" fmla="*/ 1335382 h 2468033"/>
              <a:gd name="connsiteX3" fmla="*/ 986367 w 3152892"/>
              <a:gd name="connsiteY3" fmla="*/ 2317515 h 2468033"/>
              <a:gd name="connsiteX4" fmla="*/ 1562100 w 3152892"/>
              <a:gd name="connsiteY4" fmla="*/ 2238493 h 2468033"/>
              <a:gd name="connsiteX5" fmla="*/ 1912055 w 3152892"/>
              <a:gd name="connsiteY5" fmla="*/ 1188626 h 2468033"/>
              <a:gd name="connsiteX6" fmla="*/ 2284589 w 3152892"/>
              <a:gd name="connsiteY6" fmla="*/ 2148182 h 2468033"/>
              <a:gd name="connsiteX7" fmla="*/ 2882900 w 3152892"/>
              <a:gd name="connsiteY7" fmla="*/ 2317515 h 2468033"/>
              <a:gd name="connsiteX8" fmla="*/ 3074811 w 3152892"/>
              <a:gd name="connsiteY8" fmla="*/ 1854670 h 2468033"/>
              <a:gd name="connsiteX9" fmla="*/ 2414411 w 3152892"/>
              <a:gd name="connsiteY9" fmla="*/ 477426 h 2468033"/>
              <a:gd name="connsiteX10" fmla="*/ 1881011 w 3152892"/>
              <a:gd name="connsiteY10" fmla="*/ 96426 h 24680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7921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92111 w 3063992"/>
              <a:gd name="connsiteY11" fmla="*/ 50800 h 2422407"/>
              <a:gd name="connsiteX0" fmla="*/ 17159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15911 w 3063992"/>
              <a:gd name="connsiteY11" fmla="*/ 50800 h 2422407"/>
              <a:gd name="connsiteX0" fmla="*/ 1779411 w 3127492"/>
              <a:gd name="connsiteY0" fmla="*/ 38100 h 2409707"/>
              <a:gd name="connsiteX1" fmla="*/ 1093611 w 3127492"/>
              <a:gd name="connsiteY1" fmla="*/ 190500 h 2409707"/>
              <a:gd name="connsiteX2" fmla="*/ 103011 w 3127492"/>
              <a:gd name="connsiteY2" fmla="*/ 266700 h 2409707"/>
              <a:gd name="connsiteX3" fmla="*/ 475544 w 3127492"/>
              <a:gd name="connsiteY3" fmla="*/ 1277056 h 2409707"/>
              <a:gd name="connsiteX4" fmla="*/ 960967 w 3127492"/>
              <a:gd name="connsiteY4" fmla="*/ 2259189 h 2409707"/>
              <a:gd name="connsiteX5" fmla="*/ 1536700 w 3127492"/>
              <a:gd name="connsiteY5" fmla="*/ 2180167 h 2409707"/>
              <a:gd name="connsiteX6" fmla="*/ 1886655 w 3127492"/>
              <a:gd name="connsiteY6" fmla="*/ 1130300 h 2409707"/>
              <a:gd name="connsiteX7" fmla="*/ 2259189 w 3127492"/>
              <a:gd name="connsiteY7" fmla="*/ 2089856 h 2409707"/>
              <a:gd name="connsiteX8" fmla="*/ 2857500 w 3127492"/>
              <a:gd name="connsiteY8" fmla="*/ 2259189 h 2409707"/>
              <a:gd name="connsiteX9" fmla="*/ 3049411 w 3127492"/>
              <a:gd name="connsiteY9" fmla="*/ 1796344 h 2409707"/>
              <a:gd name="connsiteX10" fmla="*/ 2389011 w 3127492"/>
              <a:gd name="connsiteY10" fmla="*/ 419100 h 2409707"/>
              <a:gd name="connsiteX11" fmla="*/ 1779411 w 3127492"/>
              <a:gd name="connsiteY11" fmla="*/ 38100 h 2409707"/>
              <a:gd name="connsiteX0" fmla="*/ 1855611 w 3127492"/>
              <a:gd name="connsiteY0" fmla="*/ 38100 h 2333507"/>
              <a:gd name="connsiteX1" fmla="*/ 1093611 w 3127492"/>
              <a:gd name="connsiteY1" fmla="*/ 114300 h 2333507"/>
              <a:gd name="connsiteX2" fmla="*/ 103011 w 3127492"/>
              <a:gd name="connsiteY2" fmla="*/ 190500 h 2333507"/>
              <a:gd name="connsiteX3" fmla="*/ 475544 w 3127492"/>
              <a:gd name="connsiteY3" fmla="*/ 1200856 h 2333507"/>
              <a:gd name="connsiteX4" fmla="*/ 960967 w 3127492"/>
              <a:gd name="connsiteY4" fmla="*/ 2182989 h 2333507"/>
              <a:gd name="connsiteX5" fmla="*/ 1536700 w 3127492"/>
              <a:gd name="connsiteY5" fmla="*/ 2103967 h 2333507"/>
              <a:gd name="connsiteX6" fmla="*/ 1886655 w 3127492"/>
              <a:gd name="connsiteY6" fmla="*/ 1054100 h 2333507"/>
              <a:gd name="connsiteX7" fmla="*/ 2259189 w 3127492"/>
              <a:gd name="connsiteY7" fmla="*/ 2013656 h 2333507"/>
              <a:gd name="connsiteX8" fmla="*/ 2857500 w 3127492"/>
              <a:gd name="connsiteY8" fmla="*/ 2182989 h 2333507"/>
              <a:gd name="connsiteX9" fmla="*/ 3049411 w 3127492"/>
              <a:gd name="connsiteY9" fmla="*/ 1720144 h 2333507"/>
              <a:gd name="connsiteX10" fmla="*/ 2389011 w 3127492"/>
              <a:gd name="connsiteY10" fmla="*/ 342900 h 2333507"/>
              <a:gd name="connsiteX11" fmla="*/ 1855611 w 3127492"/>
              <a:gd name="connsiteY11" fmla="*/ 38100 h 2333507"/>
              <a:gd name="connsiteX0" fmla="*/ 1765300 w 3037181"/>
              <a:gd name="connsiteY0" fmla="*/ 38100 h 2374900"/>
              <a:gd name="connsiteX1" fmla="*/ 1003300 w 3037181"/>
              <a:gd name="connsiteY1" fmla="*/ 114300 h 2374900"/>
              <a:gd name="connsiteX2" fmla="*/ 12700 w 3037181"/>
              <a:gd name="connsiteY2" fmla="*/ 190500 h 2374900"/>
              <a:gd name="connsiteX3" fmla="*/ 1079500 w 3037181"/>
              <a:gd name="connsiteY3" fmla="*/ 952500 h 2374900"/>
              <a:gd name="connsiteX4" fmla="*/ 870656 w 3037181"/>
              <a:gd name="connsiteY4" fmla="*/ 2182989 h 2374900"/>
              <a:gd name="connsiteX5" fmla="*/ 1446389 w 3037181"/>
              <a:gd name="connsiteY5" fmla="*/ 2103967 h 2374900"/>
              <a:gd name="connsiteX6" fmla="*/ 1796344 w 3037181"/>
              <a:gd name="connsiteY6" fmla="*/ 1054100 h 2374900"/>
              <a:gd name="connsiteX7" fmla="*/ 2168878 w 3037181"/>
              <a:gd name="connsiteY7" fmla="*/ 2013656 h 2374900"/>
              <a:gd name="connsiteX8" fmla="*/ 2767189 w 3037181"/>
              <a:gd name="connsiteY8" fmla="*/ 2182989 h 2374900"/>
              <a:gd name="connsiteX9" fmla="*/ 2959100 w 3037181"/>
              <a:gd name="connsiteY9" fmla="*/ 1720144 h 2374900"/>
              <a:gd name="connsiteX10" fmla="*/ 2298700 w 3037181"/>
              <a:gd name="connsiteY10" fmla="*/ 342900 h 2374900"/>
              <a:gd name="connsiteX11" fmla="*/ 1765300 w 3037181"/>
              <a:gd name="connsiteY11" fmla="*/ 38100 h 2374900"/>
              <a:gd name="connsiteX0" fmla="*/ 1765300 w 3037181"/>
              <a:gd name="connsiteY0" fmla="*/ 38100 h 2239433"/>
              <a:gd name="connsiteX1" fmla="*/ 1003300 w 3037181"/>
              <a:gd name="connsiteY1" fmla="*/ 114300 h 2239433"/>
              <a:gd name="connsiteX2" fmla="*/ 12700 w 3037181"/>
              <a:gd name="connsiteY2" fmla="*/ 190500 h 2239433"/>
              <a:gd name="connsiteX3" fmla="*/ 1079500 w 3037181"/>
              <a:gd name="connsiteY3" fmla="*/ 952500 h 2239433"/>
              <a:gd name="connsiteX4" fmla="*/ 698500 w 3037181"/>
              <a:gd name="connsiteY4" fmla="*/ 1866899 h 2239433"/>
              <a:gd name="connsiteX5" fmla="*/ 1446389 w 3037181"/>
              <a:gd name="connsiteY5" fmla="*/ 2103967 h 2239433"/>
              <a:gd name="connsiteX6" fmla="*/ 1796344 w 3037181"/>
              <a:gd name="connsiteY6" fmla="*/ 1054100 h 2239433"/>
              <a:gd name="connsiteX7" fmla="*/ 2168878 w 3037181"/>
              <a:gd name="connsiteY7" fmla="*/ 2013656 h 2239433"/>
              <a:gd name="connsiteX8" fmla="*/ 2767189 w 3037181"/>
              <a:gd name="connsiteY8" fmla="*/ 2182989 h 2239433"/>
              <a:gd name="connsiteX9" fmla="*/ 2959100 w 3037181"/>
              <a:gd name="connsiteY9" fmla="*/ 1720144 h 2239433"/>
              <a:gd name="connsiteX10" fmla="*/ 2298700 w 3037181"/>
              <a:gd name="connsiteY10" fmla="*/ 342900 h 2239433"/>
              <a:gd name="connsiteX11" fmla="*/ 1765300 w 3037181"/>
              <a:gd name="connsiteY11" fmla="*/ 38100 h 2239433"/>
              <a:gd name="connsiteX0" fmla="*/ 1765300 w 3037181"/>
              <a:gd name="connsiteY0" fmla="*/ 38100 h 2231908"/>
              <a:gd name="connsiteX1" fmla="*/ 1003300 w 3037181"/>
              <a:gd name="connsiteY1" fmla="*/ 114300 h 2231908"/>
              <a:gd name="connsiteX2" fmla="*/ 12700 w 3037181"/>
              <a:gd name="connsiteY2" fmla="*/ 190500 h 2231908"/>
              <a:gd name="connsiteX3" fmla="*/ 1079500 w 3037181"/>
              <a:gd name="connsiteY3" fmla="*/ 952500 h 2231908"/>
              <a:gd name="connsiteX4" fmla="*/ 698500 w 3037181"/>
              <a:gd name="connsiteY4" fmla="*/ 1866899 h 2231908"/>
              <a:gd name="connsiteX5" fmla="*/ 1384300 w 3037181"/>
              <a:gd name="connsiteY5" fmla="*/ 2095500 h 2231908"/>
              <a:gd name="connsiteX6" fmla="*/ 1796344 w 3037181"/>
              <a:gd name="connsiteY6" fmla="*/ 1054100 h 2231908"/>
              <a:gd name="connsiteX7" fmla="*/ 2168878 w 3037181"/>
              <a:gd name="connsiteY7" fmla="*/ 2013656 h 2231908"/>
              <a:gd name="connsiteX8" fmla="*/ 2767189 w 3037181"/>
              <a:gd name="connsiteY8" fmla="*/ 2182989 h 2231908"/>
              <a:gd name="connsiteX9" fmla="*/ 2959100 w 3037181"/>
              <a:gd name="connsiteY9" fmla="*/ 1720144 h 2231908"/>
              <a:gd name="connsiteX10" fmla="*/ 2298700 w 3037181"/>
              <a:gd name="connsiteY10" fmla="*/ 342900 h 2231908"/>
              <a:gd name="connsiteX11" fmla="*/ 1765300 w 3037181"/>
              <a:gd name="connsiteY11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51741 h 2245549"/>
              <a:gd name="connsiteX1" fmla="*/ 1092200 w 3126081"/>
              <a:gd name="connsiteY1" fmla="*/ 127941 h 2245549"/>
              <a:gd name="connsiteX2" fmla="*/ 101600 w 3126081"/>
              <a:gd name="connsiteY2" fmla="*/ 204141 h 2245549"/>
              <a:gd name="connsiteX3" fmla="*/ 177800 w 3126081"/>
              <a:gd name="connsiteY3" fmla="*/ 661341 h 2245549"/>
              <a:gd name="connsiteX4" fmla="*/ 1168400 w 3126081"/>
              <a:gd name="connsiteY4" fmla="*/ 966141 h 2245549"/>
              <a:gd name="connsiteX5" fmla="*/ 787400 w 3126081"/>
              <a:gd name="connsiteY5" fmla="*/ 1880540 h 2245549"/>
              <a:gd name="connsiteX6" fmla="*/ 1473200 w 3126081"/>
              <a:gd name="connsiteY6" fmla="*/ 2109141 h 2245549"/>
              <a:gd name="connsiteX7" fmla="*/ 1885244 w 3126081"/>
              <a:gd name="connsiteY7" fmla="*/ 1067741 h 2245549"/>
              <a:gd name="connsiteX8" fmla="*/ 2257778 w 3126081"/>
              <a:gd name="connsiteY8" fmla="*/ 2027297 h 2245549"/>
              <a:gd name="connsiteX9" fmla="*/ 2856089 w 3126081"/>
              <a:gd name="connsiteY9" fmla="*/ 2196630 h 2245549"/>
              <a:gd name="connsiteX10" fmla="*/ 3048000 w 3126081"/>
              <a:gd name="connsiteY10" fmla="*/ 1733785 h 2245549"/>
              <a:gd name="connsiteX11" fmla="*/ 2387600 w 3126081"/>
              <a:gd name="connsiteY11" fmla="*/ 280341 h 2245549"/>
              <a:gd name="connsiteX12" fmla="*/ 1854200 w 3126081"/>
              <a:gd name="connsiteY12" fmla="*/ 51741 h 2245549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98931 w 3147012"/>
              <a:gd name="connsiteY0" fmla="*/ 25400 h 2295407"/>
              <a:gd name="connsiteX1" fmla="*/ 1113131 w 3147012"/>
              <a:gd name="connsiteY1" fmla="*/ 177799 h 2295407"/>
              <a:gd name="connsiteX2" fmla="*/ 122531 w 3147012"/>
              <a:gd name="connsiteY2" fmla="*/ 253999 h 2295407"/>
              <a:gd name="connsiteX3" fmla="*/ 198731 w 3147012"/>
              <a:gd name="connsiteY3" fmla="*/ 711199 h 2295407"/>
              <a:gd name="connsiteX4" fmla="*/ 1189331 w 3147012"/>
              <a:gd name="connsiteY4" fmla="*/ 1015999 h 2295407"/>
              <a:gd name="connsiteX5" fmla="*/ 808331 w 3147012"/>
              <a:gd name="connsiteY5" fmla="*/ 1930398 h 2295407"/>
              <a:gd name="connsiteX6" fmla="*/ 1494131 w 3147012"/>
              <a:gd name="connsiteY6" fmla="*/ 2158999 h 2295407"/>
              <a:gd name="connsiteX7" fmla="*/ 1906175 w 3147012"/>
              <a:gd name="connsiteY7" fmla="*/ 1117599 h 2295407"/>
              <a:gd name="connsiteX8" fmla="*/ 2278709 w 3147012"/>
              <a:gd name="connsiteY8" fmla="*/ 2077155 h 2295407"/>
              <a:gd name="connsiteX9" fmla="*/ 2877020 w 3147012"/>
              <a:gd name="connsiteY9" fmla="*/ 2246488 h 2295407"/>
              <a:gd name="connsiteX10" fmla="*/ 3068931 w 3147012"/>
              <a:gd name="connsiteY10" fmla="*/ 1783643 h 2295407"/>
              <a:gd name="connsiteX11" fmla="*/ 2408531 w 3147012"/>
              <a:gd name="connsiteY11" fmla="*/ 330199 h 2295407"/>
              <a:gd name="connsiteX12" fmla="*/ 1798931 w 3147012"/>
              <a:gd name="connsiteY12" fmla="*/ 25400 h 229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7012" h="2295407">
                <a:moveTo>
                  <a:pt x="1798931" y="25400"/>
                </a:moveTo>
                <a:cubicBezTo>
                  <a:pt x="1583031" y="0"/>
                  <a:pt x="1467320" y="173566"/>
                  <a:pt x="1113131" y="177799"/>
                </a:cubicBezTo>
                <a:cubicBezTo>
                  <a:pt x="837964" y="196143"/>
                  <a:pt x="332081" y="76199"/>
                  <a:pt x="122531" y="253999"/>
                </a:cubicBezTo>
                <a:cubicBezTo>
                  <a:pt x="0" y="433210"/>
                  <a:pt x="20931" y="584199"/>
                  <a:pt x="198731" y="711199"/>
                </a:cubicBezTo>
                <a:cubicBezTo>
                  <a:pt x="376531" y="838199"/>
                  <a:pt x="1087731" y="812799"/>
                  <a:pt x="1189331" y="1015999"/>
                </a:cubicBezTo>
                <a:cubicBezTo>
                  <a:pt x="1290931" y="1219199"/>
                  <a:pt x="757531" y="1739898"/>
                  <a:pt x="808331" y="1930398"/>
                </a:cubicBezTo>
                <a:cubicBezTo>
                  <a:pt x="859131" y="2120898"/>
                  <a:pt x="1311157" y="2294465"/>
                  <a:pt x="1494131" y="2158999"/>
                </a:cubicBezTo>
                <a:cubicBezTo>
                  <a:pt x="1677105" y="2023533"/>
                  <a:pt x="1775412" y="1131240"/>
                  <a:pt x="1906175" y="1117599"/>
                </a:cubicBezTo>
                <a:cubicBezTo>
                  <a:pt x="2036938" y="1103958"/>
                  <a:pt x="2116902" y="1889007"/>
                  <a:pt x="2278709" y="2077155"/>
                </a:cubicBezTo>
                <a:cubicBezTo>
                  <a:pt x="2440516" y="2265303"/>
                  <a:pt x="2745316" y="2295407"/>
                  <a:pt x="2877020" y="2246488"/>
                </a:cubicBezTo>
                <a:cubicBezTo>
                  <a:pt x="3008724" y="2197569"/>
                  <a:pt x="3147012" y="2103024"/>
                  <a:pt x="3068931" y="1783643"/>
                </a:cubicBezTo>
                <a:cubicBezTo>
                  <a:pt x="2990850" y="1464262"/>
                  <a:pt x="2620198" y="623240"/>
                  <a:pt x="2408531" y="330199"/>
                </a:cubicBezTo>
                <a:cubicBezTo>
                  <a:pt x="2196864" y="37158"/>
                  <a:pt x="2014831" y="50800"/>
                  <a:pt x="1798931" y="2540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585958" y="2107639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" y="1910239"/>
            <a:ext cx="5791200" cy="2954655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GraphLab_PageRank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Compute sum over neighbors</a:t>
            </a:r>
            <a:endParaRPr lang="en-US" sz="2000" baseline="-25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neighbors(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)):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total + R[j] *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</a:t>
            </a:r>
            <a:r>
              <a:rPr lang="en-US" sz="2000" baseline="-25000" dirty="0" err="1" smtClean="0">
                <a:solidFill>
                  <a:prstClr val="black"/>
                </a:solidFill>
                <a:latin typeface="Consolas"/>
                <a:cs typeface="Consolas"/>
              </a:rPr>
              <a:t>ji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// Update the PageRank</a:t>
            </a:r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 = 0.15 + total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i="1" dirty="0" smtClean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6500" y="1899426"/>
            <a:ext cx="2261413" cy="1769710"/>
            <a:chOff x="6496500" y="1730447"/>
            <a:chExt cx="2261413" cy="1769710"/>
          </a:xfrm>
        </p:grpSpPr>
        <p:sp>
          <p:nvSpPr>
            <p:cNvPr id="6" name="TextBox 5"/>
            <p:cNvSpPr txBox="1"/>
            <p:nvPr/>
          </p:nvSpPr>
          <p:spPr>
            <a:xfrm>
              <a:off x="6496500" y="1730447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R[4]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7505833">
              <a:off x="6658041" y="2681984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R[3]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3967539">
              <a:off x="7939740" y="2633167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R[2]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69385" y="2196509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+</a:t>
              </a:r>
              <a:endParaRPr lang="en-US" sz="32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45162" y="2696608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+</a:t>
              </a:r>
              <a:endParaRPr lang="en-US" sz="32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708669" y="2435311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174191" y="2565728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744806" y="2872281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046450" y="2878920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348096" y="2872281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339791" y="225087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4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7736501" y="225087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err="1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1</a:t>
            </a:r>
            <a:endParaRPr lang="en-US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339790" y="475310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736501" y="475310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5989752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044784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8441494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2</a:t>
            </a: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708668" y="4937541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174191" y="3937847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811789" y="4123397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113434" y="4130035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415078" y="4123396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248807" y="5334000"/>
            <a:ext cx="7599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Data movement is managed by the system and not the user.</a:t>
            </a:r>
            <a:endParaRPr lang="en-US" sz="3200" b="1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7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0"/>
    </mc:Choice>
    <mc:Fallback xmlns="">
      <p:transition xmlns:p14="http://schemas.microsoft.com/office/powerpoint/2010/main" spd="slow" advTm="308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  <p:bldP spid="98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72"/>
          <p:cNvGrpSpPr/>
          <p:nvPr/>
        </p:nvGrpSpPr>
        <p:grpSpPr>
          <a:xfrm>
            <a:off x="7391400" y="1905000"/>
            <a:ext cx="1066800" cy="3886200"/>
            <a:chOff x="7696200" y="1981200"/>
            <a:chExt cx="1066800" cy="3352800"/>
          </a:xfrm>
        </p:grpSpPr>
        <p:sp>
          <p:nvSpPr>
            <p:cNvPr id="170" name="Right Arrow 169"/>
            <p:cNvSpPr/>
            <p:nvPr/>
          </p:nvSpPr>
          <p:spPr bwMode="auto">
            <a:xfrm>
              <a:off x="7696200" y="3429000"/>
              <a:ext cx="457200" cy="5334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 rot="5400000">
              <a:off x="6858000" y="3429000"/>
              <a:ext cx="33528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Barrier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600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Iterative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Bulk </a:t>
            </a:r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Synchronous </a:t>
            </a:r>
            <a:r>
              <a:rPr lang="en-US" dirty="0" smtClean="0">
                <a:latin typeface="Gill Sans Light"/>
                <a:cs typeface="Gill Sans Light"/>
              </a:rPr>
              <a:t>Execution</a:t>
            </a:r>
            <a:endParaRPr lang="en-US" b="1" dirty="0">
              <a:latin typeface="Gill Sans Light"/>
              <a:cs typeface="Gill Sans Light"/>
            </a:endParaRPr>
          </a:p>
        </p:txBody>
      </p:sp>
      <p:grpSp>
        <p:nvGrpSpPr>
          <p:cNvPr id="15" name="Group 30"/>
          <p:cNvGrpSpPr/>
          <p:nvPr/>
        </p:nvGrpSpPr>
        <p:grpSpPr>
          <a:xfrm>
            <a:off x="609600" y="2857500"/>
            <a:ext cx="2667000" cy="2857500"/>
            <a:chOff x="1066800" y="2667000"/>
            <a:chExt cx="2133600" cy="2286000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</p:grpSp>
      <p:pic>
        <p:nvPicPr>
          <p:cNvPr id="67593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00300"/>
            <a:ext cx="457200" cy="721330"/>
          </a:xfrm>
          <a:prstGeom prst="rect">
            <a:avLst/>
          </a:prstGeom>
          <a:noFill/>
        </p:spPr>
      </p:pic>
      <p:pic>
        <p:nvPicPr>
          <p:cNvPr id="37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00300"/>
            <a:ext cx="457200" cy="721330"/>
          </a:xfrm>
          <a:prstGeom prst="rect">
            <a:avLst/>
          </a:prstGeom>
          <a:noFill/>
        </p:spPr>
      </p:pic>
      <p:pic>
        <p:nvPicPr>
          <p:cNvPr id="38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95700"/>
            <a:ext cx="457200" cy="721330"/>
          </a:xfrm>
          <a:prstGeom prst="rect">
            <a:avLst/>
          </a:prstGeom>
          <a:noFill/>
        </p:spPr>
      </p:pic>
      <p:pic>
        <p:nvPicPr>
          <p:cNvPr id="39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314700"/>
            <a:ext cx="457200" cy="721330"/>
          </a:xfrm>
          <a:prstGeom prst="rect">
            <a:avLst/>
          </a:prstGeom>
          <a:noFill/>
        </p:spPr>
      </p:pic>
      <p:pic>
        <p:nvPicPr>
          <p:cNvPr id="40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86300"/>
            <a:ext cx="457200" cy="721330"/>
          </a:xfrm>
          <a:prstGeom prst="rect">
            <a:avLst/>
          </a:prstGeom>
          <a:noFill/>
        </p:spPr>
      </p:pic>
      <p:pic>
        <p:nvPicPr>
          <p:cNvPr id="41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914900"/>
            <a:ext cx="457200" cy="721330"/>
          </a:xfrm>
          <a:prstGeom prst="rect">
            <a:avLst/>
          </a:prstGeom>
          <a:noFill/>
        </p:spPr>
      </p:pic>
      <p:pic>
        <p:nvPicPr>
          <p:cNvPr id="42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76700"/>
            <a:ext cx="457200" cy="721330"/>
          </a:xfrm>
          <a:prstGeom prst="rect">
            <a:avLst/>
          </a:prstGeom>
          <a:noFill/>
        </p:spPr>
      </p:pic>
      <p:grpSp>
        <p:nvGrpSpPr>
          <p:cNvPr id="16" name="Group 42"/>
          <p:cNvGrpSpPr/>
          <p:nvPr/>
        </p:nvGrpSpPr>
        <p:grpSpPr>
          <a:xfrm>
            <a:off x="4316018" y="2895600"/>
            <a:ext cx="2667000" cy="2857500"/>
            <a:chOff x="1066800" y="2667000"/>
            <a:chExt cx="2133600" cy="2286000"/>
          </a:xfrm>
        </p:grpSpPr>
        <p:cxnSp>
          <p:nvCxnSpPr>
            <p:cNvPr id="44" name="Straight Connector 4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</p:grpSp>
      <p:grpSp>
        <p:nvGrpSpPr>
          <p:cNvPr id="21" name="Group 72"/>
          <p:cNvGrpSpPr/>
          <p:nvPr/>
        </p:nvGrpSpPr>
        <p:grpSpPr>
          <a:xfrm>
            <a:off x="5459018" y="2781300"/>
            <a:ext cx="838200" cy="190500"/>
            <a:chOff x="6705600" y="2133600"/>
            <a:chExt cx="838200" cy="19050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65" name="Isosceles Triangle 64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26" name="Group 73"/>
          <p:cNvGrpSpPr/>
          <p:nvPr/>
        </p:nvGrpSpPr>
        <p:grpSpPr>
          <a:xfrm rot="17696688">
            <a:off x="4319600" y="3601526"/>
            <a:ext cx="838200" cy="190500"/>
            <a:chOff x="6705600" y="2133600"/>
            <a:chExt cx="838200" cy="190500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28" name="Group 78"/>
          <p:cNvGrpSpPr/>
          <p:nvPr/>
        </p:nvGrpSpPr>
        <p:grpSpPr>
          <a:xfrm rot="19876540">
            <a:off x="4702814" y="4034938"/>
            <a:ext cx="838200" cy="190500"/>
            <a:chOff x="6705600" y="2133600"/>
            <a:chExt cx="838200" cy="190500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83" name="Isosceles Triangle 8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0" name="Group 83"/>
          <p:cNvGrpSpPr/>
          <p:nvPr/>
        </p:nvGrpSpPr>
        <p:grpSpPr>
          <a:xfrm rot="17696688">
            <a:off x="6319914" y="4744525"/>
            <a:ext cx="838200" cy="190500"/>
            <a:chOff x="6705600" y="2133600"/>
            <a:chExt cx="838200" cy="190500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2" name="Group 88"/>
          <p:cNvGrpSpPr/>
          <p:nvPr/>
        </p:nvGrpSpPr>
        <p:grpSpPr>
          <a:xfrm rot="15609024">
            <a:off x="6424657" y="3534367"/>
            <a:ext cx="838200" cy="190500"/>
            <a:chOff x="6705600" y="2133600"/>
            <a:chExt cx="838200" cy="190500"/>
          </a:xfrm>
        </p:grpSpPr>
        <p:cxnSp>
          <p:nvCxnSpPr>
            <p:cNvPr id="90" name="Straight Arrow Connector 8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93" name="Isosceles Triangle 9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4" name="Group 93"/>
          <p:cNvGrpSpPr/>
          <p:nvPr/>
        </p:nvGrpSpPr>
        <p:grpSpPr>
          <a:xfrm rot="19150095">
            <a:off x="5651134" y="3298844"/>
            <a:ext cx="838200" cy="190500"/>
            <a:chOff x="6705600" y="2133600"/>
            <a:chExt cx="838200" cy="190500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6" name="Group 98"/>
          <p:cNvGrpSpPr/>
          <p:nvPr/>
        </p:nvGrpSpPr>
        <p:grpSpPr>
          <a:xfrm rot="20073751">
            <a:off x="5535501" y="5429919"/>
            <a:ext cx="838200" cy="190500"/>
            <a:chOff x="6705600" y="2133600"/>
            <a:chExt cx="838200" cy="190500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03" name="Isosceles Triangle 10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1" name="Group 103"/>
          <p:cNvGrpSpPr/>
          <p:nvPr/>
        </p:nvGrpSpPr>
        <p:grpSpPr>
          <a:xfrm rot="3044479">
            <a:off x="4187068" y="5146198"/>
            <a:ext cx="838200" cy="190500"/>
            <a:chOff x="6705600" y="2133600"/>
            <a:chExt cx="838200" cy="190500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3" name="Group 108"/>
          <p:cNvGrpSpPr/>
          <p:nvPr/>
        </p:nvGrpSpPr>
        <p:grpSpPr>
          <a:xfrm rot="3953199">
            <a:off x="5755277" y="4364793"/>
            <a:ext cx="838200" cy="190500"/>
            <a:chOff x="6705600" y="2133600"/>
            <a:chExt cx="838200" cy="190500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8" name="Group 113"/>
          <p:cNvGrpSpPr/>
          <p:nvPr/>
        </p:nvGrpSpPr>
        <p:grpSpPr>
          <a:xfrm rot="17428016">
            <a:off x="4956535" y="4583024"/>
            <a:ext cx="838200" cy="190500"/>
            <a:chOff x="6705600" y="2133600"/>
            <a:chExt cx="838200" cy="190500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0" name="Group 118"/>
          <p:cNvGrpSpPr/>
          <p:nvPr/>
        </p:nvGrpSpPr>
        <p:grpSpPr>
          <a:xfrm flipH="1">
            <a:off x="5382818" y="3124200"/>
            <a:ext cx="838200" cy="190500"/>
            <a:chOff x="6705600" y="2133600"/>
            <a:chExt cx="838200" cy="190500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23" name="Isosceles Triangle 12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2" name="Group 123"/>
          <p:cNvGrpSpPr/>
          <p:nvPr/>
        </p:nvGrpSpPr>
        <p:grpSpPr>
          <a:xfrm rot="17611685" flipH="1">
            <a:off x="4679393" y="3597268"/>
            <a:ext cx="838200" cy="190500"/>
            <a:chOff x="6705600" y="2133600"/>
            <a:chExt cx="838200" cy="190500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4" name="Group 128"/>
          <p:cNvGrpSpPr/>
          <p:nvPr/>
        </p:nvGrpSpPr>
        <p:grpSpPr>
          <a:xfrm rot="19860717" flipH="1">
            <a:off x="4717384" y="4382175"/>
            <a:ext cx="838200" cy="190500"/>
            <a:chOff x="6705600" y="2133600"/>
            <a:chExt cx="838200" cy="190500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33" name="Isosceles Triangle 13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9" name="Group 133"/>
          <p:cNvGrpSpPr/>
          <p:nvPr/>
        </p:nvGrpSpPr>
        <p:grpSpPr>
          <a:xfrm rot="2931521" flipH="1">
            <a:off x="4495458" y="4936663"/>
            <a:ext cx="838200" cy="190500"/>
            <a:chOff x="6705600" y="2133600"/>
            <a:chExt cx="838200" cy="190500"/>
          </a:xfrm>
        </p:grpSpPr>
        <p:cxnSp>
          <p:nvCxnSpPr>
            <p:cNvPr id="135" name="Straight Arrow Connector 13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38" name="Isosceles Triangle 13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84" name="Group 138"/>
          <p:cNvGrpSpPr/>
          <p:nvPr/>
        </p:nvGrpSpPr>
        <p:grpSpPr>
          <a:xfrm rot="17336772" flipH="1">
            <a:off x="5189882" y="4811429"/>
            <a:ext cx="838200" cy="190500"/>
            <a:chOff x="6705600" y="2133600"/>
            <a:chExt cx="838200" cy="190500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43" name="Isosceles Triangle 14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89" name="Group 143"/>
          <p:cNvGrpSpPr/>
          <p:nvPr/>
        </p:nvGrpSpPr>
        <p:grpSpPr>
          <a:xfrm rot="19968762" flipH="1">
            <a:off x="5342282" y="5114936"/>
            <a:ext cx="838200" cy="190500"/>
            <a:chOff x="6705600" y="2133600"/>
            <a:chExt cx="838200" cy="190500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94" name="Group 148"/>
          <p:cNvGrpSpPr/>
          <p:nvPr/>
        </p:nvGrpSpPr>
        <p:grpSpPr>
          <a:xfrm rot="4129500" flipH="1">
            <a:off x="5368399" y="4434220"/>
            <a:ext cx="838200" cy="190500"/>
            <a:chOff x="6705600" y="2133600"/>
            <a:chExt cx="838200" cy="19050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99" name="Group 153"/>
          <p:cNvGrpSpPr/>
          <p:nvPr/>
        </p:nvGrpSpPr>
        <p:grpSpPr>
          <a:xfrm rot="15507997" flipH="1">
            <a:off x="6123448" y="3666971"/>
            <a:ext cx="838200" cy="190500"/>
            <a:chOff x="6705600" y="2133600"/>
            <a:chExt cx="838200" cy="190500"/>
          </a:xfrm>
        </p:grpSpPr>
        <p:cxnSp>
          <p:nvCxnSpPr>
            <p:cNvPr id="155" name="Straight Arrow Connector 15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58" name="Isosceles Triangle 15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104" name="Group 158"/>
          <p:cNvGrpSpPr/>
          <p:nvPr/>
        </p:nvGrpSpPr>
        <p:grpSpPr>
          <a:xfrm rot="17694349" flipH="1">
            <a:off x="6107306" y="4522675"/>
            <a:ext cx="838200" cy="190500"/>
            <a:chOff x="6705600" y="2133600"/>
            <a:chExt cx="838200" cy="190500"/>
          </a:xfrm>
        </p:grpSpPr>
        <p:cxnSp>
          <p:nvCxnSpPr>
            <p:cNvPr id="160" name="Straight Arrow Connector 15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2" name="Rectangle 16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63" name="Isosceles Triangle 16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109" name="Group 163"/>
          <p:cNvGrpSpPr/>
          <p:nvPr/>
        </p:nvGrpSpPr>
        <p:grpSpPr>
          <a:xfrm rot="19050061" flipH="1">
            <a:off x="5836204" y="3610912"/>
            <a:ext cx="838200" cy="190500"/>
            <a:chOff x="6705600" y="2133600"/>
            <a:chExt cx="838200" cy="190500"/>
          </a:xfrm>
        </p:grpSpPr>
        <p:cxnSp>
          <p:nvCxnSpPr>
            <p:cNvPr id="165" name="Straight Arrow Connector 16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7" name="Rectangle 16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68" name="Isosceles Triangle 16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1355127" y="1790700"/>
            <a:ext cx="174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black"/>
                </a:solidFill>
                <a:latin typeface="Gill Sans Light"/>
                <a:cs typeface="Gill Sans Light"/>
              </a:rPr>
              <a:t>Compute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15316" y="179070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black"/>
                </a:solidFill>
                <a:latin typeface="Gill Sans Light"/>
                <a:cs typeface="Gill Sans Light"/>
              </a:rPr>
              <a:t>Communicate</a:t>
            </a:r>
          </a:p>
        </p:txBody>
      </p:sp>
      <p:sp>
        <p:nvSpPr>
          <p:cNvPr id="176" name="U-Turn Arrow 175"/>
          <p:cNvSpPr/>
          <p:nvPr/>
        </p:nvSpPr>
        <p:spPr bwMode="auto">
          <a:xfrm rot="10800000">
            <a:off x="1371600" y="5867399"/>
            <a:ext cx="7010400" cy="609600"/>
          </a:xfrm>
          <a:prstGeom prst="uturnArrow">
            <a:avLst>
              <a:gd name="adj1" fmla="val 28507"/>
              <a:gd name="adj2" fmla="val 25000"/>
              <a:gd name="adj3" fmla="val 28326"/>
              <a:gd name="adj4" fmla="val 46309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8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Graph-Parallel Systems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65847"/>
            <a:ext cx="3657600" cy="1338146"/>
          </a:xfrm>
          <a:prstGeom prst="rect">
            <a:avLst/>
          </a:prstGeom>
        </p:spPr>
      </p:pic>
      <p:pic>
        <p:nvPicPr>
          <p:cNvPr id="7" name="Picture 6" descr="ApacheGi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1600200" cy="19266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9888" y="2002840"/>
            <a:ext cx="2408833" cy="1048137"/>
            <a:chOff x="549888" y="2002840"/>
            <a:chExt cx="2408833" cy="1048137"/>
          </a:xfrm>
        </p:grpSpPr>
        <p:sp>
          <p:nvSpPr>
            <p:cNvPr id="8" name="TextBox 7"/>
            <p:cNvSpPr txBox="1"/>
            <p:nvPr/>
          </p:nvSpPr>
          <p:spPr>
            <a:xfrm>
              <a:off x="549888" y="2002840"/>
              <a:ext cx="24088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P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r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ADA2C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g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56B656"/>
                  </a:solidFill>
                </a:rPr>
                <a:t>l</a:t>
              </a:r>
              <a:endParaRPr lang="en-US" sz="6000" dirty="0">
                <a:solidFill>
                  <a:srgbClr val="80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33600" y="2743200"/>
              <a:ext cx="62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oogle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495" y="3581400"/>
            <a:ext cx="7586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Expose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specialized APIs</a:t>
            </a:r>
            <a:r>
              <a:rPr lang="en-US" sz="3200" i="1" dirty="0" smtClean="0">
                <a:latin typeface="Gill Sans Light"/>
                <a:cs typeface="Gill Sans Light"/>
              </a:rPr>
              <a:t> to simplify graph programming.</a:t>
            </a:r>
          </a:p>
          <a:p>
            <a:pPr algn="ctr"/>
            <a:endParaRPr lang="en-US" sz="3200" i="1" dirty="0">
              <a:latin typeface="Gill Sans Light"/>
              <a:cs typeface="Gill Sans Light"/>
            </a:endParaRPr>
          </a:p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Exploit graph structure to achieve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orders-of-magnitude performance gains</a:t>
            </a:r>
            <a:r>
              <a:rPr lang="en-US" sz="3200" i="1" dirty="0" smtClean="0">
                <a:latin typeface="Gill Sans Light"/>
                <a:cs typeface="Gill Sans Light"/>
              </a:rPr>
              <a:t> over more general </a:t>
            </a:r>
            <a:br>
              <a:rPr lang="en-US" sz="3200" i="1" dirty="0" smtClean="0">
                <a:latin typeface="Gill Sans Light"/>
                <a:cs typeface="Gill Sans Light"/>
              </a:rPr>
            </a:br>
            <a:r>
              <a:rPr lang="en-US" sz="3200" i="1" dirty="0" smtClean="0">
                <a:latin typeface="Gill Sans Light"/>
                <a:cs typeface="Gill Sans Light"/>
              </a:rPr>
              <a:t>data-parallel systems.</a:t>
            </a:r>
            <a:endParaRPr lang="en-US" sz="3200" i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845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auto">
          <a:xfrm>
            <a:off x="42784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3600" dirty="0" smtClean="0"/>
              <a:t>PageRank on the Live-Journal Graph</a:t>
            </a:r>
            <a:endParaRPr lang="en-US" sz="36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50652400"/>
              </p:ext>
            </p:extLst>
          </p:nvPr>
        </p:nvGraphicFramePr>
        <p:xfrm>
          <a:off x="685800" y="1676400"/>
          <a:ext cx="7772400" cy="308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8073" y="51054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Spark is </a:t>
            </a:r>
            <a:r>
              <a:rPr lang="en-US" sz="3600" i="1" dirty="0">
                <a:solidFill>
                  <a:srgbClr val="3366FF"/>
                </a:solidFill>
                <a:latin typeface="Gill Sans Light"/>
                <a:cs typeface="Gill Sans Light"/>
              </a:rPr>
              <a:t>4</a:t>
            </a:r>
            <a:r>
              <a:rPr lang="en-US" sz="36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x faster</a:t>
            </a:r>
            <a:r>
              <a:rPr lang="en-US" sz="3600" i="1" dirty="0" smtClean="0">
                <a:latin typeface="Gill Sans Light"/>
                <a:cs typeface="Gill Sans Light"/>
              </a:rPr>
              <a:t> </a:t>
            </a:r>
            <a:r>
              <a:rPr lang="en-US" sz="3600" dirty="0" smtClean="0">
                <a:latin typeface="Gill Sans Light"/>
                <a:cs typeface="Gill Sans Light"/>
              </a:rPr>
              <a:t>than Hadoop</a:t>
            </a:r>
          </a:p>
          <a:p>
            <a:pPr algn="ctr"/>
            <a:r>
              <a:rPr lang="en-US" sz="3600" dirty="0" err="1">
                <a:latin typeface="Gill Sans Light"/>
                <a:cs typeface="Gill Sans Light"/>
              </a:rPr>
              <a:t>GraphLab</a:t>
            </a:r>
            <a:r>
              <a:rPr lang="en-US" sz="3600" dirty="0">
                <a:latin typeface="Gill Sans Light"/>
                <a:cs typeface="Gill Sans Light"/>
              </a:rPr>
              <a:t> is </a:t>
            </a:r>
            <a:r>
              <a:rPr lang="en-US" sz="36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16x </a:t>
            </a:r>
            <a:r>
              <a:rPr lang="en-US" sz="3600" i="1" dirty="0">
                <a:solidFill>
                  <a:srgbClr val="3366FF"/>
                </a:solidFill>
                <a:latin typeface="Gill Sans Light"/>
                <a:cs typeface="Gill Sans Light"/>
              </a:rPr>
              <a:t>faster</a:t>
            </a:r>
            <a:r>
              <a:rPr lang="en-US" sz="3600" i="1" dirty="0">
                <a:latin typeface="Gill Sans Light"/>
                <a:cs typeface="Gill Sans Light"/>
              </a:rPr>
              <a:t> </a:t>
            </a:r>
            <a:r>
              <a:rPr lang="en-US" sz="3600" dirty="0">
                <a:latin typeface="Gill Sans Light"/>
                <a:cs typeface="Gill Sans Light"/>
              </a:rPr>
              <a:t>than </a:t>
            </a:r>
            <a:r>
              <a:rPr lang="en-US" sz="3600" dirty="0" smtClean="0">
                <a:latin typeface="Gill Sans Light"/>
                <a:cs typeface="Gill Sans Light"/>
              </a:rPr>
              <a:t>Spark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7432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3528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8348" y="3217860"/>
            <a:ext cx="1295400" cy="489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20069" y="2679192"/>
            <a:ext cx="1896595" cy="445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4000" y="1828800"/>
            <a:ext cx="6102082" cy="127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Counted: 34.8 Billion Triangles</a:t>
            </a:r>
            <a:endParaRPr lang="en-US" sz="3200" b="1" dirty="0">
              <a:solidFill>
                <a:prstClr val="black"/>
              </a:solidFill>
              <a:latin typeface="Helvetica Neue Light"/>
              <a:cs typeface="Helvetica Neu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Light"/>
                <a:cs typeface="Gill Sans Light"/>
              </a:rPr>
              <a:t>Triangle Counting </a:t>
            </a:r>
            <a:r>
              <a:rPr lang="en-US" dirty="0" smtClean="0">
                <a:latin typeface="Gill Sans Light"/>
                <a:cs typeface="Gill Sans Light"/>
              </a:rPr>
              <a:t>on Twitter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614" y="4343400"/>
            <a:ext cx="5223848" cy="1347519"/>
            <a:chOff x="696072" y="4315361"/>
            <a:chExt cx="5223848" cy="1347519"/>
          </a:xfrm>
        </p:grpSpPr>
        <p:sp>
          <p:nvSpPr>
            <p:cNvPr id="94" name="Rectangle 93"/>
            <p:cNvSpPr/>
            <p:nvPr/>
          </p:nvSpPr>
          <p:spPr>
            <a:xfrm>
              <a:off x="2895600" y="4474160"/>
              <a:ext cx="45719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92" y="4315361"/>
              <a:ext cx="2700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64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15 Seconds</a:t>
              </a:r>
              <a:endParaRPr lang="en-US" sz="4000" b="1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072" y="4684692"/>
              <a:ext cx="2037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 err="1" smtClean="0">
                  <a:ln w="3175">
                    <a:solidFill>
                      <a:prstClr val="black"/>
                    </a:solidFill>
                  </a:ln>
                  <a:solidFill>
                    <a:srgbClr val="F79646"/>
                  </a:solidFill>
                  <a:latin typeface="Calibri"/>
                  <a:ea typeface="+mn-ea"/>
                  <a:cs typeface="Calibri"/>
                </a:rPr>
                <a:t>GraphLab</a:t>
              </a:r>
              <a:endParaRPr lang="en-US" sz="3600" b="1" dirty="0">
                <a:ln w="3175">
                  <a:solidFill>
                    <a:prstClr val="black"/>
                  </a:solidFill>
                </a:ln>
                <a:solidFill>
                  <a:srgbClr val="F79646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76" y="3124200"/>
            <a:ext cx="7902866" cy="1188720"/>
            <a:chOff x="707734" y="3096161"/>
            <a:chExt cx="7902866" cy="1188720"/>
          </a:xfrm>
        </p:grpSpPr>
        <p:sp>
          <p:nvSpPr>
            <p:cNvPr id="98" name="Rectangle 97"/>
            <p:cNvSpPr/>
            <p:nvPr/>
          </p:nvSpPr>
          <p:spPr>
            <a:xfrm>
              <a:off x="2895600" y="3096161"/>
              <a:ext cx="5715000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5921" y="3124200"/>
              <a:ext cx="260840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1536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423 Minutes</a:t>
              </a:r>
              <a:endParaRPr lang="en-US" sz="3200" b="1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07734" y="3124200"/>
              <a:ext cx="2184988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err="1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Hadoop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/>
              </a:r>
              <a:b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</a:br>
              <a:r>
                <a:rPr lang="en-US" sz="3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Light"/>
                  <a:ea typeface="+mn-ea"/>
                  <a:cs typeface="Gill Sans Light"/>
                </a:rPr>
                <a:t>[WWW’11]</a:t>
              </a:r>
              <a:endPara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6488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Suri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and 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Vassilvitskii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“Counting triangles and the curse of the last reducer,”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WWW’11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019800" y="4572000"/>
            <a:ext cx="2971800" cy="1295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1000 x Faster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7759" y="1143000"/>
            <a:ext cx="4570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Helvetica Neue Light"/>
                <a:cs typeface="Helvetica Neue Light"/>
              </a:rPr>
              <a:t>40M Users,  1.4 Billion Links</a:t>
            </a:r>
            <a:endParaRPr lang="en-US" sz="2800" b="1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42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4400" dirty="0" smtClean="0"/>
              <a:t>Graph Analytics Pipeline</a:t>
            </a:r>
            <a:endParaRPr lang="en-US" sz="4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Donut 255"/>
          <p:cNvSpPr/>
          <p:nvPr/>
        </p:nvSpPr>
        <p:spPr>
          <a:xfrm>
            <a:off x="-1371600" y="-5867400"/>
            <a:ext cx="15355131" cy="15812331"/>
          </a:xfrm>
          <a:prstGeom prst="donut">
            <a:avLst>
              <a:gd name="adj" fmla="val 45075"/>
            </a:avLst>
          </a:prstGeom>
          <a:solidFill>
            <a:schemeClr val="bg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7745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6000" dirty="0" smtClean="0"/>
              <a:t>Tables</a:t>
            </a:r>
            <a:endParaRPr lang="en-US" sz="60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Freeform 257"/>
          <p:cNvSpPr/>
          <p:nvPr/>
        </p:nvSpPr>
        <p:spPr>
          <a:xfrm>
            <a:off x="-84667" y="1058333"/>
            <a:ext cx="7806267" cy="6002867"/>
          </a:xfrm>
          <a:custGeom>
            <a:avLst/>
            <a:gdLst>
              <a:gd name="connsiteX0" fmla="*/ 0 w 7806267"/>
              <a:gd name="connsiteY0" fmla="*/ 448734 h 6002867"/>
              <a:gd name="connsiteX1" fmla="*/ 474134 w 7806267"/>
              <a:gd name="connsiteY1" fmla="*/ 3852334 h 6002867"/>
              <a:gd name="connsiteX2" fmla="*/ 1016000 w 7806267"/>
              <a:gd name="connsiteY2" fmla="*/ 4080934 h 6002867"/>
              <a:gd name="connsiteX3" fmla="*/ 2108200 w 7806267"/>
              <a:gd name="connsiteY3" fmla="*/ 2463800 h 6002867"/>
              <a:gd name="connsiteX4" fmla="*/ 2125134 w 7806267"/>
              <a:gd name="connsiteY4" fmla="*/ 364067 h 6002867"/>
              <a:gd name="connsiteX5" fmla="*/ 3344334 w 7806267"/>
              <a:gd name="connsiteY5" fmla="*/ 651934 h 6002867"/>
              <a:gd name="connsiteX6" fmla="*/ 3251200 w 7806267"/>
              <a:gd name="connsiteY6" fmla="*/ 3234267 h 6002867"/>
              <a:gd name="connsiteX7" fmla="*/ 1845734 w 7806267"/>
              <a:gd name="connsiteY7" fmla="*/ 4004734 h 6002867"/>
              <a:gd name="connsiteX8" fmla="*/ 1540934 w 7806267"/>
              <a:gd name="connsiteY8" fmla="*/ 5207000 h 6002867"/>
              <a:gd name="connsiteX9" fmla="*/ 2421467 w 7806267"/>
              <a:gd name="connsiteY9" fmla="*/ 6002867 h 6002867"/>
              <a:gd name="connsiteX10" fmla="*/ 5782734 w 7806267"/>
              <a:gd name="connsiteY10" fmla="*/ 5935134 h 6002867"/>
              <a:gd name="connsiteX11" fmla="*/ 5774267 w 7806267"/>
              <a:gd name="connsiteY11" fmla="*/ 4741334 h 6002867"/>
              <a:gd name="connsiteX12" fmla="*/ 5461000 w 7806267"/>
              <a:gd name="connsiteY12" fmla="*/ 4402667 h 6002867"/>
              <a:gd name="connsiteX13" fmla="*/ 5757334 w 7806267"/>
              <a:gd name="connsiteY13" fmla="*/ 3852334 h 6002867"/>
              <a:gd name="connsiteX14" fmla="*/ 6756400 w 7806267"/>
              <a:gd name="connsiteY14" fmla="*/ 3776134 h 6002867"/>
              <a:gd name="connsiteX15" fmla="*/ 7332134 w 7806267"/>
              <a:gd name="connsiteY15" fmla="*/ 4318000 h 6002867"/>
              <a:gd name="connsiteX16" fmla="*/ 7188200 w 7806267"/>
              <a:gd name="connsiteY16" fmla="*/ 5088467 h 6002867"/>
              <a:gd name="connsiteX17" fmla="*/ 7450667 w 7806267"/>
              <a:gd name="connsiteY17" fmla="*/ 5571067 h 6002867"/>
              <a:gd name="connsiteX18" fmla="*/ 7797800 w 7806267"/>
              <a:gd name="connsiteY18" fmla="*/ 5537200 h 6002867"/>
              <a:gd name="connsiteX19" fmla="*/ 7780867 w 7806267"/>
              <a:gd name="connsiteY19" fmla="*/ 4834467 h 6002867"/>
              <a:gd name="connsiteX20" fmla="*/ 7569200 w 7806267"/>
              <a:gd name="connsiteY20" fmla="*/ 4106334 h 6002867"/>
              <a:gd name="connsiteX21" fmla="*/ 7628467 w 7806267"/>
              <a:gd name="connsiteY21" fmla="*/ 3742267 h 6002867"/>
              <a:gd name="connsiteX22" fmla="*/ 7806267 w 7806267"/>
              <a:gd name="connsiteY22" fmla="*/ 3158067 h 6002867"/>
              <a:gd name="connsiteX23" fmla="*/ 7594600 w 7806267"/>
              <a:gd name="connsiteY23" fmla="*/ 2633134 h 6002867"/>
              <a:gd name="connsiteX24" fmla="*/ 7391400 w 7806267"/>
              <a:gd name="connsiteY24" fmla="*/ 2023534 h 6002867"/>
              <a:gd name="connsiteX25" fmla="*/ 7789334 w 7806267"/>
              <a:gd name="connsiteY25" fmla="*/ 1244600 h 6002867"/>
              <a:gd name="connsiteX26" fmla="*/ 7747000 w 7806267"/>
              <a:gd name="connsiteY26" fmla="*/ 736600 h 6002867"/>
              <a:gd name="connsiteX27" fmla="*/ 7035800 w 7806267"/>
              <a:gd name="connsiteY27" fmla="*/ 0 h 6002867"/>
              <a:gd name="connsiteX28" fmla="*/ 25400 w 7806267"/>
              <a:gd name="connsiteY28" fmla="*/ 84667 h 6002867"/>
              <a:gd name="connsiteX29" fmla="*/ 0 w 7806267"/>
              <a:gd name="connsiteY29" fmla="*/ 448734 h 600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06267" h="6002867">
                <a:moveTo>
                  <a:pt x="0" y="448734"/>
                </a:moveTo>
                <a:lnTo>
                  <a:pt x="474134" y="3852334"/>
                </a:lnTo>
                <a:lnTo>
                  <a:pt x="1016000" y="4080934"/>
                </a:lnTo>
                <a:lnTo>
                  <a:pt x="2108200" y="2463800"/>
                </a:lnTo>
                <a:lnTo>
                  <a:pt x="2125134" y="364067"/>
                </a:lnTo>
                <a:lnTo>
                  <a:pt x="3344334" y="651934"/>
                </a:lnTo>
                <a:lnTo>
                  <a:pt x="3251200" y="3234267"/>
                </a:lnTo>
                <a:lnTo>
                  <a:pt x="1845734" y="4004734"/>
                </a:lnTo>
                <a:lnTo>
                  <a:pt x="1540934" y="5207000"/>
                </a:lnTo>
                <a:lnTo>
                  <a:pt x="2421467" y="6002867"/>
                </a:lnTo>
                <a:lnTo>
                  <a:pt x="5782734" y="5935134"/>
                </a:lnTo>
                <a:cubicBezTo>
                  <a:pt x="5779912" y="5537201"/>
                  <a:pt x="5777089" y="5139267"/>
                  <a:pt x="5774267" y="4741334"/>
                </a:cubicBezTo>
                <a:lnTo>
                  <a:pt x="5461000" y="4402667"/>
                </a:lnTo>
                <a:lnTo>
                  <a:pt x="5757334" y="3852334"/>
                </a:lnTo>
                <a:lnTo>
                  <a:pt x="6756400" y="3776134"/>
                </a:lnTo>
                <a:lnTo>
                  <a:pt x="7332134" y="4318000"/>
                </a:lnTo>
                <a:lnTo>
                  <a:pt x="7188200" y="5088467"/>
                </a:lnTo>
                <a:lnTo>
                  <a:pt x="7450667" y="5571067"/>
                </a:lnTo>
                <a:lnTo>
                  <a:pt x="7797800" y="5537200"/>
                </a:lnTo>
                <a:lnTo>
                  <a:pt x="7780867" y="4834467"/>
                </a:lnTo>
                <a:lnTo>
                  <a:pt x="7569200" y="4106334"/>
                </a:lnTo>
                <a:lnTo>
                  <a:pt x="7628467" y="3742267"/>
                </a:lnTo>
                <a:lnTo>
                  <a:pt x="7806267" y="3158067"/>
                </a:lnTo>
                <a:lnTo>
                  <a:pt x="7594600" y="2633134"/>
                </a:lnTo>
                <a:lnTo>
                  <a:pt x="7391400" y="2023534"/>
                </a:lnTo>
                <a:lnTo>
                  <a:pt x="7789334" y="1244600"/>
                </a:lnTo>
                <a:lnTo>
                  <a:pt x="7747000" y="736600"/>
                </a:lnTo>
                <a:lnTo>
                  <a:pt x="7035800" y="0"/>
                </a:lnTo>
                <a:lnTo>
                  <a:pt x="25400" y="84667"/>
                </a:lnTo>
                <a:lnTo>
                  <a:pt x="0" y="448734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754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5400" dirty="0" smtClean="0"/>
              <a:t>Graphs</a:t>
            </a:r>
            <a:endParaRPr lang="en-US" sz="5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-265615" y="1195222"/>
            <a:ext cx="9587037" cy="5693904"/>
            <a:chOff x="-265615" y="1195222"/>
            <a:chExt cx="9587037" cy="5693904"/>
          </a:xfrm>
        </p:grpSpPr>
        <p:sp>
          <p:nvSpPr>
            <p:cNvPr id="2" name="Freeform 1"/>
            <p:cNvSpPr/>
            <p:nvPr/>
          </p:nvSpPr>
          <p:spPr>
            <a:xfrm>
              <a:off x="-265615" y="1195222"/>
              <a:ext cx="4241538" cy="5685603"/>
            </a:xfrm>
            <a:custGeom>
              <a:avLst/>
              <a:gdLst>
                <a:gd name="connsiteX0" fmla="*/ 3975923 w 4241538"/>
                <a:gd name="connsiteY0" fmla="*/ 49801 h 5685603"/>
                <a:gd name="connsiteX1" fmla="*/ 4200036 w 4241538"/>
                <a:gd name="connsiteY1" fmla="*/ 1535528 h 5685603"/>
                <a:gd name="connsiteX2" fmla="*/ 3975923 w 4241538"/>
                <a:gd name="connsiteY2" fmla="*/ 2149739 h 5685603"/>
                <a:gd name="connsiteX3" fmla="*/ 4241538 w 4241538"/>
                <a:gd name="connsiteY3" fmla="*/ 2954854 h 5685603"/>
                <a:gd name="connsiteX4" fmla="*/ 2598046 w 4241538"/>
                <a:gd name="connsiteY4" fmla="*/ 3809769 h 5685603"/>
                <a:gd name="connsiteX5" fmla="*/ 1958910 w 4241538"/>
                <a:gd name="connsiteY5" fmla="*/ 4166676 h 5685603"/>
                <a:gd name="connsiteX6" fmla="*/ 2282628 w 4241538"/>
                <a:gd name="connsiteY6" fmla="*/ 4805787 h 5685603"/>
                <a:gd name="connsiteX7" fmla="*/ 2241126 w 4241538"/>
                <a:gd name="connsiteY7" fmla="*/ 5685603 h 5685603"/>
                <a:gd name="connsiteX8" fmla="*/ 0 w 4241538"/>
                <a:gd name="connsiteY8" fmla="*/ 5669003 h 5685603"/>
                <a:gd name="connsiteX9" fmla="*/ 24902 w 4241538"/>
                <a:gd name="connsiteY9" fmla="*/ 0 h 5685603"/>
                <a:gd name="connsiteX10" fmla="*/ 4025726 w 4241538"/>
                <a:gd name="connsiteY10" fmla="*/ 33200 h 568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1538" h="5685603">
                  <a:moveTo>
                    <a:pt x="3975923" y="49801"/>
                  </a:moveTo>
                  <a:lnTo>
                    <a:pt x="4200036" y="1535528"/>
                  </a:lnTo>
                  <a:lnTo>
                    <a:pt x="3975923" y="2149739"/>
                  </a:lnTo>
                  <a:lnTo>
                    <a:pt x="4241538" y="2954854"/>
                  </a:lnTo>
                  <a:lnTo>
                    <a:pt x="2598046" y="3809769"/>
                  </a:lnTo>
                  <a:lnTo>
                    <a:pt x="1958910" y="4166676"/>
                  </a:lnTo>
                  <a:lnTo>
                    <a:pt x="2282628" y="4805787"/>
                  </a:lnTo>
                  <a:lnTo>
                    <a:pt x="2241126" y="5685603"/>
                  </a:lnTo>
                  <a:lnTo>
                    <a:pt x="0" y="5669003"/>
                  </a:lnTo>
                  <a:lnTo>
                    <a:pt x="24902" y="0"/>
                  </a:lnTo>
                  <a:lnTo>
                    <a:pt x="4025726" y="33200"/>
                  </a:lnTo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05400" y="2101644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016090" y="4065341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15890" y="6122741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82600" y="3264932"/>
              <a:ext cx="1961400" cy="153566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169072" y="1275893"/>
              <a:ext cx="1961400" cy="153566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088185" y="4706186"/>
              <a:ext cx="4233237" cy="2182940"/>
            </a:xfrm>
            <a:custGeom>
              <a:avLst/>
              <a:gdLst>
                <a:gd name="connsiteX0" fmla="*/ 1909107 w 4233237"/>
                <a:gd name="connsiteY0" fmla="*/ 0 h 2182940"/>
                <a:gd name="connsiteX1" fmla="*/ 2714252 w 4233237"/>
                <a:gd name="connsiteY1" fmla="*/ 132802 h 2182940"/>
                <a:gd name="connsiteX2" fmla="*/ 4191735 w 4233237"/>
                <a:gd name="connsiteY2" fmla="*/ 182603 h 2182940"/>
                <a:gd name="connsiteX3" fmla="*/ 4233237 w 4233237"/>
                <a:gd name="connsiteY3" fmla="*/ 2182940 h 2182940"/>
                <a:gd name="connsiteX4" fmla="*/ 224113 w 4233237"/>
                <a:gd name="connsiteY4" fmla="*/ 2091638 h 2182940"/>
                <a:gd name="connsiteX5" fmla="*/ 0 w 4233237"/>
                <a:gd name="connsiteY5" fmla="*/ 1502327 h 2182940"/>
                <a:gd name="connsiteX6" fmla="*/ 199211 w 4233237"/>
                <a:gd name="connsiteY6" fmla="*/ 1203522 h 2182940"/>
                <a:gd name="connsiteX7" fmla="*/ 531230 w 4233237"/>
                <a:gd name="connsiteY7" fmla="*/ 240704 h 2182940"/>
                <a:gd name="connsiteX8" fmla="*/ 1709896 w 4233237"/>
                <a:gd name="connsiteY8" fmla="*/ 174303 h 2182940"/>
                <a:gd name="connsiteX9" fmla="*/ 1909107 w 4233237"/>
                <a:gd name="connsiteY9" fmla="*/ 0 h 218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3237" h="2182940">
                  <a:moveTo>
                    <a:pt x="1909107" y="0"/>
                  </a:moveTo>
                  <a:lnTo>
                    <a:pt x="2714252" y="132802"/>
                  </a:lnTo>
                  <a:lnTo>
                    <a:pt x="4191735" y="182603"/>
                  </a:lnTo>
                  <a:lnTo>
                    <a:pt x="4233237" y="2182940"/>
                  </a:lnTo>
                  <a:lnTo>
                    <a:pt x="224113" y="2091638"/>
                  </a:lnTo>
                  <a:lnTo>
                    <a:pt x="0" y="1502327"/>
                  </a:lnTo>
                  <a:lnTo>
                    <a:pt x="199211" y="1203522"/>
                  </a:lnTo>
                  <a:lnTo>
                    <a:pt x="531230" y="240704"/>
                  </a:lnTo>
                  <a:lnTo>
                    <a:pt x="1709896" y="174303"/>
                  </a:lnTo>
                  <a:lnTo>
                    <a:pt x="1909107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94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Separate</a:t>
            </a:r>
            <a:r>
              <a:rPr lang="en-US" dirty="0" smtClean="0">
                <a:latin typeface="Gill Sans Light"/>
                <a:cs typeface="Gill Sans Light"/>
              </a:rPr>
              <a:t> Systems to Support Each View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Table View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 View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175" name="Rectangle 174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Dependency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177" name="Freeform 176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55" name="Straight Connector 54"/>
              <p:cNvCxnSpPr>
                <a:stCxn id="42" idx="2"/>
                <a:endCxn id="4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40" idx="4"/>
                <a:endCxn id="51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0" idx="7"/>
                <a:endCxn id="52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42" idx="1"/>
                <a:endCxn id="52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1"/>
                <a:endCxn id="54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2" idx="3"/>
                <a:endCxn id="51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47" idx="7"/>
                <a:endCxn id="54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58" idx="6"/>
                <a:endCxn id="51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8" idx="0"/>
                <a:endCxn id="4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1" idx="6"/>
                <a:endCxn id="143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3" idx="0"/>
                <a:endCxn id="42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53" name="Picture 52" descr="ApacheGiraph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48" name="Group 4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36" name="Isosceles Triangle 35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Plus 36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3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4400" dirty="0" smtClean="0"/>
              <a:t>Graphs are Central to Analytics</a:t>
            </a:r>
            <a:endParaRPr lang="en-US" sz="4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onut 1"/>
          <p:cNvSpPr/>
          <p:nvPr/>
        </p:nvSpPr>
        <p:spPr>
          <a:xfrm>
            <a:off x="-1371600" y="-5867400"/>
            <a:ext cx="15355131" cy="15812331"/>
          </a:xfrm>
          <a:prstGeom prst="donut">
            <a:avLst>
              <a:gd name="adj" fmla="val 45075"/>
            </a:avLst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2971799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latin typeface="Gill Sans Light"/>
                <a:cs typeface="Gill Sans Light"/>
              </a:rPr>
              <a:t>Having separate systems </a:t>
            </a:r>
            <a:br>
              <a:rPr lang="en-US" sz="6000" i="1" dirty="0" smtClean="0">
                <a:latin typeface="Gill Sans Light"/>
                <a:cs typeface="Gill Sans Light"/>
              </a:rPr>
            </a:br>
            <a:r>
              <a:rPr lang="en-US" sz="6000" i="1" dirty="0" smtClean="0">
                <a:latin typeface="Gill Sans Light"/>
                <a:cs typeface="Gill Sans Light"/>
              </a:rPr>
              <a:t>for each view is </a:t>
            </a:r>
            <a:br>
              <a:rPr lang="en-US" sz="6000" i="1" dirty="0" smtClean="0">
                <a:latin typeface="Gill Sans Light"/>
                <a:cs typeface="Gill Sans Light"/>
              </a:rPr>
            </a:br>
            <a:r>
              <a:rPr lang="en-US" sz="6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difficult to use </a:t>
            </a:r>
            <a:r>
              <a:rPr lang="en-US" sz="6000" i="1" dirty="0" smtClean="0">
                <a:latin typeface="Gill Sans Light"/>
                <a:cs typeface="Gill Sans Light"/>
              </a:rPr>
              <a:t>and </a:t>
            </a:r>
            <a:r>
              <a:rPr lang="en-US" sz="6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inefficient</a:t>
            </a:r>
            <a:endParaRPr lang="en-US" sz="6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6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Difficult to Program and Use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Gill Sans Light"/>
                <a:cs typeface="Gill Sans Light"/>
              </a:rPr>
              <a:t>Users must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Learn</a:t>
            </a:r>
            <a:r>
              <a:rPr lang="en-US" sz="3600" dirty="0">
                <a:latin typeface="Gill Sans Light"/>
                <a:cs typeface="Gill Sans Light"/>
              </a:rPr>
              <a:t>,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Deploy</a:t>
            </a:r>
            <a:r>
              <a:rPr lang="en-US" sz="3600" dirty="0">
                <a:latin typeface="Gill Sans Light"/>
                <a:cs typeface="Gill Sans Light"/>
              </a:rPr>
              <a:t>, and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Manage</a:t>
            </a:r>
            <a:r>
              <a:rPr lang="en-US" sz="3600" dirty="0">
                <a:solidFill>
                  <a:srgbClr val="FF0000"/>
                </a:solidFill>
                <a:latin typeface="Gill Sans Light"/>
                <a:cs typeface="Gill Sans Light"/>
              </a:rPr>
              <a:t> </a:t>
            </a:r>
            <a:r>
              <a:rPr lang="en-US" sz="3600" dirty="0" smtClean="0">
                <a:latin typeface="Gill Sans Light"/>
                <a:cs typeface="Gill Sans Light"/>
              </a:rPr>
              <a:t>multiple systems</a:t>
            </a:r>
          </a:p>
          <a:p>
            <a:pPr marL="0" indent="0" algn="ctr">
              <a:buNone/>
            </a:pP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 smtClean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 smtClean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Gill Sans Light"/>
                <a:cs typeface="Gill Sans Light"/>
              </a:rPr>
              <a:t>Leads to brittle and often </a:t>
            </a:r>
            <a:br>
              <a:rPr lang="en-US" sz="3600" dirty="0" smtClean="0">
                <a:latin typeface="Gill Sans Light"/>
                <a:cs typeface="Gill Sans Light"/>
              </a:rPr>
            </a:br>
            <a:r>
              <a:rPr lang="en-US" sz="3600" dirty="0" smtClean="0">
                <a:latin typeface="Gill Sans Light"/>
                <a:cs typeface="Gill Sans Light"/>
              </a:rPr>
              <a:t>complex interfaces</a:t>
            </a: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3200400"/>
            <a:ext cx="7848601" cy="1225566"/>
            <a:chOff x="533400" y="2306555"/>
            <a:chExt cx="7848601" cy="12255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655" y="2306555"/>
              <a:ext cx="1015278" cy="974667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308299"/>
              <a:ext cx="985270" cy="9952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1" y="2412380"/>
              <a:ext cx="2362200" cy="864220"/>
            </a:xfrm>
            <a:prstGeom prst="rect">
              <a:avLst/>
            </a:prstGeom>
          </p:spPr>
        </p:pic>
        <p:pic>
          <p:nvPicPr>
            <p:cNvPr id="115" name="Picture 114" descr="ApacheGiraph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47" y="2358622"/>
              <a:ext cx="974667" cy="11734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l="4467" t="4266" r="29708" b="26840"/>
            <a:stretch/>
          </p:blipFill>
          <p:spPr>
            <a:xfrm>
              <a:off x="2935918" y="23790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7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ill Sans Light"/>
                <a:cs typeface="Gill Sans Light"/>
              </a:rPr>
              <a:t>Inefficient</a:t>
            </a:r>
            <a:endParaRPr lang="en-US" sz="5400" dirty="0">
              <a:latin typeface="Gill Sans Light"/>
              <a:cs typeface="Gill 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6" name="Title 8"/>
          <p:cNvSpPr txBox="1">
            <a:spLocks/>
          </p:cNvSpPr>
          <p:nvPr/>
        </p:nvSpPr>
        <p:spPr>
          <a:xfrm>
            <a:off x="0" y="117381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ill Sans Light"/>
                <a:cs typeface="Gill Sans Light"/>
              </a:rPr>
              <a:t>Extensive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data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m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ovement </a:t>
            </a:r>
            <a:r>
              <a:rPr lang="en-US" sz="3200" dirty="0" smtClean="0">
                <a:latin typeface="Gill Sans Light"/>
                <a:cs typeface="Gill Sans Light"/>
              </a:rPr>
              <a:t>and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d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uplication</a:t>
            </a:r>
            <a:r>
              <a:rPr lang="en-US" sz="3200" dirty="0" smtClean="0">
                <a:latin typeface="Gill Sans Light"/>
                <a:cs typeface="Gill Sans Light"/>
              </a:rPr>
              <a:t> across </a:t>
            </a:r>
            <a:br>
              <a:rPr lang="en-US" sz="3200" dirty="0" smtClean="0">
                <a:latin typeface="Gill Sans Light"/>
                <a:cs typeface="Gill Sans Light"/>
              </a:rPr>
            </a:br>
            <a:r>
              <a:rPr lang="en-US" sz="3200" dirty="0" smtClean="0">
                <a:latin typeface="Gill Sans Light"/>
                <a:cs typeface="Gill Sans Light"/>
              </a:rPr>
              <a:t>the network and file </a:t>
            </a:r>
            <a:r>
              <a:rPr lang="en-US" sz="3200" dirty="0">
                <a:latin typeface="Gill Sans Light"/>
                <a:cs typeface="Gill Sans Light"/>
              </a:rPr>
              <a:t>s</a:t>
            </a:r>
            <a:r>
              <a:rPr lang="en-US" sz="3200" dirty="0" smtClean="0">
                <a:latin typeface="Gill Sans Light"/>
                <a:cs typeface="Gill Sans Light"/>
              </a:rPr>
              <a:t>ystem</a:t>
            </a:r>
            <a:endParaRPr lang="en-US" sz="3200" dirty="0">
              <a:latin typeface="Gill Sans Light"/>
              <a:cs typeface="Gill Sans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3541" y="2601487"/>
            <a:ext cx="8289459" cy="2580113"/>
            <a:chOff x="473541" y="2525287"/>
            <a:chExt cx="8289459" cy="2580113"/>
          </a:xfrm>
        </p:grpSpPr>
        <p:grpSp>
          <p:nvGrpSpPr>
            <p:cNvPr id="6" name="Group 5"/>
            <p:cNvGrpSpPr/>
            <p:nvPr/>
          </p:nvGrpSpPr>
          <p:grpSpPr>
            <a:xfrm>
              <a:off x="473541" y="2678640"/>
              <a:ext cx="978006" cy="978006"/>
              <a:chOff x="473540" y="2519906"/>
              <a:chExt cx="1166725" cy="1166725"/>
            </a:xfrm>
          </p:grpSpPr>
          <p:sp>
            <p:nvSpPr>
              <p:cNvPr id="32" name="Folded Corner 31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3" name="Folded Corner 32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4" name="Folded Corner 33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034670" y="2525287"/>
              <a:ext cx="1009637" cy="1284713"/>
              <a:chOff x="6490911" y="2213026"/>
              <a:chExt cx="1361000" cy="1731805"/>
            </a:xfrm>
          </p:grpSpPr>
          <p:cxnSp>
            <p:nvCxnSpPr>
              <p:cNvPr id="63" name="Straight Connector 62"/>
              <p:cNvCxnSpPr>
                <a:stCxn id="69" idx="5"/>
                <a:endCxn id="70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71" idx="3"/>
                <a:endCxn id="70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3" idx="1"/>
                <a:endCxn id="70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8" idx="5"/>
                <a:endCxn id="72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0" idx="3"/>
                <a:endCxn id="72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5" name="Straight Connector 74"/>
              <p:cNvCxnSpPr>
                <a:stCxn id="74" idx="5"/>
                <a:endCxn id="71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2" idx="6"/>
                <a:endCxn id="73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988580" y="2525287"/>
              <a:ext cx="1009637" cy="1284713"/>
              <a:chOff x="6490911" y="2213026"/>
              <a:chExt cx="1361000" cy="1731805"/>
            </a:xfrm>
          </p:grpSpPr>
          <p:cxnSp>
            <p:nvCxnSpPr>
              <p:cNvPr id="78" name="Straight Connector 77"/>
              <p:cNvCxnSpPr>
                <a:stCxn id="84" idx="5"/>
                <a:endCxn id="85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6" idx="3"/>
                <a:endCxn id="85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88" idx="1"/>
                <a:endCxn id="85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83" idx="5"/>
                <a:endCxn id="87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5" idx="3"/>
                <a:endCxn id="87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90" name="Straight Connector 89"/>
              <p:cNvCxnSpPr>
                <a:stCxn id="89" idx="5"/>
                <a:endCxn id="86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6"/>
                <a:endCxn id="88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133600" y="2525287"/>
              <a:ext cx="1036376" cy="1284713"/>
              <a:chOff x="2013099" y="2147633"/>
              <a:chExt cx="1339701" cy="1660721"/>
            </a:xfrm>
          </p:grpSpPr>
          <p:cxnSp>
            <p:nvCxnSpPr>
              <p:cNvPr id="39" name="Straight Connector 38"/>
              <p:cNvCxnSpPr>
                <a:stCxn id="53" idx="5"/>
                <a:endCxn id="5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57" idx="1"/>
                <a:endCxn id="54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3" idx="4"/>
                <a:endCxn id="5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2" idx="5"/>
                <a:endCxn id="5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3" idx="2"/>
                <a:endCxn id="5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4" idx="3"/>
                <a:endCxn id="5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9" name="Straight Connector 58"/>
              <p:cNvCxnSpPr>
                <a:stCxn id="58" idx="3"/>
                <a:endCxn id="5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5"/>
                <a:endCxn id="5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6"/>
                <a:endCxn id="57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99" name="Straight Connector 98"/>
              <p:cNvCxnSpPr>
                <a:stCxn id="98" idx="6"/>
                <a:endCxn id="5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5" idx="4"/>
                <a:endCxn id="97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8" idx="3"/>
                <a:endCxn id="5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98" idx="5"/>
                <a:endCxn id="5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7828556" y="2626247"/>
              <a:ext cx="858244" cy="1082792"/>
              <a:chOff x="4673759" y="4955940"/>
              <a:chExt cx="1563771" cy="156525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73210" y="3765859"/>
              <a:ext cx="797265" cy="805318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9610" y="3908320"/>
              <a:ext cx="1422417" cy="520397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92010" y="3765859"/>
              <a:ext cx="797265" cy="805318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25727" y="3766627"/>
              <a:ext cx="837273" cy="80378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066800" y="4263003"/>
              <a:ext cx="983819" cy="842397"/>
              <a:chOff x="1225981" y="3196203"/>
              <a:chExt cx="983819" cy="842397"/>
            </a:xfrm>
          </p:grpSpPr>
          <p:sp>
            <p:nvSpPr>
              <p:cNvPr id="101" name="Can 100"/>
              <p:cNvSpPr/>
              <p:nvPr/>
            </p:nvSpPr>
            <p:spPr>
              <a:xfrm>
                <a:off x="1225981" y="3505200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15" name="Bent Arrow 114"/>
              <p:cNvSpPr/>
              <p:nvPr/>
            </p:nvSpPr>
            <p:spPr>
              <a:xfrm>
                <a:off x="1781982" y="31962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006410" y="4263003"/>
              <a:ext cx="983819" cy="842397"/>
              <a:chOff x="2852532" y="3196203"/>
              <a:chExt cx="983819" cy="842397"/>
            </a:xfrm>
          </p:grpSpPr>
          <p:sp>
            <p:nvSpPr>
              <p:cNvPr id="116" name="Can 115"/>
              <p:cNvSpPr/>
              <p:nvPr/>
            </p:nvSpPr>
            <p:spPr>
              <a:xfrm>
                <a:off x="2852532" y="3505200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18" name="Bent Arrow 117"/>
              <p:cNvSpPr/>
              <p:nvPr/>
            </p:nvSpPr>
            <p:spPr>
              <a:xfrm rot="5400000">
                <a:off x="2952769" y="32075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ent Arrow 118"/>
              <p:cNvSpPr/>
              <p:nvPr/>
            </p:nvSpPr>
            <p:spPr>
              <a:xfrm>
                <a:off x="3408533" y="31962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35210" y="4263003"/>
              <a:ext cx="983819" cy="842397"/>
              <a:chOff x="4495800" y="3244412"/>
              <a:chExt cx="983819" cy="842397"/>
            </a:xfrm>
          </p:grpSpPr>
          <p:sp>
            <p:nvSpPr>
              <p:cNvPr id="122" name="Can 121"/>
              <p:cNvSpPr/>
              <p:nvPr/>
            </p:nvSpPr>
            <p:spPr>
              <a:xfrm>
                <a:off x="4495800" y="3553409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24" name="Bent Arrow 123"/>
              <p:cNvSpPr/>
              <p:nvPr/>
            </p:nvSpPr>
            <p:spPr>
              <a:xfrm rot="5400000">
                <a:off x="4596037" y="3255712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ent Arrow 125"/>
              <p:cNvSpPr/>
              <p:nvPr/>
            </p:nvSpPr>
            <p:spPr>
              <a:xfrm>
                <a:off x="5051801" y="3244412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093381" y="4263003"/>
              <a:ext cx="983819" cy="842397"/>
              <a:chOff x="5934174" y="3333279"/>
              <a:chExt cx="983819" cy="842397"/>
            </a:xfrm>
          </p:grpSpPr>
          <p:sp>
            <p:nvSpPr>
              <p:cNvPr id="128" name="Can 127"/>
              <p:cNvSpPr/>
              <p:nvPr/>
            </p:nvSpPr>
            <p:spPr>
              <a:xfrm>
                <a:off x="5934174" y="3642276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29" name="Bent Arrow 128"/>
              <p:cNvSpPr/>
              <p:nvPr/>
            </p:nvSpPr>
            <p:spPr>
              <a:xfrm rot="5400000">
                <a:off x="6034411" y="3344579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Bent Arrow 129"/>
              <p:cNvSpPr/>
              <p:nvPr/>
            </p:nvSpPr>
            <p:spPr>
              <a:xfrm>
                <a:off x="6490175" y="3333279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>
              <a:off x="16002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290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3340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222887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itle 8"/>
          <p:cNvSpPr txBox="1">
            <a:spLocks/>
          </p:cNvSpPr>
          <p:nvPr/>
        </p:nvSpPr>
        <p:spPr>
          <a:xfrm>
            <a:off x="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ill Sans Light"/>
                <a:cs typeface="Gill Sans Light"/>
              </a:rPr>
              <a:t>Limited reuse internal data-structures </a:t>
            </a:r>
            <a:br>
              <a:rPr lang="en-US" sz="3200" dirty="0" smtClean="0">
                <a:latin typeface="Gill Sans Light"/>
                <a:cs typeface="Gill Sans Light"/>
              </a:rPr>
            </a:br>
            <a:r>
              <a:rPr lang="en-US" sz="3200" dirty="0" smtClean="0">
                <a:latin typeface="Gill Sans Light"/>
                <a:cs typeface="Gill Sans Light"/>
              </a:rPr>
              <a:t>across stages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58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600200"/>
          </a:xfrm>
        </p:spPr>
        <p:txBody>
          <a:bodyPr/>
          <a:lstStyle/>
          <a:p>
            <a:r>
              <a:rPr lang="en-US" sz="4000" dirty="0" err="1" smtClean="0"/>
              <a:t>GraphX</a:t>
            </a:r>
            <a:r>
              <a:rPr lang="en-US" sz="4000" dirty="0" smtClean="0"/>
              <a:t> Solution: Tables and Graphs are </a:t>
            </a:r>
            <a:br>
              <a:rPr lang="en-US" sz="4000" dirty="0" smtClean="0"/>
            </a:br>
            <a:r>
              <a:rPr lang="en-US" sz="4000" i="1" dirty="0" smtClean="0">
                <a:solidFill>
                  <a:srgbClr val="3366FF"/>
                </a:solidFill>
              </a:rPr>
              <a:t>views</a:t>
            </a:r>
            <a:r>
              <a:rPr lang="en-US" sz="4000" dirty="0" smtClean="0">
                <a:solidFill>
                  <a:srgbClr val="3366FF"/>
                </a:solidFill>
              </a:rPr>
              <a:t> </a:t>
            </a:r>
            <a:r>
              <a:rPr lang="en-US" sz="4000" dirty="0" smtClean="0"/>
              <a:t>of the </a:t>
            </a:r>
            <a:r>
              <a:rPr lang="en-US" sz="4000" i="1" dirty="0" smtClean="0"/>
              <a:t>same physical </a:t>
            </a:r>
            <a:r>
              <a:rPr lang="en-US" sz="4000" dirty="0" smtClean="0"/>
              <a:t>data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200400" y="3166279"/>
            <a:ext cx="2743200" cy="1474151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ill Sans Light"/>
                <a:cs typeface="Gill Sans Light"/>
              </a:rPr>
              <a:t>GraphX</a:t>
            </a:r>
            <a:r>
              <a:rPr lang="en-US" sz="2800" dirty="0" smtClean="0">
                <a:latin typeface="Gill Sans Light"/>
                <a:cs typeface="Gill Sans Light"/>
              </a:rPr>
              <a:t> Unified</a:t>
            </a:r>
            <a:endParaRPr lang="en-US" sz="2800" dirty="0">
              <a:latin typeface="Gill Sans Light"/>
              <a:cs typeface="Gill Sans Light"/>
            </a:endParaRPr>
          </a:p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Representation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0" y="2030259"/>
            <a:ext cx="1313374" cy="1398741"/>
            <a:chOff x="6490911" y="2293515"/>
            <a:chExt cx="1361000" cy="1449463"/>
          </a:xfrm>
        </p:grpSpPr>
        <p:cxnSp>
          <p:nvCxnSpPr>
            <p:cNvPr id="10" name="Straight Connector 9"/>
            <p:cNvCxnSpPr>
              <a:stCxn id="16" idx="5"/>
              <a:endCxn id="17" idx="1"/>
            </p:cNvCxnSpPr>
            <p:nvPr/>
          </p:nvCxnSpPr>
          <p:spPr>
            <a:xfrm>
              <a:off x="7160342" y="2912117"/>
              <a:ext cx="132322" cy="2138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8" idx="3"/>
              <a:endCxn id="17" idx="7"/>
            </p:cNvCxnSpPr>
            <p:nvPr/>
          </p:nvCxnSpPr>
          <p:spPr>
            <a:xfrm flipH="1">
              <a:off x="7453644" y="2961614"/>
              <a:ext cx="203949" cy="16435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0" idx="1"/>
              <a:endCxn id="17" idx="5"/>
            </p:cNvCxnSpPr>
            <p:nvPr/>
          </p:nvCxnSpPr>
          <p:spPr>
            <a:xfrm flipH="1" flipV="1">
              <a:off x="7453643" y="3286943"/>
              <a:ext cx="142686" cy="26171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5" idx="5"/>
              <a:endCxn id="19" idx="1"/>
            </p:cNvCxnSpPr>
            <p:nvPr/>
          </p:nvCxnSpPr>
          <p:spPr>
            <a:xfrm>
              <a:off x="6685229" y="3139774"/>
              <a:ext cx="275846" cy="35737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3"/>
              <a:endCxn id="19" idx="7"/>
            </p:cNvCxnSpPr>
            <p:nvPr/>
          </p:nvCxnSpPr>
          <p:spPr>
            <a:xfrm flipH="1">
              <a:off x="7122053" y="3286943"/>
              <a:ext cx="170612" cy="21020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490911" y="2945456"/>
              <a:ext cx="227658" cy="22765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966024" y="2717798"/>
              <a:ext cx="227658" cy="22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259325" y="3092625"/>
              <a:ext cx="227658" cy="2276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4253" y="2767295"/>
              <a:ext cx="227658" cy="22765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27735" y="3463807"/>
              <a:ext cx="227658" cy="2276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62990" y="3515320"/>
              <a:ext cx="227658" cy="227658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27735" y="2293515"/>
              <a:ext cx="227658" cy="22765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22" name="Straight Connector 21"/>
            <p:cNvCxnSpPr>
              <a:stCxn id="21" idx="5"/>
              <a:endCxn id="18" idx="1"/>
            </p:cNvCxnSpPr>
            <p:nvPr/>
          </p:nvCxnSpPr>
          <p:spPr>
            <a:xfrm>
              <a:off x="7122053" y="2487833"/>
              <a:ext cx="535540" cy="31280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6"/>
              <a:endCxn id="20" idx="2"/>
            </p:cNvCxnSpPr>
            <p:nvPr/>
          </p:nvCxnSpPr>
          <p:spPr>
            <a:xfrm>
              <a:off x="7155392" y="3577637"/>
              <a:ext cx="407597" cy="5151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473377" y="3502463"/>
            <a:ext cx="20826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Graph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339" y="3502463"/>
            <a:ext cx="18902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Table View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32859" y="1981200"/>
            <a:ext cx="1273220" cy="1447800"/>
            <a:chOff x="6748405" y="2362200"/>
            <a:chExt cx="1273220" cy="1447800"/>
          </a:xfrm>
        </p:grpSpPr>
        <p:sp>
          <p:nvSpPr>
            <p:cNvPr id="25" name="Folded Corner 24"/>
            <p:cNvSpPr/>
            <p:nvPr/>
          </p:nvSpPr>
          <p:spPr>
            <a:xfrm>
              <a:off x="6749847" y="2362200"/>
              <a:ext cx="1271778" cy="1447800"/>
            </a:xfrm>
            <a:prstGeom prst="foldedCorner">
              <a:avLst>
                <a:gd name="adj" fmla="val 133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49848" y="279811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81467" y="279811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94853" y="2798119"/>
              <a:ext cx="313386" cy="25495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08239" y="279811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48405" y="2537530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80024" y="2537530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93410" y="2537530"/>
              <a:ext cx="313386" cy="25495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06796" y="2537530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8405" y="304457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0024" y="304457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3410" y="3044579"/>
              <a:ext cx="313386" cy="25495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06796" y="304457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49848" y="3291834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1467" y="3291834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4853" y="3291834"/>
              <a:ext cx="313386" cy="254951"/>
            </a:xfrm>
            <a:prstGeom prst="rect">
              <a:avLst/>
            </a:prstGeom>
            <a:solidFill>
              <a:srgbClr val="FC9A99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08239" y="3291834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48405" y="355504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80024" y="355504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93410" y="3555049"/>
              <a:ext cx="313386" cy="2549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49849" y="2368737"/>
              <a:ext cx="1270334" cy="1687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71801" y="2209800"/>
            <a:ext cx="3190552" cy="1135230"/>
            <a:chOff x="3581400" y="3341571"/>
            <a:chExt cx="2286000" cy="1916229"/>
          </a:xfrm>
        </p:grpSpPr>
        <p:sp>
          <p:nvSpPr>
            <p:cNvPr id="62" name="Bent Arrow 61"/>
            <p:cNvSpPr/>
            <p:nvPr/>
          </p:nvSpPr>
          <p:spPr>
            <a:xfrm>
              <a:off x="4837120" y="3341571"/>
              <a:ext cx="1030280" cy="1911962"/>
            </a:xfrm>
            <a:prstGeom prst="bentArrow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Bent Arrow 62"/>
            <p:cNvSpPr/>
            <p:nvPr/>
          </p:nvSpPr>
          <p:spPr>
            <a:xfrm flipH="1">
              <a:off x="3581400" y="3345838"/>
              <a:ext cx="1037334" cy="1911962"/>
            </a:xfrm>
            <a:prstGeom prst="bentArrow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itle 5"/>
          <p:cNvSpPr txBox="1">
            <a:spLocks/>
          </p:cNvSpPr>
          <p:nvPr/>
        </p:nvSpPr>
        <p:spPr bwMode="auto">
          <a:xfrm>
            <a:off x="0" y="48768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Each view has its own </a:t>
            </a:r>
            <a:r>
              <a:rPr lang="en-US" sz="4000" dirty="0" smtClean="0">
                <a:solidFill>
                  <a:srgbClr val="3366FF"/>
                </a:solidFill>
              </a:rPr>
              <a:t>operators </a:t>
            </a:r>
            <a:r>
              <a:rPr lang="en-US" sz="4000" dirty="0" smtClean="0"/>
              <a:t>that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3366FF"/>
                </a:solidFill>
              </a:rPr>
              <a:t>exploit the semantics </a:t>
            </a:r>
            <a:r>
              <a:rPr lang="en-US" sz="4000" dirty="0" smtClean="0"/>
              <a:t>of the view </a:t>
            </a:r>
          </a:p>
          <a:p>
            <a:r>
              <a:rPr lang="en-US" sz="4000" dirty="0" smtClean="0"/>
              <a:t>to achieve </a:t>
            </a:r>
            <a:r>
              <a:rPr lang="en-US" sz="4000" dirty="0" smtClean="0">
                <a:solidFill>
                  <a:srgbClr val="3366FF"/>
                </a:solidFill>
              </a:rPr>
              <a:t>efficient execution</a:t>
            </a:r>
          </a:p>
        </p:txBody>
      </p:sp>
    </p:spTree>
    <p:extLst>
      <p:ext uri="{BB962C8B-B14F-4D97-AF65-F5344CB8AC3E}">
        <p14:creationId xmlns:p14="http://schemas.microsoft.com/office/powerpoint/2010/main" val="199233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Graphs </a:t>
            </a:r>
            <a:r>
              <a:rPr lang="en-US" dirty="0" smtClean="0">
                <a:sym typeface="Wingdings"/>
              </a:rPr>
              <a:t> Relational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81583"/>
            <a:ext cx="8610600" cy="33714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Encode graphs as distributed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 graph computation in relational algebra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Recast graph systems optimizations 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Distributed join optimization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Incremental materialized maintenance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800600"/>
            <a:ext cx="84582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807" y="50292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Integrate Graph and Table data processing systems.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679" y="50292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Achieve performance parity with specialized systems.</a:t>
            </a:r>
          </a:p>
        </p:txBody>
      </p:sp>
    </p:spTree>
    <p:extLst>
      <p:ext uri="{BB962C8B-B14F-4D97-AF65-F5344CB8AC3E}">
        <p14:creationId xmlns:p14="http://schemas.microsoft.com/office/powerpoint/2010/main" val="354441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ounded Rectangle 321"/>
          <p:cNvSpPr/>
          <p:nvPr/>
        </p:nvSpPr>
        <p:spPr>
          <a:xfrm>
            <a:off x="152400" y="4520194"/>
            <a:ext cx="3755833" cy="21092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Part.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152400" y="1853194"/>
            <a:ext cx="3755833" cy="21092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Part. 1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4191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79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28600" y="2435052"/>
            <a:ext cx="3459480" cy="1756352"/>
            <a:chOff x="457200" y="2287562"/>
            <a:chExt cx="3459480" cy="1756352"/>
          </a:xfrm>
        </p:grpSpPr>
        <p:cxnSp>
          <p:nvCxnSpPr>
            <p:cNvPr id="137" name="Straight Connector 136"/>
            <p:cNvCxnSpPr/>
            <p:nvPr/>
          </p:nvCxnSpPr>
          <p:spPr>
            <a:xfrm flipH="1" flipV="1">
              <a:off x="762000" y="2619510"/>
              <a:ext cx="7620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600200" y="2619510"/>
              <a:ext cx="9144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62000" y="2619510"/>
              <a:ext cx="175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514600" y="2619510"/>
              <a:ext cx="10668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57200" y="2287562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209800" y="2287562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 Light"/>
                  <a:cs typeface="Gill Sans Light"/>
                </a:rPr>
                <a:t>C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1234440" y="3723874"/>
              <a:ext cx="640080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0080"/>
                <a:gd name="connsiteY0" fmla="*/ 320040 h 320040"/>
                <a:gd name="connsiteX1" fmla="*/ 320040 w 640080"/>
                <a:gd name="connsiteY1" fmla="*/ 0 h 320040"/>
                <a:gd name="connsiteX2" fmla="*/ 640080 w 640080"/>
                <a:gd name="connsiteY2" fmla="*/ 320040 h 320040"/>
                <a:gd name="connsiteX3" fmla="*/ 0 w 64008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80" h="320040">
                  <a:moveTo>
                    <a:pt x="0" y="320040"/>
                  </a:moveTo>
                  <a:cubicBezTo>
                    <a:pt x="0" y="143287"/>
                    <a:pt x="143287" y="0"/>
                    <a:pt x="320040" y="0"/>
                  </a:cubicBezTo>
                  <a:cubicBezTo>
                    <a:pt x="496793" y="0"/>
                    <a:pt x="640080" y="143287"/>
                    <a:pt x="640080" y="320040"/>
                  </a:cubicBezTo>
                  <a:cubicBezTo>
                    <a:pt x="586740" y="373380"/>
                    <a:pt x="53340" y="373380"/>
                    <a:pt x="0" y="32004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9" name="Oval 166"/>
            <p:cNvSpPr/>
            <p:nvPr/>
          </p:nvSpPr>
          <p:spPr>
            <a:xfrm>
              <a:off x="3276600" y="3723874"/>
              <a:ext cx="640080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0080"/>
                <a:gd name="connsiteY0" fmla="*/ 320040 h 320040"/>
                <a:gd name="connsiteX1" fmla="*/ 320040 w 640080"/>
                <a:gd name="connsiteY1" fmla="*/ 0 h 320040"/>
                <a:gd name="connsiteX2" fmla="*/ 640080 w 640080"/>
                <a:gd name="connsiteY2" fmla="*/ 320040 h 320040"/>
                <a:gd name="connsiteX3" fmla="*/ 0 w 64008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80" h="320040">
                  <a:moveTo>
                    <a:pt x="0" y="320040"/>
                  </a:moveTo>
                  <a:cubicBezTo>
                    <a:pt x="0" y="143287"/>
                    <a:pt x="143287" y="0"/>
                    <a:pt x="320040" y="0"/>
                  </a:cubicBezTo>
                  <a:cubicBezTo>
                    <a:pt x="496793" y="0"/>
                    <a:pt x="640080" y="143287"/>
                    <a:pt x="640080" y="320040"/>
                  </a:cubicBezTo>
                  <a:cubicBezTo>
                    <a:pt x="586740" y="373380"/>
                    <a:pt x="53340" y="373380"/>
                    <a:pt x="0" y="32004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1" name="Can 170"/>
            <p:cNvSpPr/>
            <p:nvPr/>
          </p:nvSpPr>
          <p:spPr>
            <a:xfrm>
              <a:off x="1447800" y="2474194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2" name="Can 171"/>
            <p:cNvSpPr/>
            <p:nvPr/>
          </p:nvSpPr>
          <p:spPr>
            <a:xfrm>
              <a:off x="944880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3" name="Can 172"/>
            <p:cNvSpPr/>
            <p:nvPr/>
          </p:nvSpPr>
          <p:spPr>
            <a:xfrm>
              <a:off x="1905000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2967642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28600" y="4186090"/>
            <a:ext cx="3460552" cy="1862296"/>
            <a:chOff x="457200" y="4038600"/>
            <a:chExt cx="3460552" cy="1862296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2514600" y="4181074"/>
              <a:ext cx="1066800" cy="1402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4181074"/>
              <a:ext cx="914400" cy="1402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762000" y="4181074"/>
              <a:ext cx="762000" cy="1463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62000" y="5583154"/>
              <a:ext cx="175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457200" y="5260816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F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209800" y="5260816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E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1232360" y="4038600"/>
              <a:ext cx="648976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8976"/>
                <a:gd name="connsiteY0" fmla="*/ 0 h 320040"/>
                <a:gd name="connsiteX1" fmla="*/ 640080 w 648976"/>
                <a:gd name="connsiteY1" fmla="*/ 0 h 320040"/>
                <a:gd name="connsiteX2" fmla="*/ 320040 w 648976"/>
                <a:gd name="connsiteY2" fmla="*/ 320040 h 320040"/>
                <a:gd name="connsiteX3" fmla="*/ 0 w 648976"/>
                <a:gd name="connsiteY3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976" h="320040">
                  <a:moveTo>
                    <a:pt x="0" y="0"/>
                  </a:moveTo>
                  <a:cubicBezTo>
                    <a:pt x="53340" y="-53340"/>
                    <a:pt x="586740" y="-53340"/>
                    <a:pt x="640080" y="0"/>
                  </a:cubicBezTo>
                  <a:cubicBezTo>
                    <a:pt x="693420" y="53340"/>
                    <a:pt x="496793" y="320040"/>
                    <a:pt x="320040" y="320040"/>
                  </a:cubicBezTo>
                  <a:cubicBezTo>
                    <a:pt x="143287" y="320040"/>
                    <a:pt x="0" y="17675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0" name="Oval 167"/>
            <p:cNvSpPr/>
            <p:nvPr/>
          </p:nvSpPr>
          <p:spPr>
            <a:xfrm>
              <a:off x="3268776" y="4051266"/>
              <a:ext cx="648976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8976"/>
                <a:gd name="connsiteY0" fmla="*/ 0 h 320040"/>
                <a:gd name="connsiteX1" fmla="*/ 640080 w 648976"/>
                <a:gd name="connsiteY1" fmla="*/ 0 h 320040"/>
                <a:gd name="connsiteX2" fmla="*/ 320040 w 648976"/>
                <a:gd name="connsiteY2" fmla="*/ 320040 h 320040"/>
                <a:gd name="connsiteX3" fmla="*/ 0 w 648976"/>
                <a:gd name="connsiteY3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976" h="320040">
                  <a:moveTo>
                    <a:pt x="0" y="0"/>
                  </a:moveTo>
                  <a:cubicBezTo>
                    <a:pt x="53340" y="-53340"/>
                    <a:pt x="586740" y="-53340"/>
                    <a:pt x="640080" y="0"/>
                  </a:cubicBezTo>
                  <a:cubicBezTo>
                    <a:pt x="693420" y="53340"/>
                    <a:pt x="496793" y="320040"/>
                    <a:pt x="320040" y="320040"/>
                  </a:cubicBezTo>
                  <a:cubicBezTo>
                    <a:pt x="143287" y="320040"/>
                    <a:pt x="0" y="17675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4" name="Can 173"/>
            <p:cNvSpPr/>
            <p:nvPr/>
          </p:nvSpPr>
          <p:spPr>
            <a:xfrm>
              <a:off x="1427867" y="5477712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5" name="Can 174"/>
            <p:cNvSpPr/>
            <p:nvPr/>
          </p:nvSpPr>
          <p:spPr>
            <a:xfrm>
              <a:off x="990600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6" name="Can 175"/>
            <p:cNvSpPr/>
            <p:nvPr/>
          </p:nvSpPr>
          <p:spPr>
            <a:xfrm>
              <a:off x="1905000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2967642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4000" dirty="0" smtClean="0"/>
              <a:t>Distributed Graphs as Distributed Tables</a:t>
            </a:r>
            <a:endParaRPr lang="en-US" sz="4000" dirty="0"/>
          </a:p>
        </p:txBody>
      </p:sp>
      <p:sp>
        <p:nvSpPr>
          <p:cNvPr id="130" name="Oval 129"/>
          <p:cNvSpPr/>
          <p:nvPr/>
        </p:nvSpPr>
        <p:spPr>
          <a:xfrm>
            <a:off x="3048000" y="3871364"/>
            <a:ext cx="640080" cy="6400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Gill Sans Light"/>
                <a:cs typeface="Gill Sans Light"/>
              </a:rPr>
              <a:t>D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44221" y="1219200"/>
            <a:ext cx="211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Property Graph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28600" y="2432094"/>
            <a:ext cx="685800" cy="695437"/>
            <a:chOff x="5334000" y="1751701"/>
            <a:chExt cx="685800" cy="695437"/>
          </a:xfrm>
        </p:grpSpPr>
        <p:sp>
          <p:nvSpPr>
            <p:cNvPr id="189" name="Oval 188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0" name="Can 189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981200" y="2435057"/>
            <a:ext cx="685800" cy="695437"/>
            <a:chOff x="5334000" y="1751701"/>
            <a:chExt cx="685800" cy="695437"/>
          </a:xfrm>
        </p:grpSpPr>
        <p:sp>
          <p:nvSpPr>
            <p:cNvPr id="192" name="Oval 191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3" name="Can 192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057316" y="3873662"/>
            <a:ext cx="685800" cy="695437"/>
            <a:chOff x="5334000" y="1751701"/>
            <a:chExt cx="685800" cy="695437"/>
          </a:xfrm>
        </p:grpSpPr>
        <p:sp>
          <p:nvSpPr>
            <p:cNvPr id="195" name="Oval 194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6" name="Can 195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981200" y="5408306"/>
            <a:ext cx="685800" cy="695437"/>
            <a:chOff x="5334000" y="1751701"/>
            <a:chExt cx="685800" cy="695437"/>
          </a:xfrm>
        </p:grpSpPr>
        <p:sp>
          <p:nvSpPr>
            <p:cNvPr id="198" name="Oval 197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9" name="Can 198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1003760" y="3866050"/>
            <a:ext cx="640080" cy="6400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A</a:t>
            </a:r>
            <a:endParaRPr lang="en-US" sz="28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000305" y="3866050"/>
            <a:ext cx="685800" cy="695437"/>
            <a:chOff x="5334000" y="1751701"/>
            <a:chExt cx="685800" cy="695437"/>
          </a:xfrm>
        </p:grpSpPr>
        <p:sp>
          <p:nvSpPr>
            <p:cNvPr id="186" name="Oval 185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7" name="Can 186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28600" y="5408306"/>
            <a:ext cx="685800" cy="695437"/>
            <a:chOff x="5334000" y="1751701"/>
            <a:chExt cx="685800" cy="695437"/>
          </a:xfrm>
        </p:grpSpPr>
        <p:sp>
          <p:nvSpPr>
            <p:cNvPr id="203" name="Oval 202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4" name="Can 203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267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321068" flipH="1">
            <a:off x="3711664" y="3779337"/>
            <a:ext cx="113443" cy="478708"/>
            <a:chOff x="2622553" y="5181600"/>
            <a:chExt cx="144462" cy="609600"/>
          </a:xfrm>
        </p:grpSpPr>
        <p:sp>
          <p:nvSpPr>
            <p:cNvPr id="75" name="Right Triangle 74"/>
            <p:cNvSpPr/>
            <p:nvPr/>
          </p:nvSpPr>
          <p:spPr>
            <a:xfrm rot="10800000" flipH="1">
              <a:off x="2622553" y="5599113"/>
              <a:ext cx="144462" cy="1920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2651126" y="5181600"/>
              <a:ext cx="76198" cy="457200"/>
            </a:xfrm>
            <a:prstGeom prst="can">
              <a:avLst>
                <a:gd name="adj" fmla="val 458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7391400" y="990600"/>
            <a:ext cx="1600200" cy="5779852"/>
            <a:chOff x="7391400" y="990600"/>
            <a:chExt cx="1600200" cy="5779852"/>
          </a:xfrm>
        </p:grpSpPr>
        <p:grpSp>
          <p:nvGrpSpPr>
            <p:cNvPr id="240" name="Group 239"/>
            <p:cNvGrpSpPr/>
            <p:nvPr/>
          </p:nvGrpSpPr>
          <p:grpSpPr>
            <a:xfrm>
              <a:off x="7391400" y="990600"/>
              <a:ext cx="1600200" cy="5779852"/>
              <a:chOff x="4191000" y="1143000"/>
              <a:chExt cx="1752600" cy="55626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191000" y="1220272"/>
                <a:ext cx="1752600" cy="44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Edge Table </a:t>
                </a:r>
              </a:p>
            </p:txBody>
          </p:sp>
        </p:grpSp>
        <p:sp>
          <p:nvSpPr>
            <p:cNvPr id="296" name="Rounded Rectangle 295"/>
            <p:cNvSpPr/>
            <p:nvPr/>
          </p:nvSpPr>
          <p:spPr>
            <a:xfrm>
              <a:off x="7487492" y="1924484"/>
              <a:ext cx="1408016" cy="23378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7487492" y="4367794"/>
              <a:ext cx="1408016" cy="23378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7561997" y="1981200"/>
              <a:ext cx="1259006" cy="4648200"/>
              <a:chOff x="7581878" y="1981200"/>
              <a:chExt cx="1259006" cy="46482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7581878" y="1981200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46" name="Straight Connector 245"/>
                <p:cNvCxnSpPr>
                  <a:stCxn id="256" idx="6"/>
                  <a:endCxn id="257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Can 251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B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7581878" y="2563342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62" name="Straight Connector 261"/>
                <p:cNvCxnSpPr>
                  <a:stCxn id="264" idx="6"/>
                  <a:endCxn id="26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Can 26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581878" y="3727626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67" name="Straight Connector 266"/>
                <p:cNvCxnSpPr>
                  <a:stCxn id="269" idx="6"/>
                  <a:endCxn id="27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Can 26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D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7581878" y="3145484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72" name="Straight Connector 271"/>
                <p:cNvCxnSpPr>
                  <a:stCxn id="274" idx="6"/>
                  <a:endCxn id="27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Can 27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B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7581878" y="4462168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77" name="Straight Connector 276"/>
                <p:cNvCxnSpPr>
                  <a:stCxn id="279" idx="6"/>
                  <a:endCxn id="28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Can 27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7581878" y="5044310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82" name="Straight Connector 281"/>
                <p:cNvCxnSpPr>
                  <a:stCxn id="284" idx="6"/>
                  <a:endCxn id="28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Can 28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F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7581878" y="6208593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87" name="Straight Connector 286"/>
                <p:cNvCxnSpPr>
                  <a:stCxn id="289" idx="6"/>
                  <a:endCxn id="29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Can 28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F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7581878" y="5626452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92" name="Straight Connector 291"/>
                <p:cNvCxnSpPr>
                  <a:stCxn id="294" idx="6"/>
                  <a:endCxn id="29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Can 29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D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224" name="Group 223"/>
          <p:cNvGrpSpPr/>
          <p:nvPr/>
        </p:nvGrpSpPr>
        <p:grpSpPr>
          <a:xfrm>
            <a:off x="4615571" y="2357290"/>
            <a:ext cx="450864" cy="4284613"/>
            <a:chOff x="4844171" y="2209800"/>
            <a:chExt cx="450864" cy="4284613"/>
          </a:xfrm>
        </p:grpSpPr>
        <p:sp>
          <p:nvSpPr>
            <p:cNvPr id="207" name="Oval 20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8" name="Can 20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1" name="Can 210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4" name="Can 213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5791200" y="995707"/>
            <a:ext cx="1295400" cy="5791052"/>
            <a:chOff x="5791200" y="990600"/>
            <a:chExt cx="1295400" cy="5791052"/>
          </a:xfrm>
        </p:grpSpPr>
        <p:grpSp>
          <p:nvGrpSpPr>
            <p:cNvPr id="356" name="Group 355"/>
            <p:cNvGrpSpPr/>
            <p:nvPr/>
          </p:nvGrpSpPr>
          <p:grpSpPr>
            <a:xfrm>
              <a:off x="5791200" y="990600"/>
              <a:ext cx="1295400" cy="5791052"/>
              <a:chOff x="4191000" y="1138090"/>
              <a:chExt cx="1752600" cy="556751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4191000" y="1138090"/>
                <a:ext cx="1752600" cy="79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Routing</a:t>
                </a:r>
              </a:p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Table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5867400" y="2281090"/>
              <a:ext cx="1143000" cy="4424510"/>
              <a:chOff x="4495800" y="2133600"/>
              <a:chExt cx="1143000" cy="4424510"/>
            </a:xfrm>
          </p:grpSpPr>
          <p:sp>
            <p:nvSpPr>
              <p:cNvPr id="360" name="Rounded Rectangle 359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3" name="Oval 362"/>
            <p:cNvSpPr/>
            <p:nvPr/>
          </p:nvSpPr>
          <p:spPr>
            <a:xfrm>
              <a:off x="5979994" y="312277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979994" y="388825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5979994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5979994" y="541922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5979994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5979994" y="618470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453336" y="318010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 smtClean="0">
                  <a:latin typeface="Corbel"/>
                  <a:cs typeface="Corbel"/>
                </a:rPr>
                <a:t>1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453336" y="546610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>
                  <a:latin typeface="Corbel"/>
                  <a:cs typeface="Corbel"/>
                </a:rPr>
                <a:t>2</a:t>
              </a: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453336" y="2418101"/>
              <a:ext cx="480864" cy="325099"/>
              <a:chOff x="9653736" y="3827467"/>
              <a:chExt cx="480864" cy="325099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9653736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9906000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6453336" y="4708929"/>
              <a:ext cx="480864" cy="325099"/>
              <a:chOff x="9653736" y="3827467"/>
              <a:chExt cx="480864" cy="325099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9653736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906000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6453336" y="393719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 smtClean="0">
                  <a:latin typeface="Corbel"/>
                  <a:cs typeface="Corbel"/>
                </a:rPr>
                <a:t>1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453336" y="6248400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>
                  <a:latin typeface="Corbel"/>
                  <a:cs typeface="Corbel"/>
                </a:rPr>
                <a:t>2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066435" y="2621684"/>
            <a:ext cx="2421057" cy="3797313"/>
            <a:chOff x="5066435" y="2621684"/>
            <a:chExt cx="2421057" cy="3797313"/>
          </a:xfrm>
        </p:grpSpPr>
        <p:cxnSp>
          <p:nvCxnSpPr>
            <p:cNvPr id="326" name="Straight Arrow Connector 325"/>
            <p:cNvCxnSpPr/>
            <p:nvPr/>
          </p:nvCxnSpPr>
          <p:spPr>
            <a:xfrm>
              <a:off x="5066435" y="2850284"/>
              <a:ext cx="2421057" cy="23034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5066435" y="2850284"/>
              <a:ext cx="2421057" cy="5056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endCxn id="296" idx="1"/>
            </p:cNvCxnSpPr>
            <p:nvPr/>
          </p:nvCxnSpPr>
          <p:spPr>
            <a:xfrm flipV="1">
              <a:off x="5066435" y="3093387"/>
              <a:ext cx="2421057" cy="9722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>
              <a:off x="5066435" y="2621684"/>
              <a:ext cx="24210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5066435" y="4876800"/>
              <a:ext cx="2421057" cy="5055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V="1">
              <a:off x="5066435" y="3355888"/>
              <a:ext cx="2421057" cy="13685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5071971" y="5626452"/>
              <a:ext cx="24155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5071971" y="5853802"/>
              <a:ext cx="2415521" cy="5651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TextBox 389"/>
          <p:cNvSpPr txBox="1"/>
          <p:nvPr/>
        </p:nvSpPr>
        <p:spPr>
          <a:xfrm>
            <a:off x="313121" y="4000503"/>
            <a:ext cx="313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2D Vertex Cut Heuristic</a:t>
            </a:r>
          </a:p>
        </p:txBody>
      </p:sp>
    </p:spTree>
    <p:extLst>
      <p:ext uri="{BB962C8B-B14F-4D97-AF65-F5344CB8AC3E}">
        <p14:creationId xmlns:p14="http://schemas.microsoft.com/office/powerpoint/2010/main" val="304421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459E-6 1.34321E-6 L 0.3782 -0.237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0" y="-11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639E-6 -4.06207E-6 L 0.46258 0.082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9" y="41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848E-6 2.76054E-6 L 0.27088 0.19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4" y="96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387E-6 3.39972E-6 L 0.15316 0.094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8" y="47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848E-6 -2.8717E-6 L 0.27921 -0.017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1" y="-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639E-6 -2.8717E-6 L 0.46258 0.093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9" y="4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25421E-7 -2.59379E-6 L -0.39278 -2.5937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134E-6 -3.75174E-7 L -3.31134E-6 0.075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252E-6 -6.54006E-6 L 4.50252E-6 -0.06693 " pathEditMode="relative" ptsTypes="AA">
                                      <p:cBhvr>
                                        <p:cTn id="5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1" grpId="0" animBg="1"/>
      <p:bldP spid="130" grpId="0" animBg="1"/>
      <p:bldP spid="201" grpId="0" animBg="1"/>
      <p:bldP spid="3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Table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80617"/>
          </a:xfrm>
        </p:spPr>
        <p:txBody>
          <a:bodyPr/>
          <a:lstStyle/>
          <a:p>
            <a:r>
              <a:rPr lang="en-US" dirty="0" smtClean="0"/>
              <a:t>Table operators are inherited from Spark: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83E74-89E2-C64C-9005-6CEB91907F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762000" y="1999816"/>
            <a:ext cx="4038600" cy="46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3810000" y="1999816"/>
            <a:ext cx="4038600" cy="4629583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reduceByKey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groupByKey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cogroup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zip</a:t>
            </a:r>
            <a:endParaRPr lang="en-US" sz="2200" dirty="0" smtClean="0">
              <a:latin typeface="Lucida Console"/>
              <a:cs typeface="Lucida Console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6553200" y="1999816"/>
            <a:ext cx="2743200" cy="46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mapWith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</a:t>
            </a:r>
          </a:p>
          <a:p>
            <a:pPr>
              <a:spcBef>
                <a:spcPts val="1600"/>
              </a:spcBef>
            </a:pP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9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53489"/>
            <a:ext cx="92964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class </a:t>
            </a:r>
            <a:r>
              <a:rPr lang="en-US" sz="1800" b="1" dirty="0"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 [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 ]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smtClean="0">
                <a:latin typeface="Lucida Console"/>
                <a:cs typeface="Lucida Console"/>
              </a:rPr>
              <a:t>  </a:t>
            </a:r>
            <a:r>
              <a:rPr lang="en-US" sz="1800" dirty="0" err="1" smtClean="0">
                <a:latin typeface="Lucida Console"/>
                <a:cs typeface="Lucida Console"/>
              </a:rPr>
              <a:t>def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vertices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>
                <a:latin typeface="Lucida Console"/>
                <a:cs typeface="Lucida Console"/>
              </a:rPr>
              <a:t>[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</a:t>
            </a:r>
            <a:r>
              <a:rPr lang="en-US" sz="1800" dirty="0" smtClean="0">
                <a:latin typeface="Lucida Console"/>
                <a:cs typeface="Lucida Console"/>
              </a:rPr>
              <a:t>], </a:t>
            </a:r>
          </a:p>
          <a:p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edges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>
                <a:latin typeface="Lucida Console"/>
                <a:cs typeface="Lucida Console"/>
              </a:rPr>
              <a:t>[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) 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Table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Views 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</a:t>
            </a:r>
            <a:endParaRPr lang="en-US" sz="1800" dirty="0" smtClean="0">
              <a:latin typeface="Lucida Console"/>
              <a:cs typeface="Lucida Console"/>
            </a:endParaRPr>
          </a:p>
          <a:p>
            <a:r>
              <a:rPr lang="en-US" sz="1800" dirty="0" smtClean="0">
                <a:latin typeface="Lucida Console"/>
                <a:cs typeface="Lucida Console"/>
              </a:rPr>
              <a:t>	</a:t>
            </a:r>
            <a:r>
              <a:rPr lang="en-US" sz="1800" dirty="0" err="1" smtClean="0">
                <a:latin typeface="Lucida Console"/>
                <a:cs typeface="Lucida Console"/>
              </a:rPr>
              <a:t>def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vertices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 smtClean="0">
                <a:latin typeface="Lucida Console"/>
                <a:cs typeface="Lucida Console"/>
              </a:rPr>
              <a:t>[ 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) 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edges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 smtClean="0">
                <a:latin typeface="Lucida Console"/>
                <a:cs typeface="Lucida Console"/>
              </a:rPr>
              <a:t>[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) 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triplets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 (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 smtClean="0">
                <a:latin typeface="Lucida Console"/>
                <a:cs typeface="Lucida Console"/>
              </a:rPr>
              <a:t>) ]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Transformations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reverse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subgraph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pV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Boolean, </a:t>
            </a:r>
          </a:p>
          <a:p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               </a:t>
            </a:r>
            <a:r>
              <a:rPr lang="en-US" sz="1800" dirty="0" err="1" smtClean="0">
                <a:latin typeface="Lucida Console"/>
                <a:cs typeface="Lucida Console"/>
              </a:rPr>
              <a:t>pE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Boolean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mapV</a:t>
            </a:r>
            <a:r>
              <a:rPr lang="en-US" sz="1800" dirty="0" smtClean="0">
                <a:latin typeface="Lucida Console"/>
                <a:cs typeface="Lucida Console"/>
              </a:rPr>
              <a:t>(m</a:t>
            </a:r>
            <a:r>
              <a:rPr lang="en-US" sz="1800" dirty="0">
                <a:latin typeface="Lucida Console"/>
                <a:cs typeface="Lucida Console"/>
              </a:rPr>
              <a:t>: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 ):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mapE</a:t>
            </a:r>
            <a:r>
              <a:rPr lang="en-US" sz="1800" dirty="0" smtClean="0">
                <a:latin typeface="Lucida Console"/>
                <a:cs typeface="Lucida Console"/>
              </a:rPr>
              <a:t>(m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 ):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]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Joins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--------------------------------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joinV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tbl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 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joinE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tbl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T)</a:t>
            </a:r>
            <a:r>
              <a:rPr lang="en-US" sz="1800" dirty="0" smtClean="0">
                <a:latin typeface="Lucida Console"/>
                <a:cs typeface="Lucida Console"/>
              </a:rPr>
              <a:t>]</a:t>
            </a:r>
            <a:endParaRPr lang="en-US" sz="1800" i="1" dirty="0">
              <a:solidFill>
                <a:schemeClr val="accent6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Computation 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---------------------------------</a:t>
            </a:r>
          </a:p>
          <a:p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mrTriplets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mapF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,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 smtClean="0">
                <a:latin typeface="Lucida Console"/>
                <a:cs typeface="Lucida Console"/>
              </a:rPr>
              <a:t>]) =</a:t>
            </a:r>
            <a:r>
              <a:rPr lang="en-US" sz="1800" dirty="0">
                <a:latin typeface="Lucida Console"/>
                <a:cs typeface="Lucida Console"/>
              </a:rPr>
              <a:t>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List</a:t>
            </a:r>
            <a:r>
              <a:rPr lang="en-US" sz="1800" dirty="0" smtClean="0">
                <a:latin typeface="Lucida Console"/>
                <a:cs typeface="Lucida Console"/>
              </a:rPr>
              <a:t>[(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)],</a:t>
            </a:r>
            <a:r>
              <a:rPr lang="en-US" sz="1800" dirty="0">
                <a:latin typeface="Lucida Console"/>
                <a:cs typeface="Lucida Console"/>
              </a:rPr>
              <a:t/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					 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reduceF</a:t>
            </a:r>
            <a:r>
              <a:rPr lang="en-US" sz="1800" dirty="0">
                <a:latin typeface="Lucida Console"/>
                <a:cs typeface="Lucida Console"/>
              </a:rPr>
              <a:t>: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):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}</a:t>
            </a:r>
          </a:p>
          <a:p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57750"/>
            <a:ext cx="228600" cy="72825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228600" cy="11430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060" y="3200400"/>
            <a:ext cx="231340" cy="16763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4800600"/>
            <a:ext cx="228600" cy="9144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2133600"/>
            <a:ext cx="7620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276601"/>
            <a:ext cx="8153400" cy="16001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769" y="4876800"/>
            <a:ext cx="8153400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2060" y="152400"/>
            <a:ext cx="8613340" cy="990600"/>
          </a:xfrm>
        </p:spPr>
        <p:txBody>
          <a:bodyPr/>
          <a:lstStyle/>
          <a:p>
            <a:r>
              <a:rPr lang="en-US" dirty="0" smtClean="0"/>
              <a:t>Graph Operators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83E74-89E2-C64C-9005-6CEB91907F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5638800"/>
            <a:ext cx="228600" cy="9144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3769" y="5715000"/>
            <a:ext cx="7615831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Triplets Join Vertices and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3366FF"/>
                </a:solidFill>
              </a:rPr>
              <a:t>triplets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operator joins vertices and edges: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41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i="1" dirty="0" err="1" smtClean="0">
                <a:solidFill>
                  <a:srgbClr val="3366FF"/>
                </a:solidFill>
              </a:rPr>
              <a:t>mrTriplets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/>
              <a:t>operator sums adjacent triplets.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1816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SELECT </a:t>
            </a:r>
            <a:r>
              <a:rPr lang="en-US" sz="2800" dirty="0" err="1" smtClean="0"/>
              <a:t>t.dstId</a:t>
            </a:r>
            <a:r>
              <a:rPr lang="en-US" sz="2800" dirty="0"/>
              <a:t>, </a:t>
            </a:r>
            <a:r>
              <a:rPr lang="en-US" sz="2800" i="1" dirty="0" smtClean="0"/>
              <a:t>reduce</a:t>
            </a:r>
            <a:r>
              <a:rPr lang="en-US" sz="2800" dirty="0" smtClean="0"/>
              <a:t>( </a:t>
            </a:r>
            <a:r>
              <a:rPr lang="en-US" sz="2800" i="1" dirty="0" smtClean="0"/>
              <a:t>map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dirty="0" smtClean="0"/>
              <a:t>) ) </a:t>
            </a:r>
            <a:r>
              <a:rPr lang="en-US" sz="2800" b="1" dirty="0"/>
              <a:t>AS </a:t>
            </a:r>
            <a:r>
              <a:rPr lang="en-US" sz="2800" dirty="0"/>
              <a:t>sum </a:t>
            </a:r>
            <a:endParaRPr lang="en-US" sz="2800" dirty="0" smtClean="0"/>
          </a:p>
          <a:p>
            <a:r>
              <a:rPr lang="en-US" sz="2800" b="1" dirty="0" smtClean="0"/>
              <a:t>FROM </a:t>
            </a:r>
            <a:r>
              <a:rPr lang="en-US" sz="2800" dirty="0"/>
              <a:t>triplets </a:t>
            </a:r>
            <a:r>
              <a:rPr lang="en-US" sz="2800" b="1" dirty="0"/>
              <a:t>AS </a:t>
            </a:r>
            <a:r>
              <a:rPr lang="en-US" sz="2800" dirty="0"/>
              <a:t>t </a:t>
            </a:r>
            <a:r>
              <a:rPr lang="en-US" sz="2800" b="1" dirty="0"/>
              <a:t>GROUPBY</a:t>
            </a:r>
            <a:r>
              <a:rPr lang="en-US" sz="2800" dirty="0"/>
              <a:t> </a:t>
            </a:r>
            <a:r>
              <a:rPr lang="en-US" sz="2800" dirty="0" err="1" smtClean="0"/>
              <a:t>t.dstId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36" y="2209800"/>
            <a:ext cx="106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Triplets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9200" y="2209800"/>
            <a:ext cx="1156086" cy="2488844"/>
            <a:chOff x="1219200" y="2209800"/>
            <a:chExt cx="1156086" cy="2488844"/>
          </a:xfrm>
        </p:grpSpPr>
        <p:sp>
          <p:nvSpPr>
            <p:cNvPr id="39" name="TextBox 38"/>
            <p:cNvSpPr txBox="1"/>
            <p:nvPr/>
          </p:nvSpPr>
          <p:spPr>
            <a:xfrm>
              <a:off x="1219200" y="220980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Vertices</a:t>
              </a: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1565168" y="3238790"/>
              <a:ext cx="464150" cy="446397"/>
              <a:chOff x="2057400" y="3476935"/>
              <a:chExt cx="654785" cy="6297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Can 26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1565168" y="2732061"/>
              <a:ext cx="464150" cy="446397"/>
              <a:chOff x="5181600" y="3713659"/>
              <a:chExt cx="654785" cy="62974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5562600" y="4141645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565168" y="3745518"/>
              <a:ext cx="464150" cy="446397"/>
              <a:chOff x="2057400" y="3476935"/>
              <a:chExt cx="654785" cy="62974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1565168" y="4252247"/>
              <a:ext cx="464150" cy="446397"/>
              <a:chOff x="2057400" y="3476935"/>
              <a:chExt cx="654785" cy="62974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236221" y="2209800"/>
            <a:ext cx="1487993" cy="2514600"/>
            <a:chOff x="6236221" y="2209800"/>
            <a:chExt cx="1487993" cy="2514600"/>
          </a:xfrm>
        </p:grpSpPr>
        <p:sp>
          <p:nvSpPr>
            <p:cNvPr id="40" name="TextBox 39"/>
            <p:cNvSpPr txBox="1"/>
            <p:nvPr/>
          </p:nvSpPr>
          <p:spPr>
            <a:xfrm>
              <a:off x="6540133" y="2209800"/>
              <a:ext cx="880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Edges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236221" y="2783743"/>
              <a:ext cx="1487993" cy="397753"/>
              <a:chOff x="5181600" y="3713659"/>
              <a:chExt cx="2126717" cy="568490"/>
            </a:xfrm>
          </p:grpSpPr>
          <p:cxnSp>
            <p:nvCxnSpPr>
              <p:cNvPr id="33" name="Straight Arrow Connector 32"/>
              <p:cNvCxnSpPr>
                <a:stCxn id="34" idx="6"/>
                <a:endCxn id="35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36221" y="3298045"/>
              <a:ext cx="1487993" cy="397753"/>
              <a:chOff x="5181600" y="3713659"/>
              <a:chExt cx="2126717" cy="568490"/>
            </a:xfrm>
          </p:grpSpPr>
          <p:cxnSp>
            <p:nvCxnSpPr>
              <p:cNvPr id="52" name="Straight Arrow Connector 51"/>
              <p:cNvCxnSpPr>
                <a:stCxn id="53" idx="6"/>
                <a:endCxn id="54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236221" y="3812346"/>
              <a:ext cx="1487993" cy="397753"/>
              <a:chOff x="5181600" y="3713659"/>
              <a:chExt cx="2126717" cy="568490"/>
            </a:xfrm>
          </p:grpSpPr>
          <p:cxnSp>
            <p:nvCxnSpPr>
              <p:cNvPr id="57" name="Straight Arrow Connector 56"/>
              <p:cNvCxnSpPr>
                <a:stCxn id="58" idx="6"/>
                <a:endCxn id="59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236221" y="4326647"/>
              <a:ext cx="1487993" cy="397753"/>
              <a:chOff x="5181600" y="3713659"/>
              <a:chExt cx="2126717" cy="568490"/>
            </a:xfrm>
          </p:grpSpPr>
          <p:cxnSp>
            <p:nvCxnSpPr>
              <p:cNvPr id="62" name="Straight Arrow Connector 61"/>
              <p:cNvCxnSpPr>
                <a:stCxn id="63" idx="6"/>
                <a:endCxn id="64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D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5" name="Can 64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240925" y="2783743"/>
            <a:ext cx="1487993" cy="397753"/>
            <a:chOff x="5181600" y="3713659"/>
            <a:chExt cx="2126717" cy="568490"/>
          </a:xfrm>
        </p:grpSpPr>
        <p:cxnSp>
          <p:nvCxnSpPr>
            <p:cNvPr id="67" name="Straight Arrow Connector 66"/>
            <p:cNvCxnSpPr>
              <a:stCxn id="68" idx="6"/>
              <a:endCxn id="69" idx="2"/>
            </p:cNvCxnSpPr>
            <p:nvPr/>
          </p:nvCxnSpPr>
          <p:spPr>
            <a:xfrm>
              <a:off x="5750089" y="3997905"/>
              <a:ext cx="9897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181600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739828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B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70" name="Can 69"/>
            <p:cNvSpPr/>
            <p:nvPr/>
          </p:nvSpPr>
          <p:spPr>
            <a:xfrm>
              <a:off x="6032286" y="3821730"/>
              <a:ext cx="478513" cy="34269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1565029" y="2733793"/>
            <a:ext cx="464150" cy="446397"/>
            <a:chOff x="5181600" y="3713659"/>
            <a:chExt cx="654785" cy="629741"/>
          </a:xfrm>
        </p:grpSpPr>
        <p:sp>
          <p:nvSpPr>
            <p:cNvPr id="72" name="Oval 71"/>
            <p:cNvSpPr/>
            <p:nvPr/>
          </p:nvSpPr>
          <p:spPr>
            <a:xfrm>
              <a:off x="5181600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73" name="Can 72"/>
            <p:cNvSpPr/>
            <p:nvPr/>
          </p:nvSpPr>
          <p:spPr>
            <a:xfrm>
              <a:off x="5562600" y="4141645"/>
              <a:ext cx="273785" cy="20175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Can 73"/>
          <p:cNvSpPr/>
          <p:nvPr/>
        </p:nvSpPr>
        <p:spPr>
          <a:xfrm>
            <a:off x="3733800" y="3091061"/>
            <a:ext cx="213483" cy="157318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1565029" y="3238972"/>
            <a:ext cx="464150" cy="446397"/>
            <a:chOff x="2057400" y="3476935"/>
            <a:chExt cx="654785" cy="629741"/>
          </a:xfrm>
        </p:grpSpPr>
        <p:sp>
          <p:nvSpPr>
            <p:cNvPr id="81" name="Oval 80"/>
            <p:cNvSpPr/>
            <p:nvPr/>
          </p:nvSpPr>
          <p:spPr>
            <a:xfrm>
              <a:off x="2057400" y="3476935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B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82" name="Can 81"/>
            <p:cNvSpPr/>
            <p:nvPr/>
          </p:nvSpPr>
          <p:spPr>
            <a:xfrm>
              <a:off x="2438400" y="3904921"/>
              <a:ext cx="273785" cy="20175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Can 82"/>
          <p:cNvSpPr/>
          <p:nvPr/>
        </p:nvSpPr>
        <p:spPr>
          <a:xfrm>
            <a:off x="4800600" y="3119282"/>
            <a:ext cx="213483" cy="157318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62343" y="3327182"/>
            <a:ext cx="1566857" cy="1494905"/>
            <a:chOff x="3462343" y="3327182"/>
            <a:chExt cx="1566857" cy="1494905"/>
          </a:xfrm>
        </p:grpSpPr>
        <p:grpSp>
          <p:nvGrpSpPr>
            <p:cNvPr id="94" name="Group 93"/>
            <p:cNvGrpSpPr/>
            <p:nvPr/>
          </p:nvGrpSpPr>
          <p:grpSpPr>
            <a:xfrm>
              <a:off x="3462343" y="3327182"/>
              <a:ext cx="1487993" cy="397753"/>
              <a:chOff x="5181600" y="3713659"/>
              <a:chExt cx="2126717" cy="568490"/>
            </a:xfrm>
          </p:grpSpPr>
          <p:cxnSp>
            <p:nvCxnSpPr>
              <p:cNvPr id="95" name="Straight Arrow Connector 94"/>
              <p:cNvCxnSpPr>
                <a:stCxn id="96" idx="6"/>
                <a:endCxn id="97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62343" y="3841483"/>
              <a:ext cx="1487993" cy="397753"/>
              <a:chOff x="5181600" y="3713659"/>
              <a:chExt cx="2126717" cy="568490"/>
            </a:xfrm>
          </p:grpSpPr>
          <p:cxnSp>
            <p:nvCxnSpPr>
              <p:cNvPr id="100" name="Straight Arrow Connector 99"/>
              <p:cNvCxnSpPr>
                <a:stCxn id="101" idx="6"/>
                <a:endCxn id="102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462343" y="4355784"/>
              <a:ext cx="1487993" cy="397753"/>
              <a:chOff x="5181600" y="3713659"/>
              <a:chExt cx="2126717" cy="568490"/>
            </a:xfrm>
          </p:grpSpPr>
          <p:cxnSp>
            <p:nvCxnSpPr>
              <p:cNvPr id="105" name="Straight Arrow Connector 104"/>
              <p:cNvCxnSpPr>
                <a:stCxn id="106" idx="6"/>
                <a:endCxn id="107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D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109" name="Can 108"/>
            <p:cNvSpPr/>
            <p:nvPr/>
          </p:nvSpPr>
          <p:spPr>
            <a:xfrm>
              <a:off x="3748917" y="3641769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an 109"/>
            <p:cNvSpPr/>
            <p:nvPr/>
          </p:nvSpPr>
          <p:spPr>
            <a:xfrm>
              <a:off x="4815717" y="3655028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an 110"/>
            <p:cNvSpPr/>
            <p:nvPr/>
          </p:nvSpPr>
          <p:spPr>
            <a:xfrm>
              <a:off x="3748917" y="4173588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an 111"/>
            <p:cNvSpPr/>
            <p:nvPr/>
          </p:nvSpPr>
          <p:spPr>
            <a:xfrm>
              <a:off x="4815717" y="4192674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an 112"/>
            <p:cNvSpPr/>
            <p:nvPr/>
          </p:nvSpPr>
          <p:spPr>
            <a:xfrm>
              <a:off x="4815717" y="4662270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an 113"/>
            <p:cNvSpPr/>
            <p:nvPr/>
          </p:nvSpPr>
          <p:spPr>
            <a:xfrm>
              <a:off x="3748917" y="4664769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44240" y="22098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SELECT </a:t>
            </a:r>
            <a:r>
              <a:rPr lang="en-US" sz="3200" dirty="0" err="1"/>
              <a:t>s.Id</a:t>
            </a:r>
            <a:r>
              <a:rPr lang="en-US" sz="3200" dirty="0"/>
              <a:t>, </a:t>
            </a:r>
            <a:r>
              <a:rPr lang="en-US" sz="3200" dirty="0" err="1"/>
              <a:t>d.Id</a:t>
            </a:r>
            <a:r>
              <a:rPr lang="en-US" sz="3200" dirty="0"/>
              <a:t>, </a:t>
            </a:r>
            <a:r>
              <a:rPr lang="en-US" sz="3200" dirty="0" err="1"/>
              <a:t>s.P</a:t>
            </a:r>
            <a:r>
              <a:rPr lang="en-US" sz="3200" dirty="0"/>
              <a:t>, </a:t>
            </a:r>
            <a:r>
              <a:rPr lang="en-US" sz="3200" dirty="0" err="1"/>
              <a:t>e.P</a:t>
            </a:r>
            <a:r>
              <a:rPr lang="en-US" sz="3200" dirty="0"/>
              <a:t>, </a:t>
            </a:r>
            <a:r>
              <a:rPr lang="en-US" sz="3200" dirty="0" err="1"/>
              <a:t>d.P</a:t>
            </a:r>
            <a:endParaRPr lang="en-US" sz="3200" dirty="0"/>
          </a:p>
          <a:p>
            <a:r>
              <a:rPr lang="en-US" sz="3200" b="1" dirty="0"/>
              <a:t>FROM </a:t>
            </a:r>
            <a:r>
              <a:rPr lang="en-US" sz="3200" dirty="0"/>
              <a:t>edges</a:t>
            </a:r>
            <a:r>
              <a:rPr lang="en-US" sz="3200" b="1" dirty="0"/>
              <a:t> AS </a:t>
            </a:r>
            <a:r>
              <a:rPr lang="en-US" sz="3200" dirty="0"/>
              <a:t>e</a:t>
            </a:r>
          </a:p>
          <a:p>
            <a:r>
              <a:rPr lang="en-US" sz="3200" b="1" dirty="0"/>
              <a:t>JOIN </a:t>
            </a:r>
            <a:r>
              <a:rPr lang="en-US" sz="3200" dirty="0"/>
              <a:t>vertices</a:t>
            </a:r>
            <a:r>
              <a:rPr lang="en-US" sz="3200" b="1" dirty="0"/>
              <a:t> AS </a:t>
            </a:r>
            <a:r>
              <a:rPr lang="en-US" sz="3200" dirty="0"/>
              <a:t>s</a:t>
            </a:r>
            <a:r>
              <a:rPr lang="en-US" sz="3200" b="1" dirty="0"/>
              <a:t>, </a:t>
            </a:r>
            <a:r>
              <a:rPr lang="en-US" sz="3200" dirty="0"/>
              <a:t>vertices</a:t>
            </a:r>
            <a:r>
              <a:rPr lang="en-US" sz="3200" b="1" dirty="0"/>
              <a:t> AS </a:t>
            </a:r>
            <a:r>
              <a:rPr lang="en-US" sz="3200" dirty="0"/>
              <a:t>d</a:t>
            </a:r>
          </a:p>
          <a:p>
            <a:r>
              <a:rPr lang="en-US" sz="3200" b="1" dirty="0"/>
              <a:t>ON </a:t>
            </a:r>
            <a:r>
              <a:rPr lang="en-US" sz="3200" dirty="0" err="1"/>
              <a:t>e.srcId</a:t>
            </a:r>
            <a:r>
              <a:rPr lang="en-US" sz="3200" b="1" dirty="0"/>
              <a:t> = </a:t>
            </a:r>
            <a:r>
              <a:rPr lang="en-US" sz="3200" dirty="0" err="1"/>
              <a:t>s.Id</a:t>
            </a:r>
            <a:r>
              <a:rPr lang="en-US" sz="3200" b="1" dirty="0"/>
              <a:t> AND </a:t>
            </a:r>
            <a:r>
              <a:rPr lang="en-US" sz="3200" dirty="0" err="1"/>
              <a:t>e.dstId</a:t>
            </a:r>
            <a:r>
              <a:rPr lang="en-US" sz="3200" b="1" dirty="0"/>
              <a:t> = </a:t>
            </a:r>
            <a:r>
              <a:rPr lang="en-US" sz="3200" dirty="0" err="1"/>
              <a:t>d.Id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26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3 3.7037E-7 " pathEditMode="relative" ptsTypes="AA">
                                      <p:cBhvr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20868 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46 L 0.32847 -0.068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5" grpId="0"/>
      <p:bldP spid="74" grpId="0" animBg="1"/>
      <p:bldP spid="74" grpId="1" animBg="1"/>
      <p:bldP spid="83" grpId="0" animBg="1"/>
      <p:bldP spid="83" grpId="1" animBg="1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4" idx="6"/>
            <a:endCxn id="7" idx="2"/>
          </p:cNvCxnSpPr>
          <p:nvPr/>
        </p:nvCxnSpPr>
        <p:spPr>
          <a:xfrm>
            <a:off x="6210300" y="2171700"/>
            <a:ext cx="19431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34200" y="57912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53400" y="44958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5943600" y="24384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4"/>
          </p:cNvCxnSpPr>
          <p:nvPr/>
        </p:nvCxnSpPr>
        <p:spPr>
          <a:xfrm flipV="1">
            <a:off x="8420100" y="24384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3" idx="0"/>
          </p:cNvCxnSpPr>
          <p:nvPr/>
        </p:nvCxnSpPr>
        <p:spPr>
          <a:xfrm>
            <a:off x="7200900" y="3734052"/>
            <a:ext cx="0" cy="20571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1"/>
            <a:endCxn id="5" idx="5"/>
          </p:cNvCxnSpPr>
          <p:nvPr/>
        </p:nvCxnSpPr>
        <p:spPr>
          <a:xfrm flipH="1" flipV="1">
            <a:off x="6132185" y="4951085"/>
            <a:ext cx="880130" cy="918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7"/>
            <a:endCxn id="8" idx="3"/>
          </p:cNvCxnSpPr>
          <p:nvPr/>
        </p:nvCxnSpPr>
        <p:spPr>
          <a:xfrm flipV="1">
            <a:off x="7389485" y="4951085"/>
            <a:ext cx="842030" cy="918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Example: Oldest Follower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76900" y="44958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76900" y="19050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4200" y="3200652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153400" y="19050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6132185" y="2360285"/>
            <a:ext cx="880130" cy="9184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7"/>
          </p:cNvCxnSpPr>
          <p:nvPr/>
        </p:nvCxnSpPr>
        <p:spPr>
          <a:xfrm flipH="1">
            <a:off x="7389485" y="2360285"/>
            <a:ext cx="842030" cy="9184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Vertical Text Placeholder 41"/>
          <p:cNvSpPr>
            <a:spLocks noGrp="1"/>
          </p:cNvSpPr>
          <p:nvPr>
            <p:ph type="body" orient="vert" idx="1"/>
          </p:nvPr>
        </p:nvSpPr>
        <p:spPr>
          <a:xfrm>
            <a:off x="304799" y="1951038"/>
            <a:ext cx="5827385" cy="4288117"/>
          </a:xfrm>
        </p:spPr>
        <p:txBody>
          <a:bodyPr/>
          <a:lstStyle/>
          <a:p>
            <a:r>
              <a:rPr lang="en-US" i="1" dirty="0" smtClean="0"/>
              <a:t>Calculate the number of older followers for each user?</a:t>
            </a:r>
          </a:p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olderFollowerAge</a:t>
            </a:r>
            <a:r>
              <a:rPr lang="en-US" sz="2000" dirty="0" smtClean="0">
                <a:latin typeface="Lucida Console"/>
                <a:cs typeface="Lucida Console"/>
              </a:rPr>
              <a:t> = graph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i="1" dirty="0" err="1" smtClean="0">
                <a:latin typeface="Lucida Console"/>
                <a:cs typeface="Lucida Console"/>
              </a:rPr>
              <a:t>mrTriplets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e =&gt;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Map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if(</a:t>
            </a:r>
            <a:r>
              <a:rPr lang="en-US" sz="2000" dirty="0" err="1" smtClean="0">
                <a:latin typeface="Lucida Console"/>
                <a:cs typeface="Lucida Console"/>
              </a:rPr>
              <a:t>e.src.age</a:t>
            </a:r>
            <a:r>
              <a:rPr lang="en-US" sz="2000" dirty="0" smtClean="0">
                <a:latin typeface="Lucida Console"/>
                <a:cs typeface="Lucida Console"/>
              </a:rPr>
              <a:t> &lt; </a:t>
            </a:r>
            <a:r>
              <a:rPr lang="en-US" sz="2000" dirty="0" err="1" smtClean="0">
                <a:latin typeface="Lucida Console"/>
                <a:cs typeface="Lucida Console"/>
              </a:rPr>
              <a:t>e.dst.age</a:t>
            </a:r>
            <a:r>
              <a:rPr lang="en-US" sz="2000" dirty="0" smtClean="0">
                <a:latin typeface="Lucida Console"/>
                <a:cs typeface="Lucida Console"/>
              </a:rPr>
              <a:t>) {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  (</a:t>
            </a:r>
            <a:r>
              <a:rPr lang="en-US" sz="2000" dirty="0" err="1" smtClean="0">
                <a:latin typeface="Lucida Console"/>
                <a:cs typeface="Lucida Console"/>
              </a:rPr>
              <a:t>e.srcId</a:t>
            </a:r>
            <a:r>
              <a:rPr lang="en-US" sz="2000" dirty="0" smtClean="0">
                <a:latin typeface="Lucida Console"/>
                <a:cs typeface="Lucida Console"/>
              </a:rPr>
              <a:t>, 1)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else { Empty }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,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(</a:t>
            </a:r>
            <a:r>
              <a:rPr lang="en-US" sz="2000" dirty="0" err="1" smtClean="0">
                <a:latin typeface="Lucida Console"/>
                <a:cs typeface="Lucida Console"/>
              </a:rPr>
              <a:t>a,b</a:t>
            </a:r>
            <a:r>
              <a:rPr lang="en-US" sz="2000" dirty="0" smtClean="0">
                <a:latin typeface="Lucida Console"/>
                <a:cs typeface="Lucida Console"/>
              </a:rPr>
              <a:t>) =&gt; a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+ b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Reduce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i="1" dirty="0" smtClean="0">
                <a:latin typeface="Lucida Console"/>
                <a:cs typeface="Lucida Console"/>
              </a:rPr>
              <a:t>vertices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66502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81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30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72200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52302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75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1400" y="6031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0"/>
            <a:ext cx="83820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ranks in parallel </a:t>
            </a:r>
          </a:p>
          <a:p>
            <a:pPr marL="0" indent="0">
              <a:buNone/>
            </a:pPr>
            <a:r>
              <a:rPr lang="en-US" dirty="0" smtClean="0"/>
              <a:t>Iterate until convergence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62000" y="2971800"/>
            <a:ext cx="1828800" cy="990600"/>
          </a:xfrm>
          <a:prstGeom prst="wedgeRectCallout">
            <a:avLst>
              <a:gd name="adj1" fmla="val 29861"/>
              <a:gd name="adj2" fmla="val -730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Rank of user </a:t>
            </a:r>
            <a:r>
              <a:rPr lang="en-US" sz="2800" i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i</a:t>
            </a:r>
            <a:endParaRPr lang="en-US" sz="2800" i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5486400" y="3276600"/>
            <a:ext cx="3352800" cy="1066800"/>
          </a:xfrm>
          <a:prstGeom prst="wedgeRectCallout">
            <a:avLst>
              <a:gd name="adj1" fmla="val -21053"/>
              <a:gd name="adj2" fmla="val -918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Weighted sum of neighbors’ ranks</a:t>
            </a:r>
            <a:endParaRPr lang="en-US" sz="2800" i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1905000"/>
            <a:ext cx="5791200" cy="1092200"/>
          </a:xfrm>
          <a:prstGeom prst="rect">
            <a:avLst/>
          </a:prstGeom>
        </p:spPr>
      </p:pic>
      <p:sp>
        <p:nvSpPr>
          <p:cNvPr id="10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PageRank: Identifying Leaders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92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981200"/>
          </a:xfrm>
        </p:spPr>
        <p:txBody>
          <a:bodyPr/>
          <a:lstStyle/>
          <a:p>
            <a:r>
              <a:rPr lang="en-US" sz="3600" dirty="0" smtClean="0"/>
              <a:t>We express </a:t>
            </a:r>
            <a:r>
              <a:rPr lang="en-US" sz="3600" i="1" dirty="0" smtClean="0">
                <a:solidFill>
                  <a:srgbClr val="3366FF"/>
                </a:solidFill>
              </a:rPr>
              <a:t>enhanced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err="1" smtClean="0"/>
              <a:t>Pregel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GraphLab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abstractions using the </a:t>
            </a:r>
            <a:r>
              <a:rPr lang="en-US" sz="3600" dirty="0" err="1" smtClean="0"/>
              <a:t>GraphX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66FF"/>
                </a:solidFill>
              </a:rPr>
              <a:t>operators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less than </a:t>
            </a:r>
            <a:r>
              <a:rPr lang="en-US" sz="3600" dirty="0" smtClean="0">
                <a:solidFill>
                  <a:srgbClr val="3366FF"/>
                </a:solidFill>
              </a:rPr>
              <a:t>50 lines of code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Gill Sans Light"/>
                <a:cs typeface="Gill Sans Light"/>
              </a:rPr>
              <a:t>Enhanced </a:t>
            </a:r>
            <a:r>
              <a:rPr lang="en-US" dirty="0" err="1" smtClean="0">
                <a:latin typeface="Gill Sans Light"/>
                <a:cs typeface="Gill Sans Light"/>
              </a:rPr>
              <a:t>Pregel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GraphX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15" y="6320135"/>
            <a:ext cx="6424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Malewicz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et al.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[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PODC’09, SIGMOD’10]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pregelPR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messageList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):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772" y="190500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Receive all the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total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= 0</a:t>
            </a:r>
          </a:p>
          <a:p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in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messageList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total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= total +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772" y="3474660"/>
            <a:ext cx="5851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Update the rank of this vertex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 = 0.15 + total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772" y="4419600"/>
            <a:ext cx="5928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Send new messages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to neighbors</a:t>
            </a:r>
            <a:endParaRPr lang="en-US" sz="2000" dirty="0">
              <a:solidFill>
                <a:srgbClr val="008000"/>
              </a:solidFill>
              <a:latin typeface="Menlo Regular"/>
              <a:cs typeface="Menlo Regular"/>
            </a:endParaRPr>
          </a:p>
          <a:p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(j in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 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Send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 to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vertex</a:t>
            </a:r>
            <a:endParaRPr lang="en-US" sz="2000" b="1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638800" y="1219200"/>
            <a:ext cx="3048000" cy="762000"/>
          </a:xfrm>
          <a:prstGeom prst="wedgeRoundRectCallout">
            <a:avLst>
              <a:gd name="adj1" fmla="val -89731"/>
              <a:gd name="adj2" fmla="val 5859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Message Combiners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47800"/>
            <a:ext cx="18288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messageSum</a:t>
            </a:r>
            <a:endParaRPr lang="en-US" sz="2000" dirty="0"/>
          </a:p>
        </p:txBody>
      </p:sp>
      <p:sp>
        <p:nvSpPr>
          <p:cNvPr id="72" name="Rounded Rectangle 71"/>
          <p:cNvSpPr/>
          <p:nvPr/>
        </p:nvSpPr>
        <p:spPr>
          <a:xfrm>
            <a:off x="3048000" y="2325458"/>
            <a:ext cx="1828800" cy="36644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messageSum</a:t>
            </a:r>
            <a:endParaRPr lang="en-US" sz="2000" dirty="0"/>
          </a:p>
        </p:txBody>
      </p:sp>
      <p:sp>
        <p:nvSpPr>
          <p:cNvPr id="73" name="Rounded Rectangular Callout 72"/>
          <p:cNvSpPr/>
          <p:nvPr/>
        </p:nvSpPr>
        <p:spPr>
          <a:xfrm>
            <a:off x="6172200" y="4010561"/>
            <a:ext cx="2819400" cy="1706940"/>
          </a:xfrm>
          <a:prstGeom prst="wedgeRoundRectCallout">
            <a:avLst>
              <a:gd name="adj1" fmla="val -51459"/>
              <a:gd name="adj2" fmla="val -82153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Message Computation</a:t>
            </a:r>
            <a:br>
              <a:rPr lang="en-US" dirty="0" smtClean="0"/>
            </a:br>
            <a:r>
              <a:rPr lang="en-US" dirty="0" smtClean="0"/>
              <a:t>from the</a:t>
            </a:r>
          </a:p>
          <a:p>
            <a:pPr algn="ctr"/>
            <a:r>
              <a:rPr lang="en-US" dirty="0" smtClean="0"/>
              <a:t>Vertex Program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7200" y="4495800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sendMsg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  <a:sym typeface="Wingdings"/>
              </a:rPr>
              <a:t>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R[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], R[j], E[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single message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</a:t>
            </a: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7200" y="4010561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combineMsg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(a, b):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sum of two 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a + b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848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C8E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228 " pathEditMode="relative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228 " pathEditMode="relative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C8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479E-7 -0.22227 L -0.06751 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4" y="1111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68 " pathEditMode="relative" ptsTypes="AA">
                                      <p:cBhvr>
                                        <p:cTn id="6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1" grpId="0"/>
      <p:bldP spid="11" grpId="1"/>
      <p:bldP spid="11" grpId="2"/>
      <p:bldP spid="12" grpId="0" animBg="1"/>
      <p:bldP spid="14" grpId="0" animBg="1"/>
      <p:bldP spid="72" grpId="0" animBg="1"/>
      <p:bldP spid="73" grpId="0" animBg="1"/>
      <p:bldP spid="74" grpId="0"/>
      <p:bldP spid="75" grpId="0"/>
      <p:bldP spid="7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38200" y="5867400"/>
            <a:ext cx="44196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38200" y="5410200"/>
            <a:ext cx="69342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8200" y="4953000"/>
            <a:ext cx="60960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4495800"/>
            <a:ext cx="48006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PageRank in </a:t>
            </a:r>
            <a:r>
              <a:rPr lang="en-US" dirty="0" err="1" smtClean="0"/>
              <a:t>GraphX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1489" y="1769507"/>
            <a:ext cx="8839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// Load and initialize the graph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graph =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GraphBuilder.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text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“</a:t>
            </a:r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hdfs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://</a:t>
            </a:r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web.txt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”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prstClr val="black"/>
                </a:solidFill>
                <a:latin typeface="Menlo Regular"/>
                <a:cs typeface="Menlo Regular"/>
              </a:rPr>
              <a:t>v</a:t>
            </a: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prGraph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graph.</a:t>
            </a:r>
            <a:r>
              <a:rPr lang="en-US" sz="2000" dirty="0" err="1" smtClean="0">
                <a:latin typeface="Menlo Regular"/>
                <a:cs typeface="Menlo Regular"/>
              </a:rPr>
              <a:t>joinVertices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graph.outDegrees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// Implement and Run PageRank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pageRank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prGraph.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pregel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initialMessage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0.0,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iter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= 10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)(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oldV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msgSum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=&gt;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0.15 + 0.85 *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msgSum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triplet =&gt;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triplet.src.pr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/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triplet.src.deg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msgA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msgB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=&gt;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msgA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+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msgB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91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00600" y="1981200"/>
            <a:ext cx="685800" cy="3810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Join Elimination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1401762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2000"/>
              </a:spcBef>
              <a:buSzTx/>
              <a:buNone/>
            </a:pPr>
            <a:r>
              <a:rPr lang="en-US" sz="3200" dirty="0"/>
              <a:t>Identify and bypass joins for unused </a:t>
            </a:r>
            <a:r>
              <a:rPr lang="en-US" sz="3200" dirty="0" smtClean="0"/>
              <a:t>triplet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63691476"/>
              </p:ext>
            </p:extLst>
          </p:nvPr>
        </p:nvGraphicFramePr>
        <p:xfrm>
          <a:off x="838200" y="3200400"/>
          <a:ext cx="6934200" cy="373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5675591"/>
            <a:ext cx="378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504D"/>
                </a:solidFill>
                <a:latin typeface="Gill Sans Light"/>
                <a:cs typeface="Gill Sans Light"/>
              </a:rPr>
              <a:t>Factor of 2 reduction in communication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981200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sendMsg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  <a:sym typeface="Wingdings"/>
              </a:rPr>
              <a:t>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R[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], R[j], E[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single message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</a:t>
            </a: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37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5" grpId="0">
        <p:bldAsOne/>
      </p:bldGraphic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1981200"/>
          </a:xfrm>
        </p:spPr>
        <p:txBody>
          <a:bodyPr/>
          <a:lstStyle/>
          <a:p>
            <a:r>
              <a:rPr lang="en-US" sz="3600" dirty="0" smtClean="0"/>
              <a:t>We express the </a:t>
            </a:r>
            <a:r>
              <a:rPr lang="en-US" sz="3600" dirty="0" err="1" smtClean="0"/>
              <a:t>Pregel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GraphLab</a:t>
            </a:r>
            <a:r>
              <a:rPr lang="en-US" sz="3600" dirty="0" smtClean="0"/>
              <a:t> </a:t>
            </a:r>
            <a:r>
              <a:rPr lang="en-US" sz="3600" i="1" dirty="0" smtClean="0">
                <a:solidFill>
                  <a:srgbClr val="3366FF"/>
                </a:solidFill>
              </a:rPr>
              <a:t>like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abstractions using the </a:t>
            </a:r>
            <a:r>
              <a:rPr lang="en-US" sz="3600" dirty="0" err="1" smtClean="0"/>
              <a:t>GraphX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66FF"/>
                </a:solidFill>
              </a:rPr>
              <a:t>operators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less than </a:t>
            </a:r>
            <a:r>
              <a:rPr lang="en-US" sz="3600" dirty="0" smtClean="0">
                <a:solidFill>
                  <a:srgbClr val="3366FF"/>
                </a:solidFill>
              </a:rPr>
              <a:t>50 lines of code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925" y="35814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3600" dirty="0" smtClean="0"/>
              <a:t>By composing these operators we can</a:t>
            </a:r>
            <a:br>
              <a:rPr lang="en-US" sz="3600" dirty="0" smtClean="0"/>
            </a:br>
            <a:r>
              <a:rPr lang="en-US" sz="3600" dirty="0" smtClean="0"/>
              <a:t>construct </a:t>
            </a:r>
            <a:r>
              <a:rPr lang="en-US" sz="3600" dirty="0">
                <a:solidFill>
                  <a:srgbClr val="3366FF"/>
                </a:solidFill>
              </a:rPr>
              <a:t>entire graph-analytics pipelines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877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 Analytics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7945"/>
            <a:ext cx="8686800" cy="42211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// Load raw data tables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verts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sc.</a:t>
            </a:r>
            <a:r>
              <a:rPr lang="en-US" sz="1800" dirty="0" err="1" smtClean="0">
                <a:solidFill>
                  <a:schemeClr val="tx2"/>
                </a:solidFill>
                <a:latin typeface="Menlo Regular"/>
                <a:cs typeface="Menlo Regular"/>
              </a:rPr>
              <a:t>textFile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i="1" dirty="0" smtClean="0">
                <a:latin typeface="Menlo Regular"/>
                <a:cs typeface="Menlo Regular"/>
              </a:rPr>
              <a:t>“</a:t>
            </a:r>
            <a:r>
              <a:rPr lang="en-US" sz="1800" i="1" dirty="0" err="1" smtClean="0">
                <a:latin typeface="Menlo Regular"/>
                <a:cs typeface="Menlo Regular"/>
              </a:rPr>
              <a:t>hdfs</a:t>
            </a:r>
            <a:r>
              <a:rPr lang="en-US" sz="1800" i="1" dirty="0" smtClean="0">
                <a:latin typeface="Menlo Regular"/>
                <a:cs typeface="Menlo Regular"/>
              </a:rPr>
              <a:t>://</a:t>
            </a:r>
            <a:r>
              <a:rPr lang="en-US" sz="1800" i="1" dirty="0" err="1" smtClean="0">
                <a:latin typeface="Menlo Regular"/>
                <a:cs typeface="Menlo Regular"/>
              </a:rPr>
              <a:t>users.txt</a:t>
            </a:r>
            <a:r>
              <a:rPr lang="en-US" sz="1800" i="1" dirty="0" smtClean="0">
                <a:latin typeface="Menlo Regular"/>
                <a:cs typeface="Menlo Regular"/>
              </a:rPr>
              <a:t>”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>
                <a:solidFill>
                  <a:schemeClr val="tx2"/>
                </a:solidFill>
                <a:latin typeface="Menlo Regular"/>
                <a:cs typeface="Menlo Regular"/>
              </a:rPr>
              <a:t>map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parserV</a:t>
            </a:r>
            <a:r>
              <a:rPr lang="en-US" sz="1800" dirty="0" smtClean="0"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edges = </a:t>
            </a:r>
            <a:r>
              <a:rPr lang="en-US" sz="1800" dirty="0" err="1" smtClean="0">
                <a:latin typeface="Menlo Regular"/>
                <a:cs typeface="Menlo Regular"/>
              </a:rPr>
              <a:t>sc.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textFile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i="1" dirty="0" smtClean="0">
                <a:latin typeface="Menlo Regular"/>
                <a:cs typeface="Menlo Regular"/>
              </a:rPr>
              <a:t>“</a:t>
            </a:r>
            <a:r>
              <a:rPr lang="en-US" sz="1800" i="1" dirty="0" err="1" smtClean="0">
                <a:latin typeface="Menlo Regular"/>
                <a:cs typeface="Menlo Regular"/>
              </a:rPr>
              <a:t>hdfs</a:t>
            </a:r>
            <a:r>
              <a:rPr lang="en-US" sz="1800" i="1" dirty="0" smtClean="0">
                <a:latin typeface="Menlo Regular"/>
                <a:cs typeface="Menlo Regular"/>
              </a:rPr>
              <a:t>://</a:t>
            </a:r>
            <a:r>
              <a:rPr lang="en-US" sz="1800" i="1" dirty="0" err="1" smtClean="0">
                <a:latin typeface="Menlo Regular"/>
                <a:cs typeface="Menlo Regular"/>
              </a:rPr>
              <a:t>follow.txt</a:t>
            </a:r>
            <a:r>
              <a:rPr lang="en-US" sz="1800" i="1" dirty="0" smtClean="0">
                <a:latin typeface="Menlo Regular"/>
                <a:cs typeface="Menlo Regular"/>
              </a:rPr>
              <a:t>”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map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parserE</a:t>
            </a:r>
            <a:r>
              <a:rPr lang="en-US" sz="1800" dirty="0" smtClean="0"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Build the graph from tables and restrict to recent links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latin typeface="Menlo Regular"/>
                <a:cs typeface="Menlo Regular"/>
              </a:rPr>
              <a:t>v</a:t>
            </a:r>
            <a:r>
              <a:rPr lang="en-US" sz="1800" b="1" dirty="0" err="1" smtClean="0">
                <a:latin typeface="Menlo Regular"/>
                <a:cs typeface="Menlo Regular"/>
              </a:rPr>
              <a:t>al</a:t>
            </a:r>
            <a:r>
              <a:rPr lang="en-US" sz="1800" dirty="0" smtClean="0">
                <a:latin typeface="Menlo Regular"/>
                <a:cs typeface="Menlo Regular"/>
              </a:rPr>
              <a:t> graph = new </a:t>
            </a:r>
            <a:r>
              <a:rPr lang="en-US" sz="1800" dirty="0" smtClean="0">
                <a:solidFill>
                  <a:srgbClr val="0000FF"/>
                </a:solidFill>
                <a:latin typeface="Menlo Regular"/>
                <a:cs typeface="Menlo Regular"/>
              </a:rPr>
              <a:t>Graph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verts</a:t>
            </a:r>
            <a:r>
              <a:rPr lang="en-US" sz="1800" dirty="0" smtClean="0">
                <a:latin typeface="Menlo Regular"/>
                <a:cs typeface="Menlo Regular"/>
              </a:rPr>
              <a:t>, edges)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recent = </a:t>
            </a:r>
            <a:r>
              <a:rPr lang="en-US" sz="1800" dirty="0" err="1" smtClean="0">
                <a:latin typeface="Menlo Regular"/>
                <a:cs typeface="Menlo Regular"/>
              </a:rPr>
              <a:t>graph.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subgraph</a:t>
            </a:r>
            <a:r>
              <a:rPr lang="en-US" sz="1800" dirty="0" smtClean="0">
                <a:latin typeface="Menlo Regular"/>
                <a:cs typeface="Menlo Regular"/>
              </a:rPr>
              <a:t>(edge </a:t>
            </a:r>
            <a:r>
              <a:rPr lang="en-US" sz="1800" b="1" dirty="0" smtClean="0">
                <a:latin typeface="Menlo Regular"/>
                <a:cs typeface="Menlo Regular"/>
              </a:rPr>
              <a:t>=&gt; </a:t>
            </a:r>
            <a:r>
              <a:rPr lang="en-US" sz="1800" dirty="0" err="1" smtClean="0">
                <a:latin typeface="Menlo Regular"/>
                <a:cs typeface="Menlo Regular"/>
              </a:rPr>
              <a:t>edge.date</a:t>
            </a:r>
            <a:r>
              <a:rPr lang="en-US" sz="1800" dirty="0" smtClean="0">
                <a:latin typeface="Menlo Regular"/>
                <a:cs typeface="Menlo Regular"/>
              </a:rPr>
              <a:t> &gt; LAST_MONTH)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Run PageRank Algorithm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pr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graph.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PageRank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tol</a:t>
            </a:r>
            <a:r>
              <a:rPr lang="en-US" sz="1800" dirty="0" smtClean="0">
                <a:latin typeface="Menlo Regular"/>
                <a:cs typeface="Menlo Regular"/>
              </a:rPr>
              <a:t> = 1.0e-5)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Extract and print the top 25 users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topUsers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verts.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join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pr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top</a:t>
            </a:r>
            <a:r>
              <a:rPr lang="en-US" sz="1800" dirty="0" smtClean="0">
                <a:latin typeface="Menlo Regular"/>
                <a:cs typeface="Menlo Regular"/>
              </a:rPr>
              <a:t>(25).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collect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>
                <a:latin typeface="Menlo Regular"/>
                <a:cs typeface="Menlo Regular"/>
              </a:rPr>
              <a:t>topUsers.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foreach</a:t>
            </a:r>
            <a:r>
              <a:rPr lang="en-US" sz="1800" dirty="0" smtClean="0">
                <a:latin typeface="Menlo Regular"/>
                <a:cs typeface="Menlo Regular"/>
              </a:rPr>
              <a:t>(u =&gt; </a:t>
            </a:r>
            <a:r>
              <a:rPr lang="en-US" sz="1800" dirty="0" err="1" smtClean="0">
                <a:latin typeface="Menlo Regular"/>
                <a:cs typeface="Menlo Regular"/>
              </a:rPr>
              <a:t>println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u.name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latin typeface="Menlo Regular"/>
                <a:cs typeface="Menlo Regular"/>
              </a:rPr>
              <a:t>+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i="1" dirty="0" smtClean="0">
                <a:latin typeface="Menlo Regular"/>
                <a:cs typeface="Menlo Regular"/>
              </a:rPr>
              <a:t>‘\t’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latin typeface="Menlo Regular"/>
                <a:cs typeface="Menlo Regular"/>
              </a:rPr>
              <a:t>+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u.pr</a:t>
            </a:r>
            <a:r>
              <a:rPr lang="en-US" sz="1800" dirty="0" smtClean="0">
                <a:latin typeface="Menlo Regular"/>
                <a:cs typeface="Menlo Regula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665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838200"/>
          </a:xfrm>
        </p:spPr>
        <p:txBody>
          <a:bodyPr/>
          <a:lstStyle/>
          <a:p>
            <a:r>
              <a:rPr lang="en-US" sz="5000" dirty="0" smtClean="0"/>
              <a:t>The </a:t>
            </a:r>
            <a:r>
              <a:rPr lang="en-US" sz="5000" dirty="0" err="1" smtClean="0"/>
              <a:t>GraphX</a:t>
            </a:r>
            <a:r>
              <a:rPr lang="en-US" sz="5000" dirty="0" smtClean="0"/>
              <a:t> Stack</a:t>
            </a:r>
            <a:br>
              <a:rPr lang="en-US" sz="5000" dirty="0" smtClean="0"/>
            </a:br>
            <a:r>
              <a:rPr lang="en-US" sz="5000" dirty="0" smtClean="0"/>
              <a:t>(Lines of Code)</a:t>
            </a:r>
            <a:endParaRPr lang="en-US" sz="5000" dirty="0"/>
          </a:p>
        </p:txBody>
      </p:sp>
      <p:sp>
        <p:nvSpPr>
          <p:cNvPr id="5" name="Rectangle 4"/>
          <p:cNvSpPr/>
          <p:nvPr/>
        </p:nvSpPr>
        <p:spPr>
          <a:xfrm>
            <a:off x="304800" y="4419601"/>
            <a:ext cx="8610600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Gill Sans Light"/>
              </a:rPr>
              <a:t>GraphX</a:t>
            </a:r>
            <a:r>
              <a:rPr lang="en-US" sz="2200" dirty="0" smtClean="0">
                <a:latin typeface="Gill Sans Light"/>
              </a:rPr>
              <a:t> (3575)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147054"/>
            <a:ext cx="8610599" cy="577580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Spark</a:t>
            </a:r>
            <a:endParaRPr lang="en-US" sz="1700" dirty="0" smtClean="0">
              <a:latin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657601"/>
            <a:ext cx="6476999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Gill Sans Light"/>
              </a:rPr>
              <a:t>Pregel</a:t>
            </a:r>
            <a:r>
              <a:rPr lang="en-US" sz="2200" dirty="0" smtClean="0">
                <a:latin typeface="Gill Sans Light"/>
              </a:rPr>
              <a:t> (28) + </a:t>
            </a:r>
            <a:r>
              <a:rPr lang="en-US" sz="2200" dirty="0" err="1" smtClean="0">
                <a:latin typeface="Gill Sans Light"/>
              </a:rPr>
              <a:t>GraphLab</a:t>
            </a:r>
            <a:r>
              <a:rPr lang="en-US" sz="2200" dirty="0" smtClean="0">
                <a:latin typeface="Gill Sans Light"/>
              </a:rPr>
              <a:t> (50)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2" y="2362201"/>
            <a:ext cx="1066798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PageRank (5)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2475" y="2362201"/>
            <a:ext cx="1416322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Connected Comp. (10)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9672" y="2362201"/>
            <a:ext cx="9906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Shortest Path (10)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7822" y="2362201"/>
            <a:ext cx="6858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ALS</a:t>
            </a:r>
          </a:p>
          <a:p>
            <a:pPr algn="ctr"/>
            <a:r>
              <a:rPr lang="en-US" sz="2000" dirty="0" smtClean="0">
                <a:latin typeface="Gill Sans Light"/>
              </a:rPr>
              <a:t>(40)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01000" y="2362200"/>
            <a:ext cx="914400" cy="188071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LDA</a:t>
            </a:r>
          </a:p>
          <a:p>
            <a:pPr algn="ctr"/>
            <a:r>
              <a:rPr lang="en-US" sz="2200" dirty="0" smtClean="0">
                <a:latin typeface="Gill Sans Light"/>
              </a:rPr>
              <a:t>(120)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935" y="2362201"/>
            <a:ext cx="1219201" cy="11429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K-core</a:t>
            </a:r>
          </a:p>
          <a:p>
            <a:pPr algn="ctr"/>
            <a:r>
              <a:rPr lang="en-US" sz="2200" dirty="0" smtClean="0">
                <a:latin typeface="Gill Sans Light"/>
              </a:rPr>
              <a:t>(51)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4575" y="2362201"/>
            <a:ext cx="995550" cy="188071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Triangle</a:t>
            </a:r>
          </a:p>
          <a:p>
            <a:pPr algn="ctr"/>
            <a:r>
              <a:rPr lang="en-US" sz="2200" dirty="0" smtClean="0">
                <a:latin typeface="Gill Sans Light"/>
              </a:rPr>
              <a:t>Count</a:t>
            </a:r>
          </a:p>
          <a:p>
            <a:pPr algn="ctr"/>
            <a:r>
              <a:rPr lang="en-US" sz="2200" dirty="0" smtClean="0">
                <a:latin typeface="Gill Sans Light"/>
              </a:rPr>
              <a:t>(45)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1147" y="2355566"/>
            <a:ext cx="6858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SVD</a:t>
            </a:r>
          </a:p>
          <a:p>
            <a:pPr algn="ctr"/>
            <a:r>
              <a:rPr lang="en-US" sz="2000" dirty="0" smtClean="0">
                <a:latin typeface="Gill Sans Light"/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7544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sz="4800" dirty="0" smtClean="0"/>
              <a:t>Performance Comparisons</a:t>
            </a:r>
            <a:endParaRPr lang="en-US" sz="4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58816897"/>
              </p:ext>
            </p:extLst>
          </p:nvPr>
        </p:nvGraphicFramePr>
        <p:xfrm>
          <a:off x="685800" y="1981200"/>
          <a:ext cx="7772400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5562600"/>
            <a:ext cx="73454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roughly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3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x slower</a:t>
            </a:r>
            <a:r>
              <a:rPr lang="en-US" sz="3200" dirty="0" smtClean="0">
                <a:latin typeface="Gill Sans Light"/>
                <a:cs typeface="Gill Sans Light"/>
              </a:rPr>
              <a:t> 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1058" y="1748135"/>
            <a:ext cx="366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Live-Journal: 69 Million Edges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603" y="3200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8660" y="313078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9382" y="3538100"/>
            <a:ext cx="1177636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3581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8660" y="38862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962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scales to larger graphs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67392654"/>
              </p:ext>
            </p:extLst>
          </p:nvPr>
        </p:nvGraphicFramePr>
        <p:xfrm>
          <a:off x="685800" y="1981200"/>
          <a:ext cx="7772400" cy="308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4808" y="5029200"/>
            <a:ext cx="799449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roughly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2x slower</a:t>
            </a:r>
            <a:r>
              <a:rPr lang="en-US" sz="3200" dirty="0" smtClean="0">
                <a:latin typeface="Gill Sans Light"/>
                <a:cs typeface="Gill Sans Light"/>
              </a:rPr>
              <a:t> 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  <a:p>
            <a:pPr lvl="1" indent="-228600" eaLnBrk="0" hangingPunct="0">
              <a:buSzPct val="100000"/>
              <a:buFont typeface="Lucida Grande" charset="0"/>
              <a:buChar char="»"/>
            </a:pPr>
            <a:r>
              <a:rPr lang="en-US" sz="2700" dirty="0" err="1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Scala</a:t>
            </a: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 + Java overhead: Lambdas, GC time, …</a:t>
            </a:r>
          </a:p>
          <a:p>
            <a:pPr lvl="1" indent="-228600" eaLnBrk="0" hangingPunct="0">
              <a:buSzPct val="100000"/>
              <a:buFont typeface="Lucida Grande" charset="0"/>
              <a:buChar char="»"/>
            </a:pP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No shared memory parallelism: </a:t>
            </a:r>
            <a:r>
              <a:rPr lang="en-US" sz="2700" dirty="0" smtClean="0">
                <a:solidFill>
                  <a:srgbClr val="3366FF"/>
                </a:solidFill>
                <a:latin typeface="Gill Sans Light"/>
                <a:ea typeface="ＭＳ Ｐゴシック" pitchFamily="-65" charset="-128"/>
                <a:cs typeface="Gill Sans Light"/>
              </a:rPr>
              <a:t>2x increase </a:t>
            </a: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in comm.</a:t>
            </a:r>
            <a:endParaRPr lang="en-US" sz="2700" dirty="0">
              <a:solidFill>
                <a:prstClr val="black"/>
              </a:solidFill>
              <a:latin typeface="Gill Sans Light"/>
              <a:ea typeface="ＭＳ Ｐゴシック" pitchFamily="-65" charset="-128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1625024"/>
            <a:ext cx="52006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Twitter Graph: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1.5 Billion </a:t>
            </a:r>
            <a:r>
              <a:rPr lang="en-US" sz="3200" dirty="0" smtClean="0">
                <a:latin typeface="Gill Sans Light"/>
                <a:cs typeface="Gill Sans Light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008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667000"/>
          </a:xfrm>
        </p:spPr>
        <p:txBody>
          <a:bodyPr/>
          <a:lstStyle/>
          <a:p>
            <a:r>
              <a:rPr lang="en-US" dirty="0" smtClean="0"/>
              <a:t>PageRank is just one stage….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What about a </a:t>
            </a:r>
            <a:r>
              <a:rPr lang="en-US" dirty="0" smtClean="0">
                <a:solidFill>
                  <a:srgbClr val="3366FF"/>
                </a:solidFill>
              </a:rPr>
              <a:t>pipeline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4" idx="4"/>
            <a:endCxn id="3" idx="0"/>
          </p:cNvCxnSpPr>
          <p:nvPr/>
        </p:nvCxnSpPr>
        <p:spPr>
          <a:xfrm>
            <a:off x="1240682" y="3124200"/>
            <a:ext cx="0" cy="914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11" idx="0"/>
          </p:cNvCxnSpPr>
          <p:nvPr/>
        </p:nvCxnSpPr>
        <p:spPr>
          <a:xfrm>
            <a:off x="4742419" y="2369127"/>
            <a:ext cx="0" cy="831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>
            <a:off x="3167179" y="4572000"/>
            <a:ext cx="0" cy="990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9" idx="1"/>
          </p:cNvCxnSpPr>
          <p:nvPr/>
        </p:nvCxnSpPr>
        <p:spPr>
          <a:xfrm>
            <a:off x="1537030" y="3001448"/>
            <a:ext cx="1306860" cy="7900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 flipV="1">
            <a:off x="1659782" y="2022764"/>
            <a:ext cx="2736273" cy="682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7"/>
            <a:endCxn id="8" idx="3"/>
          </p:cNvCxnSpPr>
          <p:nvPr/>
        </p:nvCxnSpPr>
        <p:spPr>
          <a:xfrm flipV="1">
            <a:off x="3490468" y="2267679"/>
            <a:ext cx="1007035" cy="152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82" y="1828800"/>
            <a:ext cx="1371600" cy="1371601"/>
          </a:xfrm>
          <a:prstGeom prst="rect">
            <a:avLst/>
          </a:prstGeom>
          <a:noFill/>
        </p:spPr>
      </p:pic>
      <p:sp>
        <p:nvSpPr>
          <p:cNvPr id="31" name="Folded Corner 30"/>
          <p:cNvSpPr/>
          <p:nvPr/>
        </p:nvSpPr>
        <p:spPr>
          <a:xfrm>
            <a:off x="707281" y="4037149"/>
            <a:ext cx="1219201" cy="61105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4397" y="1489369"/>
            <a:ext cx="1167764" cy="1167765"/>
          </a:xfrm>
          <a:prstGeom prst="rect">
            <a:avLst/>
          </a:prstGeom>
          <a:noFill/>
        </p:spPr>
      </p:pic>
      <p:sp>
        <p:nvSpPr>
          <p:cNvPr id="36" name="Folded Corner 35"/>
          <p:cNvSpPr/>
          <p:nvPr/>
        </p:nvSpPr>
        <p:spPr>
          <a:xfrm>
            <a:off x="4245352" y="3295857"/>
            <a:ext cx="1025838" cy="51414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31" y="3295858"/>
            <a:ext cx="1630951" cy="1630952"/>
          </a:xfrm>
          <a:prstGeom prst="rect">
            <a:avLst/>
          </a:prstGeom>
          <a:noFill/>
        </p:spPr>
      </p:pic>
      <p:sp>
        <p:nvSpPr>
          <p:cNvPr id="39" name="Folded Corner 38"/>
          <p:cNvSpPr/>
          <p:nvPr/>
        </p:nvSpPr>
        <p:spPr>
          <a:xfrm>
            <a:off x="2574182" y="5569452"/>
            <a:ext cx="1354668" cy="678948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 smtClean="0"/>
              <a:t>Mean Field Algorithm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1582" y="4038600"/>
            <a:ext cx="838200" cy="8382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09979" y="5562600"/>
            <a:ext cx="914400" cy="9144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96055" y="3200400"/>
            <a:ext cx="692727" cy="692727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1582" y="2286000"/>
            <a:ext cx="838200" cy="8382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96055" y="1676400"/>
            <a:ext cx="692727" cy="692727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09979" y="3657600"/>
            <a:ext cx="914400" cy="9144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4505">
            <a:off x="3590517" y="2752826"/>
            <a:ext cx="482600" cy="3175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5">
            <a:off x="2087125" y="3092695"/>
            <a:ext cx="482600" cy="317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3644">
            <a:off x="2126341" y="1962875"/>
            <a:ext cx="1460500" cy="3302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876800"/>
            <a:ext cx="825500" cy="3175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1" y="3356954"/>
            <a:ext cx="825500" cy="317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825500" cy="3175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934200" y="3476188"/>
            <a:ext cx="1828800" cy="1172012"/>
            <a:chOff x="7086600" y="2721114"/>
            <a:chExt cx="1600200" cy="1172012"/>
          </a:xfrm>
        </p:grpSpPr>
        <p:sp>
          <p:nvSpPr>
            <p:cNvPr id="59" name="Left Brace 58"/>
            <p:cNvSpPr/>
            <p:nvPr/>
          </p:nvSpPr>
          <p:spPr>
            <a:xfrm rot="5400000">
              <a:off x="7673686" y="2880013"/>
              <a:ext cx="426027" cy="1600200"/>
            </a:xfrm>
            <a:prstGeom prst="leftBrace">
              <a:avLst/>
            </a:prstGeom>
            <a:ln>
              <a:solidFill>
                <a:srgbClr val="3366F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2721114"/>
              <a:ext cx="1244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Sum over </a:t>
              </a:r>
              <a:b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</a:b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Neighbors</a:t>
              </a:r>
            </a:p>
          </p:txBody>
        </p:sp>
      </p:grp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8" y="4419600"/>
            <a:ext cx="5422900" cy="1282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28" y="5943600"/>
            <a:ext cx="464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9" grpId="0" animBg="1"/>
      <p:bldP spid="3" grpId="0" animBg="1"/>
      <p:bldP spid="10" grpId="0" animBg="1"/>
      <p:bldP spid="11" grpId="0" animBg="1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53787" y="2302931"/>
            <a:ext cx="7733013" cy="1278469"/>
            <a:chOff x="953787" y="2302931"/>
            <a:chExt cx="7733013" cy="1278469"/>
          </a:xfrm>
        </p:grpSpPr>
        <p:sp>
          <p:nvSpPr>
            <p:cNvPr id="124" name="Can 123"/>
            <p:cNvSpPr/>
            <p:nvPr/>
          </p:nvSpPr>
          <p:spPr>
            <a:xfrm>
              <a:off x="6422324" y="2319868"/>
              <a:ext cx="894882" cy="533400"/>
            </a:xfrm>
            <a:prstGeom prst="can">
              <a:avLst>
                <a:gd name="adj" fmla="val 3611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HDFS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4180934" y="2302931"/>
              <a:ext cx="894882" cy="533400"/>
            </a:xfrm>
            <a:prstGeom prst="can">
              <a:avLst>
                <a:gd name="adj" fmla="val 37698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HDFS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24399" y="2895600"/>
              <a:ext cx="2125377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Compute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8" name="Right Arrow 127"/>
            <p:cNvSpPr/>
            <p:nvPr/>
          </p:nvSpPr>
          <p:spPr>
            <a:xfrm>
              <a:off x="953787" y="2895600"/>
              <a:ext cx="3770613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Spark Preprocess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849777" y="2895600"/>
              <a:ext cx="1837023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Spark Post.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dirty="0" smtClean="0"/>
              <a:t>A Small Pipeline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04462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Timed end-to-end </a:t>
            </a:r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faster</a:t>
            </a:r>
            <a:r>
              <a:rPr lang="en-US" sz="3200" i="1" dirty="0" smtClean="0">
                <a:latin typeface="Gill Sans Light"/>
                <a:cs typeface="Gill Sans Light"/>
              </a:rPr>
              <a:t> </a:t>
            </a:r>
            <a:r>
              <a:rPr lang="en-US" sz="3200" dirty="0" smtClean="0">
                <a:latin typeface="Gill Sans Light"/>
                <a:cs typeface="Gill Sans Light"/>
              </a:rPr>
              <a:t>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81000" y="1371600"/>
            <a:ext cx="1975120" cy="1481448"/>
            <a:chOff x="381000" y="1371600"/>
            <a:chExt cx="1975120" cy="1481448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2819400" y="1371600"/>
            <a:ext cx="1460406" cy="1600200"/>
            <a:chOff x="2648314" y="1371600"/>
            <a:chExt cx="1460406" cy="1600200"/>
          </a:xfrm>
        </p:grpSpPr>
        <p:sp>
          <p:nvSpPr>
            <p:cNvPr id="67" name="TextBox 66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5019558" y="1371600"/>
            <a:ext cx="1351652" cy="1600200"/>
            <a:chOff x="4248514" y="1371600"/>
            <a:chExt cx="1351652" cy="1600200"/>
          </a:xfrm>
        </p:grpSpPr>
        <p:sp>
          <p:nvSpPr>
            <p:cNvPr id="92" name="TextBox 91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94" name="Straight Connector 93"/>
              <p:cNvCxnSpPr>
                <a:stCxn id="101" idx="5"/>
                <a:endCxn id="102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103" idx="3"/>
                <a:endCxn id="102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01" idx="4"/>
                <a:endCxn id="104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00" idx="5"/>
                <a:endCxn id="104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1" idx="2"/>
                <a:endCxn id="100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02" idx="3"/>
                <a:endCxn id="104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6" name="Straight Connector 105"/>
              <p:cNvCxnSpPr>
                <a:stCxn id="105" idx="3"/>
                <a:endCxn id="101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  <a:endCxn id="103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4" idx="6"/>
                <a:endCxn id="109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1" name="Straight Connector 110"/>
              <p:cNvCxnSpPr>
                <a:stCxn id="110" idx="6"/>
                <a:endCxn id="103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3" idx="4"/>
                <a:endCxn id="109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0" idx="3"/>
                <a:endCxn id="100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0" idx="5"/>
                <a:endCxn id="101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048926" y="1371600"/>
            <a:ext cx="1790274" cy="1456573"/>
            <a:chOff x="6052246" y="1371600"/>
            <a:chExt cx="1790274" cy="1456573"/>
          </a:xfrm>
        </p:grpSpPr>
        <p:grpSp>
          <p:nvGrpSpPr>
            <p:cNvPr id="44" name="Group 43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46" name="Folded Corner 45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839504189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118" name="Right Arrow 117"/>
          <p:cNvSpPr/>
          <p:nvPr/>
        </p:nvSpPr>
        <p:spPr>
          <a:xfrm>
            <a:off x="22098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43759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66294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817"/>
            <a:ext cx="8229600" cy="11430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83"/>
            <a:ext cx="8229600" cy="5581217"/>
          </a:xfrm>
        </p:spPr>
        <p:txBody>
          <a:bodyPr/>
          <a:lstStyle/>
          <a:p>
            <a:r>
              <a:rPr lang="en-US" dirty="0" smtClean="0"/>
              <a:t>Part of Apache Spark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production at several large technology companies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101"/>
          <a:stretch/>
        </p:blipFill>
        <p:spPr>
          <a:xfrm>
            <a:off x="2438400" y="1944767"/>
            <a:ext cx="4253738" cy="3236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87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800" dirty="0" err="1" smtClean="0"/>
              <a:t>GraphX</a:t>
            </a:r>
            <a:r>
              <a:rPr lang="en-US" sz="4800" dirty="0" smtClean="0"/>
              <a:t>: Unified Analytics</a:t>
            </a:r>
            <a:endParaRPr lang="en-US" sz="4800" dirty="0"/>
          </a:p>
        </p:txBody>
      </p:sp>
      <p:sp>
        <p:nvSpPr>
          <p:cNvPr id="95" name="Title 13"/>
          <p:cNvSpPr txBox="1">
            <a:spLocks/>
          </p:cNvSpPr>
          <p:nvPr/>
        </p:nvSpPr>
        <p:spPr bwMode="auto">
          <a:xfrm>
            <a:off x="0" y="48768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>
                <a:solidFill>
                  <a:prstClr val="black"/>
                </a:solidFill>
              </a:rPr>
              <a:t>Enabling users to </a:t>
            </a:r>
            <a:r>
              <a:rPr lang="en-US" sz="4000" dirty="0" smtClean="0">
                <a:solidFill>
                  <a:srgbClr val="3366FF"/>
                </a:solidFill>
              </a:rPr>
              <a:t>easily</a:t>
            </a:r>
            <a:r>
              <a:rPr lang="en-US" sz="4000" dirty="0" smtClean="0">
                <a:solidFill>
                  <a:prstClr val="black"/>
                </a:solidFill>
              </a:rPr>
              <a:t> and </a:t>
            </a:r>
            <a:r>
              <a:rPr lang="en-US" sz="4000" dirty="0" smtClean="0">
                <a:solidFill>
                  <a:srgbClr val="3366FF"/>
                </a:solidFill>
              </a:rPr>
              <a:t>efficiently</a:t>
            </a:r>
            <a:r>
              <a:rPr lang="en-US" sz="4000" dirty="0" smtClean="0">
                <a:solidFill>
                  <a:prstClr val="black"/>
                </a:solidFill>
              </a:rPr>
              <a:t> express the entire graph analytics pipeline</a:t>
            </a:r>
            <a:endParaRPr lang="en-US" sz="40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1295400"/>
            <a:ext cx="3999271" cy="3276600"/>
            <a:chOff x="533400" y="1295400"/>
            <a:chExt cx="3999271" cy="3276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409952" y="2971800"/>
              <a:ext cx="2246167" cy="1600200"/>
              <a:chOff x="1335233" y="2971800"/>
              <a:chExt cx="2246167" cy="16002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335233" y="3050051"/>
                <a:ext cx="1273220" cy="1447800"/>
                <a:chOff x="6748405" y="2362200"/>
                <a:chExt cx="1273220" cy="1447800"/>
              </a:xfrm>
            </p:grpSpPr>
            <p:sp>
              <p:nvSpPr>
                <p:cNvPr id="110" name="Folded Corner 109"/>
                <p:cNvSpPr/>
                <p:nvPr/>
              </p:nvSpPr>
              <p:spPr>
                <a:xfrm>
                  <a:off x="6749847" y="2362200"/>
                  <a:ext cx="1271778" cy="1447800"/>
                </a:xfrm>
                <a:prstGeom prst="foldedCorner">
                  <a:avLst>
                    <a:gd name="adj" fmla="val 1334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6749848" y="279811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081467" y="279811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394853" y="2798119"/>
                  <a:ext cx="313386" cy="2549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708239" y="279811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748405" y="2537530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080024" y="2537530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393410" y="2537530"/>
                  <a:ext cx="313386" cy="25495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706796" y="2537530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748405" y="304457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080024" y="304457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393410" y="3044579"/>
                  <a:ext cx="313386" cy="25495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706796" y="304457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749848" y="3291834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081467" y="3291834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394853" y="3291834"/>
                  <a:ext cx="313386" cy="254951"/>
                </a:xfrm>
                <a:prstGeom prst="rect">
                  <a:avLst/>
                </a:prstGeom>
                <a:solidFill>
                  <a:srgbClr val="FC9A99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708239" y="3291834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748405" y="355504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080024" y="355504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93410" y="3555049"/>
                  <a:ext cx="313386" cy="25495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6749849" y="2368737"/>
                  <a:ext cx="1270334" cy="16879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2303162" y="2971800"/>
                <a:ext cx="457200" cy="16002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81000">
                    <a:schemeClr val="bg1"/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>
                <a:stCxn id="118" idx="1"/>
                <a:endCxn id="104" idx="1"/>
              </p:cNvCxnSpPr>
              <p:nvPr/>
            </p:nvCxnSpPr>
            <p:spPr>
              <a:xfrm>
                <a:off x="2293624" y="3352857"/>
                <a:ext cx="692537" cy="28236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05" idx="4"/>
                <a:endCxn id="104" idx="7"/>
              </p:cNvCxnSpPr>
              <p:nvPr/>
            </p:nvCxnSpPr>
            <p:spPr>
              <a:xfrm flipH="1">
                <a:off x="3141506" y="3376644"/>
                <a:ext cx="146867" cy="25857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07" idx="1"/>
                <a:endCxn id="104" idx="5"/>
              </p:cNvCxnSpPr>
              <p:nvPr/>
            </p:nvCxnSpPr>
            <p:spPr>
              <a:xfrm flipH="1" flipV="1">
                <a:off x="3141506" y="3790564"/>
                <a:ext cx="252376" cy="21632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25" idx="3"/>
                <a:endCxn id="106" idx="1"/>
              </p:cNvCxnSpPr>
              <p:nvPr/>
            </p:nvCxnSpPr>
            <p:spPr>
              <a:xfrm>
                <a:off x="2295067" y="4107161"/>
                <a:ext cx="563462" cy="2031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4" idx="3"/>
                <a:endCxn id="106" idx="0"/>
              </p:cNvCxnSpPr>
              <p:nvPr/>
            </p:nvCxnSpPr>
            <p:spPr>
              <a:xfrm flipH="1">
                <a:off x="2936202" y="3790564"/>
                <a:ext cx="49959" cy="4875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2953988" y="3603046"/>
                <a:ext cx="219691" cy="2196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178527" y="3156953"/>
                <a:ext cx="219691" cy="2196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826356" y="4278160"/>
                <a:ext cx="219691" cy="219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361709" y="3974714"/>
                <a:ext cx="219691" cy="219691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8" name="Straight Connector 107"/>
              <p:cNvCxnSpPr>
                <a:stCxn id="122" idx="1"/>
                <a:endCxn id="105" idx="2"/>
              </p:cNvCxnSpPr>
              <p:nvPr/>
            </p:nvCxnSpPr>
            <p:spPr>
              <a:xfrm flipV="1">
                <a:off x="2293624" y="3266799"/>
                <a:ext cx="884903" cy="59310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6" idx="6"/>
                <a:endCxn id="107" idx="2"/>
              </p:cNvCxnSpPr>
              <p:nvPr/>
            </p:nvCxnSpPr>
            <p:spPr>
              <a:xfrm flipV="1">
                <a:off x="3046047" y="4084560"/>
                <a:ext cx="315662" cy="3034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5" name="Rectangle 134"/>
            <p:cNvSpPr/>
            <p:nvPr/>
          </p:nvSpPr>
          <p:spPr>
            <a:xfrm>
              <a:off x="533400" y="1295400"/>
              <a:ext cx="3999271" cy="1429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00" dirty="0" smtClean="0">
                  <a:solidFill>
                    <a:schemeClr val="accent2"/>
                  </a:solidFill>
                  <a:latin typeface="Gill Sans Light"/>
                  <a:cs typeface="Gill Sans Light"/>
                </a:rPr>
                <a:t>New API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i="1" dirty="0" smtClean="0">
                  <a:latin typeface="Gill Sans Light"/>
                  <a:cs typeface="Gill Sans Light"/>
                </a:rPr>
                <a:t>Blurs the distinction between Tables and Graphs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1" y="1295400"/>
            <a:ext cx="4038600" cy="3440004"/>
            <a:chOff x="4572001" y="1295400"/>
            <a:chExt cx="4038600" cy="3440004"/>
          </a:xfrm>
        </p:grpSpPr>
        <p:grpSp>
          <p:nvGrpSpPr>
            <p:cNvPr id="7" name="Group 6"/>
            <p:cNvGrpSpPr/>
            <p:nvPr/>
          </p:nvGrpSpPr>
          <p:grpSpPr>
            <a:xfrm>
              <a:off x="5090739" y="2895600"/>
              <a:ext cx="3001125" cy="1839804"/>
              <a:chOff x="6096000" y="2630906"/>
              <a:chExt cx="3001125" cy="1839804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0" y="3606490"/>
                <a:ext cx="2362200" cy="864220"/>
              </a:xfrm>
              <a:prstGeom prst="rect">
                <a:avLst/>
              </a:prstGeom>
            </p:spPr>
          </p:pic>
          <p:pic>
            <p:nvPicPr>
              <p:cNvPr id="133" name="Picture 13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714878"/>
                <a:ext cx="974667" cy="1173499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 rotWithShape="1">
              <a:blip r:embed="rId4"/>
              <a:srcRect l="4467" t="4266" r="29708" b="26840"/>
              <a:stretch/>
            </p:blipFill>
            <p:spPr>
              <a:xfrm>
                <a:off x="7389881" y="2630906"/>
                <a:ext cx="1707244" cy="897511"/>
              </a:xfrm>
              <a:prstGeom prst="rect">
                <a:avLst/>
              </a:prstGeom>
            </p:spPr>
          </p:pic>
        </p:grpSp>
        <p:sp>
          <p:nvSpPr>
            <p:cNvPr id="136" name="Rectangle 135"/>
            <p:cNvSpPr/>
            <p:nvPr/>
          </p:nvSpPr>
          <p:spPr>
            <a:xfrm>
              <a:off x="4572001" y="1295400"/>
              <a:ext cx="4038600" cy="1429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00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New System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i="1" dirty="0" smtClean="0">
                  <a:latin typeface="Gill Sans Light"/>
                  <a:cs typeface="Gill Sans Light"/>
                </a:rPr>
                <a:t>Combines Data-Parallel Graph-Parallel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55"/>
            <a:ext cx="8229600" cy="1143000"/>
          </a:xfrm>
        </p:spPr>
        <p:txBody>
          <a:bodyPr/>
          <a:lstStyle/>
          <a:p>
            <a:r>
              <a:rPr lang="en-US" dirty="0" smtClean="0"/>
              <a:t>A Case for Algebra in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602162"/>
          </a:xfrm>
        </p:spPr>
        <p:txBody>
          <a:bodyPr/>
          <a:lstStyle/>
          <a:p>
            <a:r>
              <a:rPr lang="en-US" dirty="0"/>
              <a:t>A standard algebra is essential for graph systems: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e.g.: SQL </a:t>
            </a:r>
            <a:r>
              <a:rPr lang="en-US" dirty="0">
                <a:sym typeface="Wingdings"/>
              </a:rPr>
              <a:t> proliferation of relational </a:t>
            </a:r>
            <a:r>
              <a:rPr lang="en-US" dirty="0" smtClean="0">
                <a:sym typeface="Wingdings"/>
              </a:rPr>
              <a:t>system</a:t>
            </a:r>
            <a:endParaRPr lang="en-US" dirty="0" smtClean="0"/>
          </a:p>
          <a:p>
            <a:r>
              <a:rPr lang="en-US" dirty="0" smtClean="0"/>
              <a:t>By embedding graphs in </a:t>
            </a:r>
            <a:r>
              <a:rPr lang="en-US" i="1" dirty="0" smtClean="0"/>
              <a:t>relational algebra:</a:t>
            </a:r>
            <a:endParaRPr lang="en-US" i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Integration with tables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Leverage advances in relational systems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Graph opt. recast to relational systems opt.</a:t>
            </a:r>
          </a:p>
        </p:txBody>
      </p:sp>
    </p:spTree>
    <p:extLst>
      <p:ext uri="{BB962C8B-B14F-4D97-AF65-F5344CB8AC3E}">
        <p14:creationId xmlns:p14="http://schemas.microsoft.com/office/powerpoint/2010/main" val="14912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domain </a:t>
            </a:r>
            <a:r>
              <a:rPr lang="en-US" dirty="0"/>
              <a:t>specific </a:t>
            </a:r>
            <a:r>
              <a:rPr lang="en-US" dirty="0" smtClean="0"/>
              <a:t>views and operators</a:t>
            </a:r>
            <a:endParaRPr lang="en-US" i="1" dirty="0"/>
          </a:p>
          <a:p>
            <a:r>
              <a:rPr lang="en-US" dirty="0" smtClean="0"/>
              <a:t>Single system that efficiently spans the pipeline</a:t>
            </a:r>
          </a:p>
          <a:p>
            <a:r>
              <a:rPr lang="en-US" dirty="0" smtClean="0"/>
              <a:t>Graphs through the lens of database </a:t>
            </a:r>
            <a:r>
              <a:rPr lang="en-US" dirty="0"/>
              <a:t>s</a:t>
            </a:r>
            <a:r>
              <a:rPr lang="en-US" dirty="0" smtClean="0"/>
              <a:t>ystems</a:t>
            </a:r>
            <a:endParaRPr lang="en-US" dirty="0"/>
          </a:p>
          <a:p>
            <a:pPr lvl="1"/>
            <a:r>
              <a:rPr lang="en-US" dirty="0" smtClean="0"/>
              <a:t>Graph-Parallel Pattern </a:t>
            </a:r>
            <a:r>
              <a:rPr lang="en-US" dirty="0" smtClean="0">
                <a:sym typeface="Wingdings"/>
              </a:rPr>
              <a:t> Triplet joins in </a:t>
            </a:r>
            <a:r>
              <a:rPr lang="en-US" dirty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elational </a:t>
            </a:r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lg.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Graph Systems  Distributed join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ptimizations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4838" y="5181600"/>
            <a:ext cx="1601162" cy="1140690"/>
            <a:chOff x="1335233" y="2971800"/>
            <a:chExt cx="2246167" cy="1600200"/>
          </a:xfrm>
        </p:grpSpPr>
        <p:grpSp>
          <p:nvGrpSpPr>
            <p:cNvPr id="30" name="Group 29"/>
            <p:cNvGrpSpPr/>
            <p:nvPr/>
          </p:nvGrpSpPr>
          <p:grpSpPr>
            <a:xfrm>
              <a:off x="1335233" y="3048000"/>
              <a:ext cx="1273220" cy="1449851"/>
              <a:chOff x="6748405" y="2360149"/>
              <a:chExt cx="1273220" cy="1449851"/>
            </a:xfrm>
          </p:grpSpPr>
          <p:sp>
            <p:nvSpPr>
              <p:cNvPr id="43" name="Folded Corner 42"/>
              <p:cNvSpPr/>
              <p:nvPr/>
            </p:nvSpPr>
            <p:spPr>
              <a:xfrm>
                <a:off x="6749847" y="2360149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2000"/>
                  </a:schemeClr>
                </a:gs>
                <a:gs pos="81000">
                  <a:schemeClr val="bg1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7" idx="1"/>
            </p:cNvCxnSpPr>
            <p:nvPr/>
          </p:nvCxnSpPr>
          <p:spPr>
            <a:xfrm>
              <a:off x="2303162" y="3501098"/>
              <a:ext cx="635001" cy="19348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8" idx="4"/>
              <a:endCxn id="37" idx="7"/>
            </p:cNvCxnSpPr>
            <p:nvPr/>
          </p:nvCxnSpPr>
          <p:spPr>
            <a:xfrm flipH="1">
              <a:off x="3093508" y="3296342"/>
              <a:ext cx="194865" cy="39823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1"/>
              <a:endCxn id="37" idx="5"/>
            </p:cNvCxnSpPr>
            <p:nvPr/>
          </p:nvCxnSpPr>
          <p:spPr>
            <a:xfrm flipH="1" flipV="1">
              <a:off x="3093508" y="3849925"/>
              <a:ext cx="300374" cy="7666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9" idx="1"/>
            </p:cNvCxnSpPr>
            <p:nvPr/>
          </p:nvCxnSpPr>
          <p:spPr>
            <a:xfrm>
              <a:off x="2295067" y="4105110"/>
              <a:ext cx="563462" cy="12492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7" idx="4"/>
              <a:endCxn id="39" idx="0"/>
            </p:cNvCxnSpPr>
            <p:nvPr/>
          </p:nvCxnSpPr>
          <p:spPr>
            <a:xfrm flipH="1">
              <a:off x="2936202" y="3882098"/>
              <a:ext cx="79634" cy="31576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905990" y="3662407"/>
              <a:ext cx="219691" cy="21969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78527" y="3076651"/>
              <a:ext cx="219691" cy="21969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26356" y="4197858"/>
              <a:ext cx="219691" cy="219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361709" y="3894412"/>
              <a:ext cx="219691" cy="219691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41" name="Straight Connector 40"/>
            <p:cNvCxnSpPr>
              <a:endCxn id="38" idx="2"/>
            </p:cNvCxnSpPr>
            <p:nvPr/>
          </p:nvCxnSpPr>
          <p:spPr>
            <a:xfrm flipV="1">
              <a:off x="2293624" y="3186497"/>
              <a:ext cx="884903" cy="6713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6"/>
              <a:endCxn id="40" idx="2"/>
            </p:cNvCxnSpPr>
            <p:nvPr/>
          </p:nvCxnSpPr>
          <p:spPr>
            <a:xfrm flipV="1">
              <a:off x="3046047" y="4004258"/>
              <a:ext cx="315662" cy="30344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590800" y="5195328"/>
            <a:ext cx="2971800" cy="976872"/>
            <a:chOff x="4953000" y="5181600"/>
            <a:chExt cx="4000688" cy="1342241"/>
          </a:xfrm>
        </p:grpSpPr>
        <p:pic>
          <p:nvPicPr>
            <p:cNvPr id="65" name="Picture 64" descr="amplab_hi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181600"/>
              <a:ext cx="4000688" cy="134224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611705" y="6183080"/>
              <a:ext cx="13424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5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19800" y="4724400"/>
            <a:ext cx="2971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Joseph E. Gonzalez</a:t>
            </a:r>
          </a:p>
          <a:p>
            <a:r>
              <a:rPr lang="en-US" sz="1800" dirty="0" smtClean="0">
                <a:latin typeface="Gill Sans Light"/>
                <a:cs typeface="Gill Sans Light"/>
                <a:hlinkClick r:id="rId4"/>
              </a:rPr>
              <a:t>jegonzal@eecs.berkeley.edu</a:t>
            </a:r>
            <a:endParaRPr lang="en-US" sz="1800" dirty="0" smtClean="0">
              <a:latin typeface="Gill Sans Light"/>
              <a:cs typeface="Gill Sans Light"/>
            </a:endParaRPr>
          </a:p>
          <a:p>
            <a:endParaRPr lang="en-US" sz="1800" dirty="0" smtClean="0">
              <a:latin typeface="Gill Sans Light"/>
              <a:cs typeface="Gill Sans Light"/>
              <a:hlinkClick r:id="rId5"/>
            </a:endParaRPr>
          </a:p>
          <a:p>
            <a:r>
              <a:rPr lang="en-US" sz="1800" dirty="0" smtClean="0">
                <a:latin typeface="Gill Sans Light"/>
                <a:cs typeface="Gill Sans Light"/>
                <a:hlinkClick r:id="rId5"/>
              </a:rPr>
              <a:t>http</a:t>
            </a:r>
            <a:r>
              <a:rPr lang="en-US" sz="1800" dirty="0">
                <a:latin typeface="Gill Sans Light"/>
                <a:cs typeface="Gill Sans Light"/>
                <a:hlinkClick r:id="rId5"/>
              </a:rPr>
              <a:t>://tinyurl.com/</a:t>
            </a:r>
            <a:r>
              <a:rPr lang="en-US" sz="1800" dirty="0" smtClean="0">
                <a:latin typeface="Gill Sans Light"/>
                <a:cs typeface="Gill Sans Light"/>
                <a:hlinkClick r:id="rId5"/>
              </a:rPr>
              <a:t>ampgraphx</a:t>
            </a:r>
            <a:endParaRPr lang="en-US" sz="1800" dirty="0" smtClean="0">
              <a:latin typeface="Gill Sans Light"/>
              <a:cs typeface="Gill Sans Light"/>
            </a:endParaRPr>
          </a:p>
          <a:p>
            <a:endParaRPr lang="en-US" sz="1800" dirty="0">
              <a:latin typeface="Gill Sans Light"/>
              <a:cs typeface="Gill Sans Light"/>
            </a:endParaRPr>
          </a:p>
          <a:p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1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sz="5400" dirty="0" smtClean="0"/>
              <a:t>Thanks!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079872" y="3600272"/>
            <a:ext cx="4984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ill Sans Light"/>
                <a:cs typeface="Gill Sans Light"/>
                <a:hlinkClick r:id="rId2"/>
              </a:rPr>
              <a:t>ankurd@eecs.berkeley.edu</a:t>
            </a:r>
          </a:p>
          <a:p>
            <a:pPr algn="ctr"/>
            <a:r>
              <a:rPr lang="en-US" sz="3200" dirty="0">
                <a:latin typeface="Gill Sans Light"/>
                <a:cs typeface="Gill Sans Light"/>
                <a:hlinkClick r:id="rId2"/>
              </a:rPr>
              <a:t>crankshaw@</a:t>
            </a:r>
            <a:r>
              <a:rPr lang="en-US" sz="3200" dirty="0" smtClean="0">
                <a:latin typeface="Gill Sans Light"/>
                <a:cs typeface="Gill Sans Light"/>
                <a:hlinkClick r:id="rId2"/>
              </a:rPr>
              <a:t>eecs.berkeley.edu</a:t>
            </a:r>
            <a:endParaRPr lang="en-US" sz="3200" dirty="0" smtClean="0">
              <a:latin typeface="Gill Sans Light"/>
              <a:cs typeface="Gill Sans Light"/>
              <a:hlinkClick r:id="rId3"/>
            </a:endParaRPr>
          </a:p>
          <a:p>
            <a:pPr algn="ctr"/>
            <a:r>
              <a:rPr lang="en-US" sz="3200" dirty="0" smtClean="0">
                <a:latin typeface="Gill Sans Light"/>
                <a:cs typeface="Gill Sans Light"/>
                <a:hlinkClick r:id="rId4"/>
              </a:rPr>
              <a:t>rxin@eecs.berkeley.edu</a:t>
            </a:r>
            <a:endParaRPr lang="en-US" sz="3200" dirty="0" smtClean="0">
              <a:latin typeface="Gill Sans Light"/>
              <a:cs typeface="Gill Sans Light"/>
            </a:endParaRPr>
          </a:p>
          <a:p>
            <a:pPr algn="ctr"/>
            <a:r>
              <a:rPr lang="en-US" sz="3200" dirty="0">
                <a:latin typeface="Gill Sans Light"/>
                <a:cs typeface="Gill Sans Light"/>
                <a:hlinkClick r:id="rId3"/>
              </a:rPr>
              <a:t>jegonzal@</a:t>
            </a:r>
            <a:r>
              <a:rPr lang="en-US" sz="3200" dirty="0" smtClean="0">
                <a:latin typeface="Gill Sans Light"/>
                <a:cs typeface="Gill Sans Light"/>
                <a:hlinkClick r:id="rId3"/>
              </a:rPr>
              <a:t>eecs.berkeley.edu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4572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  <a:hlinkClick r:id="rId5"/>
              </a:rPr>
              <a:t>http://amplab.cs.berkeley.edu/projects/graphx/</a:t>
            </a:r>
            <a:endParaRPr lang="en-US" sz="3600" dirty="0" smtClean="0">
              <a:latin typeface="Gill Sans Light"/>
              <a:cs typeface="Gill Sans Light"/>
            </a:endParaRPr>
          </a:p>
          <a:p>
            <a:pPr algn="ctr"/>
            <a:endParaRPr lang="en-US" sz="3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06"/>
            <a:ext cx="8229600" cy="1202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Low-Rank Matrix 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grpSp>
        <p:nvGrpSpPr>
          <p:cNvPr id="5" name="Group 177"/>
          <p:cNvGrpSpPr/>
          <p:nvPr/>
        </p:nvGrpSpPr>
        <p:grpSpPr>
          <a:xfrm>
            <a:off x="5591121" y="1905000"/>
            <a:ext cx="3360289" cy="2771000"/>
            <a:chOff x="4977705" y="4343400"/>
            <a:chExt cx="2910721" cy="2281535"/>
          </a:xfrm>
        </p:grpSpPr>
        <p:grpSp>
          <p:nvGrpSpPr>
            <p:cNvPr id="6" name="Group 39"/>
            <p:cNvGrpSpPr/>
            <p:nvPr/>
          </p:nvGrpSpPr>
          <p:grpSpPr>
            <a:xfrm>
              <a:off x="5369290" y="4343400"/>
              <a:ext cx="2242202" cy="2281535"/>
              <a:chOff x="838200" y="3890665"/>
              <a:chExt cx="2242202" cy="228153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914400" y="48050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362200" y="43478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362200" y="52622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362200" y="60198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914400" y="57150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4" name="Straight Connector 13"/>
              <p:cNvCxnSpPr>
                <a:stCxn id="9" idx="3"/>
                <a:endCxn id="10" idx="1"/>
              </p:cNvCxnSpPr>
              <p:nvPr/>
            </p:nvCxnSpPr>
            <p:spPr bwMode="auto">
              <a:xfrm flipV="1">
                <a:off x="1447800" y="44240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3"/>
                <a:endCxn id="11" idx="1"/>
              </p:cNvCxnSpPr>
              <p:nvPr/>
            </p:nvCxnSpPr>
            <p:spPr bwMode="auto">
              <a:xfrm>
                <a:off x="1447800" y="48812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3" idx="3"/>
                <a:endCxn id="12" idx="1"/>
              </p:cNvCxnSpPr>
              <p:nvPr/>
            </p:nvCxnSpPr>
            <p:spPr bwMode="auto">
              <a:xfrm>
                <a:off x="1447800" y="5791200"/>
                <a:ext cx="914400" cy="3048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3" idx="3"/>
                <a:endCxn id="11" idx="1"/>
              </p:cNvCxnSpPr>
              <p:nvPr/>
            </p:nvCxnSpPr>
            <p:spPr bwMode="auto">
              <a:xfrm flipV="1">
                <a:off x="1447800" y="5338465"/>
                <a:ext cx="914400" cy="4527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676400" y="41192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13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00" y="46526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00200" y="51054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52600" y="55626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25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00" y="43434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f(1)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52578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f(2)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14600" y="38906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f(3)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14600" y="48050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f(4)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14600" y="55626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f(5)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6200000">
              <a:off x="4430959" y="5523258"/>
              <a:ext cx="1413412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User Factors (U)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6963341" y="5470778"/>
              <a:ext cx="1530250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Movie Factors (M)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381000" y="2403430"/>
            <a:ext cx="4972111" cy="1924110"/>
            <a:chOff x="666689" y="4648200"/>
            <a:chExt cx="4972111" cy="1924110"/>
          </a:xfrm>
        </p:grpSpPr>
        <p:sp>
          <p:nvSpPr>
            <p:cNvPr id="28" name="Cube 27"/>
            <p:cNvSpPr/>
            <p:nvPr/>
          </p:nvSpPr>
          <p:spPr bwMode="auto">
            <a:xfrm>
              <a:off x="1123889" y="4648200"/>
              <a:ext cx="1619311" cy="1505521"/>
            </a:xfrm>
            <a:prstGeom prst="cube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47644" y="4965903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rPr>
                <a:t>Users</a:t>
              </a:r>
              <a:endParaRPr lang="en-US" sz="2000" dirty="0">
                <a:solidFill>
                  <a:srgbClr val="000000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23889" y="5674009"/>
              <a:ext cx="1619311" cy="634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458254" y="4648201"/>
              <a:ext cx="56989" cy="150552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grpSp>
          <p:nvGrpSpPr>
            <p:cNvPr id="33" name="Group 181"/>
            <p:cNvGrpSpPr/>
            <p:nvPr/>
          </p:nvGrpSpPr>
          <p:grpSpPr>
            <a:xfrm>
              <a:off x="4019489" y="4648200"/>
              <a:ext cx="1619311" cy="400110"/>
              <a:chOff x="762000" y="6194657"/>
              <a:chExt cx="1619311" cy="40011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762000" y="6243901"/>
                <a:ext cx="1619311" cy="33175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86585" y="5674008"/>
              <a:ext cx="366792" cy="56989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3889" y="4899257"/>
              <a:ext cx="13231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ＭＳ Ｐゴシック" pitchFamily="-111" charset="-128"/>
                  <a:cs typeface="Gill Sans Light"/>
                </a:rPr>
                <a:t>Netflix</a:t>
              </a:r>
            </a:p>
          </p:txBody>
        </p:sp>
        <p:grpSp>
          <p:nvGrpSpPr>
            <p:cNvPr id="36" name="Group 182"/>
            <p:cNvGrpSpPr/>
            <p:nvPr/>
          </p:nvGrpSpPr>
          <p:grpSpPr>
            <a:xfrm>
              <a:off x="3314578" y="4724400"/>
              <a:ext cx="400110" cy="1488981"/>
              <a:chOff x="2952689" y="4724400"/>
              <a:chExt cx="400110" cy="1488981"/>
            </a:xfrm>
          </p:grpSpPr>
          <p:sp>
            <p:nvSpPr>
              <p:cNvPr id="43" name="Rectangle 42"/>
              <p:cNvSpPr/>
              <p:nvPr/>
            </p:nvSpPr>
            <p:spPr bwMode="auto">
              <a:xfrm rot="16200000">
                <a:off x="2409845" y="5286355"/>
                <a:ext cx="1488981" cy="36507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3644" y="5032387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Users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972585" y="5740492"/>
                <a:ext cx="366792" cy="56989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724089" y="4911804"/>
              <a:ext cx="5318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6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≈</a:t>
              </a:r>
              <a:endParaRPr lang="en-US" sz="66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689" y="4800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x</a:t>
              </a:r>
              <a:endParaRPr lang="en-US" sz="20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grpSp>
          <p:nvGrpSpPr>
            <p:cNvPr id="39" name="Group 185"/>
            <p:cNvGrpSpPr/>
            <p:nvPr/>
          </p:nvGrpSpPr>
          <p:grpSpPr>
            <a:xfrm>
              <a:off x="1314354" y="6172200"/>
              <a:ext cx="1189619" cy="400110"/>
              <a:chOff x="952465" y="6194657"/>
              <a:chExt cx="1189619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429000" y="3241630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</a:t>
            </a:r>
            <a:r>
              <a:rPr lang="en-US" b="1" i="1" dirty="0" err="1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i</a:t>
            </a: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7525" y="2703765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f(j)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5511" y="4812268"/>
            <a:ext cx="8357806" cy="1512332"/>
            <a:chOff x="325511" y="4812268"/>
            <a:chExt cx="8357806" cy="1512332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325511" y="48122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Iterate: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117" y="5337744"/>
              <a:ext cx="8077200" cy="986856"/>
            </a:xfrm>
            <a:prstGeom prst="rect">
              <a:avLst/>
            </a:prstGeom>
          </p:spPr>
        </p:pic>
      </p:grpSp>
      <p:sp>
        <p:nvSpPr>
          <p:cNvPr id="56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Recommending Products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55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4" idx="4"/>
            <a:endCxn id="3" idx="0"/>
          </p:cNvCxnSpPr>
          <p:nvPr/>
        </p:nvCxnSpPr>
        <p:spPr>
          <a:xfrm>
            <a:off x="1240682" y="3124200"/>
            <a:ext cx="0" cy="914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11" idx="0"/>
          </p:cNvCxnSpPr>
          <p:nvPr/>
        </p:nvCxnSpPr>
        <p:spPr>
          <a:xfrm>
            <a:off x="4742419" y="2369127"/>
            <a:ext cx="0" cy="831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>
            <a:off x="3167179" y="4572000"/>
            <a:ext cx="0" cy="990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9" idx="1"/>
          </p:cNvCxnSpPr>
          <p:nvPr/>
        </p:nvCxnSpPr>
        <p:spPr>
          <a:xfrm>
            <a:off x="1537030" y="3001448"/>
            <a:ext cx="1306860" cy="7900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 flipV="1">
            <a:off x="1659782" y="2022764"/>
            <a:ext cx="2736273" cy="682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7"/>
            <a:endCxn id="8" idx="3"/>
          </p:cNvCxnSpPr>
          <p:nvPr/>
        </p:nvCxnSpPr>
        <p:spPr>
          <a:xfrm flipV="1">
            <a:off x="3490468" y="2267679"/>
            <a:ext cx="1007035" cy="152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82" y="1828800"/>
            <a:ext cx="1371600" cy="1371601"/>
          </a:xfrm>
          <a:prstGeom prst="rect">
            <a:avLst/>
          </a:prstGeom>
          <a:noFill/>
        </p:spPr>
      </p:pic>
      <p:sp>
        <p:nvSpPr>
          <p:cNvPr id="31" name="Folded Corner 30"/>
          <p:cNvSpPr/>
          <p:nvPr/>
        </p:nvSpPr>
        <p:spPr>
          <a:xfrm>
            <a:off x="707281" y="4037149"/>
            <a:ext cx="1219201" cy="61105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4397" y="1489369"/>
            <a:ext cx="1167764" cy="1167765"/>
          </a:xfrm>
          <a:prstGeom prst="rect">
            <a:avLst/>
          </a:prstGeom>
          <a:noFill/>
        </p:spPr>
      </p:pic>
      <p:sp>
        <p:nvSpPr>
          <p:cNvPr id="36" name="Folded Corner 35"/>
          <p:cNvSpPr/>
          <p:nvPr/>
        </p:nvSpPr>
        <p:spPr>
          <a:xfrm>
            <a:off x="4245352" y="3295857"/>
            <a:ext cx="1025838" cy="51414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31" y="3295858"/>
            <a:ext cx="1630951" cy="1630952"/>
          </a:xfrm>
          <a:prstGeom prst="rect">
            <a:avLst/>
          </a:prstGeom>
          <a:noFill/>
        </p:spPr>
      </p:pic>
      <p:sp>
        <p:nvSpPr>
          <p:cNvPr id="39" name="Folded Corner 38"/>
          <p:cNvSpPr/>
          <p:nvPr/>
        </p:nvSpPr>
        <p:spPr>
          <a:xfrm>
            <a:off x="2574182" y="5569452"/>
            <a:ext cx="1354668" cy="678948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 smtClean="0"/>
              <a:t>Mean Field Algorithm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1582" y="4038600"/>
            <a:ext cx="838200" cy="8382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09979" y="5562600"/>
            <a:ext cx="914400" cy="9144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96055" y="3200400"/>
            <a:ext cx="692727" cy="692727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1582" y="2286000"/>
            <a:ext cx="838200" cy="8382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96055" y="1676400"/>
            <a:ext cx="692727" cy="692727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09979" y="3657600"/>
            <a:ext cx="914400" cy="9144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4505">
            <a:off x="3590517" y="2752826"/>
            <a:ext cx="482600" cy="3175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5">
            <a:off x="2087125" y="3092695"/>
            <a:ext cx="482600" cy="317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3644">
            <a:off x="2126341" y="1962875"/>
            <a:ext cx="1460500" cy="3302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876800"/>
            <a:ext cx="825500" cy="3175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1" y="3356954"/>
            <a:ext cx="825500" cy="317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825500" cy="3175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934200" y="3476188"/>
            <a:ext cx="1828800" cy="1172012"/>
            <a:chOff x="7086600" y="2721114"/>
            <a:chExt cx="1600200" cy="1172012"/>
          </a:xfrm>
        </p:grpSpPr>
        <p:sp>
          <p:nvSpPr>
            <p:cNvPr id="59" name="Left Brace 58"/>
            <p:cNvSpPr/>
            <p:nvPr/>
          </p:nvSpPr>
          <p:spPr>
            <a:xfrm rot="5400000">
              <a:off x="7673686" y="2880013"/>
              <a:ext cx="426027" cy="1600200"/>
            </a:xfrm>
            <a:prstGeom prst="leftBrace">
              <a:avLst/>
            </a:prstGeom>
            <a:ln>
              <a:solidFill>
                <a:srgbClr val="3366F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2721114"/>
              <a:ext cx="1244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Sum over </a:t>
              </a:r>
              <a:b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</a:b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Neighbors</a:t>
              </a:r>
            </a:p>
          </p:txBody>
        </p:sp>
      </p:grp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8" y="4419600"/>
            <a:ext cx="5422900" cy="1282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28" y="5943600"/>
            <a:ext cx="464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9" grpId="0" animBg="1"/>
      <p:bldP spid="3" grpId="0" animBg="1"/>
      <p:bldP spid="10" grpId="0" animBg="1"/>
      <p:bldP spid="11" grpId="0" animBg="1"/>
      <p:bldP spid="4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2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4000" dirty="0" smtClean="0"/>
              <a:t>Caching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2563342"/>
            <a:ext cx="533400" cy="1502662"/>
            <a:chOff x="7467600" y="3249169"/>
            <a:chExt cx="533400" cy="1502662"/>
          </a:xfrm>
        </p:grpSpPr>
        <p:grpSp>
          <p:nvGrpSpPr>
            <p:cNvPr id="6" name="Group 5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Can 73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Can 75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62600" y="5001742"/>
            <a:ext cx="533400" cy="1502662"/>
            <a:chOff x="7467600" y="3249169"/>
            <a:chExt cx="533400" cy="1502662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Can 100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41" name="Oval 140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2" name="Can 141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4" name="Can 143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6" name="Can 145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8" name="Can 147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0" name="Can 149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2" name="Can 151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67571" y="3122773"/>
            <a:ext cx="450864" cy="457200"/>
            <a:chOff x="1491371" y="3122773"/>
            <a:chExt cx="450864" cy="457200"/>
          </a:xfrm>
        </p:grpSpPr>
        <p:sp>
          <p:nvSpPr>
            <p:cNvPr id="207" name="Oval 206"/>
            <p:cNvSpPr/>
            <p:nvPr/>
          </p:nvSpPr>
          <p:spPr>
            <a:xfrm>
              <a:off x="1491371" y="312277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8" name="Can 207"/>
            <p:cNvSpPr/>
            <p:nvPr/>
          </p:nvSpPr>
          <p:spPr>
            <a:xfrm>
              <a:off x="1741851" y="342968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571" y="3888256"/>
            <a:ext cx="450864" cy="457200"/>
            <a:chOff x="1491371" y="3888256"/>
            <a:chExt cx="450864" cy="457200"/>
          </a:xfrm>
        </p:grpSpPr>
        <p:sp>
          <p:nvSpPr>
            <p:cNvPr id="210" name="Oval 209"/>
            <p:cNvSpPr/>
            <p:nvPr/>
          </p:nvSpPr>
          <p:spPr>
            <a:xfrm>
              <a:off x="1491371" y="388825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1" name="Can 210"/>
            <p:cNvSpPr/>
            <p:nvPr/>
          </p:nvSpPr>
          <p:spPr>
            <a:xfrm>
              <a:off x="1741851" y="419516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67571" y="4653739"/>
            <a:ext cx="450864" cy="457200"/>
            <a:chOff x="1491371" y="4653739"/>
            <a:chExt cx="450864" cy="457200"/>
          </a:xfrm>
        </p:grpSpPr>
        <p:sp>
          <p:nvSpPr>
            <p:cNvPr id="213" name="Oval 212"/>
            <p:cNvSpPr/>
            <p:nvPr/>
          </p:nvSpPr>
          <p:spPr>
            <a:xfrm>
              <a:off x="1491371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4" name="Can 213"/>
            <p:cNvSpPr/>
            <p:nvPr/>
          </p:nvSpPr>
          <p:spPr>
            <a:xfrm>
              <a:off x="1741851" y="496065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67571" y="5419222"/>
            <a:ext cx="450864" cy="457200"/>
            <a:chOff x="1491371" y="5419222"/>
            <a:chExt cx="450864" cy="457200"/>
          </a:xfrm>
        </p:grpSpPr>
        <p:sp>
          <p:nvSpPr>
            <p:cNvPr id="216" name="Oval 215"/>
            <p:cNvSpPr/>
            <p:nvPr/>
          </p:nvSpPr>
          <p:spPr>
            <a:xfrm>
              <a:off x="1491371" y="541922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1741851" y="572613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67571" y="2357290"/>
            <a:ext cx="450864" cy="457200"/>
            <a:chOff x="1491371" y="2357290"/>
            <a:chExt cx="450864" cy="457200"/>
          </a:xfrm>
        </p:grpSpPr>
        <p:sp>
          <p:nvSpPr>
            <p:cNvPr id="219" name="Oval 218"/>
            <p:cNvSpPr/>
            <p:nvPr/>
          </p:nvSpPr>
          <p:spPr>
            <a:xfrm>
              <a:off x="1491371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1741851" y="266420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67571" y="6184703"/>
            <a:ext cx="450864" cy="457200"/>
            <a:chOff x="1491371" y="6184703"/>
            <a:chExt cx="450864" cy="457200"/>
          </a:xfrm>
        </p:grpSpPr>
        <p:sp>
          <p:nvSpPr>
            <p:cNvPr id="222" name="Oval 221"/>
            <p:cNvSpPr/>
            <p:nvPr/>
          </p:nvSpPr>
          <p:spPr>
            <a:xfrm>
              <a:off x="1491371" y="618470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1741851" y="649161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06536" y="2362200"/>
            <a:ext cx="450864" cy="457200"/>
            <a:chOff x="1491371" y="2357290"/>
            <a:chExt cx="450864" cy="457200"/>
          </a:xfrm>
        </p:grpSpPr>
        <p:sp>
          <p:nvSpPr>
            <p:cNvPr id="111" name="Oval 110"/>
            <p:cNvSpPr/>
            <p:nvPr/>
          </p:nvSpPr>
          <p:spPr>
            <a:xfrm>
              <a:off x="1491371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2" name="Can 111"/>
            <p:cNvSpPr/>
            <p:nvPr/>
          </p:nvSpPr>
          <p:spPr>
            <a:xfrm>
              <a:off x="1741851" y="266420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06536" y="4648200"/>
            <a:ext cx="450864" cy="457200"/>
            <a:chOff x="1491371" y="4653739"/>
            <a:chExt cx="450864" cy="457200"/>
          </a:xfrm>
        </p:grpSpPr>
        <p:sp>
          <p:nvSpPr>
            <p:cNvPr id="114" name="Oval 113"/>
            <p:cNvSpPr/>
            <p:nvPr/>
          </p:nvSpPr>
          <p:spPr>
            <a:xfrm>
              <a:off x="1491371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5" name="Can 114"/>
            <p:cNvSpPr/>
            <p:nvPr/>
          </p:nvSpPr>
          <p:spPr>
            <a:xfrm>
              <a:off x="1741851" y="496065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9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-3.74247E-6 L 0.42924 -0.033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1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5.04863E-7 L 0.42942 -0.089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44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4.7522E-6 L 0.42959 -0.145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9" y="-72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-2.58916E-6 L 0.42994 0.043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2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2.01019E-6 L 0.42976 0.384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9" y="19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1.65818E-6 L 0.42924 -0.012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1077E-6 -2.75591E-6 L 0.42473 0.022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6" y="11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1077E-6 -4.81704E-7 L 0.42542 0.100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1" y="500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06"/>
            <a:ext cx="8229600" cy="1202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Low-Rank Matrix 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grpSp>
        <p:nvGrpSpPr>
          <p:cNvPr id="5" name="Group 177"/>
          <p:cNvGrpSpPr/>
          <p:nvPr/>
        </p:nvGrpSpPr>
        <p:grpSpPr>
          <a:xfrm>
            <a:off x="5591121" y="1905000"/>
            <a:ext cx="3360289" cy="2771000"/>
            <a:chOff x="4977705" y="4343400"/>
            <a:chExt cx="2910721" cy="2281535"/>
          </a:xfrm>
        </p:grpSpPr>
        <p:grpSp>
          <p:nvGrpSpPr>
            <p:cNvPr id="6" name="Group 39"/>
            <p:cNvGrpSpPr/>
            <p:nvPr/>
          </p:nvGrpSpPr>
          <p:grpSpPr>
            <a:xfrm>
              <a:off x="5369290" y="4343400"/>
              <a:ext cx="2242202" cy="2281535"/>
              <a:chOff x="838200" y="3890665"/>
              <a:chExt cx="2242202" cy="228153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914400" y="48050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362200" y="43478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362200" y="52622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362200" y="60198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914400" y="57150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4" name="Straight Connector 13"/>
              <p:cNvCxnSpPr>
                <a:stCxn id="9" idx="3"/>
                <a:endCxn id="10" idx="1"/>
              </p:cNvCxnSpPr>
              <p:nvPr/>
            </p:nvCxnSpPr>
            <p:spPr bwMode="auto">
              <a:xfrm flipV="1">
                <a:off x="1447800" y="44240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3"/>
                <a:endCxn id="11" idx="1"/>
              </p:cNvCxnSpPr>
              <p:nvPr/>
            </p:nvCxnSpPr>
            <p:spPr bwMode="auto">
              <a:xfrm>
                <a:off x="1447800" y="48812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3" idx="3"/>
                <a:endCxn id="12" idx="1"/>
              </p:cNvCxnSpPr>
              <p:nvPr/>
            </p:nvCxnSpPr>
            <p:spPr bwMode="auto">
              <a:xfrm>
                <a:off x="1447800" y="5791200"/>
                <a:ext cx="914400" cy="3048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3" idx="3"/>
                <a:endCxn id="11" idx="1"/>
              </p:cNvCxnSpPr>
              <p:nvPr/>
            </p:nvCxnSpPr>
            <p:spPr bwMode="auto">
              <a:xfrm flipV="1">
                <a:off x="1447800" y="5338465"/>
                <a:ext cx="914400" cy="4527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676400" y="41192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13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00" y="46526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00200" y="51054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52600" y="55626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25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00" y="43434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f(1)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52578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f(2)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14600" y="38906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f(3)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14600" y="48050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f(4)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14600" y="55626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f(5)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6200000">
              <a:off x="4430959" y="5523258"/>
              <a:ext cx="1413412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User Factors (U)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6963341" y="5470778"/>
              <a:ext cx="1530250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Movie Factors (M)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381000" y="2403430"/>
            <a:ext cx="4972111" cy="1924110"/>
            <a:chOff x="666689" y="4648200"/>
            <a:chExt cx="4972111" cy="1924110"/>
          </a:xfrm>
        </p:grpSpPr>
        <p:sp>
          <p:nvSpPr>
            <p:cNvPr id="28" name="Cube 27"/>
            <p:cNvSpPr/>
            <p:nvPr/>
          </p:nvSpPr>
          <p:spPr bwMode="auto">
            <a:xfrm>
              <a:off x="1123889" y="4648200"/>
              <a:ext cx="1619311" cy="1505521"/>
            </a:xfrm>
            <a:prstGeom prst="cube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47644" y="4965903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rPr>
                <a:t>Users</a:t>
              </a:r>
              <a:endParaRPr lang="en-US" sz="2000" dirty="0">
                <a:solidFill>
                  <a:srgbClr val="000000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23889" y="5674009"/>
              <a:ext cx="1619311" cy="634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458254" y="4648201"/>
              <a:ext cx="56989" cy="150552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grpSp>
          <p:nvGrpSpPr>
            <p:cNvPr id="33" name="Group 181"/>
            <p:cNvGrpSpPr/>
            <p:nvPr/>
          </p:nvGrpSpPr>
          <p:grpSpPr>
            <a:xfrm>
              <a:off x="4019489" y="4648200"/>
              <a:ext cx="1619311" cy="400110"/>
              <a:chOff x="762000" y="6194657"/>
              <a:chExt cx="1619311" cy="40011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762000" y="6243901"/>
                <a:ext cx="1619311" cy="33175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86585" y="5674008"/>
              <a:ext cx="366792" cy="56989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3889" y="4899257"/>
              <a:ext cx="13231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ＭＳ Ｐゴシック" pitchFamily="-111" charset="-128"/>
                  <a:cs typeface="Gill Sans Light"/>
                </a:rPr>
                <a:t>Netflix</a:t>
              </a:r>
            </a:p>
          </p:txBody>
        </p:sp>
        <p:grpSp>
          <p:nvGrpSpPr>
            <p:cNvPr id="36" name="Group 182"/>
            <p:cNvGrpSpPr/>
            <p:nvPr/>
          </p:nvGrpSpPr>
          <p:grpSpPr>
            <a:xfrm>
              <a:off x="3314578" y="4724400"/>
              <a:ext cx="400110" cy="1488981"/>
              <a:chOff x="2952689" y="4724400"/>
              <a:chExt cx="400110" cy="1488981"/>
            </a:xfrm>
          </p:grpSpPr>
          <p:sp>
            <p:nvSpPr>
              <p:cNvPr id="43" name="Rectangle 42"/>
              <p:cNvSpPr/>
              <p:nvPr/>
            </p:nvSpPr>
            <p:spPr bwMode="auto">
              <a:xfrm rot="16200000">
                <a:off x="2409845" y="5286355"/>
                <a:ext cx="1488981" cy="36507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3644" y="5032387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Users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972585" y="5740492"/>
                <a:ext cx="366792" cy="56989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724089" y="4911804"/>
              <a:ext cx="5318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6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≈</a:t>
              </a:r>
              <a:endParaRPr lang="en-US" sz="66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689" y="4800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x</a:t>
              </a:r>
              <a:endParaRPr lang="en-US" sz="20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grpSp>
          <p:nvGrpSpPr>
            <p:cNvPr id="39" name="Group 185"/>
            <p:cNvGrpSpPr/>
            <p:nvPr/>
          </p:nvGrpSpPr>
          <p:grpSpPr>
            <a:xfrm>
              <a:off x="1314354" y="6172200"/>
              <a:ext cx="1189619" cy="400110"/>
              <a:chOff x="952465" y="6194657"/>
              <a:chExt cx="1189619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429000" y="3241630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</a:t>
            </a:r>
            <a:r>
              <a:rPr lang="en-US" b="1" i="1" dirty="0" err="1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i</a:t>
            </a: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7525" y="2703765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f(j)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5511" y="4812268"/>
            <a:ext cx="8357806" cy="1512332"/>
            <a:chOff x="325511" y="4812268"/>
            <a:chExt cx="8357806" cy="1512332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325511" y="48122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Iterate: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117" y="5337744"/>
              <a:ext cx="8077200" cy="986856"/>
            </a:xfrm>
            <a:prstGeom prst="rect">
              <a:avLst/>
            </a:prstGeom>
          </p:spPr>
        </p:pic>
      </p:grpSp>
      <p:sp>
        <p:nvSpPr>
          <p:cNvPr id="56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Recommending Products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53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2563342"/>
            <a:ext cx="533400" cy="1502662"/>
            <a:chOff x="7467600" y="3249169"/>
            <a:chExt cx="533400" cy="1502662"/>
          </a:xfrm>
        </p:grpSpPr>
        <p:grpSp>
          <p:nvGrpSpPr>
            <p:cNvPr id="6" name="Group 5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Can 73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Can 75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62600" y="5001742"/>
            <a:ext cx="533400" cy="1502662"/>
            <a:chOff x="7467600" y="3249169"/>
            <a:chExt cx="533400" cy="1502662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Can 100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39" name="Can 138"/>
          <p:cNvSpPr/>
          <p:nvPr/>
        </p:nvSpPr>
        <p:spPr>
          <a:xfrm>
            <a:off x="5926754" y="2697394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Can 152"/>
          <p:cNvSpPr/>
          <p:nvPr/>
        </p:nvSpPr>
        <p:spPr>
          <a:xfrm>
            <a:off x="5926754" y="5135795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Can 153"/>
          <p:cNvSpPr/>
          <p:nvPr/>
        </p:nvSpPr>
        <p:spPr>
          <a:xfrm>
            <a:off x="5926754" y="5916082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Incremental Updates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57" name="Oval 15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8" name="Can 15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Can 159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2" name="Can 161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4" name="Can 163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6" name="Can 165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Can 167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400" y="2346628"/>
            <a:ext cx="2021112" cy="550221"/>
            <a:chOff x="152400" y="2346628"/>
            <a:chExt cx="2021112" cy="550221"/>
          </a:xfrm>
        </p:grpSpPr>
        <p:grpSp>
          <p:nvGrpSpPr>
            <p:cNvPr id="19" name="Group 18"/>
            <p:cNvGrpSpPr/>
            <p:nvPr/>
          </p:nvGrpSpPr>
          <p:grpSpPr>
            <a:xfrm>
              <a:off x="152400" y="2346628"/>
              <a:ext cx="1295400" cy="369332"/>
              <a:chOff x="152400" y="2346628"/>
              <a:chExt cx="1295400" cy="36933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52400" y="2346628"/>
                <a:ext cx="87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Gill Sans Light"/>
                    <a:cs typeface="Gill Sans Light"/>
                  </a:rPr>
                  <a:t>Change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990600" y="256954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Can 168"/>
            <p:cNvSpPr/>
            <p:nvPr/>
          </p:nvSpPr>
          <p:spPr>
            <a:xfrm>
              <a:off x="1850679" y="2654724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6536" y="2364189"/>
            <a:ext cx="573312" cy="549036"/>
            <a:chOff x="2743200" y="2522265"/>
            <a:chExt cx="573312" cy="549036"/>
          </a:xfrm>
        </p:grpSpPr>
        <p:sp>
          <p:nvSpPr>
            <p:cNvPr id="129" name="Oval 128"/>
            <p:cNvSpPr/>
            <p:nvPr/>
          </p:nvSpPr>
          <p:spPr>
            <a:xfrm>
              <a:off x="2743200" y="2522265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0" name="Can 129"/>
            <p:cNvSpPr/>
            <p:nvPr/>
          </p:nvSpPr>
          <p:spPr>
            <a:xfrm>
              <a:off x="2993679" y="2829176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600200" y="2362200"/>
            <a:ext cx="573312" cy="549036"/>
            <a:chOff x="2743200" y="2522265"/>
            <a:chExt cx="573312" cy="549036"/>
          </a:xfrm>
        </p:grpSpPr>
        <p:sp>
          <p:nvSpPr>
            <p:cNvPr id="137" name="Oval 136"/>
            <p:cNvSpPr/>
            <p:nvPr/>
          </p:nvSpPr>
          <p:spPr>
            <a:xfrm>
              <a:off x="2743200" y="2522265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8" name="Can 137"/>
            <p:cNvSpPr/>
            <p:nvPr/>
          </p:nvSpPr>
          <p:spPr>
            <a:xfrm>
              <a:off x="2993679" y="2829176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400" y="5421868"/>
            <a:ext cx="2030022" cy="528056"/>
            <a:chOff x="152400" y="5421868"/>
            <a:chExt cx="2030022" cy="528056"/>
          </a:xfrm>
        </p:grpSpPr>
        <p:grpSp>
          <p:nvGrpSpPr>
            <p:cNvPr id="126" name="Group 125"/>
            <p:cNvGrpSpPr/>
            <p:nvPr/>
          </p:nvGrpSpPr>
          <p:grpSpPr>
            <a:xfrm>
              <a:off x="152400" y="5421868"/>
              <a:ext cx="1295400" cy="369332"/>
              <a:chOff x="152400" y="2346628"/>
              <a:chExt cx="1295400" cy="369332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152400" y="2346628"/>
                <a:ext cx="87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Gill Sans Light"/>
                    <a:cs typeface="Gill Sans Light"/>
                  </a:rPr>
                  <a:t>Change</a:t>
                </a: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990600" y="256954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Can 169"/>
            <p:cNvSpPr/>
            <p:nvPr/>
          </p:nvSpPr>
          <p:spPr>
            <a:xfrm>
              <a:off x="1859589" y="5707799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6536" y="5424279"/>
            <a:ext cx="573312" cy="549036"/>
            <a:chOff x="1758936" y="5560868"/>
            <a:chExt cx="573312" cy="549036"/>
          </a:xfrm>
        </p:grpSpPr>
        <p:sp>
          <p:nvSpPr>
            <p:cNvPr id="132" name="Oval 131"/>
            <p:cNvSpPr/>
            <p:nvPr/>
          </p:nvSpPr>
          <p:spPr>
            <a:xfrm>
              <a:off x="1758936" y="5560868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3" name="Can 132"/>
            <p:cNvSpPr/>
            <p:nvPr/>
          </p:nvSpPr>
          <p:spPr>
            <a:xfrm>
              <a:off x="2009415" y="5867779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248400" y="2346536"/>
            <a:ext cx="551597" cy="457200"/>
            <a:chOff x="6248400" y="2346536"/>
            <a:chExt cx="551597" cy="4572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248400" y="2346536"/>
              <a:ext cx="551597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6248400" y="2784996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248400" y="4800158"/>
            <a:ext cx="551597" cy="1618839"/>
            <a:chOff x="6248400" y="4800158"/>
            <a:chExt cx="551597" cy="1618839"/>
          </a:xfrm>
        </p:grpSpPr>
        <p:cxnSp>
          <p:nvCxnSpPr>
            <p:cNvPr id="172" name="Straight Arrow Connector 171"/>
            <p:cNvCxnSpPr/>
            <p:nvPr/>
          </p:nvCxnSpPr>
          <p:spPr>
            <a:xfrm flipV="1">
              <a:off x="6248400" y="4800158"/>
              <a:ext cx="551597" cy="439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248400" y="5254714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endCxn id="294" idx="2"/>
            </p:cNvCxnSpPr>
            <p:nvPr/>
          </p:nvCxnSpPr>
          <p:spPr>
            <a:xfrm flipV="1">
              <a:off x="6248400" y="5836856"/>
              <a:ext cx="551597" cy="2104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289" idx="2"/>
            </p:cNvCxnSpPr>
            <p:nvPr/>
          </p:nvCxnSpPr>
          <p:spPr>
            <a:xfrm>
              <a:off x="6248400" y="6047259"/>
              <a:ext cx="551597" cy="3717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ight Arrow 244"/>
          <p:cNvSpPr/>
          <p:nvPr/>
        </p:nvSpPr>
        <p:spPr>
          <a:xfrm rot="5400000">
            <a:off x="5564137" y="5405122"/>
            <a:ext cx="1898384" cy="3845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Scan</a:t>
            </a:r>
            <a:endParaRPr lang="en-US" sz="18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050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538E-7 -4.1686E-7 L 0.41813 0.371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6" y="185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538E-7 -3.42751E-6 L 0.41813 0.035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6" y="17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649E-6 1.17184E-6 L 0.42715 0.015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8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53" grpId="0" animBg="1"/>
      <p:bldP spid="154" grpId="0" animBg="1"/>
      <p:bldP spid="2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2600" y="2953486"/>
            <a:ext cx="533400" cy="332231"/>
            <a:chOff x="7467600" y="3491582"/>
            <a:chExt cx="533400" cy="332231"/>
          </a:xfrm>
        </p:grpSpPr>
        <p:sp>
          <p:nvSpPr>
            <p:cNvPr id="73" name="Oval 72"/>
            <p:cNvSpPr/>
            <p:nvPr/>
          </p:nvSpPr>
          <p:spPr>
            <a:xfrm>
              <a:off x="7467600" y="349158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4" name="Can 73"/>
            <p:cNvSpPr/>
            <p:nvPr/>
          </p:nvSpPr>
          <p:spPr>
            <a:xfrm>
              <a:off x="7842795" y="3625634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62600" y="3343630"/>
            <a:ext cx="533400" cy="332231"/>
            <a:chOff x="7467600" y="4095938"/>
            <a:chExt cx="533400" cy="332231"/>
          </a:xfrm>
        </p:grpSpPr>
        <p:sp>
          <p:nvSpPr>
            <p:cNvPr id="75" name="Oval 74"/>
            <p:cNvSpPr/>
            <p:nvPr/>
          </p:nvSpPr>
          <p:spPr>
            <a:xfrm>
              <a:off x="7467600" y="409593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7842795" y="4229990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600" y="3733773"/>
            <a:ext cx="533400" cy="332231"/>
            <a:chOff x="7467600" y="4700294"/>
            <a:chExt cx="533400" cy="332231"/>
          </a:xfrm>
        </p:grpSpPr>
        <p:sp>
          <p:nvSpPr>
            <p:cNvPr id="77" name="Oval 76"/>
            <p:cNvSpPr/>
            <p:nvPr/>
          </p:nvSpPr>
          <p:spPr>
            <a:xfrm>
              <a:off x="7467600" y="4700294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8" name="Can 77"/>
            <p:cNvSpPr/>
            <p:nvPr/>
          </p:nvSpPr>
          <p:spPr>
            <a:xfrm>
              <a:off x="7842795" y="4834346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563342"/>
            <a:ext cx="533400" cy="332231"/>
            <a:chOff x="7467600" y="2887226"/>
            <a:chExt cx="533400" cy="332231"/>
          </a:xfrm>
        </p:grpSpPr>
        <p:sp>
          <p:nvSpPr>
            <p:cNvPr id="79" name="Oval 78"/>
            <p:cNvSpPr/>
            <p:nvPr/>
          </p:nvSpPr>
          <p:spPr>
            <a:xfrm>
              <a:off x="7467600" y="288722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7842795" y="3021278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562600" y="5391886"/>
            <a:ext cx="533400" cy="332231"/>
            <a:chOff x="7467600" y="3491582"/>
            <a:chExt cx="533400" cy="332231"/>
          </a:xfrm>
        </p:grpSpPr>
        <p:sp>
          <p:nvSpPr>
            <p:cNvPr id="102" name="Oval 101"/>
            <p:cNvSpPr/>
            <p:nvPr/>
          </p:nvSpPr>
          <p:spPr>
            <a:xfrm>
              <a:off x="7467600" y="349158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3" name="Can 102"/>
            <p:cNvSpPr/>
            <p:nvPr/>
          </p:nvSpPr>
          <p:spPr>
            <a:xfrm>
              <a:off x="7842795" y="3625634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562600" y="5782030"/>
            <a:ext cx="533400" cy="332231"/>
            <a:chOff x="7467600" y="4095938"/>
            <a:chExt cx="533400" cy="332231"/>
          </a:xfrm>
        </p:grpSpPr>
        <p:sp>
          <p:nvSpPr>
            <p:cNvPr id="100" name="Oval 99"/>
            <p:cNvSpPr/>
            <p:nvPr/>
          </p:nvSpPr>
          <p:spPr>
            <a:xfrm>
              <a:off x="7467600" y="409593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1" name="Can 100"/>
            <p:cNvSpPr/>
            <p:nvPr/>
          </p:nvSpPr>
          <p:spPr>
            <a:xfrm>
              <a:off x="7842795" y="4229990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62600" y="6172173"/>
            <a:ext cx="533400" cy="332231"/>
            <a:chOff x="7467600" y="4700294"/>
            <a:chExt cx="533400" cy="332231"/>
          </a:xfrm>
        </p:grpSpPr>
        <p:sp>
          <p:nvSpPr>
            <p:cNvPr id="98" name="Oval 97"/>
            <p:cNvSpPr/>
            <p:nvPr/>
          </p:nvSpPr>
          <p:spPr>
            <a:xfrm>
              <a:off x="7467600" y="4700294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9" name="Can 98"/>
            <p:cNvSpPr/>
            <p:nvPr/>
          </p:nvSpPr>
          <p:spPr>
            <a:xfrm>
              <a:off x="7842795" y="4834346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62600" y="5001742"/>
            <a:ext cx="533400" cy="332231"/>
            <a:chOff x="7467600" y="2887226"/>
            <a:chExt cx="533400" cy="332231"/>
          </a:xfrm>
        </p:grpSpPr>
        <p:sp>
          <p:nvSpPr>
            <p:cNvPr id="96" name="Oval 95"/>
            <p:cNvSpPr/>
            <p:nvPr/>
          </p:nvSpPr>
          <p:spPr>
            <a:xfrm>
              <a:off x="7467600" y="288722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7" name="Can 96"/>
            <p:cNvSpPr/>
            <p:nvPr/>
          </p:nvSpPr>
          <p:spPr>
            <a:xfrm>
              <a:off x="7842795" y="3021278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39" name="Can 138"/>
          <p:cNvSpPr/>
          <p:nvPr/>
        </p:nvSpPr>
        <p:spPr>
          <a:xfrm>
            <a:off x="5926754" y="2697394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Can 152"/>
          <p:cNvSpPr/>
          <p:nvPr/>
        </p:nvSpPr>
        <p:spPr>
          <a:xfrm>
            <a:off x="5926754" y="5135795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Can 153"/>
          <p:cNvSpPr/>
          <p:nvPr/>
        </p:nvSpPr>
        <p:spPr>
          <a:xfrm>
            <a:off x="5926754" y="5916082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Aggregation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57" name="Oval 15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8" name="Can 15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Can 159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2" name="Can 161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4" name="Can 163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6" name="Can 165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Can 167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2346628"/>
            <a:ext cx="1295400" cy="369332"/>
            <a:chOff x="152400" y="2346628"/>
            <a:chExt cx="1295400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an 168"/>
          <p:cNvSpPr/>
          <p:nvPr/>
        </p:nvSpPr>
        <p:spPr>
          <a:xfrm>
            <a:off x="1850679" y="2654724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52400" y="5421868"/>
            <a:ext cx="1295400" cy="369332"/>
            <a:chOff x="152400" y="2346628"/>
            <a:chExt cx="1295400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Can 169"/>
          <p:cNvSpPr/>
          <p:nvPr/>
        </p:nvSpPr>
        <p:spPr>
          <a:xfrm>
            <a:off x="1859589" y="5707799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6248400" y="2346536"/>
            <a:ext cx="551597" cy="457200"/>
            <a:chOff x="6248400" y="2346536"/>
            <a:chExt cx="551597" cy="4572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248400" y="2346536"/>
              <a:ext cx="551597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6248400" y="2784996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ight Arrow 244"/>
          <p:cNvSpPr/>
          <p:nvPr/>
        </p:nvSpPr>
        <p:spPr>
          <a:xfrm rot="5400000">
            <a:off x="5564137" y="5405122"/>
            <a:ext cx="1898384" cy="3845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Scan</a:t>
            </a:r>
            <a:endParaRPr lang="en-US" sz="18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52" name="Can 151"/>
          <p:cNvSpPr/>
          <p:nvPr/>
        </p:nvSpPr>
        <p:spPr>
          <a:xfrm>
            <a:off x="1850679" y="3401697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5" name="Can 174"/>
          <p:cNvSpPr/>
          <p:nvPr/>
        </p:nvSpPr>
        <p:spPr>
          <a:xfrm>
            <a:off x="1850679" y="4125669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6" name="Can 175"/>
          <p:cNvSpPr/>
          <p:nvPr/>
        </p:nvSpPr>
        <p:spPr>
          <a:xfrm>
            <a:off x="1859589" y="4911575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8" name="Can 177"/>
          <p:cNvSpPr/>
          <p:nvPr/>
        </p:nvSpPr>
        <p:spPr>
          <a:xfrm>
            <a:off x="1850572" y="6450305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52400" y="3135868"/>
            <a:ext cx="1295400" cy="369332"/>
            <a:chOff x="152400" y="2346628"/>
            <a:chExt cx="1295400" cy="369332"/>
          </a:xfrm>
        </p:grpSpPr>
        <p:sp>
          <p:nvSpPr>
            <p:cNvPr id="180" name="TextBox 179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52400" y="3897868"/>
            <a:ext cx="1295400" cy="369332"/>
            <a:chOff x="152400" y="2346628"/>
            <a:chExt cx="1295400" cy="369332"/>
          </a:xfrm>
        </p:grpSpPr>
        <p:sp>
          <p:nvSpPr>
            <p:cNvPr id="183" name="TextBox 182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52400" y="4659868"/>
            <a:ext cx="1295400" cy="369332"/>
            <a:chOff x="152400" y="2346628"/>
            <a:chExt cx="1295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52400" y="6172200"/>
            <a:ext cx="1295400" cy="369332"/>
            <a:chOff x="152400" y="2346628"/>
            <a:chExt cx="1295400" cy="369332"/>
          </a:xfrm>
        </p:grpSpPr>
        <p:sp>
          <p:nvSpPr>
            <p:cNvPr id="189" name="TextBox 188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2819400"/>
            <a:ext cx="1752600" cy="762000"/>
            <a:chOff x="3352800" y="2819400"/>
            <a:chExt cx="1752600" cy="762000"/>
          </a:xfrm>
        </p:grpSpPr>
        <p:sp>
          <p:nvSpPr>
            <p:cNvPr id="192" name="TextBox 191"/>
            <p:cNvSpPr txBox="1"/>
            <p:nvPr/>
          </p:nvSpPr>
          <p:spPr>
            <a:xfrm>
              <a:off x="3352800" y="2819400"/>
              <a:ext cx="11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Local</a:t>
              </a:r>
            </a:p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Aggregate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4419600" y="3150272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701710" y="3150977"/>
              <a:ext cx="403690" cy="430423"/>
            </a:xfrm>
            <a:custGeom>
              <a:avLst/>
              <a:gdLst>
                <a:gd name="connsiteX0" fmla="*/ 0 w 403690"/>
                <a:gd name="connsiteY0" fmla="*/ 0 h 487830"/>
                <a:gd name="connsiteX1" fmla="*/ 0 w 403690"/>
                <a:gd name="connsiteY1" fmla="*/ 487830 h 487830"/>
                <a:gd name="connsiteX2" fmla="*/ 403690 w 403690"/>
                <a:gd name="connsiteY2" fmla="*/ 487830 h 48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690" h="487830">
                  <a:moveTo>
                    <a:pt x="0" y="0"/>
                  </a:moveTo>
                  <a:lnTo>
                    <a:pt x="0" y="487830"/>
                  </a:lnTo>
                  <a:lnTo>
                    <a:pt x="403690" y="48783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2800" y="5257800"/>
            <a:ext cx="1752600" cy="1137319"/>
            <a:chOff x="3352800" y="5257800"/>
            <a:chExt cx="1752600" cy="1137319"/>
          </a:xfrm>
        </p:grpSpPr>
        <p:sp>
          <p:nvSpPr>
            <p:cNvPr id="195" name="TextBox 194"/>
            <p:cNvSpPr txBox="1"/>
            <p:nvPr/>
          </p:nvSpPr>
          <p:spPr>
            <a:xfrm>
              <a:off x="3352800" y="5257800"/>
              <a:ext cx="11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Local</a:t>
              </a:r>
            </a:p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Aggregate</a:t>
              </a:r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>
              <a:off x="4419600" y="5588672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Freeform 199"/>
            <p:cNvSpPr/>
            <p:nvPr/>
          </p:nvSpPr>
          <p:spPr>
            <a:xfrm>
              <a:off x="4701710" y="5588672"/>
              <a:ext cx="403690" cy="806447"/>
            </a:xfrm>
            <a:custGeom>
              <a:avLst/>
              <a:gdLst>
                <a:gd name="connsiteX0" fmla="*/ 0 w 403690"/>
                <a:gd name="connsiteY0" fmla="*/ 0 h 487830"/>
                <a:gd name="connsiteX1" fmla="*/ 0 w 403690"/>
                <a:gd name="connsiteY1" fmla="*/ 487830 h 487830"/>
                <a:gd name="connsiteX2" fmla="*/ 403690 w 403690"/>
                <a:gd name="connsiteY2" fmla="*/ 487830 h 48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690" h="487830">
                  <a:moveTo>
                    <a:pt x="0" y="0"/>
                  </a:moveTo>
                  <a:lnTo>
                    <a:pt x="0" y="487830"/>
                  </a:lnTo>
                  <a:lnTo>
                    <a:pt x="403690" y="48783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57800" y="2953486"/>
            <a:ext cx="637030" cy="332231"/>
            <a:chOff x="5257800" y="2953486"/>
            <a:chExt cx="637030" cy="332231"/>
          </a:xfrm>
        </p:grpSpPr>
        <p:sp>
          <p:nvSpPr>
            <p:cNvPr id="142" name="Can 141"/>
            <p:cNvSpPr/>
            <p:nvPr/>
          </p:nvSpPr>
          <p:spPr>
            <a:xfrm>
              <a:off x="5257800" y="3056411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562600" y="295348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57800" y="3332292"/>
            <a:ext cx="637030" cy="332231"/>
            <a:chOff x="5257800" y="3332292"/>
            <a:chExt cx="637030" cy="332231"/>
          </a:xfrm>
        </p:grpSpPr>
        <p:sp>
          <p:nvSpPr>
            <p:cNvPr id="143" name="Can 142"/>
            <p:cNvSpPr/>
            <p:nvPr/>
          </p:nvSpPr>
          <p:spPr>
            <a:xfrm>
              <a:off x="5257800" y="3406373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562600" y="333229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5408468"/>
            <a:ext cx="637030" cy="332231"/>
            <a:chOff x="5257800" y="5408468"/>
            <a:chExt cx="637030" cy="332231"/>
          </a:xfrm>
        </p:grpSpPr>
        <p:sp>
          <p:nvSpPr>
            <p:cNvPr id="145" name="Can 144"/>
            <p:cNvSpPr/>
            <p:nvPr/>
          </p:nvSpPr>
          <p:spPr>
            <a:xfrm>
              <a:off x="5257800" y="5483281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5562600" y="540846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57800" y="6172200"/>
            <a:ext cx="637030" cy="332231"/>
            <a:chOff x="5257800" y="6172200"/>
            <a:chExt cx="637030" cy="332231"/>
          </a:xfrm>
        </p:grpSpPr>
        <p:sp>
          <p:nvSpPr>
            <p:cNvPr id="146" name="Can 145"/>
            <p:cNvSpPr/>
            <p:nvPr/>
          </p:nvSpPr>
          <p:spPr>
            <a:xfrm>
              <a:off x="5257800" y="6278723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5562600" y="6172200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4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-1.7925E-6 L -0.4098 0.034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16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9.72673E-8 L -0.4098 0.090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44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2.07967E-6 L -0.4098 -0.101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-50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-2.0843E-6 L -0.4098 0.009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46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75" grpId="0" animBg="1"/>
      <p:bldP spid="176" grpId="0" animBg="1"/>
      <p:bldP spid="17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Communication Due to Cached Updates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90905"/>
              </p:ext>
            </p:extLst>
          </p:nvPr>
        </p:nvGraphicFramePr>
        <p:xfrm>
          <a:off x="457200" y="2209800"/>
          <a:ext cx="8229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648200"/>
            <a:ext cx="30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Most vertices are within 8 hops</a:t>
            </a:r>
            <a:br>
              <a:rPr lang="en-US" sz="1800" dirty="0" smtClean="0">
                <a:latin typeface="Gill Sans Light"/>
                <a:cs typeface="Gill Sans Light"/>
              </a:rPr>
            </a:br>
            <a:r>
              <a:rPr lang="en-US" sz="1800" dirty="0" smtClean="0">
                <a:latin typeface="Gill Sans Light"/>
                <a:cs typeface="Gill Sans Light"/>
              </a:rPr>
              <a:t>of all vertices in their comp.</a:t>
            </a:r>
          </a:p>
        </p:txBody>
      </p:sp>
    </p:spTree>
    <p:extLst>
      <p:ext uri="{BB962C8B-B14F-4D97-AF65-F5344CB8AC3E}">
        <p14:creationId xmlns:p14="http://schemas.microsoft.com/office/powerpoint/2010/main" val="594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Indexing </a:t>
            </a:r>
            <a:r>
              <a:rPr lang="en-US" i="1" dirty="0" smtClean="0"/>
              <a:t>Active</a:t>
            </a:r>
            <a:r>
              <a:rPr lang="en-US" dirty="0" smtClean="0"/>
              <a:t> Edges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62909"/>
              </p:ext>
            </p:extLst>
          </p:nvPr>
        </p:nvGraphicFramePr>
        <p:xfrm>
          <a:off x="457200" y="1905000"/>
          <a:ext cx="8229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29200" y="3733800"/>
            <a:ext cx="19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ill Sans Light"/>
                <a:cs typeface="Gill Sans Light"/>
              </a:rPr>
              <a:t>Scan All Edges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04" y="4495800"/>
            <a:ext cx="297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Index of “Active” Edges</a:t>
            </a:r>
          </a:p>
        </p:txBody>
      </p:sp>
    </p:spTree>
    <p:extLst>
      <p:ext uri="{BB962C8B-B14F-4D97-AF65-F5344CB8AC3E}">
        <p14:creationId xmlns:p14="http://schemas.microsoft.com/office/powerpoint/2010/main" val="172413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Additional Query Optimizations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7400"/>
            <a:ext cx="8229600" cy="466407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Indexing </a:t>
            </a:r>
            <a:r>
              <a:rPr lang="en-US" dirty="0"/>
              <a:t>and Bitmaps: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3366FF"/>
                </a:solidFill>
              </a:rPr>
              <a:t>accelerate joins </a:t>
            </a:r>
            <a:r>
              <a:rPr lang="en-US" dirty="0" smtClean="0"/>
              <a:t>across graphs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efficiently </a:t>
            </a:r>
            <a:r>
              <a:rPr lang="en-US" dirty="0" smtClean="0">
                <a:solidFill>
                  <a:srgbClr val="3366FF"/>
                </a:solidFill>
              </a:rPr>
              <a:t>construct sub-graphs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Substantial Index and Data Reuse: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Reuse </a:t>
            </a:r>
            <a:r>
              <a:rPr lang="en-US" dirty="0" smtClean="0">
                <a:solidFill>
                  <a:srgbClr val="3366FF"/>
                </a:solidFill>
              </a:rPr>
              <a:t>routing tables </a:t>
            </a:r>
            <a:r>
              <a:rPr lang="en-US" dirty="0" smtClean="0"/>
              <a:t>across graphs and sub-graphs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Reuse edge </a:t>
            </a:r>
            <a:r>
              <a:rPr lang="en-US" dirty="0" smtClean="0">
                <a:solidFill>
                  <a:srgbClr val="3366FF"/>
                </a:solidFill>
              </a:rPr>
              <a:t>adjacency information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66FF"/>
                </a:solidFill>
              </a:rPr>
              <a:t>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48302" y="1350627"/>
            <a:ext cx="3704539" cy="2797900"/>
            <a:chOff x="5248302" y="1198227"/>
            <a:chExt cx="3704539" cy="2797900"/>
          </a:xfrm>
        </p:grpSpPr>
        <p:sp>
          <p:nvSpPr>
            <p:cNvPr id="3" name="Freeform 2"/>
            <p:cNvSpPr/>
            <p:nvPr/>
          </p:nvSpPr>
          <p:spPr>
            <a:xfrm>
              <a:off x="5248302" y="1198227"/>
              <a:ext cx="3704539" cy="2797900"/>
            </a:xfrm>
            <a:custGeom>
              <a:avLst/>
              <a:gdLst>
                <a:gd name="connsiteX0" fmla="*/ 2766001 w 3581805"/>
                <a:gd name="connsiteY0" fmla="*/ 1006 h 2685790"/>
                <a:gd name="connsiteX1" fmla="*/ 1434474 w 3581805"/>
                <a:gd name="connsiteY1" fmla="*/ 246803 h 2685790"/>
                <a:gd name="connsiteX2" fmla="*/ 277071 w 3581805"/>
                <a:gd name="connsiteY2" fmla="*/ 349219 h 2685790"/>
                <a:gd name="connsiteX3" fmla="*/ 21008 w 3581805"/>
                <a:gd name="connsiteY3" fmla="*/ 973953 h 2685790"/>
                <a:gd name="connsiteX4" fmla="*/ 666286 w 3581805"/>
                <a:gd name="connsiteY4" fmla="*/ 1373374 h 2685790"/>
                <a:gd name="connsiteX5" fmla="*/ 2223148 w 3581805"/>
                <a:gd name="connsiteY5" fmla="*/ 963712 h 2685790"/>
                <a:gd name="connsiteX6" fmla="*/ 2602120 w 3581805"/>
                <a:gd name="connsiteY6" fmla="*/ 1885451 h 2685790"/>
                <a:gd name="connsiteX7" fmla="*/ 3196186 w 3581805"/>
                <a:gd name="connsiteY7" fmla="*/ 2684293 h 2685790"/>
                <a:gd name="connsiteX8" fmla="*/ 3564916 w 3581805"/>
                <a:gd name="connsiteY8" fmla="*/ 2059558 h 2685790"/>
                <a:gd name="connsiteX9" fmla="*/ 3319096 w 3581805"/>
                <a:gd name="connsiteY9" fmla="*/ 1158301 h 2685790"/>
                <a:gd name="connsiteX10" fmla="*/ 3564916 w 3581805"/>
                <a:gd name="connsiteY10" fmla="*/ 349219 h 2685790"/>
                <a:gd name="connsiteX11" fmla="*/ 2766001 w 3581805"/>
                <a:gd name="connsiteY11" fmla="*/ 1006 h 2685790"/>
                <a:gd name="connsiteX0" fmla="*/ 2766001 w 3637508"/>
                <a:gd name="connsiteY0" fmla="*/ 1006 h 2686228"/>
                <a:gd name="connsiteX1" fmla="*/ 1434474 w 3637508"/>
                <a:gd name="connsiteY1" fmla="*/ 246803 h 2686228"/>
                <a:gd name="connsiteX2" fmla="*/ 277071 w 3637508"/>
                <a:gd name="connsiteY2" fmla="*/ 349219 h 2686228"/>
                <a:gd name="connsiteX3" fmla="*/ 21008 w 3637508"/>
                <a:gd name="connsiteY3" fmla="*/ 973953 h 2686228"/>
                <a:gd name="connsiteX4" fmla="*/ 666286 w 3637508"/>
                <a:gd name="connsiteY4" fmla="*/ 1373374 h 2686228"/>
                <a:gd name="connsiteX5" fmla="*/ 2223148 w 3637508"/>
                <a:gd name="connsiteY5" fmla="*/ 963712 h 2686228"/>
                <a:gd name="connsiteX6" fmla="*/ 2602120 w 3637508"/>
                <a:gd name="connsiteY6" fmla="*/ 1885451 h 2686228"/>
                <a:gd name="connsiteX7" fmla="*/ 3196186 w 3637508"/>
                <a:gd name="connsiteY7" fmla="*/ 2684293 h 2686228"/>
                <a:gd name="connsiteX8" fmla="*/ 3636614 w 3637508"/>
                <a:gd name="connsiteY8" fmla="*/ 2080041 h 2686228"/>
                <a:gd name="connsiteX9" fmla="*/ 3319096 w 3637508"/>
                <a:gd name="connsiteY9" fmla="*/ 1158301 h 2686228"/>
                <a:gd name="connsiteX10" fmla="*/ 3564916 w 3637508"/>
                <a:gd name="connsiteY10" fmla="*/ 349219 h 2686228"/>
                <a:gd name="connsiteX11" fmla="*/ 2766001 w 3637508"/>
                <a:gd name="connsiteY11" fmla="*/ 1006 h 2686228"/>
                <a:gd name="connsiteX0" fmla="*/ 2766001 w 3637508"/>
                <a:gd name="connsiteY0" fmla="*/ 1006 h 2692438"/>
                <a:gd name="connsiteX1" fmla="*/ 1434474 w 3637508"/>
                <a:gd name="connsiteY1" fmla="*/ 246803 h 2692438"/>
                <a:gd name="connsiteX2" fmla="*/ 277071 w 3637508"/>
                <a:gd name="connsiteY2" fmla="*/ 349219 h 2692438"/>
                <a:gd name="connsiteX3" fmla="*/ 21008 w 3637508"/>
                <a:gd name="connsiteY3" fmla="*/ 973953 h 2692438"/>
                <a:gd name="connsiteX4" fmla="*/ 666286 w 3637508"/>
                <a:gd name="connsiteY4" fmla="*/ 1373374 h 2692438"/>
                <a:gd name="connsiteX5" fmla="*/ 2223148 w 3637508"/>
                <a:gd name="connsiteY5" fmla="*/ 963712 h 2692438"/>
                <a:gd name="connsiteX6" fmla="*/ 2694303 w 3637508"/>
                <a:gd name="connsiteY6" fmla="*/ 2325838 h 2692438"/>
                <a:gd name="connsiteX7" fmla="*/ 3196186 w 3637508"/>
                <a:gd name="connsiteY7" fmla="*/ 2684293 h 2692438"/>
                <a:gd name="connsiteX8" fmla="*/ 3636614 w 3637508"/>
                <a:gd name="connsiteY8" fmla="*/ 2080041 h 2692438"/>
                <a:gd name="connsiteX9" fmla="*/ 3319096 w 3637508"/>
                <a:gd name="connsiteY9" fmla="*/ 1158301 h 2692438"/>
                <a:gd name="connsiteX10" fmla="*/ 3564916 w 3637508"/>
                <a:gd name="connsiteY10" fmla="*/ 349219 h 2692438"/>
                <a:gd name="connsiteX11" fmla="*/ 2766001 w 3637508"/>
                <a:gd name="connsiteY11" fmla="*/ 1006 h 2692438"/>
                <a:gd name="connsiteX0" fmla="*/ 2766001 w 3637508"/>
                <a:gd name="connsiteY0" fmla="*/ 1006 h 2691924"/>
                <a:gd name="connsiteX1" fmla="*/ 1434474 w 3637508"/>
                <a:gd name="connsiteY1" fmla="*/ 246803 h 2691924"/>
                <a:gd name="connsiteX2" fmla="*/ 277071 w 3637508"/>
                <a:gd name="connsiteY2" fmla="*/ 349219 h 2691924"/>
                <a:gd name="connsiteX3" fmla="*/ 21008 w 3637508"/>
                <a:gd name="connsiteY3" fmla="*/ 973953 h 2691924"/>
                <a:gd name="connsiteX4" fmla="*/ 666286 w 3637508"/>
                <a:gd name="connsiteY4" fmla="*/ 1373374 h 2691924"/>
                <a:gd name="connsiteX5" fmla="*/ 2335815 w 3637508"/>
                <a:gd name="connsiteY5" fmla="*/ 1035403 h 2691924"/>
                <a:gd name="connsiteX6" fmla="*/ 2694303 w 3637508"/>
                <a:gd name="connsiteY6" fmla="*/ 2325838 h 2691924"/>
                <a:gd name="connsiteX7" fmla="*/ 3196186 w 3637508"/>
                <a:gd name="connsiteY7" fmla="*/ 2684293 h 2691924"/>
                <a:gd name="connsiteX8" fmla="*/ 3636614 w 3637508"/>
                <a:gd name="connsiteY8" fmla="*/ 2080041 h 2691924"/>
                <a:gd name="connsiteX9" fmla="*/ 3319096 w 3637508"/>
                <a:gd name="connsiteY9" fmla="*/ 1158301 h 2691924"/>
                <a:gd name="connsiteX10" fmla="*/ 3564916 w 3637508"/>
                <a:gd name="connsiteY10" fmla="*/ 349219 h 2691924"/>
                <a:gd name="connsiteX11" fmla="*/ 2766001 w 3637508"/>
                <a:gd name="connsiteY11" fmla="*/ 1006 h 2691924"/>
                <a:gd name="connsiteX0" fmla="*/ 2763302 w 3634809"/>
                <a:gd name="connsiteY0" fmla="*/ 1006 h 2691924"/>
                <a:gd name="connsiteX1" fmla="*/ 1431775 w 3634809"/>
                <a:gd name="connsiteY1" fmla="*/ 246803 h 2691924"/>
                <a:gd name="connsiteX2" fmla="*/ 274372 w 3634809"/>
                <a:gd name="connsiteY2" fmla="*/ 349219 h 2691924"/>
                <a:gd name="connsiteX3" fmla="*/ 18309 w 3634809"/>
                <a:gd name="connsiteY3" fmla="*/ 973953 h 2691924"/>
                <a:gd name="connsiteX4" fmla="*/ 622617 w 3634809"/>
                <a:gd name="connsiteY4" fmla="*/ 1270958 h 2691924"/>
                <a:gd name="connsiteX5" fmla="*/ 2333116 w 3634809"/>
                <a:gd name="connsiteY5" fmla="*/ 1035403 h 2691924"/>
                <a:gd name="connsiteX6" fmla="*/ 2691604 w 3634809"/>
                <a:gd name="connsiteY6" fmla="*/ 2325838 h 2691924"/>
                <a:gd name="connsiteX7" fmla="*/ 3193487 w 3634809"/>
                <a:gd name="connsiteY7" fmla="*/ 2684293 h 2691924"/>
                <a:gd name="connsiteX8" fmla="*/ 3633915 w 3634809"/>
                <a:gd name="connsiteY8" fmla="*/ 2080041 h 2691924"/>
                <a:gd name="connsiteX9" fmla="*/ 3316397 w 3634809"/>
                <a:gd name="connsiteY9" fmla="*/ 1158301 h 2691924"/>
                <a:gd name="connsiteX10" fmla="*/ 3562217 w 3634809"/>
                <a:gd name="connsiteY10" fmla="*/ 349219 h 2691924"/>
                <a:gd name="connsiteX11" fmla="*/ 2763302 w 3634809"/>
                <a:gd name="connsiteY11" fmla="*/ 1006 h 2691924"/>
                <a:gd name="connsiteX0" fmla="*/ 2771584 w 3643091"/>
                <a:gd name="connsiteY0" fmla="*/ 604 h 2691522"/>
                <a:gd name="connsiteX1" fmla="*/ 1808787 w 3643091"/>
                <a:gd name="connsiteY1" fmla="*/ 266884 h 2691522"/>
                <a:gd name="connsiteX2" fmla="*/ 282654 w 3643091"/>
                <a:gd name="connsiteY2" fmla="*/ 348817 h 2691522"/>
                <a:gd name="connsiteX3" fmla="*/ 26591 w 3643091"/>
                <a:gd name="connsiteY3" fmla="*/ 973551 h 2691522"/>
                <a:gd name="connsiteX4" fmla="*/ 630899 w 3643091"/>
                <a:gd name="connsiteY4" fmla="*/ 1270556 h 2691522"/>
                <a:gd name="connsiteX5" fmla="*/ 2341398 w 3643091"/>
                <a:gd name="connsiteY5" fmla="*/ 1035001 h 2691522"/>
                <a:gd name="connsiteX6" fmla="*/ 2699886 w 3643091"/>
                <a:gd name="connsiteY6" fmla="*/ 2325436 h 2691522"/>
                <a:gd name="connsiteX7" fmla="*/ 3201769 w 3643091"/>
                <a:gd name="connsiteY7" fmla="*/ 2683891 h 2691522"/>
                <a:gd name="connsiteX8" fmla="*/ 3642197 w 3643091"/>
                <a:gd name="connsiteY8" fmla="*/ 2079639 h 2691522"/>
                <a:gd name="connsiteX9" fmla="*/ 3324679 w 3643091"/>
                <a:gd name="connsiteY9" fmla="*/ 1157899 h 2691522"/>
                <a:gd name="connsiteX10" fmla="*/ 3570499 w 3643091"/>
                <a:gd name="connsiteY10" fmla="*/ 348817 h 2691522"/>
                <a:gd name="connsiteX11" fmla="*/ 2771584 w 3643091"/>
                <a:gd name="connsiteY11" fmla="*/ 604 h 2691522"/>
                <a:gd name="connsiteX0" fmla="*/ 2771584 w 3643091"/>
                <a:gd name="connsiteY0" fmla="*/ 35 h 2690953"/>
                <a:gd name="connsiteX1" fmla="*/ 1808787 w 3643091"/>
                <a:gd name="connsiteY1" fmla="*/ 266315 h 2690953"/>
                <a:gd name="connsiteX2" fmla="*/ 282654 w 3643091"/>
                <a:gd name="connsiteY2" fmla="*/ 348248 h 2690953"/>
                <a:gd name="connsiteX3" fmla="*/ 26591 w 3643091"/>
                <a:gd name="connsiteY3" fmla="*/ 972982 h 2690953"/>
                <a:gd name="connsiteX4" fmla="*/ 630899 w 3643091"/>
                <a:gd name="connsiteY4" fmla="*/ 1269987 h 2690953"/>
                <a:gd name="connsiteX5" fmla="*/ 2341398 w 3643091"/>
                <a:gd name="connsiteY5" fmla="*/ 1034432 h 2690953"/>
                <a:gd name="connsiteX6" fmla="*/ 2699886 w 3643091"/>
                <a:gd name="connsiteY6" fmla="*/ 2324867 h 2690953"/>
                <a:gd name="connsiteX7" fmla="*/ 3201769 w 3643091"/>
                <a:gd name="connsiteY7" fmla="*/ 2683322 h 2690953"/>
                <a:gd name="connsiteX8" fmla="*/ 3642197 w 3643091"/>
                <a:gd name="connsiteY8" fmla="*/ 2079070 h 2690953"/>
                <a:gd name="connsiteX9" fmla="*/ 3324679 w 3643091"/>
                <a:gd name="connsiteY9" fmla="*/ 1157330 h 2690953"/>
                <a:gd name="connsiteX10" fmla="*/ 3416862 w 3643091"/>
                <a:gd name="connsiteY10" fmla="*/ 256074 h 2690953"/>
                <a:gd name="connsiteX11" fmla="*/ 2771584 w 3643091"/>
                <a:gd name="connsiteY11" fmla="*/ 35 h 2690953"/>
                <a:gd name="connsiteX0" fmla="*/ 2771584 w 3704413"/>
                <a:gd name="connsiteY0" fmla="*/ 35 h 2686554"/>
                <a:gd name="connsiteX1" fmla="*/ 1808787 w 3704413"/>
                <a:gd name="connsiteY1" fmla="*/ 266315 h 2686554"/>
                <a:gd name="connsiteX2" fmla="*/ 282654 w 3704413"/>
                <a:gd name="connsiteY2" fmla="*/ 348248 h 2686554"/>
                <a:gd name="connsiteX3" fmla="*/ 26591 w 3704413"/>
                <a:gd name="connsiteY3" fmla="*/ 972982 h 2686554"/>
                <a:gd name="connsiteX4" fmla="*/ 630899 w 3704413"/>
                <a:gd name="connsiteY4" fmla="*/ 1269987 h 2686554"/>
                <a:gd name="connsiteX5" fmla="*/ 2341398 w 3704413"/>
                <a:gd name="connsiteY5" fmla="*/ 1034432 h 2686554"/>
                <a:gd name="connsiteX6" fmla="*/ 2699886 w 3704413"/>
                <a:gd name="connsiteY6" fmla="*/ 2324867 h 2686554"/>
                <a:gd name="connsiteX7" fmla="*/ 3201769 w 3704413"/>
                <a:gd name="connsiteY7" fmla="*/ 2683322 h 2686554"/>
                <a:gd name="connsiteX8" fmla="*/ 3703652 w 3704413"/>
                <a:gd name="connsiteY8" fmla="*/ 2181486 h 2686554"/>
                <a:gd name="connsiteX9" fmla="*/ 3324679 w 3704413"/>
                <a:gd name="connsiteY9" fmla="*/ 1157330 h 2686554"/>
                <a:gd name="connsiteX10" fmla="*/ 3416862 w 3704413"/>
                <a:gd name="connsiteY10" fmla="*/ 256074 h 2686554"/>
                <a:gd name="connsiteX11" fmla="*/ 2771584 w 3704413"/>
                <a:gd name="connsiteY11" fmla="*/ 35 h 2686554"/>
                <a:gd name="connsiteX0" fmla="*/ 2771584 w 3704539"/>
                <a:gd name="connsiteY0" fmla="*/ 35 h 2797900"/>
                <a:gd name="connsiteX1" fmla="*/ 1808787 w 3704539"/>
                <a:gd name="connsiteY1" fmla="*/ 266315 h 2797900"/>
                <a:gd name="connsiteX2" fmla="*/ 282654 w 3704539"/>
                <a:gd name="connsiteY2" fmla="*/ 348248 h 2797900"/>
                <a:gd name="connsiteX3" fmla="*/ 26591 w 3704539"/>
                <a:gd name="connsiteY3" fmla="*/ 972982 h 2797900"/>
                <a:gd name="connsiteX4" fmla="*/ 630899 w 3704539"/>
                <a:gd name="connsiteY4" fmla="*/ 1269987 h 2797900"/>
                <a:gd name="connsiteX5" fmla="*/ 2341398 w 3704539"/>
                <a:gd name="connsiteY5" fmla="*/ 1034432 h 2797900"/>
                <a:gd name="connsiteX6" fmla="*/ 2699886 w 3704539"/>
                <a:gd name="connsiteY6" fmla="*/ 2324867 h 2797900"/>
                <a:gd name="connsiteX7" fmla="*/ 3191526 w 3704539"/>
                <a:gd name="connsiteY7" fmla="*/ 2795979 h 2797900"/>
                <a:gd name="connsiteX8" fmla="*/ 3703652 w 3704539"/>
                <a:gd name="connsiteY8" fmla="*/ 2181486 h 2797900"/>
                <a:gd name="connsiteX9" fmla="*/ 3324679 w 3704539"/>
                <a:gd name="connsiteY9" fmla="*/ 1157330 h 2797900"/>
                <a:gd name="connsiteX10" fmla="*/ 3416862 w 3704539"/>
                <a:gd name="connsiteY10" fmla="*/ 256074 h 2797900"/>
                <a:gd name="connsiteX11" fmla="*/ 2771584 w 3704539"/>
                <a:gd name="connsiteY11" fmla="*/ 35 h 2797900"/>
                <a:gd name="connsiteX0" fmla="*/ 2771584 w 3704539"/>
                <a:gd name="connsiteY0" fmla="*/ 35 h 2797900"/>
                <a:gd name="connsiteX1" fmla="*/ 1808787 w 3704539"/>
                <a:gd name="connsiteY1" fmla="*/ 266315 h 2797900"/>
                <a:gd name="connsiteX2" fmla="*/ 282654 w 3704539"/>
                <a:gd name="connsiteY2" fmla="*/ 276557 h 2797900"/>
                <a:gd name="connsiteX3" fmla="*/ 26591 w 3704539"/>
                <a:gd name="connsiteY3" fmla="*/ 972982 h 2797900"/>
                <a:gd name="connsiteX4" fmla="*/ 630899 w 3704539"/>
                <a:gd name="connsiteY4" fmla="*/ 1269987 h 2797900"/>
                <a:gd name="connsiteX5" fmla="*/ 2341398 w 3704539"/>
                <a:gd name="connsiteY5" fmla="*/ 1034432 h 2797900"/>
                <a:gd name="connsiteX6" fmla="*/ 2699886 w 3704539"/>
                <a:gd name="connsiteY6" fmla="*/ 2324867 h 2797900"/>
                <a:gd name="connsiteX7" fmla="*/ 3191526 w 3704539"/>
                <a:gd name="connsiteY7" fmla="*/ 2795979 h 2797900"/>
                <a:gd name="connsiteX8" fmla="*/ 3703652 w 3704539"/>
                <a:gd name="connsiteY8" fmla="*/ 2181486 h 2797900"/>
                <a:gd name="connsiteX9" fmla="*/ 3324679 w 3704539"/>
                <a:gd name="connsiteY9" fmla="*/ 1157330 h 2797900"/>
                <a:gd name="connsiteX10" fmla="*/ 3416862 w 3704539"/>
                <a:gd name="connsiteY10" fmla="*/ 256074 h 2797900"/>
                <a:gd name="connsiteX11" fmla="*/ 2771584 w 3704539"/>
                <a:gd name="connsiteY11" fmla="*/ 35 h 279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4539" h="2797900">
                  <a:moveTo>
                    <a:pt x="2771584" y="35"/>
                  </a:moveTo>
                  <a:cubicBezTo>
                    <a:pt x="2503572" y="1742"/>
                    <a:pt x="2223608" y="220228"/>
                    <a:pt x="1808787" y="266315"/>
                  </a:cubicBezTo>
                  <a:cubicBezTo>
                    <a:pt x="1393966" y="312402"/>
                    <a:pt x="579687" y="158779"/>
                    <a:pt x="282654" y="276557"/>
                  </a:cubicBezTo>
                  <a:cubicBezTo>
                    <a:pt x="-14379" y="394335"/>
                    <a:pt x="-31450" y="807410"/>
                    <a:pt x="26591" y="972982"/>
                  </a:cubicBezTo>
                  <a:cubicBezTo>
                    <a:pt x="84632" y="1138554"/>
                    <a:pt x="245098" y="1259745"/>
                    <a:pt x="630899" y="1269987"/>
                  </a:cubicBezTo>
                  <a:cubicBezTo>
                    <a:pt x="1016700" y="1280229"/>
                    <a:pt x="1996567" y="858619"/>
                    <a:pt x="2341398" y="1034432"/>
                  </a:cubicBezTo>
                  <a:cubicBezTo>
                    <a:pt x="2686229" y="1210245"/>
                    <a:pt x="2558198" y="2031276"/>
                    <a:pt x="2699886" y="2324867"/>
                  </a:cubicBezTo>
                  <a:cubicBezTo>
                    <a:pt x="2841574" y="2618458"/>
                    <a:pt x="3024232" y="2819876"/>
                    <a:pt x="3191526" y="2795979"/>
                  </a:cubicBezTo>
                  <a:cubicBezTo>
                    <a:pt x="3358820" y="2772082"/>
                    <a:pt x="3681460" y="2454594"/>
                    <a:pt x="3703652" y="2181486"/>
                  </a:cubicBezTo>
                  <a:cubicBezTo>
                    <a:pt x="3725844" y="1908378"/>
                    <a:pt x="3324679" y="1442386"/>
                    <a:pt x="3324679" y="1157330"/>
                  </a:cubicBezTo>
                  <a:cubicBezTo>
                    <a:pt x="3324679" y="872274"/>
                    <a:pt x="3512459" y="452370"/>
                    <a:pt x="3416862" y="256074"/>
                  </a:cubicBezTo>
                  <a:cubicBezTo>
                    <a:pt x="3321265" y="59778"/>
                    <a:pt x="3039596" y="-1672"/>
                    <a:pt x="2771584" y="35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487841" y="1394677"/>
              <a:ext cx="1079306" cy="997974"/>
              <a:chOff x="5387451" y="3459726"/>
              <a:chExt cx="1079306" cy="99797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617864" y="3459726"/>
                <a:ext cx="848893" cy="8488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" name="Straight Arrow Connector 53"/>
              <p:cNvCxnSpPr>
                <a:endCxn id="53" idx="3"/>
              </p:cNvCxnSpPr>
              <p:nvPr/>
            </p:nvCxnSpPr>
            <p:spPr>
              <a:xfrm flipV="1">
                <a:off x="5387451" y="4184301"/>
                <a:ext cx="354731" cy="273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38" name="Freeform 237"/>
          <p:cNvSpPr/>
          <p:nvPr/>
        </p:nvSpPr>
        <p:spPr>
          <a:xfrm>
            <a:off x="2773715" y="1636287"/>
            <a:ext cx="6108472" cy="4579515"/>
          </a:xfrm>
          <a:custGeom>
            <a:avLst/>
            <a:gdLst>
              <a:gd name="connsiteX0" fmla="*/ 2849422 w 6108472"/>
              <a:gd name="connsiteY0" fmla="*/ 2100409 h 4579267"/>
              <a:gd name="connsiteX1" fmla="*/ 2665057 w 6108472"/>
              <a:gd name="connsiteY1" fmla="*/ 564176 h 4579267"/>
              <a:gd name="connsiteX2" fmla="*/ 3033788 w 6108472"/>
              <a:gd name="connsiteY2" fmla="*/ 890 h 4579267"/>
              <a:gd name="connsiteX3" fmla="*/ 3443488 w 6108472"/>
              <a:gd name="connsiteY3" fmla="*/ 472002 h 4579267"/>
              <a:gd name="connsiteX4" fmla="*/ 3627853 w 6108472"/>
              <a:gd name="connsiteY4" fmla="*/ 1813645 h 4579267"/>
              <a:gd name="connsiteX5" fmla="*/ 5430535 w 6108472"/>
              <a:gd name="connsiteY5" fmla="*/ 1414225 h 4579267"/>
              <a:gd name="connsiteX6" fmla="*/ 6096298 w 6108472"/>
              <a:gd name="connsiteY6" fmla="*/ 1680505 h 4579267"/>
              <a:gd name="connsiteX7" fmla="*/ 5727568 w 6108472"/>
              <a:gd name="connsiteY7" fmla="*/ 2335964 h 4579267"/>
              <a:gd name="connsiteX8" fmla="*/ 4170706 w 6108472"/>
              <a:gd name="connsiteY8" fmla="*/ 2540795 h 4579267"/>
              <a:gd name="connsiteX9" fmla="*/ 5696840 w 6108472"/>
              <a:gd name="connsiteY9" fmla="*/ 3718574 h 4579267"/>
              <a:gd name="connsiteX10" fmla="*/ 5512475 w 6108472"/>
              <a:gd name="connsiteY10" fmla="*/ 4527657 h 4579267"/>
              <a:gd name="connsiteX11" fmla="*/ 4775014 w 6108472"/>
              <a:gd name="connsiteY11" fmla="*/ 4343309 h 4579267"/>
              <a:gd name="connsiteX12" fmla="*/ 3423003 w 6108472"/>
              <a:gd name="connsiteY12" fmla="*/ 3093839 h 4579267"/>
              <a:gd name="connsiteX13" fmla="*/ 637041 w 6108472"/>
              <a:gd name="connsiteY13" fmla="*/ 2919733 h 4579267"/>
              <a:gd name="connsiteX14" fmla="*/ 2005 w 6108472"/>
              <a:gd name="connsiteY14" fmla="*/ 2387172 h 4579267"/>
              <a:gd name="connsiteX15" fmla="*/ 739466 w 6108472"/>
              <a:gd name="connsiteY15" fmla="*/ 2028718 h 4579267"/>
              <a:gd name="connsiteX16" fmla="*/ 2849422 w 6108472"/>
              <a:gd name="connsiteY16" fmla="*/ 2100409 h 4579267"/>
              <a:gd name="connsiteX0" fmla="*/ 2849422 w 6108472"/>
              <a:gd name="connsiteY0" fmla="*/ 2100409 h 4579267"/>
              <a:gd name="connsiteX1" fmla="*/ 2583117 w 6108472"/>
              <a:gd name="connsiteY1" fmla="*/ 564176 h 4579267"/>
              <a:gd name="connsiteX2" fmla="*/ 3033788 w 6108472"/>
              <a:gd name="connsiteY2" fmla="*/ 890 h 4579267"/>
              <a:gd name="connsiteX3" fmla="*/ 3443488 w 6108472"/>
              <a:gd name="connsiteY3" fmla="*/ 472002 h 4579267"/>
              <a:gd name="connsiteX4" fmla="*/ 3627853 w 6108472"/>
              <a:gd name="connsiteY4" fmla="*/ 1813645 h 4579267"/>
              <a:gd name="connsiteX5" fmla="*/ 5430535 w 6108472"/>
              <a:gd name="connsiteY5" fmla="*/ 1414225 h 4579267"/>
              <a:gd name="connsiteX6" fmla="*/ 6096298 w 6108472"/>
              <a:gd name="connsiteY6" fmla="*/ 1680505 h 4579267"/>
              <a:gd name="connsiteX7" fmla="*/ 5727568 w 6108472"/>
              <a:gd name="connsiteY7" fmla="*/ 2335964 h 4579267"/>
              <a:gd name="connsiteX8" fmla="*/ 4170706 w 6108472"/>
              <a:gd name="connsiteY8" fmla="*/ 2540795 h 4579267"/>
              <a:gd name="connsiteX9" fmla="*/ 5696840 w 6108472"/>
              <a:gd name="connsiteY9" fmla="*/ 3718574 h 4579267"/>
              <a:gd name="connsiteX10" fmla="*/ 5512475 w 6108472"/>
              <a:gd name="connsiteY10" fmla="*/ 4527657 h 4579267"/>
              <a:gd name="connsiteX11" fmla="*/ 4775014 w 6108472"/>
              <a:gd name="connsiteY11" fmla="*/ 4343309 h 4579267"/>
              <a:gd name="connsiteX12" fmla="*/ 3423003 w 6108472"/>
              <a:gd name="connsiteY12" fmla="*/ 3093839 h 4579267"/>
              <a:gd name="connsiteX13" fmla="*/ 637041 w 6108472"/>
              <a:gd name="connsiteY13" fmla="*/ 2919733 h 4579267"/>
              <a:gd name="connsiteX14" fmla="*/ 2005 w 6108472"/>
              <a:gd name="connsiteY14" fmla="*/ 2387172 h 4579267"/>
              <a:gd name="connsiteX15" fmla="*/ 739466 w 6108472"/>
              <a:gd name="connsiteY15" fmla="*/ 2028718 h 4579267"/>
              <a:gd name="connsiteX16" fmla="*/ 2849422 w 6108472"/>
              <a:gd name="connsiteY16" fmla="*/ 2100409 h 4579267"/>
              <a:gd name="connsiteX0" fmla="*/ 2849422 w 6108472"/>
              <a:gd name="connsiteY0" fmla="*/ 2100657 h 4579515"/>
              <a:gd name="connsiteX1" fmla="*/ 2583117 w 6108472"/>
              <a:gd name="connsiteY1" fmla="*/ 564424 h 4579515"/>
              <a:gd name="connsiteX2" fmla="*/ 3033788 w 6108472"/>
              <a:gd name="connsiteY2" fmla="*/ 1138 h 4579515"/>
              <a:gd name="connsiteX3" fmla="*/ 3525428 w 6108472"/>
              <a:gd name="connsiteY3" fmla="*/ 462008 h 4579515"/>
              <a:gd name="connsiteX4" fmla="*/ 3627853 w 6108472"/>
              <a:gd name="connsiteY4" fmla="*/ 1813893 h 4579515"/>
              <a:gd name="connsiteX5" fmla="*/ 5430535 w 6108472"/>
              <a:gd name="connsiteY5" fmla="*/ 1414473 h 4579515"/>
              <a:gd name="connsiteX6" fmla="*/ 6096298 w 6108472"/>
              <a:gd name="connsiteY6" fmla="*/ 1680753 h 4579515"/>
              <a:gd name="connsiteX7" fmla="*/ 5727568 w 6108472"/>
              <a:gd name="connsiteY7" fmla="*/ 2336212 h 4579515"/>
              <a:gd name="connsiteX8" fmla="*/ 4170706 w 6108472"/>
              <a:gd name="connsiteY8" fmla="*/ 2541043 h 4579515"/>
              <a:gd name="connsiteX9" fmla="*/ 5696840 w 6108472"/>
              <a:gd name="connsiteY9" fmla="*/ 3718822 h 4579515"/>
              <a:gd name="connsiteX10" fmla="*/ 5512475 w 6108472"/>
              <a:gd name="connsiteY10" fmla="*/ 4527905 h 4579515"/>
              <a:gd name="connsiteX11" fmla="*/ 4775014 w 6108472"/>
              <a:gd name="connsiteY11" fmla="*/ 4343557 h 4579515"/>
              <a:gd name="connsiteX12" fmla="*/ 3423003 w 6108472"/>
              <a:gd name="connsiteY12" fmla="*/ 3094087 h 4579515"/>
              <a:gd name="connsiteX13" fmla="*/ 637041 w 6108472"/>
              <a:gd name="connsiteY13" fmla="*/ 2919981 h 4579515"/>
              <a:gd name="connsiteX14" fmla="*/ 2005 w 6108472"/>
              <a:gd name="connsiteY14" fmla="*/ 2387420 h 4579515"/>
              <a:gd name="connsiteX15" fmla="*/ 739466 w 6108472"/>
              <a:gd name="connsiteY15" fmla="*/ 2028966 h 4579515"/>
              <a:gd name="connsiteX16" fmla="*/ 2849422 w 6108472"/>
              <a:gd name="connsiteY16" fmla="*/ 2100657 h 4579515"/>
              <a:gd name="connsiteX0" fmla="*/ 2726512 w 6108472"/>
              <a:gd name="connsiteY0" fmla="*/ 2018725 h 4579515"/>
              <a:gd name="connsiteX1" fmla="*/ 2583117 w 6108472"/>
              <a:gd name="connsiteY1" fmla="*/ 564424 h 4579515"/>
              <a:gd name="connsiteX2" fmla="*/ 3033788 w 6108472"/>
              <a:gd name="connsiteY2" fmla="*/ 1138 h 4579515"/>
              <a:gd name="connsiteX3" fmla="*/ 3525428 w 6108472"/>
              <a:gd name="connsiteY3" fmla="*/ 462008 h 4579515"/>
              <a:gd name="connsiteX4" fmla="*/ 3627853 w 6108472"/>
              <a:gd name="connsiteY4" fmla="*/ 1813893 h 4579515"/>
              <a:gd name="connsiteX5" fmla="*/ 5430535 w 6108472"/>
              <a:gd name="connsiteY5" fmla="*/ 1414473 h 4579515"/>
              <a:gd name="connsiteX6" fmla="*/ 6096298 w 6108472"/>
              <a:gd name="connsiteY6" fmla="*/ 1680753 h 4579515"/>
              <a:gd name="connsiteX7" fmla="*/ 5727568 w 6108472"/>
              <a:gd name="connsiteY7" fmla="*/ 2336212 h 4579515"/>
              <a:gd name="connsiteX8" fmla="*/ 4170706 w 6108472"/>
              <a:gd name="connsiteY8" fmla="*/ 2541043 h 4579515"/>
              <a:gd name="connsiteX9" fmla="*/ 5696840 w 6108472"/>
              <a:gd name="connsiteY9" fmla="*/ 3718822 h 4579515"/>
              <a:gd name="connsiteX10" fmla="*/ 5512475 w 6108472"/>
              <a:gd name="connsiteY10" fmla="*/ 4527905 h 4579515"/>
              <a:gd name="connsiteX11" fmla="*/ 4775014 w 6108472"/>
              <a:gd name="connsiteY11" fmla="*/ 4343557 h 4579515"/>
              <a:gd name="connsiteX12" fmla="*/ 3423003 w 6108472"/>
              <a:gd name="connsiteY12" fmla="*/ 3094087 h 4579515"/>
              <a:gd name="connsiteX13" fmla="*/ 637041 w 6108472"/>
              <a:gd name="connsiteY13" fmla="*/ 2919981 h 4579515"/>
              <a:gd name="connsiteX14" fmla="*/ 2005 w 6108472"/>
              <a:gd name="connsiteY14" fmla="*/ 2387420 h 4579515"/>
              <a:gd name="connsiteX15" fmla="*/ 739466 w 6108472"/>
              <a:gd name="connsiteY15" fmla="*/ 2028966 h 4579515"/>
              <a:gd name="connsiteX16" fmla="*/ 2726512 w 6108472"/>
              <a:gd name="connsiteY16" fmla="*/ 2018725 h 45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08472" h="4579515">
                <a:moveTo>
                  <a:pt x="2726512" y="2018725"/>
                </a:moveTo>
                <a:cubicBezTo>
                  <a:pt x="3033787" y="1774635"/>
                  <a:pt x="2531904" y="900688"/>
                  <a:pt x="2583117" y="564424"/>
                </a:cubicBezTo>
                <a:cubicBezTo>
                  <a:pt x="2634330" y="228160"/>
                  <a:pt x="2876736" y="18207"/>
                  <a:pt x="3033788" y="1138"/>
                </a:cubicBezTo>
                <a:cubicBezTo>
                  <a:pt x="3190840" y="-15931"/>
                  <a:pt x="3426417" y="159882"/>
                  <a:pt x="3525428" y="462008"/>
                </a:cubicBezTo>
                <a:cubicBezTo>
                  <a:pt x="3624439" y="764134"/>
                  <a:pt x="3310335" y="1655149"/>
                  <a:pt x="3627853" y="1813893"/>
                </a:cubicBezTo>
                <a:cubicBezTo>
                  <a:pt x="3945371" y="1972637"/>
                  <a:pt x="5019128" y="1436663"/>
                  <a:pt x="5430535" y="1414473"/>
                </a:cubicBezTo>
                <a:cubicBezTo>
                  <a:pt x="5841943" y="1392283"/>
                  <a:pt x="6046793" y="1527130"/>
                  <a:pt x="6096298" y="1680753"/>
                </a:cubicBezTo>
                <a:cubicBezTo>
                  <a:pt x="6145803" y="1834376"/>
                  <a:pt x="6048500" y="2192830"/>
                  <a:pt x="5727568" y="2336212"/>
                </a:cubicBezTo>
                <a:cubicBezTo>
                  <a:pt x="5406636" y="2479594"/>
                  <a:pt x="4175827" y="2310608"/>
                  <a:pt x="4170706" y="2541043"/>
                </a:cubicBezTo>
                <a:cubicBezTo>
                  <a:pt x="4165585" y="2771478"/>
                  <a:pt x="5473212" y="3387678"/>
                  <a:pt x="5696840" y="3718822"/>
                </a:cubicBezTo>
                <a:cubicBezTo>
                  <a:pt x="5920468" y="4049966"/>
                  <a:pt x="5666113" y="4423782"/>
                  <a:pt x="5512475" y="4527905"/>
                </a:cubicBezTo>
                <a:cubicBezTo>
                  <a:pt x="5358837" y="4632028"/>
                  <a:pt x="5123259" y="4582527"/>
                  <a:pt x="4775014" y="4343557"/>
                </a:cubicBezTo>
                <a:cubicBezTo>
                  <a:pt x="4426769" y="4104587"/>
                  <a:pt x="4112665" y="3331350"/>
                  <a:pt x="3423003" y="3094087"/>
                </a:cubicBezTo>
                <a:cubicBezTo>
                  <a:pt x="2733341" y="2856824"/>
                  <a:pt x="1207207" y="3037759"/>
                  <a:pt x="637041" y="2919981"/>
                </a:cubicBezTo>
                <a:cubicBezTo>
                  <a:pt x="66875" y="2802203"/>
                  <a:pt x="-15066" y="2535922"/>
                  <a:pt x="2005" y="2387420"/>
                </a:cubicBezTo>
                <a:cubicBezTo>
                  <a:pt x="19076" y="2238918"/>
                  <a:pt x="285382" y="2090415"/>
                  <a:pt x="739466" y="2028966"/>
                </a:cubicBezTo>
                <a:cubicBezTo>
                  <a:pt x="1193550" y="1967517"/>
                  <a:pt x="2419237" y="2262815"/>
                  <a:pt x="2726512" y="201872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387451" y="3612126"/>
            <a:ext cx="1079306" cy="997974"/>
            <a:chOff x="5387451" y="3459726"/>
            <a:chExt cx="1079306" cy="997974"/>
          </a:xfrm>
        </p:grpSpPr>
        <p:sp>
          <p:nvSpPr>
            <p:cNvPr id="239" name="Oval 238"/>
            <p:cNvSpPr/>
            <p:nvPr/>
          </p:nvSpPr>
          <p:spPr>
            <a:xfrm>
              <a:off x="5617864" y="3459726"/>
              <a:ext cx="848893" cy="8488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39" idx="3"/>
            </p:cNvCxnSpPr>
            <p:nvPr/>
          </p:nvCxnSpPr>
          <p:spPr>
            <a:xfrm flipV="1">
              <a:off x="5387451" y="4184301"/>
              <a:ext cx="354731" cy="273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9" idx="0"/>
            <a:endCxn id="8" idx="4"/>
          </p:cNvCxnSpPr>
          <p:nvPr/>
        </p:nvCxnSpPr>
        <p:spPr>
          <a:xfrm flipH="1" flipV="1">
            <a:off x="5818607" y="2354551"/>
            <a:ext cx="216458" cy="14928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 flipV="1">
            <a:off x="3628609" y="4037864"/>
            <a:ext cx="2215956" cy="5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5" idx="2"/>
          </p:cNvCxnSpPr>
          <p:nvPr/>
        </p:nvCxnSpPr>
        <p:spPr>
          <a:xfrm flipV="1">
            <a:off x="6225565" y="3469508"/>
            <a:ext cx="1936318" cy="568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1" idx="1"/>
          </p:cNvCxnSpPr>
          <p:nvPr/>
        </p:nvCxnSpPr>
        <p:spPr>
          <a:xfrm>
            <a:off x="6169769" y="4172568"/>
            <a:ext cx="1644538" cy="1377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The Graph-Parallel Pattern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61883" y="327900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47609" y="390316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8107" y="197355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44565" y="3847364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58511" y="5493915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5273151" y="5549711"/>
            <a:ext cx="2485360" cy="134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6" idx="7"/>
          </p:cNvCxnSpPr>
          <p:nvPr/>
        </p:nvCxnSpPr>
        <p:spPr>
          <a:xfrm flipH="1">
            <a:off x="4205742" y="2164051"/>
            <a:ext cx="1422365" cy="246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1"/>
            <a:endCxn id="7" idx="4"/>
          </p:cNvCxnSpPr>
          <p:nvPr/>
        </p:nvCxnSpPr>
        <p:spPr>
          <a:xfrm flipH="1" flipV="1">
            <a:off x="3438109" y="4284160"/>
            <a:ext cx="1509838" cy="1130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3"/>
            <a:endCxn id="7" idx="0"/>
          </p:cNvCxnSpPr>
          <p:nvPr/>
        </p:nvCxnSpPr>
        <p:spPr>
          <a:xfrm flipH="1">
            <a:off x="3438109" y="2679755"/>
            <a:ext cx="498225" cy="1223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0"/>
            <a:endCxn id="5" idx="4"/>
          </p:cNvCxnSpPr>
          <p:nvPr/>
        </p:nvCxnSpPr>
        <p:spPr>
          <a:xfrm flipV="1">
            <a:off x="7949011" y="3660008"/>
            <a:ext cx="403372" cy="18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2"/>
            <a:endCxn id="8" idx="6"/>
          </p:cNvCxnSpPr>
          <p:nvPr/>
        </p:nvCxnSpPr>
        <p:spPr>
          <a:xfrm flipH="1">
            <a:off x="6009107" y="1943100"/>
            <a:ext cx="1947662" cy="220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4"/>
            <a:endCxn id="5" idx="0"/>
          </p:cNvCxnSpPr>
          <p:nvPr/>
        </p:nvCxnSpPr>
        <p:spPr>
          <a:xfrm>
            <a:off x="8147269" y="2133600"/>
            <a:ext cx="205114" cy="1145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8" idx="5"/>
            <a:endCxn id="5" idx="1"/>
          </p:cNvCxnSpPr>
          <p:nvPr/>
        </p:nvCxnSpPr>
        <p:spPr>
          <a:xfrm>
            <a:off x="5953311" y="2298755"/>
            <a:ext cx="2264368" cy="1036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80538" y="235455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92151" y="535921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56769" y="17526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Can 213"/>
          <p:cNvSpPr/>
          <p:nvPr/>
        </p:nvSpPr>
        <p:spPr>
          <a:xfrm>
            <a:off x="762000" y="2377577"/>
            <a:ext cx="1822558" cy="13429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Helvetica Neue Light"/>
                <a:cs typeface="Helvetica Neue Light"/>
              </a:rPr>
              <a:t>Model / Alg. 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Helvetica Neue Light"/>
                <a:cs typeface="Helvetica Neue Light"/>
              </a:rPr>
              <a:t>State</a:t>
            </a:r>
            <a:endParaRPr lang="en-US" dirty="0">
              <a:solidFill>
                <a:prstClr val="white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3514309" y="2219847"/>
            <a:ext cx="5096291" cy="3663286"/>
            <a:chOff x="3514309" y="2067447"/>
            <a:chExt cx="5096291" cy="3663286"/>
          </a:xfrm>
        </p:grpSpPr>
        <p:sp>
          <p:nvSpPr>
            <p:cNvPr id="216" name="Can 215"/>
            <p:cNvSpPr/>
            <p:nvPr/>
          </p:nvSpPr>
          <p:spPr>
            <a:xfrm>
              <a:off x="3514309" y="4020168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5844565" y="2067447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Can 217"/>
            <p:cNvSpPr/>
            <p:nvPr/>
          </p:nvSpPr>
          <p:spPr>
            <a:xfrm>
              <a:off x="6055469" y="398071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7989079" y="5540233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Can 221"/>
            <p:cNvSpPr/>
            <p:nvPr/>
          </p:nvSpPr>
          <p:spPr>
            <a:xfrm>
              <a:off x="8382000" y="3261312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Can 225"/>
            <p:cNvSpPr/>
            <p:nvPr/>
          </p:nvSpPr>
          <p:spPr>
            <a:xfrm>
              <a:off x="4663551" y="3811967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8" name="Can 227"/>
            <p:cNvSpPr/>
            <p:nvPr/>
          </p:nvSpPr>
          <p:spPr>
            <a:xfrm>
              <a:off x="5816153" y="289665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1" name="Can 230"/>
            <p:cNvSpPr/>
            <p:nvPr/>
          </p:nvSpPr>
          <p:spPr>
            <a:xfrm>
              <a:off x="7048500" y="3507889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3" name="Can 232"/>
            <p:cNvSpPr/>
            <p:nvPr/>
          </p:nvSpPr>
          <p:spPr>
            <a:xfrm>
              <a:off x="6858000" y="45720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591533" y="1916401"/>
            <a:ext cx="4798950" cy="3863264"/>
            <a:chOff x="3591533" y="1764001"/>
            <a:chExt cx="4798950" cy="3863264"/>
          </a:xfrm>
        </p:grpSpPr>
        <p:sp>
          <p:nvSpPr>
            <p:cNvPr id="215" name="Can 214"/>
            <p:cNvSpPr/>
            <p:nvPr/>
          </p:nvSpPr>
          <p:spPr>
            <a:xfrm>
              <a:off x="4147238" y="243951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Can 218"/>
            <p:cNvSpPr/>
            <p:nvPr/>
          </p:nvSpPr>
          <p:spPr>
            <a:xfrm>
              <a:off x="5158851" y="543676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8161883" y="1764001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Can 223"/>
            <p:cNvSpPr/>
            <p:nvPr/>
          </p:nvSpPr>
          <p:spPr>
            <a:xfrm>
              <a:off x="4777851" y="20383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Can 224"/>
            <p:cNvSpPr/>
            <p:nvPr/>
          </p:nvSpPr>
          <p:spPr>
            <a:xfrm>
              <a:off x="3591533" y="299190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7" name="Can 226"/>
            <p:cNvSpPr/>
            <p:nvPr/>
          </p:nvSpPr>
          <p:spPr>
            <a:xfrm>
              <a:off x="6934200" y="178124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9" name="Can 228"/>
            <p:cNvSpPr/>
            <p:nvPr/>
          </p:nvSpPr>
          <p:spPr>
            <a:xfrm>
              <a:off x="6972300" y="253476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0" name="Can 229"/>
            <p:cNvSpPr/>
            <p:nvPr/>
          </p:nvSpPr>
          <p:spPr>
            <a:xfrm>
              <a:off x="8103379" y="2392651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2" name="Can 231"/>
            <p:cNvSpPr/>
            <p:nvPr/>
          </p:nvSpPr>
          <p:spPr>
            <a:xfrm>
              <a:off x="8047583" y="42672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4" name="Can 233"/>
            <p:cNvSpPr/>
            <p:nvPr/>
          </p:nvSpPr>
          <p:spPr>
            <a:xfrm>
              <a:off x="6324600" y="534151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5" name="Can 234"/>
            <p:cNvSpPr/>
            <p:nvPr/>
          </p:nvSpPr>
          <p:spPr>
            <a:xfrm>
              <a:off x="4157897" y="46672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49" name="Rounded Rectangle 248"/>
          <p:cNvSpPr/>
          <p:nvPr/>
        </p:nvSpPr>
        <p:spPr>
          <a:xfrm>
            <a:off x="462863" y="5111561"/>
            <a:ext cx="3575737" cy="13654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Computation depends only on the </a:t>
            </a:r>
            <a:r>
              <a:rPr lang="en-US" b="1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neighbors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11317" y="1752600"/>
            <a:ext cx="2370683" cy="1526408"/>
            <a:chOff x="6019800" y="1600200"/>
            <a:chExt cx="2370683" cy="1526408"/>
          </a:xfrm>
        </p:grpSpPr>
        <p:grpSp>
          <p:nvGrpSpPr>
            <p:cNvPr id="14" name="Group 13"/>
            <p:cNvGrpSpPr/>
            <p:nvPr/>
          </p:nvGrpSpPr>
          <p:grpSpPr>
            <a:xfrm>
              <a:off x="6019800" y="1600200"/>
              <a:ext cx="2343276" cy="1526408"/>
              <a:chOff x="6019800" y="1600200"/>
              <a:chExt cx="2343276" cy="1526408"/>
            </a:xfrm>
          </p:grpSpPr>
          <p:cxnSp>
            <p:nvCxnSpPr>
              <p:cNvPr id="57" name="Straight Connector 56"/>
              <p:cNvCxnSpPr>
                <a:stCxn id="59" idx="2"/>
              </p:cNvCxnSpPr>
              <p:nvPr/>
            </p:nvCxnSpPr>
            <p:spPr>
              <a:xfrm flipH="1">
                <a:off x="6019800" y="1790700"/>
                <a:ext cx="1947662" cy="22095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9" idx="4"/>
              </p:cNvCxnSpPr>
              <p:nvPr/>
            </p:nvCxnSpPr>
            <p:spPr>
              <a:xfrm>
                <a:off x="8157962" y="1981200"/>
                <a:ext cx="205114" cy="11454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7967462" y="16002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1" name="Can 60"/>
            <p:cNvSpPr/>
            <p:nvPr/>
          </p:nvSpPr>
          <p:spPr>
            <a:xfrm>
              <a:off x="8161883" y="17526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an 61"/>
            <p:cNvSpPr/>
            <p:nvPr/>
          </p:nvSpPr>
          <p:spPr>
            <a:xfrm>
              <a:off x="6934200" y="176984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8103379" y="23812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68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14" grpId="0" animBg="1"/>
      <p:bldP spid="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Many Graph-Parallel Algorithms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800"/>
          </a:xfrm>
        </p:spPr>
        <p:txBody>
          <a:bodyPr numCol="2">
            <a:noAutofit/>
          </a:bodyPr>
          <a:lstStyle/>
          <a:p>
            <a:r>
              <a:rPr lang="en-US" sz="2800" dirty="0" smtClean="0">
                <a:latin typeface="Gill Sans Light"/>
                <a:cs typeface="Gill Sans Light"/>
              </a:rPr>
              <a:t>Collaborative Filtering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Alternating Least Squares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Stochastic Gradient Descent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Tensor Factorization</a:t>
            </a:r>
          </a:p>
          <a:p>
            <a:r>
              <a:rPr lang="en-US" sz="2800" dirty="0" smtClean="0">
                <a:latin typeface="Gill Sans Light"/>
                <a:cs typeface="Gill Sans Light"/>
              </a:rPr>
              <a:t>Structured Prediction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Loopy Belief Propagation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Max-Product Linear Programs</a:t>
            </a:r>
            <a:endParaRPr lang="en-US" sz="2400" dirty="0">
              <a:latin typeface="Gill Sans Light"/>
              <a:cs typeface="Gill Sans Light"/>
            </a:endParaRP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Gibbs Sampling</a:t>
            </a:r>
          </a:p>
          <a:p>
            <a:r>
              <a:rPr lang="en-US" sz="2800" dirty="0" smtClean="0">
                <a:latin typeface="Gill Sans Light"/>
                <a:cs typeface="Gill Sans Light"/>
              </a:rPr>
              <a:t>Semi-supervised M</a:t>
            </a:r>
            <a:r>
              <a:rPr lang="en-US" dirty="0" smtClean="0">
                <a:latin typeface="Gill Sans Light"/>
                <a:cs typeface="Gill Sans Light"/>
              </a:rPr>
              <a:t>L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Graph SSL </a:t>
            </a:r>
          </a:p>
          <a:p>
            <a:pPr lvl="1"/>
            <a:r>
              <a:rPr lang="en-US" sz="2400" dirty="0" err="1" smtClean="0">
                <a:latin typeface="Gill Sans Light"/>
                <a:cs typeface="Gill Sans Light"/>
              </a:rPr>
              <a:t>CoEM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Community Detection</a:t>
            </a:r>
          </a:p>
          <a:p>
            <a:pPr lvl="1"/>
            <a:r>
              <a:rPr lang="en-US" sz="2400" dirty="0">
                <a:latin typeface="Gill Sans Light"/>
                <a:cs typeface="Gill Sans Light"/>
              </a:rPr>
              <a:t>Triangle-Counting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K</a:t>
            </a:r>
            <a:r>
              <a:rPr lang="en-US" sz="2400" dirty="0">
                <a:latin typeface="Gill Sans Light"/>
                <a:cs typeface="Gill Sans Light"/>
              </a:rPr>
              <a:t>-core </a:t>
            </a:r>
            <a:r>
              <a:rPr lang="en-US" sz="2400" dirty="0" smtClean="0">
                <a:latin typeface="Gill Sans Light"/>
                <a:cs typeface="Gill Sans Light"/>
              </a:rPr>
              <a:t>Decomposition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K-Truss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Graph Analytics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PageRank</a:t>
            </a:r>
          </a:p>
          <a:p>
            <a:pPr lvl="1"/>
            <a:r>
              <a:rPr lang="en-US" sz="2400" dirty="0">
                <a:latin typeface="Gill Sans Light"/>
                <a:cs typeface="Gill Sans Light"/>
              </a:rPr>
              <a:t>Personalized </a:t>
            </a:r>
            <a:r>
              <a:rPr lang="en-US" sz="2400" dirty="0" smtClean="0">
                <a:latin typeface="Gill Sans Light"/>
                <a:cs typeface="Gill Sans Light"/>
              </a:rPr>
              <a:t>PageRank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Shortest Path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Graph Coloring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Classification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Neural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latin typeface="Gill Sans Light"/>
                <a:cs typeface="Gill Sans Light"/>
              </a:rPr>
              <a:pPr/>
              <a:t>7</a:t>
            </a:fld>
            <a:endParaRPr lang="en-US">
              <a:latin typeface="Gill Sans Light"/>
              <a:cs typeface="Gill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295400"/>
            <a:ext cx="4343400" cy="52578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 smtClean="0">
                <a:solidFill>
                  <a:srgbClr val="D10000"/>
                </a:solidFill>
              </a:rPr>
              <a:t>MACHINE LEARNING</a:t>
            </a:r>
            <a:endParaRPr lang="en-US" sz="7000" b="1" dirty="0">
              <a:solidFill>
                <a:srgbClr val="D1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359568"/>
            <a:ext cx="4724400" cy="184083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D10000"/>
                </a:solidFill>
              </a:rPr>
              <a:t>SOCIAL NETWORK ANALYSIS</a:t>
            </a:r>
            <a:endParaRPr lang="en-US" sz="4000" b="1" dirty="0">
              <a:solidFill>
                <a:srgbClr val="D1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340768"/>
            <a:ext cx="4114800" cy="301558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D10000"/>
                </a:solidFill>
              </a:rPr>
              <a:t>GRAPH ALGORITHMS</a:t>
            </a:r>
            <a:endParaRPr lang="en-US" sz="4000" b="1" dirty="0">
              <a:solidFill>
                <a:srgbClr val="D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2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Graph-Parallel Systems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65847"/>
            <a:ext cx="3657600" cy="1338146"/>
          </a:xfrm>
          <a:prstGeom prst="rect">
            <a:avLst/>
          </a:prstGeom>
        </p:spPr>
      </p:pic>
      <p:pic>
        <p:nvPicPr>
          <p:cNvPr id="7" name="Picture 6" descr="ApacheGi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1600200" cy="19266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9888" y="2002840"/>
            <a:ext cx="2408833" cy="1048137"/>
            <a:chOff x="549888" y="2002840"/>
            <a:chExt cx="2408833" cy="1048137"/>
          </a:xfrm>
        </p:grpSpPr>
        <p:sp>
          <p:nvSpPr>
            <p:cNvPr id="8" name="TextBox 7"/>
            <p:cNvSpPr txBox="1"/>
            <p:nvPr/>
          </p:nvSpPr>
          <p:spPr>
            <a:xfrm>
              <a:off x="549888" y="2002840"/>
              <a:ext cx="24088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P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r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ADA2C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g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56B656"/>
                  </a:solidFill>
                </a:rPr>
                <a:t>l</a:t>
              </a:r>
              <a:endParaRPr lang="en-US" sz="6000" dirty="0">
                <a:solidFill>
                  <a:srgbClr val="80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33600" y="2743200"/>
              <a:ext cx="62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oogle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495" y="3581400"/>
            <a:ext cx="7586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Expose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specialized APIs</a:t>
            </a:r>
            <a:r>
              <a:rPr lang="en-US" sz="3200" i="1" dirty="0" smtClean="0">
                <a:latin typeface="Gill Sans Light"/>
                <a:cs typeface="Gill Sans Light"/>
              </a:rPr>
              <a:t> to simplify graph programming.</a:t>
            </a:r>
            <a:endParaRPr lang="en-US" sz="3200" i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861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2247900"/>
            <a:ext cx="8382000" cy="1752600"/>
          </a:xfrm>
        </p:spPr>
        <p:txBody>
          <a:bodyPr>
            <a:noAutofit/>
          </a:bodyPr>
          <a:lstStyle/>
          <a:p>
            <a:r>
              <a:rPr lang="en-US" sz="7200" i="1" dirty="0" smtClean="0">
                <a:solidFill>
                  <a:schemeClr val="tx2"/>
                </a:solidFill>
                <a:latin typeface="Gill Sans Light"/>
                <a:cs typeface="Gill Sans Light"/>
              </a:rPr>
              <a:t>“Think like a Vertex.”</a:t>
            </a:r>
          </a:p>
          <a:p>
            <a:pPr algn="r"/>
            <a:r>
              <a:rPr lang="en-US" sz="3600" dirty="0" smtClean="0">
                <a:latin typeface="Gill Sans Light"/>
                <a:cs typeface="Gill Sans Light"/>
              </a:rPr>
              <a:t>- </a:t>
            </a:r>
            <a:r>
              <a:rPr lang="en-US" sz="3600" dirty="0" err="1" smtClean="0">
                <a:latin typeface="Gill Sans Light"/>
                <a:cs typeface="Gill Sans Light"/>
              </a:rPr>
              <a:t>Pregel</a:t>
            </a:r>
            <a:r>
              <a:rPr lang="en-US" sz="3600" dirty="0" smtClean="0">
                <a:latin typeface="Gill Sans Light"/>
                <a:cs typeface="Gill Sans Light"/>
              </a:rPr>
              <a:t> [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SIGMOD’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10]</a:t>
            </a:r>
            <a:endParaRPr lang="en-US" sz="3600" dirty="0" smtClean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7.7|4.2"/>
</p:tagLst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elec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108908</TotalTime>
  <Words>2643</Words>
  <Application>Microsoft Macintosh PowerPoint</Application>
  <PresentationFormat>On-screen Show (4:3)</PresentationFormat>
  <Paragraphs>919</Paragraphs>
  <Slides>54</Slides>
  <Notes>31</Notes>
  <HiddenSlides>11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Office Theme</vt:lpstr>
      <vt:lpstr>1_Office Theme</vt:lpstr>
      <vt:lpstr>3_select-template</vt:lpstr>
      <vt:lpstr>3_Office Theme</vt:lpstr>
      <vt:lpstr>6_Office Theme</vt:lpstr>
      <vt:lpstr>GraphX: Unifying Table and Graph Analytics </vt:lpstr>
      <vt:lpstr>Graphs are Central to Analytics</vt:lpstr>
      <vt:lpstr>PageRank: Identifying Leaders</vt:lpstr>
      <vt:lpstr>Mean Field Algorithm</vt:lpstr>
      <vt:lpstr>Recommending Products</vt:lpstr>
      <vt:lpstr>The Graph-Parallel Pattern</vt:lpstr>
      <vt:lpstr>Many Graph-Parallel Algorithms</vt:lpstr>
      <vt:lpstr>Graph-Parallel Systems</vt:lpstr>
      <vt:lpstr>PowerPoint Presentation</vt:lpstr>
      <vt:lpstr>The Pregel (Push) Abstraction</vt:lpstr>
      <vt:lpstr>The GraphLab (Pull) Abstraction</vt:lpstr>
      <vt:lpstr>Iterative Bulk Synchronous Execution</vt:lpstr>
      <vt:lpstr>Graph-Parallel Systems</vt:lpstr>
      <vt:lpstr>PowerPoint Presentation</vt:lpstr>
      <vt:lpstr>Triangle Counting on Twitter</vt:lpstr>
      <vt:lpstr>Graph Analytics Pipeline</vt:lpstr>
      <vt:lpstr>Tables</vt:lpstr>
      <vt:lpstr>Graphs</vt:lpstr>
      <vt:lpstr>Separate Systems to Support Each View</vt:lpstr>
      <vt:lpstr>Having separate systems  for each view is  difficult to use and inefficient</vt:lpstr>
      <vt:lpstr>Difficult to Program and Use</vt:lpstr>
      <vt:lpstr>Inefficient</vt:lpstr>
      <vt:lpstr>GraphX Solution: Tables and Graphs are  views of the same physical data</vt:lpstr>
      <vt:lpstr>Graphs  Relational Algebra</vt:lpstr>
      <vt:lpstr>Distributed Graphs as Distributed Tables</vt:lpstr>
      <vt:lpstr>Table Operators</vt:lpstr>
      <vt:lpstr>Graph Operators</vt:lpstr>
      <vt:lpstr>Triplets Join Vertices and Edges</vt:lpstr>
      <vt:lpstr>Example: Oldest Follower</vt:lpstr>
      <vt:lpstr>We express enhanced Pregel and GraphLab  abstractions using the GraphX operators in less than 50 lines of code!</vt:lpstr>
      <vt:lpstr>Enhanced Pregel in GraphX</vt:lpstr>
      <vt:lpstr>PageRank in GraphX</vt:lpstr>
      <vt:lpstr>Join Elimination</vt:lpstr>
      <vt:lpstr>We express the Pregel and GraphLab like  abstractions using the GraphX operators in less than 50 lines of code!</vt:lpstr>
      <vt:lpstr>Example Analytics Pipeline</vt:lpstr>
      <vt:lpstr>The GraphX Stack (Lines of Code)</vt:lpstr>
      <vt:lpstr>Performance Comparisons</vt:lpstr>
      <vt:lpstr>GraphX scales to larger graphs</vt:lpstr>
      <vt:lpstr>PageRank is just one stage….            What about a pipeline?</vt:lpstr>
      <vt:lpstr>A Small Pipeline in GraphX</vt:lpstr>
      <vt:lpstr>Status</vt:lpstr>
      <vt:lpstr>GraphX: Unified Analytics</vt:lpstr>
      <vt:lpstr>A Case for Algebra in Graphs</vt:lpstr>
      <vt:lpstr>Conclusions</vt:lpstr>
      <vt:lpstr>Thanks!</vt:lpstr>
      <vt:lpstr>Recommending Products</vt:lpstr>
      <vt:lpstr>Mean Field Algorithm</vt:lpstr>
      <vt:lpstr>GraphX System Design</vt:lpstr>
      <vt:lpstr>Caching for Iterative mrTriplets</vt:lpstr>
      <vt:lpstr>PowerPoint Presentation</vt:lpstr>
      <vt:lpstr>PowerPoint Presentation</vt:lpstr>
      <vt:lpstr>Reduction in Communication Due to Cached Updates</vt:lpstr>
      <vt:lpstr>Benefit of Indexing Active Edges</vt:lpstr>
      <vt:lpstr>Additional Query Optimizations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Joseph Gonzalez</cp:lastModifiedBy>
  <cp:revision>5944</cp:revision>
  <cp:lastPrinted>2013-02-11T05:20:40Z</cp:lastPrinted>
  <dcterms:created xsi:type="dcterms:W3CDTF">2010-06-28T20:28:41Z</dcterms:created>
  <dcterms:modified xsi:type="dcterms:W3CDTF">2014-07-18T00:05:10Z</dcterms:modified>
</cp:coreProperties>
</file>